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3" roundtripDataSignature="AMtx7miGm8cLysGReddJBpZq0oR2f+2w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9DB6551-ECC3-4153-B9EA-3DFF4278B4F9}">
  <a:tblStyle styleId="{69DB6551-ECC3-4153-B9EA-3DFF4278B4F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fill>
          <a:solidFill>
            <a:srgbClr val="CACACA"/>
          </a:solidFill>
        </a:fill>
      </a:tcStyle>
    </a:band1H>
    <a:band2H>
      <a:tcTxStyle/>
    </a:band2H>
    <a:band1V>
      <a:tcTxStyle/>
      <a:tcStyle>
        <a:fill>
          <a:solidFill>
            <a:srgbClr val="CACACA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E6E6E6"/>
          </a:solidFill>
        </a:fill>
      </a:tcStyle>
    </a:lastRow>
    <a:seCell>
      <a:tcTxStyle/>
    </a:seCell>
    <a:swCell>
      <a:tcTxStyle/>
    </a:swCell>
    <a:firstRow>
      <a:tcTxStyle b="on" i="off"/>
      <a:tcStyle>
        <a:fill>
          <a:solidFill>
            <a:srgbClr val="E6E6E6"/>
          </a:solidFill>
        </a:fill>
      </a:tcStyle>
    </a:firstRow>
    <a:neCell>
      <a:tcTxStyle/>
    </a:neCell>
    <a:nwCell>
      <a:tcTxStyle/>
    </a:nwCell>
  </a:tblStyle>
  <a:tblStyle styleId="{A2A80960-670C-4FB1-884C-CE6C35BF920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C749D188-19F2-4317-A86D-DAB4C4DB7531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pic>
        <p:nvPicPr>
          <p:cNvPr id="27" name="Google Shape;2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" name="Google Shape;3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pic>
        <p:nvPicPr>
          <p:cNvPr id="34" name="Google Shape;34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3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jpg"/><Relationship Id="rId10" Type="http://schemas.openxmlformats.org/officeDocument/2006/relationships/image" Target="../media/image14.jpg"/><Relationship Id="rId13" Type="http://schemas.openxmlformats.org/officeDocument/2006/relationships/image" Target="../media/image16.jpg"/><Relationship Id="rId1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g"/><Relationship Id="rId4" Type="http://schemas.openxmlformats.org/officeDocument/2006/relationships/image" Target="../media/image23.jpg"/><Relationship Id="rId9" Type="http://schemas.openxmlformats.org/officeDocument/2006/relationships/image" Target="../media/image10.jpg"/><Relationship Id="rId5" Type="http://schemas.openxmlformats.org/officeDocument/2006/relationships/image" Target="../media/image25.jpg"/><Relationship Id="rId6" Type="http://schemas.openxmlformats.org/officeDocument/2006/relationships/image" Target="../media/image6.jpg"/><Relationship Id="rId7" Type="http://schemas.openxmlformats.org/officeDocument/2006/relationships/image" Target="../media/image20.jpg"/><Relationship Id="rId8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6.png"/><Relationship Id="rId13" Type="http://schemas.openxmlformats.org/officeDocument/2006/relationships/image" Target="../media/image31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9" Type="http://schemas.openxmlformats.org/officeDocument/2006/relationships/image" Target="../media/image21.png"/><Relationship Id="rId15" Type="http://schemas.openxmlformats.org/officeDocument/2006/relationships/image" Target="../media/image27.jpg"/><Relationship Id="rId14" Type="http://schemas.openxmlformats.org/officeDocument/2006/relationships/image" Target="../media/image32.png"/><Relationship Id="rId16" Type="http://schemas.openxmlformats.org/officeDocument/2006/relationships/image" Target="../media/image26.jpg"/><Relationship Id="rId5" Type="http://schemas.openxmlformats.org/officeDocument/2006/relationships/image" Target="../media/image24.png"/><Relationship Id="rId6" Type="http://schemas.openxmlformats.org/officeDocument/2006/relationships/image" Target="../media/image18.jpg"/><Relationship Id="rId7" Type="http://schemas.openxmlformats.org/officeDocument/2006/relationships/image" Target="../media/image19.png"/><Relationship Id="rId8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Relationship Id="rId4" Type="http://schemas.openxmlformats.org/officeDocument/2006/relationships/image" Target="../media/image35.jpg"/><Relationship Id="rId5" Type="http://schemas.openxmlformats.org/officeDocument/2006/relationships/image" Target="../media/image34.jpg"/><Relationship Id="rId6" Type="http://schemas.openxmlformats.org/officeDocument/2006/relationships/image" Target="../media/image3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webgardner.com/composting/can-dead-flowers-be-used-as-fertilizer-now-answered/" TargetMode="External"/><Relationship Id="rId10" Type="http://schemas.openxmlformats.org/officeDocument/2006/relationships/hyperlink" Target="https://www.sciencedirect.com/science/article/pii/S0960148121008831#:~:text=Cow%20dung%20ash%20also%20contains,of%20animal%20waste%20%5B3%5D" TargetMode="External"/><Relationship Id="rId12" Type="http://schemas.openxmlformats.org/officeDocument/2006/relationships/hyperlink" Target="https://pubmed.ncbi.nlm.nih.gov/25362819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cropin.com/" TargetMode="External"/><Relationship Id="rId4" Type="http://schemas.openxmlformats.org/officeDocument/2006/relationships/hyperlink" Target="https://gardening.usask.ca/" TargetMode="External"/><Relationship Id="rId9" Type="http://schemas.openxmlformats.org/officeDocument/2006/relationships/hyperlink" Target="http://www.uwyo.edu/barnbackyard/_files/documents/magazine/2017/summer/plantsperk0717.pdf" TargetMode="External"/><Relationship Id="rId5" Type="http://schemas.openxmlformats.org/officeDocument/2006/relationships/hyperlink" Target="https://www.zizira.com/" TargetMode="External"/><Relationship Id="rId6" Type="http://schemas.openxmlformats.org/officeDocument/2006/relationships/hyperlink" Target="https://www.britannica.com/" TargetMode="External"/><Relationship Id="rId7" Type="http://schemas.openxmlformats.org/officeDocument/2006/relationships/hyperlink" Target="https://www.gardenmyths.com/banana-peels-garden/" TargetMode="External"/><Relationship Id="rId8" Type="http://schemas.openxmlformats.org/officeDocument/2006/relationships/hyperlink" Target="https://www.sciencedirect.com/science/article/pii/S0304389421000108#:~:text=In%20potato%20peel%20biochar%20(PPB,1.4%25%20and%2021.64%25%20respectively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7363978" y="3753385"/>
            <a:ext cx="438432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I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833375" y="2642206"/>
            <a:ext cx="9664861" cy="42157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4952" y="2991216"/>
            <a:ext cx="6967821" cy="3174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505" y="3260764"/>
            <a:ext cx="4740447" cy="246257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104776" y="274191"/>
            <a:ext cx="1208722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IN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SUSTAINABLE AGRICULTURE AND ORGANIC FARMING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3810000" y="858966"/>
            <a:ext cx="4962525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IN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AMRUTH P, SHREYA VR,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IN" sz="2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IX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5810250" y="2071390"/>
            <a:ext cx="36957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IN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CBSE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"/>
          <p:cNvSpPr txBox="1"/>
          <p:nvPr>
            <p:ph idx="11" type="ftr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Lake 2022</a:t>
            </a:r>
            <a:endParaRPr/>
          </a:p>
        </p:txBody>
      </p:sp>
      <p:sp>
        <p:nvSpPr>
          <p:cNvPr id="141" name="Google Shape;141;p10"/>
          <p:cNvSpPr txBox="1"/>
          <p:nvPr>
            <p:ph idx="12" type="sldNum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pic>
        <p:nvPicPr>
          <p:cNvPr id="142" name="Google Shape;14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0300" y="185737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8008" y="200660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 txBox="1"/>
          <p:nvPr/>
        </p:nvSpPr>
        <p:spPr>
          <a:xfrm>
            <a:off x="2066925" y="454660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aseline="30000" lang="en-I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lang="en-I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recording</a:t>
            </a:r>
            <a:endParaRPr/>
          </a:p>
        </p:txBody>
      </p:sp>
      <p:sp>
        <p:nvSpPr>
          <p:cNvPr id="145" name="Google Shape;145;p10"/>
          <p:cNvSpPr txBox="1"/>
          <p:nvPr/>
        </p:nvSpPr>
        <p:spPr>
          <a:xfrm>
            <a:off x="8772524" y="4546600"/>
            <a:ext cx="16097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aseline="30000" lang="en-I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</a:t>
            </a:r>
            <a:r>
              <a:rPr lang="en-I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recording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/>
          <p:nvPr/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Lake 2022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 txBox="1"/>
          <p:nvPr/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 txBox="1"/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INFERENCE FROM SURVEY</a:t>
            </a:r>
            <a:endParaRPr/>
          </a:p>
        </p:txBody>
      </p:sp>
      <p:sp>
        <p:nvSpPr>
          <p:cNvPr id="153" name="Google Shape;153;p11"/>
          <p:cNvSpPr txBox="1"/>
          <p:nvPr/>
        </p:nvSpPr>
        <p:spPr>
          <a:xfrm>
            <a:off x="496824" y="1604264"/>
            <a:ext cx="10701020" cy="40398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the survey, we could infer that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interview 1 – In order to meet the needs of marketing and selling what you have grown, you need to use inorganic fertilizers, even though organic fertilizers are more healthy and rarely give out a negative influence on the surrounding.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interview 2 – If we use organic fertilizers continuously, we get really good yield of crops. So, organic fertilizers are naturally better than inorganic fertilizers.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"/>
          <p:cNvSpPr txBox="1"/>
          <p:nvPr>
            <p:ph type="title"/>
          </p:nvPr>
        </p:nvSpPr>
        <p:spPr>
          <a:xfrm>
            <a:off x="381000" y="923544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TESTING OF SOIL</a:t>
            </a:r>
            <a:endParaRPr/>
          </a:p>
        </p:txBody>
      </p:sp>
      <p:sp>
        <p:nvSpPr>
          <p:cNvPr id="159" name="Google Shape;159;p12"/>
          <p:cNvSpPr txBox="1"/>
          <p:nvPr/>
        </p:nvSpPr>
        <p:spPr>
          <a:xfrm>
            <a:off x="975360" y="2615184"/>
            <a:ext cx="10241280" cy="3319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Testing of soil, from organic farm and farm with both organic and inorganic fertilizers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" name="Google Shape;164;p13"/>
          <p:cNvGraphicFramePr/>
          <p:nvPr/>
        </p:nvGraphicFramePr>
        <p:xfrm>
          <a:off x="0" y="57607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{A2A80960-670C-4FB1-884C-CE6C35BF9209}</a:tableStyleId>
              </a:tblPr>
              <a:tblGrid>
                <a:gridCol w="1286900"/>
                <a:gridCol w="1062550"/>
                <a:gridCol w="2875675"/>
                <a:gridCol w="1349400"/>
                <a:gridCol w="859525"/>
                <a:gridCol w="877825"/>
                <a:gridCol w="3880100"/>
              </a:tblGrid>
              <a:tr h="453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 u="none" cap="none" strike="noStrike"/>
                        <a:t>Soil type</a:t>
                      </a:r>
                      <a:endParaRPr sz="2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 u="none" cap="none" strike="noStrike"/>
                        <a:t>Soil colour</a:t>
                      </a:r>
                      <a:endParaRPr sz="2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 u="none" cap="none" strike="noStrike"/>
                        <a:t>Soil texture</a:t>
                      </a:r>
                      <a:endParaRPr sz="2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 u="none" cap="none" strike="noStrike"/>
                        <a:t>Field density</a:t>
                      </a:r>
                      <a:endParaRPr sz="2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 u="none" cap="none" strike="noStrike"/>
                        <a:t>Water content</a:t>
                      </a:r>
                      <a:endParaRPr sz="2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 u="none" cap="none" strike="noStrike"/>
                        <a:t>pH</a:t>
                      </a:r>
                      <a:endParaRPr sz="2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 u="none" cap="none" strike="noStrike"/>
                        <a:t>Heavy metals</a:t>
                      </a:r>
                      <a:endParaRPr sz="2200"/>
                    </a:p>
                  </a:txBody>
                  <a:tcPr marT="45725" marB="45725" marR="91450" marL="91450"/>
                </a:tc>
              </a:tr>
              <a:tr h="13437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Organic </a:t>
                      </a:r>
                      <a:endParaRPr sz="2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red</a:t>
                      </a:r>
                      <a:endParaRPr sz="2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IN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Fine soil with clay and silt but also had some amounts of sand </a:t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1.132g/cm</a:t>
                      </a:r>
                      <a:r>
                        <a:rPr baseline="30000" lang="en-IN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IN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29.8%</a:t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7</a:t>
                      </a:r>
                      <a:endParaRPr sz="2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Lead =6.86mg/kg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Arsenic =0.11mg/kg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Mercury =1.05mg/kg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Cadmium =0.05mg/kg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45725" marB="45725" marR="91450" marL="91450"/>
                </a:tc>
              </a:tr>
              <a:tr h="225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Inorganic</a:t>
                      </a:r>
                      <a:endParaRPr sz="2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red</a:t>
                      </a:r>
                      <a:endParaRPr sz="2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IN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Fine soil with clay and silt</a:t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1.497g/cm</a:t>
                      </a:r>
                      <a:r>
                        <a:rPr baseline="30000" lang="en-IN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IN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13.6%</a:t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7</a:t>
                      </a:r>
                      <a:endParaRPr sz="2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Lead =11.70mg/kg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Arsenic =0.14mg/kg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Mercury =0.92mg/kg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/>
                        <a:t>Cadmium =0.07mg/kg</a:t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N"/>
              <a:t> </a:t>
            </a: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NPK</a:t>
            </a:r>
            <a:b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14"/>
          <p:cNvSpPr txBox="1"/>
          <p:nvPr>
            <p:ph idx="1" type="body"/>
          </p:nvPr>
        </p:nvSpPr>
        <p:spPr>
          <a:xfrm>
            <a:off x="838200" y="132270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476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9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NPK is an inorganic fertilizer which has the three major nutrient required for plant growth</a:t>
            </a:r>
            <a:endParaRPr sz="4000"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6956"/>
              <a:buNone/>
            </a:pPr>
            <a:r>
              <a:t/>
            </a:r>
            <a:endParaRPr sz="9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ct val="100000"/>
              <a:buChar char="•"/>
            </a:pPr>
            <a:r>
              <a:rPr b="0" i="0" lang="en-IN" sz="9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Nitrogen (N) – Nitrogen is largely responsible for the growth of leaves on the plant. </a:t>
            </a:r>
            <a:endParaRPr sz="4000"/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ct val="100000"/>
              <a:buChar char="•"/>
            </a:pPr>
            <a:r>
              <a:rPr b="0" i="0" lang="en-IN" sz="9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Phosphorus (P) – Phosphorus is largely responsible for root growth and flower and fruit development.</a:t>
            </a:r>
            <a:endParaRPr sz="4000"/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ct val="100000"/>
              <a:buChar char="•"/>
            </a:pPr>
            <a:r>
              <a:rPr b="0" i="0" lang="en-IN" sz="9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Potassium (K) – Potassium is a nutrient that helps the overall functions of the plant perform correctly.</a:t>
            </a:r>
            <a:endParaRPr sz="4000"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6956"/>
              <a:buNone/>
            </a:pPr>
            <a:r>
              <a:t/>
            </a:r>
            <a:endParaRPr sz="92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ct val="100000"/>
              <a:buChar char="•"/>
            </a:pPr>
            <a:r>
              <a:rPr lang="en-IN" sz="9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Inorganic NPK fertilizers are fertilizers which have a specific ratio as per the requirement of the plant.</a:t>
            </a:r>
            <a:endParaRPr sz="4000"/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ct val="100000"/>
              <a:buChar char="•"/>
            </a:pPr>
            <a:r>
              <a:rPr lang="en-IN" sz="92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requirement keeps differing</a:t>
            </a:r>
            <a:br>
              <a:rPr lang="en-IN" sz="92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9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9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3:1:2 ratio for flowering plants</a:t>
            </a:r>
            <a:endParaRPr sz="4000"/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9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5:7:3 for vegetables</a:t>
            </a:r>
            <a:endParaRPr sz="4000"/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9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34:10:10 for grass </a:t>
            </a:r>
            <a:br>
              <a:rPr lang="en-IN" sz="92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9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841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Effects of inorganic NPK on environment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Inorganic nitrogen fertilizers increase the acidity of soil.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Inorganic phosphorus fertilizers increase the level of cadmium in the soil.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0" i="0" lang="en-IN">
                <a:latin typeface="Times New Roman"/>
                <a:ea typeface="Times New Roman"/>
                <a:cs typeface="Times New Roman"/>
                <a:sym typeface="Times New Roman"/>
              </a:rPr>
              <a:t>Steel industry wastes, recycled into fertilizers for their high levels of </a:t>
            </a:r>
            <a:r>
              <a:rPr b="0" i="0" lang="en-IN" u="none" strike="noStrike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IN">
                <a:latin typeface="Times New Roman"/>
                <a:ea typeface="Times New Roman"/>
                <a:cs typeface="Times New Roman"/>
                <a:sym typeface="Times New Roman"/>
              </a:rPr>
              <a:t>(essential to plant growth), wastes can include the following toxic metals: lead </a:t>
            </a: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arsenic, cadmium, chromium</a:t>
            </a:r>
            <a:r>
              <a:rPr b="0" i="0" lang="en-IN">
                <a:latin typeface="Times New Roman"/>
                <a:ea typeface="Times New Roman"/>
                <a:cs typeface="Times New Roman"/>
                <a:sym typeface="Times New Roman"/>
              </a:rPr>
              <a:t> and nickel.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0" i="0" lang="en-IN">
                <a:latin typeface="Times New Roman"/>
                <a:ea typeface="Times New Roman"/>
                <a:cs typeface="Times New Roman"/>
                <a:sym typeface="Times New Roman"/>
              </a:rPr>
              <a:t>Agricultural </a:t>
            </a: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runoff</a:t>
            </a:r>
            <a:r>
              <a:rPr b="0" i="0" lang="en-IN">
                <a:latin typeface="Times New Roman"/>
                <a:ea typeface="Times New Roman"/>
                <a:cs typeface="Times New Roman"/>
                <a:sym typeface="Times New Roman"/>
              </a:rPr>
              <a:t>/leaching  is a major contributor to the eutrophication of </a:t>
            </a: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freshwater</a:t>
            </a:r>
            <a:r>
              <a:rPr b="0" i="0" lang="en-IN">
                <a:latin typeface="Times New Roman"/>
                <a:ea typeface="Times New Roman"/>
                <a:cs typeface="Times New Roman"/>
                <a:sym typeface="Times New Roman"/>
              </a:rPr>
              <a:t> bodies.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 txBox="1"/>
          <p:nvPr>
            <p:ph type="title"/>
          </p:nvPr>
        </p:nvSpPr>
        <p:spPr>
          <a:xfrm>
            <a:off x="838200" y="102901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ORGANIC NPK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"/>
          <p:cNvSpPr txBox="1"/>
          <p:nvPr>
            <p:ph type="title"/>
          </p:nvPr>
        </p:nvSpPr>
        <p:spPr>
          <a:xfrm>
            <a:off x="838200" y="484632"/>
            <a:ext cx="105156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N"/>
              <a:t>Materials </a:t>
            </a:r>
            <a:endParaRPr/>
          </a:p>
        </p:txBody>
      </p:sp>
      <p:sp>
        <p:nvSpPr>
          <p:cNvPr id="187" name="Google Shape;187;p17"/>
          <p:cNvSpPr txBox="1"/>
          <p:nvPr>
            <p:ph idx="1" type="body"/>
          </p:nvPr>
        </p:nvSpPr>
        <p:spPr>
          <a:xfrm>
            <a:off x="838200" y="2167128"/>
            <a:ext cx="10515600" cy="3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i="0" lang="en-IN" sz="2400">
                <a:latin typeface="Times New Roman"/>
                <a:ea typeface="Times New Roman"/>
                <a:cs typeface="Times New Roman"/>
                <a:sym typeface="Times New Roman"/>
              </a:rPr>
              <a:t>Banana peel (potassium)</a:t>
            </a:r>
            <a:endParaRPr sz="2400"/>
          </a:p>
          <a:p>
            <a:pPr indent="-4572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IN" sz="2400">
                <a:latin typeface="Times New Roman"/>
                <a:ea typeface="Times New Roman"/>
                <a:cs typeface="Times New Roman"/>
                <a:sym typeface="Times New Roman"/>
              </a:rPr>
              <a:t>Ground coffee bean</a:t>
            </a:r>
            <a:r>
              <a:rPr i="0" lang="en-IN" sz="2400">
                <a:latin typeface="Times New Roman"/>
                <a:ea typeface="Times New Roman"/>
                <a:cs typeface="Times New Roman"/>
                <a:sym typeface="Times New Roman"/>
              </a:rPr>
              <a:t> (nitrogen)</a:t>
            </a:r>
            <a:endParaRPr sz="2400"/>
          </a:p>
          <a:p>
            <a:pPr indent="-4572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i="0" lang="en-IN" sz="2400">
                <a:latin typeface="Times New Roman"/>
                <a:ea typeface="Times New Roman"/>
                <a:cs typeface="Times New Roman"/>
                <a:sym typeface="Times New Roman"/>
              </a:rPr>
              <a:t>Potato peel (potassium)</a:t>
            </a:r>
            <a:endParaRPr sz="2400"/>
          </a:p>
          <a:p>
            <a:pPr indent="-4572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Calibri"/>
              <a:buAutoNum type="arabicPeriod"/>
            </a:pPr>
            <a:r>
              <a:rPr lang="en-IN" sz="24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Cow dung ash (phosphorus)</a:t>
            </a:r>
            <a:endParaRPr sz="2400"/>
          </a:p>
          <a:p>
            <a:pPr indent="-4572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Calibri"/>
              <a:buAutoNum type="arabicPeriod"/>
            </a:pPr>
            <a:r>
              <a:rPr lang="en-IN" sz="24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Wilted flowers (nitrogen)</a:t>
            </a:r>
            <a:endParaRPr sz="2400"/>
          </a:p>
          <a:p>
            <a:pPr indent="-4572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Calibri"/>
              <a:buAutoNum type="arabicPeriod"/>
            </a:pPr>
            <a:r>
              <a:rPr lang="en-IN" sz="24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Chicken manure (nitrogen)</a:t>
            </a:r>
            <a:endParaRPr sz="2400"/>
          </a:p>
          <a:p>
            <a:pPr indent="-4572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Calibri"/>
              <a:buAutoNum type="arabicPeriod"/>
            </a:pPr>
            <a:r>
              <a:rPr lang="en-IN" sz="24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Oil pressed Groundnut cake (NPK)</a:t>
            </a:r>
            <a:endParaRPr sz="2400"/>
          </a:p>
          <a:p>
            <a:pPr indent="-4572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Calibri"/>
              <a:buAutoNum type="arabicPeriod"/>
            </a:pPr>
            <a:r>
              <a:rPr lang="en-IN" sz="24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Bins to compost them </a:t>
            </a:r>
            <a:endParaRPr sz="2400"/>
          </a:p>
          <a:p>
            <a:pPr indent="-508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"/>
          <p:cNvSpPr txBox="1"/>
          <p:nvPr>
            <p:ph type="title"/>
          </p:nvPr>
        </p:nvSpPr>
        <p:spPr>
          <a:xfrm>
            <a:off x="381000" y="136525"/>
            <a:ext cx="11430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PROCEDURE</a:t>
            </a:r>
            <a:endParaRPr/>
          </a:p>
        </p:txBody>
      </p:sp>
      <p:sp>
        <p:nvSpPr>
          <p:cNvPr id="193" name="Google Shape;193;p18"/>
          <p:cNvSpPr txBox="1"/>
          <p:nvPr/>
        </p:nvSpPr>
        <p:spPr>
          <a:xfrm>
            <a:off x="22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Lake 2022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8"/>
          <p:cNvSpPr txBox="1"/>
          <p:nvPr/>
        </p:nvSpPr>
        <p:spPr>
          <a:xfrm>
            <a:off x="920800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643956" y="1205038"/>
            <a:ext cx="10904100" cy="51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48260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lang="en-IN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individual ingredients and add each of them to different compost bins. </a:t>
            </a:r>
            <a:endParaRPr sz="2700"/>
          </a:p>
          <a:p>
            <a:pPr indent="-48260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lang="en-IN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a small amount of soil and add it to each bin and mix all the materials. </a:t>
            </a:r>
            <a:endParaRPr sz="2700"/>
          </a:p>
          <a:p>
            <a:pPr indent="-48260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lang="en-IN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Keep the mixtures damp but not water logged until the composts are ready.</a:t>
            </a:r>
            <a:endParaRPr sz="2700"/>
          </a:p>
          <a:p>
            <a:pPr indent="-48260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lang="en-IN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Wait until the composts have completely lost their odour. </a:t>
            </a:r>
            <a:endParaRPr sz="2700"/>
          </a:p>
          <a:p>
            <a:pPr indent="-48260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lang="en-IN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compost is ready to be tested when it no longer gives off heat. It would have become dry, brown, crumbly and look more like soil than scraps.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51435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51435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8150" lvl="0" marL="51435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"/>
          <p:cNvSpPr txBox="1"/>
          <p:nvPr>
            <p:ph idx="1" type="body"/>
          </p:nvPr>
        </p:nvSpPr>
        <p:spPr>
          <a:xfrm>
            <a:off x="838200" y="568325"/>
            <a:ext cx="10515600" cy="43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6. Now take samples of each compost and test them for the nutrients present in them.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7. Select the composts which are rich in nitrogen, phosphorus and potassium.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8. Combine it in the ratio you want.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/>
        </p:nvSpPr>
        <p:spPr>
          <a:xfrm>
            <a:off x="3276600" y="2791172"/>
            <a:ext cx="56388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5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" name="Google Shape;205;p20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Row="1" lastRow="1">
                <a:noFill/>
                <a:tableStyleId>{C749D188-19F2-4317-A86D-DAB4C4DB7531}</a:tableStyleId>
              </a:tblPr>
              <a:tblGrid>
                <a:gridCol w="4064000"/>
                <a:gridCol w="4064000"/>
                <a:gridCol w="4064000"/>
              </a:tblGrid>
              <a:tr h="762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MATERIAL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MACRO NUTRIENT/S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MICRO NUTRIENT/S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762000">
                <a:tc>
                  <a:txBody>
                    <a:bodyPr/>
                    <a:lstStyle/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AutoNum type="arabicPeriod"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Banana peel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Potassium, phosphorus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Calcium, magnesium, sulphur, nitrogen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   Coffee grounds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Nitrogen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Potassium, phosphorus 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   Potato peel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Potassium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Phosphorus, nitrogen 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   Cow dung ash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Phosphorus, silica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Magnesium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   Wilted flowers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Nitrogen, carbon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Calcium, phosphorus 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   Chicken manure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Nitrogen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Magnesium, potassium, zinc, calcium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   Oil pressed groundnut cake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Nitrogen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Phosphorus, potassium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 txBox="1"/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N"/>
              <a:t>FUTURE PLANS</a:t>
            </a:r>
            <a:endParaRPr/>
          </a:p>
        </p:txBody>
      </p:sp>
      <p:sp>
        <p:nvSpPr>
          <p:cNvPr id="211" name="Google Shape;211;p21"/>
          <p:cNvSpPr txBox="1"/>
          <p:nvPr/>
        </p:nvSpPr>
        <p:spPr>
          <a:xfrm>
            <a:off x="782320" y="2232914"/>
            <a:ext cx="10241280" cy="3319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conduct more surveys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test the compost as it is still decomposing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test the organic NPK composts on plants to continue the comparison with inorganic fertilizers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2"/>
          <p:cNvSpPr txBox="1"/>
          <p:nvPr>
            <p:ph idx="11" type="ftr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Presentation title</a:t>
            </a:r>
            <a:endParaRPr/>
          </a:p>
        </p:txBody>
      </p:sp>
      <p:sp>
        <p:nvSpPr>
          <p:cNvPr id="217" name="Google Shape;217;p22"/>
          <p:cNvSpPr txBox="1"/>
          <p:nvPr>
            <p:ph idx="12" type="sldNum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pic>
        <p:nvPicPr>
          <p:cNvPr id="218" name="Google Shape;21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44" y="136525"/>
            <a:ext cx="2265872" cy="169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74817" y="224288"/>
            <a:ext cx="1668583" cy="169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23745" y="227193"/>
            <a:ext cx="1572255" cy="167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23401" y="255095"/>
            <a:ext cx="2850402" cy="3778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63509" y="224287"/>
            <a:ext cx="1999891" cy="373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14854" y="4277385"/>
            <a:ext cx="2637341" cy="240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51526" y="4318359"/>
            <a:ext cx="2142945" cy="236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732792" y="4261824"/>
            <a:ext cx="2349260" cy="234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538646" y="4231017"/>
            <a:ext cx="2811583" cy="225796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2"/>
          <p:cNvSpPr/>
          <p:nvPr/>
        </p:nvSpPr>
        <p:spPr>
          <a:xfrm>
            <a:off x="313222" y="1540021"/>
            <a:ext cx="1449238" cy="18115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 waste </a:t>
            </a:r>
            <a:endParaRPr/>
          </a:p>
        </p:txBody>
      </p:sp>
      <p:sp>
        <p:nvSpPr>
          <p:cNvPr id="228" name="Google Shape;228;p22"/>
          <p:cNvSpPr/>
          <p:nvPr/>
        </p:nvSpPr>
        <p:spPr>
          <a:xfrm>
            <a:off x="2831932" y="1633809"/>
            <a:ext cx="1449238" cy="18115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Chicken manure</a:t>
            </a:r>
            <a:endParaRPr/>
          </a:p>
        </p:txBody>
      </p:sp>
      <p:sp>
        <p:nvSpPr>
          <p:cNvPr id="229" name="Google Shape;229;p22"/>
          <p:cNvSpPr/>
          <p:nvPr/>
        </p:nvSpPr>
        <p:spPr>
          <a:xfrm>
            <a:off x="4630119" y="1221068"/>
            <a:ext cx="1359505" cy="66188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Banana and potato peels</a:t>
            </a:r>
            <a:endParaRPr/>
          </a:p>
        </p:txBody>
      </p:sp>
      <p:sp>
        <p:nvSpPr>
          <p:cNvPr id="230" name="Google Shape;230;p22"/>
          <p:cNvSpPr/>
          <p:nvPr/>
        </p:nvSpPr>
        <p:spPr>
          <a:xfrm>
            <a:off x="7848602" y="3641911"/>
            <a:ext cx="1210573" cy="18115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Coffee grounds</a:t>
            </a:r>
            <a:endParaRPr/>
          </a:p>
        </p:txBody>
      </p:sp>
      <p:sp>
        <p:nvSpPr>
          <p:cNvPr id="231" name="Google Shape;231;p22"/>
          <p:cNvSpPr/>
          <p:nvPr/>
        </p:nvSpPr>
        <p:spPr>
          <a:xfrm>
            <a:off x="10484376" y="3641910"/>
            <a:ext cx="1210573" cy="18115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Cow dung ash</a:t>
            </a:r>
            <a:endParaRPr/>
          </a:p>
        </p:txBody>
      </p:sp>
      <p:sp>
        <p:nvSpPr>
          <p:cNvPr id="232" name="Google Shape;232;p22"/>
          <p:cNvSpPr/>
          <p:nvPr/>
        </p:nvSpPr>
        <p:spPr>
          <a:xfrm>
            <a:off x="6801881" y="6090779"/>
            <a:ext cx="1173787" cy="33014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 cake of groundnut</a:t>
            </a:r>
            <a:endParaRPr/>
          </a:p>
        </p:txBody>
      </p:sp>
      <p:sp>
        <p:nvSpPr>
          <p:cNvPr id="233" name="Google Shape;233;p22"/>
          <p:cNvSpPr/>
          <p:nvPr/>
        </p:nvSpPr>
        <p:spPr>
          <a:xfrm>
            <a:off x="3428237" y="6363241"/>
            <a:ext cx="1210573" cy="18115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Cow dung ash</a:t>
            </a:r>
            <a:endParaRPr/>
          </a:p>
        </p:txBody>
      </p:sp>
      <p:pic>
        <p:nvPicPr>
          <p:cNvPr id="234" name="Google Shape;234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28600" y="2413269"/>
            <a:ext cx="2894263" cy="14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352283" y="2287685"/>
            <a:ext cx="2637341" cy="1703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"/>
          <p:cNvSpPr txBox="1"/>
          <p:nvPr>
            <p:ph idx="11" type="ftr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Presentation title</a:t>
            </a:r>
            <a:endParaRPr/>
          </a:p>
        </p:txBody>
      </p:sp>
      <p:sp>
        <p:nvSpPr>
          <p:cNvPr id="241" name="Google Shape;241;p23"/>
          <p:cNvSpPr txBox="1"/>
          <p:nvPr>
            <p:ph idx="12" type="sldNum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pic>
        <p:nvPicPr>
          <p:cNvPr id="242" name="Google Shape;2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7838" y="83360"/>
            <a:ext cx="2080131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0270" y="119012"/>
            <a:ext cx="1952032" cy="260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031" y="0"/>
            <a:ext cx="1895402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3"/>
          <p:cNvSpPr/>
          <p:nvPr/>
        </p:nvSpPr>
        <p:spPr>
          <a:xfrm>
            <a:off x="45004" y="230258"/>
            <a:ext cx="2068276" cy="440301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Ladyfinger banana</a:t>
            </a:r>
            <a:endParaRPr/>
          </a:p>
        </p:txBody>
      </p:sp>
      <p:pic>
        <p:nvPicPr>
          <p:cNvPr id="246" name="Google Shape;24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11960" y="230259"/>
            <a:ext cx="1777835" cy="249146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3"/>
          <p:cNvSpPr/>
          <p:nvPr/>
        </p:nvSpPr>
        <p:spPr>
          <a:xfrm>
            <a:off x="7588365" y="144553"/>
            <a:ext cx="2392006" cy="171412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lichen</a:t>
            </a:r>
            <a:endParaRPr/>
          </a:p>
        </p:txBody>
      </p:sp>
      <p:pic>
        <p:nvPicPr>
          <p:cNvPr id="248" name="Google Shape;248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43400" y="0"/>
            <a:ext cx="2181735" cy="27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3"/>
          <p:cNvSpPr/>
          <p:nvPr/>
        </p:nvSpPr>
        <p:spPr>
          <a:xfrm>
            <a:off x="4238264" y="83360"/>
            <a:ext cx="2392006" cy="171412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earthworm</a:t>
            </a:r>
            <a:endParaRPr/>
          </a:p>
        </p:txBody>
      </p:sp>
      <p:pic>
        <p:nvPicPr>
          <p:cNvPr id="250" name="Google Shape;250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28685" y="4948763"/>
            <a:ext cx="2252023" cy="168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031" y="4983504"/>
            <a:ext cx="2340645" cy="175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68047" y="4449356"/>
            <a:ext cx="2116379" cy="232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0" y="2767904"/>
            <a:ext cx="3007859" cy="2255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9746888" y="3635488"/>
            <a:ext cx="2380142" cy="317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904541" y="2415043"/>
            <a:ext cx="2752726" cy="206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028721" y="2398047"/>
            <a:ext cx="2984788" cy="223859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3"/>
          <p:cNvSpPr txBox="1"/>
          <p:nvPr/>
        </p:nvSpPr>
        <p:spPr>
          <a:xfrm>
            <a:off x="3305174" y="3322390"/>
            <a:ext cx="27051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PICTURE DUMP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3"/>
          <p:cNvSpPr txBox="1"/>
          <p:nvPr/>
        </p:nvSpPr>
        <p:spPr>
          <a:xfrm>
            <a:off x="6752696" y="4109485"/>
            <a:ext cx="19907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Mixed cropping</a:t>
            </a:r>
            <a:endParaRPr/>
          </a:p>
        </p:txBody>
      </p:sp>
      <p:pic>
        <p:nvPicPr>
          <p:cNvPr id="259" name="Google Shape;259;p2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637308" y="4303464"/>
            <a:ext cx="1777783" cy="2370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867921" y="146862"/>
            <a:ext cx="2571553" cy="2321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4"/>
          <p:cNvSpPr txBox="1"/>
          <p:nvPr>
            <p:ph idx="11" type="ftr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Lake 2022</a:t>
            </a:r>
            <a:endParaRPr/>
          </a:p>
        </p:txBody>
      </p:sp>
      <p:sp>
        <p:nvSpPr>
          <p:cNvPr id="266" name="Google Shape;266;p24"/>
          <p:cNvSpPr txBox="1"/>
          <p:nvPr>
            <p:ph idx="12" type="sldNum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pic>
        <p:nvPicPr>
          <p:cNvPr id="267" name="Google Shape;26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288" y="262407"/>
            <a:ext cx="2688598" cy="595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5442" y="224286"/>
            <a:ext cx="2555576" cy="5995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2574" y="262407"/>
            <a:ext cx="2645434" cy="595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06308" y="262408"/>
            <a:ext cx="2444899" cy="5957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"/>
          <p:cNvSpPr txBox="1"/>
          <p:nvPr>
            <p:ph type="title"/>
          </p:nvPr>
        </p:nvSpPr>
        <p:spPr>
          <a:xfrm>
            <a:off x="838200" y="484632"/>
            <a:ext cx="10515600" cy="11338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N"/>
              <a:t>Acknowledgements </a:t>
            </a:r>
            <a:endParaRPr/>
          </a:p>
        </p:txBody>
      </p:sp>
      <p:sp>
        <p:nvSpPr>
          <p:cNvPr id="276" name="Google Shape;276;p25"/>
          <p:cNvSpPr txBox="1"/>
          <p:nvPr>
            <p:ph idx="1" type="body"/>
          </p:nvPr>
        </p:nvSpPr>
        <p:spPr>
          <a:xfrm>
            <a:off x="725078" y="2137846"/>
            <a:ext cx="10515600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6413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IN">
                <a:latin typeface="Times New Roman"/>
                <a:ea typeface="Times New Roman"/>
                <a:cs typeface="Times New Roman"/>
                <a:sym typeface="Times New Roman"/>
              </a:rPr>
              <a:t>We would like to thank: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Vidyaniketan public school , IISC - Bangalore for giving us this opportunity to participate in the lake symposium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Janardhan K M(agriculturist)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Vijaya Narayan (agriculturist)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Roopa Ma’am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Geetha Ma’am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6"/>
          <p:cNvSpPr txBox="1"/>
          <p:nvPr>
            <p:ph type="title"/>
          </p:nvPr>
        </p:nvSpPr>
        <p:spPr>
          <a:xfrm>
            <a:off x="679085" y="356107"/>
            <a:ext cx="105156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References</a:t>
            </a:r>
            <a:endParaRPr/>
          </a:p>
        </p:txBody>
      </p:sp>
      <p:sp>
        <p:nvSpPr>
          <p:cNvPr id="282" name="Google Shape;282;p26"/>
          <p:cNvSpPr txBox="1"/>
          <p:nvPr>
            <p:ph idx="1" type="body"/>
          </p:nvPr>
        </p:nvSpPr>
        <p:spPr>
          <a:xfrm>
            <a:off x="838200" y="1489975"/>
            <a:ext cx="11353800" cy="49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10000"/>
          </a:bodyPr>
          <a:lstStyle/>
          <a:p>
            <a:pPr indent="-161925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www.cropin.com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4623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https://gardening.usask.ca/</a:t>
            </a:r>
            <a:endParaRPr sz="4623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4623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https://www.zizira.com/</a:t>
            </a:r>
            <a:endParaRPr sz="4623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4623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https://www.britannica.com/</a:t>
            </a:r>
            <a:endParaRPr sz="4623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t/>
            </a:r>
            <a:endParaRPr sz="4623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4623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https://www.gardenmyths.com/banana-peels-garden/</a:t>
            </a:r>
            <a:endParaRPr sz="4623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t/>
            </a:r>
            <a:endParaRPr sz="4623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4623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https://www.sciencedirect.com/science/article/pii/S0304389421000108#:~:text=In%20potato%20peel%20biochar%20(PPB,1.4%25%20and%2021.64%25%20respectively</a:t>
            </a:r>
            <a:r>
              <a:rPr lang="en-IN" sz="4623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4623"/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t/>
            </a:r>
            <a:endParaRPr sz="4623"/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4623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http://www.uwyo.edu/barnbackyard/_files/documents/magazine/2017/summer/plantsperk0717.pdf</a:t>
            </a:r>
            <a:endParaRPr sz="4623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t/>
            </a:r>
            <a:endParaRPr sz="4623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4623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https://www.sciencedirect.com/science/article/pii/S0960148121008831#:~:text=Cow%20dung%20ash%20also%20contains,of%20animal%20waste%20%5B3%5D</a:t>
            </a:r>
            <a:r>
              <a:rPr lang="en-IN" sz="4623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4623"/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4623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https://www.webgardner.com/composting/can-dead-flowers-be-used-as-fertilizer-now-answered/</a:t>
            </a:r>
            <a:endParaRPr sz="4623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866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sz="4623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https://pubmed.ncbi.nlm.nih.gov/25362819/</a:t>
            </a:r>
            <a:endParaRPr sz="4623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74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0565"/>
              <a:buNone/>
            </a:pPr>
            <a:r>
              <a:t/>
            </a:r>
            <a:endParaRPr sz="4623"/>
          </a:p>
          <a:p>
            <a:pPr indent="-1174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0565"/>
              <a:buNone/>
            </a:pPr>
            <a:r>
              <a:t/>
            </a:r>
            <a:endParaRPr sz="4623"/>
          </a:p>
          <a:p>
            <a:pPr indent="-1174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1174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1174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83" name="Google Shape;283;p26"/>
          <p:cNvSpPr txBox="1"/>
          <p:nvPr/>
        </p:nvSpPr>
        <p:spPr>
          <a:xfrm>
            <a:off x="137160" y="58717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Lake 2022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6"/>
          <p:cNvSpPr txBox="1"/>
          <p:nvPr/>
        </p:nvSpPr>
        <p:spPr>
          <a:xfrm>
            <a:off x="9116568" y="5871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"/>
          <p:cNvSpPr txBox="1"/>
          <p:nvPr>
            <p:ph type="title"/>
          </p:nvPr>
        </p:nvSpPr>
        <p:spPr>
          <a:xfrm>
            <a:off x="831850" y="84216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" name="Google Shape;102;p3"/>
          <p:cNvGraphicFramePr/>
          <p:nvPr/>
        </p:nvGraphicFramePr>
        <p:xfrm>
          <a:off x="1463039" y="85344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{69DB6551-ECC3-4153-B9EA-3DFF4278B4F9}</a:tableStyleId>
              </a:tblPr>
              <a:tblGrid>
                <a:gridCol w="3111050"/>
                <a:gridCol w="3656625"/>
                <a:gridCol w="2498250"/>
              </a:tblGrid>
              <a:tr h="328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Conditions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Organic farming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Inorganic farming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57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Impact on the soil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Soil quality improves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Soil quality gets damaged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57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GMOs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Not used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Used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57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Fertilizers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Natural fertilizers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Chemical fertilizers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57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Pesticides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Natural pesticides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Chemical pesticides 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822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Farming method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Used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Not used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1068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Food quality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IN" sz="1800" u="none" cap="none" strike="noStrike"/>
                        <a:t>Quality is a priority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IN" sz="1800" u="none" cap="none" strike="noStrike"/>
                        <a:t>Quantity is a priority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822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Impact on the environment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Sustainable impact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u="none" cap="none" strike="noStrike"/>
                        <a:t>Negative impact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OBJECTIVE</a:t>
            </a:r>
            <a:endParaRPr/>
          </a:p>
        </p:txBody>
      </p:sp>
      <p:sp>
        <p:nvSpPr>
          <p:cNvPr id="108" name="Google Shape;108;p4"/>
          <p:cNvSpPr txBox="1"/>
          <p:nvPr>
            <p:ph idx="1" type="body"/>
          </p:nvPr>
        </p:nvSpPr>
        <p:spPr>
          <a:xfrm>
            <a:off x="838200" y="214153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IN" sz="2800">
                <a:latin typeface="Times New Roman"/>
                <a:ea typeface="Times New Roman"/>
                <a:cs typeface="Times New Roman"/>
                <a:sym typeface="Times New Roman"/>
              </a:rPr>
              <a:t>To do a comparative study of organic farming and inorganic farming.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IN" sz="2800">
                <a:latin typeface="Times New Roman"/>
                <a:ea typeface="Times New Roman"/>
                <a:cs typeface="Times New Roman"/>
                <a:sym typeface="Times New Roman"/>
              </a:rPr>
              <a:t>To prepare an organic NPK fertilizer which is as nutrient specific as </a:t>
            </a: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possible.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/>
          <p:nvPr/>
        </p:nvSpPr>
        <p:spPr>
          <a:xfrm>
            <a:off x="838200" y="287464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en-IN" sz="6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Materials and Methods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/>
          <p:nvPr/>
        </p:nvSpPr>
        <p:spPr>
          <a:xfrm>
            <a:off x="838200" y="1388872"/>
            <a:ext cx="10515600" cy="11338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IN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Study Area</a:t>
            </a:r>
            <a:endParaRPr/>
          </a:p>
        </p:txBody>
      </p:sp>
      <p:sp>
        <p:nvSpPr>
          <p:cNvPr id="119" name="Google Shape;119;p6"/>
          <p:cNvSpPr txBox="1"/>
          <p:nvPr>
            <p:ph idx="1" type="body"/>
          </p:nvPr>
        </p:nvSpPr>
        <p:spPr>
          <a:xfrm>
            <a:off x="838200" y="2990088"/>
            <a:ext cx="10515600" cy="3474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 New"/>
              <a:buChar char="o"/>
            </a:pPr>
            <a:r>
              <a:rPr lang="en-IN" sz="3200">
                <a:latin typeface="Times New Roman"/>
                <a:ea typeface="Times New Roman"/>
                <a:cs typeface="Times New Roman"/>
                <a:sym typeface="Times New Roman"/>
              </a:rPr>
              <a:t>Mr Janardhan’s farm, M Krishnasagara, Tavarekere road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 New"/>
              <a:buChar char="o"/>
            </a:pPr>
            <a:r>
              <a:rPr lang="en-IN" sz="3200">
                <a:latin typeface="Times New Roman"/>
                <a:ea typeface="Times New Roman"/>
                <a:cs typeface="Times New Roman"/>
                <a:sym typeface="Times New Roman"/>
              </a:rPr>
              <a:t>Mr Vijaya Narayana’s farm, Dakshina Kannada, Puttur, Padnoor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1492"/>
            <a:ext cx="12192000" cy="625650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/>
          <p:nvPr/>
        </p:nvSpPr>
        <p:spPr>
          <a:xfrm>
            <a:off x="112527" y="688487"/>
            <a:ext cx="1742536" cy="1174052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Mr Janardhan’s farm, M Krishnasagara, tavarekere road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/>
          <p:nvPr>
            <p:ph type="title"/>
          </p:nvPr>
        </p:nvSpPr>
        <p:spPr>
          <a:xfrm>
            <a:off x="838200" y="7445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en-IN">
                <a:latin typeface="Times New Roman"/>
                <a:ea typeface="Times New Roman"/>
                <a:cs typeface="Times New Roman"/>
                <a:sym typeface="Times New Roman"/>
              </a:rPr>
              <a:t>COMPARITIVE STUDY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" name="Google Shape;135;p9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{69DB6551-ECC3-4153-B9EA-3DFF4278B4F9}</a:tableStyleId>
              </a:tblPr>
              <a:tblGrid>
                <a:gridCol w="2772075"/>
                <a:gridCol w="4947375"/>
                <a:gridCol w="4472550"/>
              </a:tblGrid>
              <a:tr h="45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INTERVIEW QUESTIONS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baseline="30000" lang="en-IN" sz="2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</a:t>
                      </a:r>
                      <a:r>
                        <a:rPr lang="en-IN" sz="2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INTERVIEW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2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aseline="30000" lang="en-IN" sz="2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ND</a:t>
                      </a:r>
                      <a:r>
                        <a:rPr lang="en-IN" sz="2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INTERVIEW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45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45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 What is the name of your village?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 Krishnasagara</a:t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Dakshina Kannada, Puttur, Padnoor</a:t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45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 How large is your farm?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acres</a:t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acres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45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 What </a:t>
                      </a:r>
                      <a:r>
                        <a:rPr lang="en-I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are the crops</a:t>
                      </a: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you grow in your farm?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Betel nut, coconut, mango, Chico, banana, ragi, corn</a:t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Areca nuts, coconut, bananas, pepper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45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 Do you use organic or inorganic fertilizers?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both (inorganic for betel nut, coconut, ragi and corn, organic for fruit yielding plants)</a:t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Used to use inorganic fertilizers, now uses organic fertilizers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600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 Which fertilizer gives better yield?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b="0"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organic fertilizers used to give good results in the past but in order to meet the demands of the markets we have to use inorganic fertilizers</a:t>
                      </a:r>
                      <a:endParaRPr b="0"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If we use organic fertilizers continuously, then it gives better yield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45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 Which fertilizer is within your budget?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 we have domestic animals, organic fertilizers and manure are within our budget</a:t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Organic fertilizers like – cow dung, green leaf compost and neem tree compost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45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 Do pests attack your crops?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There are not </a:t>
                      </a:r>
                      <a:r>
                        <a:rPr lang="en-I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many </a:t>
                      </a: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pest attacks on our field but snails and caterpillars do attack </a:t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There are not much pest attacks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600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 Do you use pesticides?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 use clove oil and cow urine and also </a:t>
                      </a:r>
                      <a:r>
                        <a:rPr lang="en-I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t</a:t>
                      </a: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 bark of neem trees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 really but, we spray cow urine instead of pesticides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45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10. How do you irrigate your land?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 have a sprinkler system</a:t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Sprinklers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45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11. Do you use weedicides?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600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12. Which fertilizer is better according to you?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 haven’t seen any bad effects on the soil by using organic fertilizers but weedicides have a negative effect on the soil as they decrease the fertility of the soil</a:t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Organic fertilizers</a:t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/>
                </a:tc>
              </a:tr>
              <a:tr h="45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13. Do you follow mixed or intercropping?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 follow mixed cropping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Mixed cropping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2021-12-20T04:23:14Z</dcterms:created>
  <dc:creator>supriyabist68@gmail.com</dc:creator>
</cp:coreProperties>
</file>