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sNEJwg2CFO7MYy4CGcSJTUc4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40725F-7D6D-49C7-A498-7DE9BF9FDB48}">
  <a:tblStyle styleId="{8740725F-7D6D-49C7-A498-7DE9BF9FDB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customschemas.google.com/relationships/presentationmetadata" Target="meta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f7c087613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f7c087613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9f7c087613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9f7c087613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09a1693a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809a1693a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aa18bf55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baa18bf55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809a1693a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809a1693a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aa18bee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baa18be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aa18bf55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baa18bf55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9f7c087613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9f7c087613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baa18bf55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baa18bf55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a59b099ed6b689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a59b099ed6b689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809a1693a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809a1693a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809a1693a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809a1693a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09a1693a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09a1693a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f7c087613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f7c087613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9f7c087613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9f7c087613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aa18bf557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aa18bf557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lab.amrita.edu/" TargetMode="External" /><Relationship Id="rId7" Type="http://schemas.openxmlformats.org/officeDocument/2006/relationships/hyperlink" Target="https://lakesofindia.com/2021/05/01/lake-eutrophication/" TargetMode="External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vegetronix.com/" TargetMode="External" /><Relationship Id="rId5" Type="http://schemas.openxmlformats.org/officeDocument/2006/relationships/hyperlink" Target="https://www.sciencedirect.com/" TargetMode="External" /><Relationship Id="rId4" Type="http://schemas.openxmlformats.org/officeDocument/2006/relationships/hyperlink" Target="https://elementsunearthed.com/" TargetMode="Externa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363978" y="3753385"/>
            <a:ext cx="43843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2549" y="2492674"/>
            <a:ext cx="6683251" cy="3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3200" b="1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OF LAKE SOIL</a:t>
            </a:r>
            <a:endParaRPr sz="3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0" y="1396675"/>
            <a:ext cx="1219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>
                <a:latin typeface="Times New Roman"/>
                <a:ea typeface="Times New Roman"/>
                <a:cs typeface="Times New Roman"/>
                <a:sym typeface="Times New Roman"/>
              </a:rPr>
              <a:t>Ankitha G Bhat, Prasidhashri S, Sunidhi K Bhat - XII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i="1">
                <a:latin typeface="Times New Roman"/>
                <a:ea typeface="Times New Roman"/>
                <a:cs typeface="Times New Roman"/>
                <a:sym typeface="Times New Roman"/>
              </a:rPr>
              <a:t>Affiliated to Central Board of Secondary Education 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f7c087613_2_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b="1">
                <a:latin typeface="Times New Roman"/>
                <a:ea typeface="Times New Roman"/>
                <a:cs typeface="Times New Roman"/>
                <a:sym typeface="Times New Roman"/>
              </a:rPr>
              <a:t>TEST 4: Percentage of organic carbon( Titration)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% of organic carbon in soil= [(V1-V2)*N*0.003*100/W]*C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Where, V1=volume of FAS in blank titration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           V2=volume of FAS in titration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           N=normality of K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Cr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           W=weight of the sample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           C= correction factor(1.334)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9f7c087613_2_3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9f7c087613_2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f7c087613_2_8"/>
          <p:cNvSpPr txBox="1">
            <a:spLocks noGrp="1"/>
          </p:cNvSpPr>
          <p:nvPr>
            <p:ph type="body" idx="1"/>
          </p:nvPr>
        </p:nvSpPr>
        <p:spPr>
          <a:xfrm>
            <a:off x="551650" y="15581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latin typeface="Times New Roman"/>
                <a:ea typeface="Times New Roman"/>
                <a:cs typeface="Times New Roman"/>
                <a:sym typeface="Times New Roman"/>
              </a:rPr>
              <a:t>TEST 5: Semi-micro qualitative analysis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1" name="Google Shape;161;g19f7c087613_2_8"/>
          <p:cNvGraphicFramePr/>
          <p:nvPr/>
        </p:nvGraphicFramePr>
        <p:xfrm>
          <a:off x="1449175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271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OF </a:t>
                      </a:r>
                      <a:endParaRPr sz="2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PROCEDURE</a:t>
                      </a:r>
                      <a:endParaRPr sz="2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CHLORIDES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Silver Nitrate Test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NITRATES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Brown Ring Test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SULPHATES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Barium Chloride Test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PHOSPHATES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Soil water + Ammonium molybdate + conc. HNO</a:t>
                      </a:r>
                      <a:r>
                        <a:rPr lang="en-IN" sz="2000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000" baseline="-25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2" name="Google Shape;162;g19f7c087613_2_8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9f7c087613_2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3882325" y="1436350"/>
            <a:ext cx="25986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28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 </a:t>
            </a:r>
            <a:endParaRPr sz="2800" b="1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6"/>
          <p:cNvSpPr txBox="1">
            <a:spLocks noGrp="1"/>
          </p:cNvSpPr>
          <p:nvPr>
            <p:ph type="body" idx="1"/>
          </p:nvPr>
        </p:nvSpPr>
        <p:spPr>
          <a:xfrm>
            <a:off x="838200" y="2832113"/>
            <a:ext cx="45195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1: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(Sulikere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pH - 7(neutral)          </a:t>
            </a:r>
            <a:r>
              <a:rPr lang="en-IN"/>
              <a:t>                             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5436250" y="2727475"/>
            <a:ext cx="5022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2: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(Mallathahalli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pH-7.5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573000" y="680425"/>
            <a:ext cx="9400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09a1693a7_0_27"/>
          <p:cNvSpPr txBox="1">
            <a:spLocks noGrp="1"/>
          </p:cNvSpPr>
          <p:nvPr>
            <p:ph type="title"/>
          </p:nvPr>
        </p:nvSpPr>
        <p:spPr>
          <a:xfrm>
            <a:off x="4093500" y="575975"/>
            <a:ext cx="4005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r>
              <a:rPr lang="en-IN" sz="31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Holding Capacit</a:t>
            </a:r>
            <a:r>
              <a:rPr lang="en-IN" sz="3200" b="1" i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endParaRPr sz="3200" b="1" i="1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1809a1693a7_0_27"/>
          <p:cNvSpPr txBox="1">
            <a:spLocks noGrp="1"/>
          </p:cNvSpPr>
          <p:nvPr>
            <p:ph type="body" idx="1"/>
          </p:nvPr>
        </p:nvSpPr>
        <p:spPr>
          <a:xfrm>
            <a:off x="294600" y="1526975"/>
            <a:ext cx="5022900" cy="4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1: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(Sulikere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IN"/>
              <a:t>     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809a1693a7_0_27"/>
          <p:cNvSpPr txBox="1"/>
          <p:nvPr/>
        </p:nvSpPr>
        <p:spPr>
          <a:xfrm>
            <a:off x="5706075" y="1526975"/>
            <a:ext cx="6161400" cy="4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2: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(Malathalli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80" name="Google Shape;180;g1809a1693a7_0_27"/>
          <p:cNvGraphicFramePr/>
          <p:nvPr/>
        </p:nvGraphicFramePr>
        <p:xfrm>
          <a:off x="441950" y="278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146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 of soil (g)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(mL)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Capacity (mL)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 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 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1" name="Google Shape;181;g1809a1693a7_0_27"/>
          <p:cNvGraphicFramePr/>
          <p:nvPr/>
        </p:nvGraphicFramePr>
        <p:xfrm>
          <a:off x="6057663" y="278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17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 of soil (g)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(mL)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Capacity (mL)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2" name="Google Shape;182;g1809a1693a7_0_27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aa18bf557_4_0"/>
          <p:cNvSpPr txBox="1">
            <a:spLocks noGrp="1"/>
          </p:cNvSpPr>
          <p:nvPr>
            <p:ph type="title"/>
          </p:nvPr>
        </p:nvSpPr>
        <p:spPr>
          <a:xfrm>
            <a:off x="4093500" y="575975"/>
            <a:ext cx="4005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1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 Density</a:t>
            </a:r>
            <a:endParaRPr sz="3200" b="1" i="1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1baa18bf557_4_0"/>
          <p:cNvSpPr txBox="1">
            <a:spLocks noGrp="1"/>
          </p:cNvSpPr>
          <p:nvPr>
            <p:ph type="body" idx="1"/>
          </p:nvPr>
        </p:nvSpPr>
        <p:spPr>
          <a:xfrm>
            <a:off x="204225" y="1526975"/>
            <a:ext cx="5022900" cy="4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1: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(Sulikere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Mass of soil = 10g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Volume of soil =14.11cc 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Bulk Density  = 0.704g/cc</a:t>
            </a:r>
            <a:endParaRPr sz="2400" baseline="30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1baa18bf557_4_0"/>
          <p:cNvSpPr txBox="1"/>
          <p:nvPr/>
        </p:nvSpPr>
        <p:spPr>
          <a:xfrm>
            <a:off x="6509750" y="1526975"/>
            <a:ext cx="4567500" cy="47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2: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(Malathalli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Mass of soil = 15g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Volume of soil = 14.11cm</a:t>
            </a:r>
            <a:r>
              <a:rPr lang="en-IN" sz="2400" baseline="30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Bulk Density= 1.06g/cc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g1baa18bf557_4_0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809a1693a7_0_48"/>
          <p:cNvSpPr txBox="1">
            <a:spLocks noGrp="1"/>
          </p:cNvSpPr>
          <p:nvPr>
            <p:ph type="title"/>
          </p:nvPr>
        </p:nvSpPr>
        <p:spPr>
          <a:xfrm>
            <a:off x="3009900" y="575975"/>
            <a:ext cx="54843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28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Percentage of Organic Carbon</a:t>
            </a:r>
            <a:endParaRPr sz="2800" b="1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g1809a1693a7_0_48"/>
          <p:cNvSpPr txBox="1">
            <a:spLocks noGrp="1"/>
          </p:cNvSpPr>
          <p:nvPr>
            <p:ph type="body" idx="1"/>
          </p:nvPr>
        </p:nvSpPr>
        <p:spPr>
          <a:xfrm>
            <a:off x="294600" y="1526975"/>
            <a:ext cx="11415900" cy="4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1: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(Sulikere lake)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IN"/>
              <a:t>     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809a1693a7_0_48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g1809a1693a7_0_48"/>
          <p:cNvGraphicFramePr/>
          <p:nvPr/>
        </p:nvGraphicFramePr>
        <p:xfrm>
          <a:off x="859050" y="206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Burette reading (mL)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sample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Without sample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sample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Without sample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reading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reading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19.6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 added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19.6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9" name="Google Shape;199;g1809a1693a7_0_48"/>
          <p:cNvSpPr txBox="1"/>
          <p:nvPr/>
        </p:nvSpPr>
        <p:spPr>
          <a:xfrm>
            <a:off x="1064400" y="5318100"/>
            <a:ext cx="100632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Percentage of organic carbon in 1st trail: 2.56%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Percentage of organic carbon in 2nd trial:2.40%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aa18bee4a_0_0"/>
          <p:cNvSpPr txBox="1"/>
          <p:nvPr/>
        </p:nvSpPr>
        <p:spPr>
          <a:xfrm>
            <a:off x="698350" y="1898050"/>
            <a:ext cx="91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baa18bee4a_0_0"/>
          <p:cNvSpPr txBox="1"/>
          <p:nvPr/>
        </p:nvSpPr>
        <p:spPr>
          <a:xfrm>
            <a:off x="519300" y="1682650"/>
            <a:ext cx="1026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2: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(Malathalli lake</a:t>
            </a:r>
            <a:r>
              <a:rPr lang="en-I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baa18bee4a_0_0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g1baa18bee4a_0_0"/>
          <p:cNvGraphicFramePr/>
          <p:nvPr/>
        </p:nvGraphicFramePr>
        <p:xfrm>
          <a:off x="939563" y="238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208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Burette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reading (mL)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sample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Without sample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sample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Without sample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reading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reading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 added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" name="Google Shape;208;g1baa18bee4a_0_0"/>
          <p:cNvSpPr txBox="1">
            <a:spLocks noGrp="1"/>
          </p:cNvSpPr>
          <p:nvPr>
            <p:ph type="title"/>
          </p:nvPr>
        </p:nvSpPr>
        <p:spPr>
          <a:xfrm>
            <a:off x="3049975" y="575975"/>
            <a:ext cx="54843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28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Percentage of Organic Carbon</a:t>
            </a:r>
            <a:endParaRPr sz="2800" b="1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1baa18bf557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6738"/>
            <a:ext cx="4627550" cy="35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baa18bf557_2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050" y="926725"/>
            <a:ext cx="4183476" cy="35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baa18bf557_2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7125" y="958175"/>
            <a:ext cx="1844350" cy="51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g19f7c087613_3_47"/>
          <p:cNvGraphicFramePr/>
          <p:nvPr/>
        </p:nvGraphicFramePr>
        <p:xfrm>
          <a:off x="289950" y="266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20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of</a:t>
                      </a:r>
                      <a:endParaRPr sz="24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ions</a:t>
                      </a:r>
                      <a:endParaRPr sz="24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 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Inference 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Chlorides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white precipitate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Chloride is absent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Nitrates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brown ring formed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Nitrate is absent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Sulphates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thick white precipitate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Sulphate is absent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Phosphates 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 yellow solution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Phosphate is present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1" name="Google Shape;221;g19f7c087613_3_47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9f7c087613_3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125" y="942788"/>
            <a:ext cx="2692500" cy="497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9f7c087613_3_47"/>
          <p:cNvSpPr txBox="1"/>
          <p:nvPr/>
        </p:nvSpPr>
        <p:spPr>
          <a:xfrm>
            <a:off x="71625" y="787875"/>
            <a:ext cx="1031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of chlorides, nitrates, sulphates and phosphate</a:t>
            </a:r>
            <a:r>
              <a:rPr lang="en-IN" sz="2800" b="1" u="sng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2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19f7c087613_3_47"/>
          <p:cNvSpPr txBox="1"/>
          <p:nvPr/>
        </p:nvSpPr>
        <p:spPr>
          <a:xfrm>
            <a:off x="289950" y="1756438"/>
            <a:ext cx="6589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1: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(Sulikere lake)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baa18bf557_2_10"/>
          <p:cNvSpPr txBox="1">
            <a:spLocks noGrp="1"/>
          </p:cNvSpPr>
          <p:nvPr>
            <p:ph type="title"/>
          </p:nvPr>
        </p:nvSpPr>
        <p:spPr>
          <a:xfrm>
            <a:off x="415325" y="365125"/>
            <a:ext cx="10938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800" b="1" u="sng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of chlorides, nitrates, sulphates and phosphate</a:t>
            </a:r>
            <a:r>
              <a:rPr lang="en-IN" sz="2800" b="1" u="sng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30" name="Google Shape;230;g1baa18bf557_2_10"/>
          <p:cNvSpPr txBox="1">
            <a:spLocks noGrp="1"/>
          </p:cNvSpPr>
          <p:nvPr>
            <p:ph type="body" idx="1"/>
          </p:nvPr>
        </p:nvSpPr>
        <p:spPr>
          <a:xfrm>
            <a:off x="283100" y="16908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b="1" u="sng">
                <a:latin typeface="Times New Roman"/>
                <a:ea typeface="Times New Roman"/>
                <a:cs typeface="Times New Roman"/>
                <a:sym typeface="Times New Roman"/>
              </a:rPr>
              <a:t>SAMPLE 2: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(Malathalli lake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graphicFrame>
        <p:nvGraphicFramePr>
          <p:cNvPr id="231" name="Google Shape;231;g1baa18bf557_2_10"/>
          <p:cNvGraphicFramePr/>
          <p:nvPr/>
        </p:nvGraphicFramePr>
        <p:xfrm>
          <a:off x="415325" y="231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{8740725F-7D6D-49C7-A498-7DE9BF9FDB48}</a:tableStyleId>
              </a:tblPr>
              <a:tblGrid>
                <a:gridCol w="20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of</a:t>
                      </a:r>
                      <a:endParaRPr sz="24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 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Inference 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Chlorides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white precipitate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Chloride is absent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Nitrates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brown ring formed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Nitrate is absent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Sulphates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thick white precipitate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Sulphate is absent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Phosphates 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 yellow solution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Phosphate is present</a:t>
                      </a:r>
                      <a:endParaRPr sz="2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2" name="Google Shape;232;g1baa18bf557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5775" y="949025"/>
            <a:ext cx="2637650" cy="453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59b099ed6b689d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>
                <a:latin typeface="Times New Roman"/>
                <a:ea typeface="Times New Roman"/>
                <a:cs typeface="Times New Roman"/>
                <a:sym typeface="Times New Roman"/>
              </a:rPr>
              <a:t> Introduction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7a59b099ed6b689d_0"/>
          <p:cNvSpPr txBox="1"/>
          <p:nvPr/>
        </p:nvSpPr>
        <p:spPr>
          <a:xfrm>
            <a:off x="8511675" y="2633825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g7a59b099ed6b689d_0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2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7a59b099ed6b689d_0"/>
          <p:cNvSpPr txBox="1"/>
          <p:nvPr/>
        </p:nvSpPr>
        <p:spPr>
          <a:xfrm>
            <a:off x="216225" y="1894925"/>
            <a:ext cx="11230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0" tIns="91425" rIns="76075" bIns="91425" anchor="t" anchorCtr="0">
            <a:spAutoFit/>
          </a:bodyPr>
          <a:lstStyle/>
          <a:p>
            <a:pPr marL="89999" lvl="0" indent="-4223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Soil analysis gives valuable information, essential for soil quality improvement.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3323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The main purpose of managing soil pH is to be able to adjust the acidity to the point where there are no toxic metals exposed.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3323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modern concept, soil quality means the ability of the soil to sustain plant and aquatic animal productivity to enhance the quality of water for plant and aquatic animal health.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809a1693a7_0_16"/>
          <p:cNvSpPr txBox="1">
            <a:spLocks noGrp="1"/>
          </p:cNvSpPr>
          <p:nvPr>
            <p:ph type="title"/>
          </p:nvPr>
        </p:nvSpPr>
        <p:spPr>
          <a:xfrm>
            <a:off x="838200" y="2602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RECOMMENDATION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1809a1693a7_0_16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2800" b="1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body" idx="1"/>
          </p:nvPr>
        </p:nvSpPr>
        <p:spPr>
          <a:xfrm>
            <a:off x="838200" y="1624900"/>
            <a:ext cx="10803900" cy="4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pH of Sulikere lake soil was found to be neutral.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IN" sz="2400" b="1">
                <a:latin typeface="Times New Roman"/>
                <a:ea typeface="Times New Roman"/>
                <a:cs typeface="Times New Roman"/>
                <a:sym typeface="Times New Roman"/>
              </a:rPr>
              <a:t>This soil has poor water holding capacity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The percentage of organic carbon content is within the range (0.5-3%).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Absence of Chlorides, Nitrates and Sulphates.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IN" sz="2400" b="1">
                <a:latin typeface="Times New Roman"/>
                <a:ea typeface="Times New Roman"/>
                <a:cs typeface="Times New Roman"/>
                <a:sym typeface="Times New Roman"/>
              </a:rPr>
              <a:t>Traces of Phosphate in soil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https://vlab.amrita.edu/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https://elementsunearthed.com/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https://www.sciencedirect.com/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http://vegetronix.com/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https://lakesofindia.com/2021/05/01/lake-eutrophication/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Chemistry lab manual-class XII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809a1693a7_0_21"/>
          <p:cNvSpPr txBox="1">
            <a:spLocks noGrp="1"/>
          </p:cNvSpPr>
          <p:nvPr>
            <p:ph type="title"/>
          </p:nvPr>
        </p:nvSpPr>
        <p:spPr>
          <a:xfrm>
            <a:off x="3417150" y="2853025"/>
            <a:ext cx="5357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500" b="1" i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 YOU</a:t>
            </a:r>
            <a:endParaRPr sz="4500" b="1" i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1809a1693a7_0_21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55157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000" b="1"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99450" y="1508500"/>
            <a:ext cx="10515600" cy="4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700">
                <a:latin typeface="Times New Roman"/>
                <a:ea typeface="Times New Roman"/>
                <a:cs typeface="Times New Roman"/>
                <a:sym typeface="Times New Roman"/>
              </a:rPr>
              <a:t>Analysis of soil in </a:t>
            </a:r>
            <a:r>
              <a:rPr lang="en-IN" sz="2700" b="1" i="1">
                <a:latin typeface="Times New Roman"/>
                <a:ea typeface="Times New Roman"/>
                <a:cs typeface="Times New Roman"/>
                <a:sym typeface="Times New Roman"/>
              </a:rPr>
              <a:t>Sulikere Lake </a:t>
            </a:r>
            <a:r>
              <a:rPr lang="en-IN" sz="2700"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IN" sz="2700" b="1" i="1">
                <a:latin typeface="Times New Roman"/>
                <a:ea typeface="Times New Roman"/>
                <a:cs typeface="Times New Roman"/>
                <a:sym typeface="Times New Roman"/>
              </a:rPr>
              <a:t> Malathalli Lake</a:t>
            </a:r>
            <a:endParaRPr sz="27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u="sng">
                <a:latin typeface="Times New Roman"/>
                <a:ea typeface="Times New Roman"/>
                <a:cs typeface="Times New Roman"/>
                <a:sym typeface="Times New Roman"/>
              </a:rPr>
              <a:t>PARAMETERS:</a:t>
            </a:r>
            <a:endParaRPr sz="24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Soil pH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Water holding capacity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Bulk density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Percentage of organic carbon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Chlorides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Nitrates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Sulphates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Phosphates</a:t>
            </a:r>
            <a:endParaRPr sz="3400"/>
          </a:p>
        </p:txBody>
      </p:sp>
      <p:sp>
        <p:nvSpPr>
          <p:cNvPr id="105" name="Google Shape;105;p3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3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Study Area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574225" y="1987575"/>
            <a:ext cx="3258900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Latitude: 12.95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Longitude: 77.459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Perimeter: 3.60 km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Area: 0.46 km</a:t>
            </a:r>
            <a:r>
              <a:rPr lang="en-IN" sz="2400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25" y="1338950"/>
            <a:ext cx="6865875" cy="47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5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809a1693a7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75" y="723950"/>
            <a:ext cx="6771849" cy="53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809a1693a7_2_0"/>
          <p:cNvSpPr txBox="1"/>
          <p:nvPr/>
        </p:nvSpPr>
        <p:spPr>
          <a:xfrm>
            <a:off x="7556325" y="1325050"/>
            <a:ext cx="3957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Latitude: 12.95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Longitude: 77.29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Perimeter: 2.39 km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Area: 0.21km</a:t>
            </a:r>
            <a:r>
              <a:rPr lang="en-IN" sz="24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809a1693a7_2_0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f7c087613_3_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Materials 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19f7c087613_3_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Soil sample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pH paper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Potassium dichromate standard solution (K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Cr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Conc. sulphuric acid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Ferrous ammonium sulphate (FAS)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Diphenylamine indicator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Barium chloride solution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Silver nitrate solution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Conc HNO</a:t>
            </a:r>
            <a:r>
              <a:rPr lang="en-IN" sz="2400" baseline="-25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aseline="-2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Ammonium molybdate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9f7c087613_3_55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b="1">
                <a:latin typeface="Times New Roman"/>
                <a:ea typeface="Times New Roman"/>
                <a:cs typeface="Times New Roman"/>
                <a:sym typeface="Times New Roman"/>
              </a:rPr>
              <a:t>TEST 1: Soil pH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pH paper is dipped in wet soil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Change in the colour of the pH paper indicates soil’s pH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t="14126" b="57003"/>
          <a:stretch/>
        </p:blipFill>
        <p:spPr>
          <a:xfrm>
            <a:off x="1150725" y="3600625"/>
            <a:ext cx="9481650" cy="212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f7c087613_2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N" b="1">
                <a:latin typeface="Times New Roman"/>
                <a:ea typeface="Times New Roman"/>
                <a:cs typeface="Times New Roman"/>
                <a:sym typeface="Times New Roman"/>
              </a:rPr>
              <a:t>TEST 2: Water holding capacity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N" sz="3000">
                <a:latin typeface="Times New Roman"/>
                <a:ea typeface="Times New Roman"/>
                <a:cs typeface="Times New Roman"/>
                <a:sym typeface="Times New Roman"/>
              </a:rPr>
              <a:t> water holding capacity (Mw)= Mt-Ms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N" sz="3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WHC%= Vw/Vt*1000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N" sz="3000">
                <a:latin typeface="Times New Roman"/>
                <a:ea typeface="Times New Roman"/>
                <a:cs typeface="Times New Roman"/>
                <a:sym typeface="Times New Roman"/>
              </a:rPr>
              <a:t>Where, Mt= weight of the container with wet soil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N" sz="3000">
                <a:latin typeface="Times New Roman"/>
                <a:ea typeface="Times New Roman"/>
                <a:cs typeface="Times New Roman"/>
                <a:sym typeface="Times New Roman"/>
              </a:rPr>
              <a:t>             Ms=weight of the container with dry soil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g19f7c087613_2_13"/>
          <p:cNvSpPr txBox="1"/>
          <p:nvPr/>
        </p:nvSpPr>
        <p:spPr>
          <a:xfrm>
            <a:off x="838200" y="6160050"/>
            <a:ext cx="11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2022:Conservation of Wetlands:ecosystem based						         1			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 of climate change, December 28-30,2022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9f7c087613_2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aa18bf557_2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latin typeface="Times New Roman"/>
                <a:ea typeface="Times New Roman"/>
                <a:cs typeface="Times New Roman"/>
                <a:sym typeface="Times New Roman"/>
              </a:rPr>
              <a:t>TEST 3: Bulk Density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ulk density = Mass / Volume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1baa18bf557_2_16"/>
          <p:cNvSpPr txBox="1">
            <a:spLocks noGrp="1"/>
          </p:cNvSpPr>
          <p:nvPr>
            <p:ph type="title"/>
          </p:nvPr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200" b="1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ANALYSIS OF LAKE SOIL</vt:lpstr>
      <vt:lpstr> Introduction</vt:lpstr>
      <vt:lpstr>Objective</vt:lpstr>
      <vt:lpstr>Study Area</vt:lpstr>
      <vt:lpstr>PowerPoint Presentation</vt:lpstr>
      <vt:lpstr>Materials </vt:lpstr>
      <vt:lpstr>Methods</vt:lpstr>
      <vt:lpstr>Methods</vt:lpstr>
      <vt:lpstr>Methods</vt:lpstr>
      <vt:lpstr>Methods</vt:lpstr>
      <vt:lpstr>Methods</vt:lpstr>
      <vt:lpstr>pH </vt:lpstr>
      <vt:lpstr>Water Holding Capacity </vt:lpstr>
      <vt:lpstr>Bulk Density</vt:lpstr>
      <vt:lpstr>Percentage of Organic Carbon</vt:lpstr>
      <vt:lpstr>Percentage of Organic Carbon</vt:lpstr>
      <vt:lpstr>PowerPoint Presentation</vt:lpstr>
      <vt:lpstr>PowerPoint Presentation</vt:lpstr>
      <vt:lpstr>Detection of chlorides, nitrates, sulphates and phosphates</vt:lpstr>
      <vt:lpstr>RECOMMENDATION</vt:lpstr>
      <vt:lpstr>CONCLUSION</vt:lpstr>
      <vt:lpstr>REFERENCES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LAKE SOIL</dc:title>
  <cp:lastModifiedBy>Unknown User</cp:lastModifiedBy>
  <cp:revision>1</cp:revision>
  <dcterms:modified xsi:type="dcterms:W3CDTF">2022-12-16T10:55:45Z</dcterms:modified>
</cp:coreProperties>
</file>