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fzIGXWwW3ghJ3bx0UKw64QcLV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BDB94B2-93CD-46B8-A8C0-BF1696E1B79A}">
  <a:tblStyle styleId="{BBDB94B2-93CD-46B8-A8C0-BF1696E1B79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1" name="Google Shape;9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4" name="Shape 94"/>
        <p:cNvGrpSpPr/>
        <p:nvPr/>
      </p:nvGrpSpPr>
      <p:grpSpPr>
        <a:xfrm>
          <a:off x="0" y="0"/>
          <a:ext cx="0" cy="0"/>
          <a:chOff x="0" y="0"/>
          <a:chExt cx="0" cy="0"/>
        </a:xfrm>
      </p:grpSpPr>
      <p:sp>
        <p:nvSpPr>
          <p:cNvPr id="95" name="Google Shape;9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0" name="Shape 100"/>
        <p:cNvGrpSpPr/>
        <p:nvPr/>
      </p:nvGrpSpPr>
      <p:grpSpPr>
        <a:xfrm>
          <a:off x="0" y="0"/>
          <a:ext cx="0" cy="0"/>
          <a:chOff x="0" y="0"/>
          <a:chExt cx="0" cy="0"/>
        </a:xfrm>
      </p:grpSpPr>
      <p:sp>
        <p:nvSpPr>
          <p:cNvPr id="101" name="Google Shape;101;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3" name="Google Shape;10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6" name="Shape 106"/>
        <p:cNvGrpSpPr/>
        <p:nvPr/>
      </p:nvGrpSpPr>
      <p:grpSpPr>
        <a:xfrm>
          <a:off x="0" y="0"/>
          <a:ext cx="0" cy="0"/>
          <a:chOff x="0" y="0"/>
          <a:chExt cx="0" cy="0"/>
        </a:xfrm>
      </p:grpSpPr>
      <p:sp>
        <p:nvSpPr>
          <p:cNvPr id="107" name="Google Shape;10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3" name="Shape 113"/>
        <p:cNvGrpSpPr/>
        <p:nvPr/>
      </p:nvGrpSpPr>
      <p:grpSpPr>
        <a:xfrm>
          <a:off x="0" y="0"/>
          <a:ext cx="0" cy="0"/>
          <a:chOff x="0" y="0"/>
          <a:chExt cx="0" cy="0"/>
        </a:xfrm>
      </p:grpSpPr>
      <p:sp>
        <p:nvSpPr>
          <p:cNvPr id="114" name="Google Shape;114;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6" name="Google Shape;116;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1" name="Shape 131"/>
        <p:cNvGrpSpPr/>
        <p:nvPr/>
      </p:nvGrpSpPr>
      <p:grpSpPr>
        <a:xfrm>
          <a:off x="0" y="0"/>
          <a:ext cx="0" cy="0"/>
          <a:chOff x="0" y="0"/>
          <a:chExt cx="0" cy="0"/>
        </a:xfrm>
      </p:grpSpPr>
      <p:sp>
        <p:nvSpPr>
          <p:cNvPr id="132" name="Google Shape;132;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4" name="Google Shape;134;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5" name="Google Shape;13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24" name="Google Shape;24;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8" name="Shape 138"/>
        <p:cNvGrpSpPr/>
        <p:nvPr/>
      </p:nvGrpSpPr>
      <p:grpSpPr>
        <a:xfrm>
          <a:off x="0" y="0"/>
          <a:ext cx="0" cy="0"/>
          <a:chOff x="0" y="0"/>
          <a:chExt cx="0" cy="0"/>
        </a:xfrm>
      </p:grpSpPr>
      <p:sp>
        <p:nvSpPr>
          <p:cNvPr id="139" name="Google Shape;13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42"/>
          <p:cNvSpPr/>
          <p:nvPr>
            <p:ph idx="2" type="pic"/>
          </p:nvPr>
        </p:nvSpPr>
        <p:spPr>
          <a:xfrm>
            <a:off x="5183188" y="987425"/>
            <a:ext cx="6172200" cy="4873625"/>
          </a:xfrm>
          <a:prstGeom prst="rect">
            <a:avLst/>
          </a:prstGeom>
          <a:noFill/>
          <a:ln>
            <a:noFill/>
          </a:ln>
        </p:spPr>
      </p:sp>
      <p:sp>
        <p:nvSpPr>
          <p:cNvPr id="141" name="Google Shape;141;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2" name="Google Shape;14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5" name="Shape 145"/>
        <p:cNvGrpSpPr/>
        <p:nvPr/>
      </p:nvGrpSpPr>
      <p:grpSpPr>
        <a:xfrm>
          <a:off x="0" y="0"/>
          <a:ext cx="0" cy="0"/>
          <a:chOff x="0" y="0"/>
          <a:chExt cx="0" cy="0"/>
        </a:xfrm>
      </p:grpSpPr>
      <p:sp>
        <p:nvSpPr>
          <p:cNvPr id="146" name="Google Shape;14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8" name="Google Shape;14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1" name="Shape 151"/>
        <p:cNvGrpSpPr/>
        <p:nvPr/>
      </p:nvGrpSpPr>
      <p:grpSpPr>
        <a:xfrm>
          <a:off x="0" y="0"/>
          <a:ext cx="0" cy="0"/>
          <a:chOff x="0" y="0"/>
          <a:chExt cx="0" cy="0"/>
        </a:xfrm>
      </p:grpSpPr>
      <p:sp>
        <p:nvSpPr>
          <p:cNvPr id="152" name="Google Shape;152;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8" name="Google Shape;2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 name="Shape 38"/>
        <p:cNvGrpSpPr/>
        <p:nvPr/>
      </p:nvGrpSpPr>
      <p:grpSpPr>
        <a:xfrm>
          <a:off x="0" y="0"/>
          <a:ext cx="0" cy="0"/>
          <a:chOff x="0" y="0"/>
          <a:chExt cx="0" cy="0"/>
        </a:xfrm>
      </p:grpSpPr>
      <p:sp>
        <p:nvSpPr>
          <p:cNvPr id="39" name="Google Shape;39;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30"/>
          <p:cNvSpPr/>
          <p:nvPr>
            <p:ph idx="2" type="pic"/>
          </p:nvPr>
        </p:nvSpPr>
        <p:spPr>
          <a:xfrm>
            <a:off x="5183188" y="987425"/>
            <a:ext cx="6172200" cy="4873625"/>
          </a:xfrm>
          <a:prstGeom prst="rect">
            <a:avLst/>
          </a:prstGeom>
          <a:noFill/>
          <a:ln>
            <a:noFill/>
          </a:ln>
        </p:spPr>
      </p:sp>
      <p:sp>
        <p:nvSpPr>
          <p:cNvPr id="66" name="Google Shape;66;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4" name="Google Shape;84;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7" name="Google Shape;8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9.jpg"/><Relationship Id="rId6" Type="http://schemas.openxmlformats.org/officeDocument/2006/relationships/image" Target="../media/image2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4.jpg"/><Relationship Id="rId5"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gbis.ces.iisc.ernet.in/energy/water/paper/ETR31/coimbatore%20Reposr_6Feb2009v8.pdf" TargetMode="External"/><Relationship Id="rId4" Type="http://schemas.openxmlformats.org/officeDocument/2006/relationships/hyperlink" Target="https://link.springer.com/article/10.1007/s10750-020-04353-4" TargetMode="External"/><Relationship Id="rId5" Type="http://schemas.openxmlformats.org/officeDocument/2006/relationships/hyperlink" Target="https://assets.researchsquare.com/files/rs-797085/v1/24295283-7031-4374-017a8a12afc5.pdf?c=163724552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
          <p:cNvSpPr txBox="1"/>
          <p:nvPr/>
        </p:nvSpPr>
        <p:spPr>
          <a:xfrm>
            <a:off x="7363978" y="3753385"/>
            <a:ext cx="4384325"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t/>
            </a:r>
            <a:endParaRPr b="1"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     </a:t>
            </a:r>
            <a:endParaRPr b="1" i="0" sz="2400" u="none" cap="none" strike="noStrike">
              <a:solidFill>
                <a:srgbClr val="000000"/>
              </a:solidFill>
              <a:latin typeface="Calibri"/>
              <a:ea typeface="Calibri"/>
              <a:cs typeface="Calibri"/>
              <a:sym typeface="Calibri"/>
            </a:endParaRPr>
          </a:p>
        </p:txBody>
      </p:sp>
      <p:sp>
        <p:nvSpPr>
          <p:cNvPr id="162" name="Google Shape;162;p1"/>
          <p:cNvSpPr/>
          <p:nvPr/>
        </p:nvSpPr>
        <p:spPr>
          <a:xfrm>
            <a:off x="833375" y="2642206"/>
            <a:ext cx="9664861" cy="42157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63" name="Google Shape;163;p1"/>
          <p:cNvPicPr preferRelativeResize="0"/>
          <p:nvPr/>
        </p:nvPicPr>
        <p:blipFill rotWithShape="1">
          <a:blip r:embed="rId3">
            <a:alphaModFix/>
          </a:blip>
          <a:srcRect b="0" l="0" r="0" t="0"/>
          <a:stretch/>
        </p:blipFill>
        <p:spPr>
          <a:xfrm>
            <a:off x="2057055" y="2910139"/>
            <a:ext cx="8077890" cy="36799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0"/>
          <p:cNvSpPr txBox="1"/>
          <p:nvPr>
            <p:ph idx="1" type="body"/>
          </p:nvPr>
        </p:nvSpPr>
        <p:spPr>
          <a:xfrm>
            <a:off x="173181" y="1253331"/>
            <a:ext cx="6181436" cy="4351338"/>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90000"/>
              </a:lnSpc>
              <a:spcBef>
                <a:spcPts val="0"/>
              </a:spcBef>
              <a:spcAft>
                <a:spcPts val="0"/>
              </a:spcAft>
              <a:buClr>
                <a:schemeClr val="dk1"/>
              </a:buClr>
              <a:buSzPct val="100000"/>
              <a:buNone/>
            </a:pPr>
            <a:r>
              <a:rPr b="1" lang="en-US" sz="3200" u="sng">
                <a:latin typeface="Times New Roman"/>
                <a:ea typeface="Times New Roman"/>
                <a:cs typeface="Times New Roman"/>
                <a:sym typeface="Times New Roman"/>
              </a:rPr>
              <a:t>Residual Chlorine testing method :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took 5ml of water sample in a test tube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added 5 drops of </a:t>
            </a:r>
            <a:r>
              <a:rPr lang="en-US" u="sng">
                <a:latin typeface="Times New Roman"/>
                <a:ea typeface="Times New Roman"/>
                <a:cs typeface="Times New Roman"/>
                <a:sym typeface="Times New Roman"/>
              </a:rPr>
              <a:t>Residual Chlorine Reagent-1 (RC-1)</a:t>
            </a:r>
            <a:r>
              <a:rPr lang="en-US">
                <a:latin typeface="Times New Roman"/>
                <a:ea typeface="Times New Roman"/>
                <a:cs typeface="Times New Roman"/>
                <a:sym typeface="Times New Roman"/>
              </a:rPr>
              <a:t> and mixEd the contents well. The colour that was formed was compared with Residual Chlorine colour chart and recorded the Residual Chlorine value.</a:t>
            </a:r>
            <a:endParaRPr/>
          </a:p>
          <a:p>
            <a:pPr indent="0" lvl="0" marL="0" rtl="0" algn="just">
              <a:lnSpc>
                <a:spcPct val="90000"/>
              </a:lnSpc>
              <a:spcBef>
                <a:spcPts val="1000"/>
              </a:spcBef>
              <a:spcAft>
                <a:spcPts val="0"/>
              </a:spcAft>
              <a:buClr>
                <a:schemeClr val="dk1"/>
              </a:buClr>
              <a:buSzPct val="100000"/>
              <a:buNone/>
            </a:pPr>
            <a:r>
              <a:rPr lang="en-US">
                <a:latin typeface="Times New Roman"/>
                <a:ea typeface="Times New Roman"/>
                <a:cs typeface="Times New Roman"/>
                <a:sym typeface="Times New Roman"/>
              </a:rPr>
              <a:t>According to Residual Chlorine colour chart (mg/L)= 0.2 mg/L</a:t>
            </a:r>
            <a:endParaRPr>
              <a:latin typeface="Times New Roman"/>
              <a:ea typeface="Times New Roman"/>
              <a:cs typeface="Times New Roman"/>
              <a:sym typeface="Times New Roman"/>
            </a:endParaRPr>
          </a:p>
          <a:p>
            <a:pPr indent="0" lvl="0" marL="0" rtl="0" algn="just">
              <a:lnSpc>
                <a:spcPct val="90000"/>
              </a:lnSpc>
              <a:spcBef>
                <a:spcPts val="1000"/>
              </a:spcBef>
              <a:spcAft>
                <a:spcPts val="0"/>
              </a:spcAft>
              <a:buClr>
                <a:schemeClr val="dk1"/>
              </a:buClr>
              <a:buSzPct val="100000"/>
              <a:buNone/>
            </a:pPr>
            <a:r>
              <a:t/>
            </a:r>
            <a:endParaRPr>
              <a:latin typeface="Arial"/>
              <a:ea typeface="Arial"/>
              <a:cs typeface="Arial"/>
              <a:sym typeface="Arial"/>
            </a:endParaRPr>
          </a:p>
        </p:txBody>
      </p:sp>
      <p:pic>
        <p:nvPicPr>
          <p:cNvPr id="226" name="Google Shape;226;p10"/>
          <p:cNvPicPr preferRelativeResize="0"/>
          <p:nvPr/>
        </p:nvPicPr>
        <p:blipFill rotWithShape="1">
          <a:blip r:embed="rId3">
            <a:alphaModFix/>
          </a:blip>
          <a:srcRect b="0" l="0" r="0" t="0"/>
          <a:stretch/>
        </p:blipFill>
        <p:spPr>
          <a:xfrm>
            <a:off x="6487159" y="2924468"/>
            <a:ext cx="2737172" cy="3216270"/>
          </a:xfrm>
          <a:prstGeom prst="rect">
            <a:avLst/>
          </a:prstGeom>
          <a:noFill/>
          <a:ln>
            <a:noFill/>
          </a:ln>
        </p:spPr>
      </p:pic>
      <p:pic>
        <p:nvPicPr>
          <p:cNvPr id="227" name="Google Shape;227;p10"/>
          <p:cNvPicPr preferRelativeResize="0"/>
          <p:nvPr/>
        </p:nvPicPr>
        <p:blipFill rotWithShape="1">
          <a:blip r:embed="rId4">
            <a:alphaModFix/>
          </a:blip>
          <a:srcRect b="0" l="0" r="0" t="0"/>
          <a:stretch/>
        </p:blipFill>
        <p:spPr>
          <a:xfrm>
            <a:off x="6487159" y="717262"/>
            <a:ext cx="5328458" cy="2035175"/>
          </a:xfrm>
          <a:prstGeom prst="rect">
            <a:avLst/>
          </a:prstGeom>
          <a:noFill/>
          <a:ln>
            <a:noFill/>
          </a:ln>
        </p:spPr>
      </p:pic>
      <p:sp>
        <p:nvSpPr>
          <p:cNvPr id="228" name="Google Shape;228;p10"/>
          <p:cNvSpPr txBox="1"/>
          <p:nvPr/>
        </p:nvSpPr>
        <p:spPr>
          <a:xfrm>
            <a:off x="9393819" y="3001818"/>
            <a:ext cx="1939199"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Residual Chloride testing done for water sample and comparing with Residual Chlorine colour chart </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02/12/2022</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10: 50 am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1"/>
          <p:cNvSpPr txBox="1"/>
          <p:nvPr>
            <p:ph idx="1" type="body"/>
          </p:nvPr>
        </p:nvSpPr>
        <p:spPr>
          <a:xfrm>
            <a:off x="180450" y="968590"/>
            <a:ext cx="7511472" cy="521638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b="1" lang="en-US" sz="3800">
                <a:latin typeface="Arial"/>
                <a:ea typeface="Arial"/>
                <a:cs typeface="Arial"/>
                <a:sym typeface="Arial"/>
              </a:rPr>
              <a:t> </a:t>
            </a:r>
            <a:r>
              <a:rPr b="1" lang="en-US" sz="3800">
                <a:latin typeface="Times New Roman"/>
                <a:ea typeface="Times New Roman"/>
                <a:cs typeface="Times New Roman"/>
                <a:sym typeface="Times New Roman"/>
              </a:rPr>
              <a:t>Calcium hardness test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took 25 mL of water sample in a beaker.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added 10 drops of </a:t>
            </a:r>
            <a:r>
              <a:rPr lang="en-US" u="sng">
                <a:latin typeface="Times New Roman"/>
                <a:ea typeface="Times New Roman"/>
                <a:cs typeface="Times New Roman"/>
                <a:sym typeface="Times New Roman"/>
              </a:rPr>
              <a:t>Calcium hardness reagent–2 (CH-2)</a:t>
            </a:r>
            <a:r>
              <a:rPr lang="en-US">
                <a:latin typeface="Times New Roman"/>
                <a:ea typeface="Times New Roman"/>
                <a:cs typeface="Times New Roman"/>
                <a:sym typeface="Times New Roman"/>
              </a:rPr>
              <a:t>. Further we added 10 drops of </a:t>
            </a:r>
            <a:r>
              <a:rPr lang="en-US" u="sng">
                <a:latin typeface="Times New Roman"/>
                <a:ea typeface="Times New Roman"/>
                <a:cs typeface="Times New Roman"/>
                <a:sym typeface="Times New Roman"/>
              </a:rPr>
              <a:t>Calcium hardness reagent-3 (CH-3)</a:t>
            </a:r>
            <a:r>
              <a:rPr lang="en-US">
                <a:latin typeface="Times New Roman"/>
                <a:ea typeface="Times New Roman"/>
                <a:cs typeface="Times New Roman"/>
                <a:sym typeface="Times New Roman"/>
              </a:rPr>
              <a:t> and mixEd the contents well.</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Then we added afew specs of </a:t>
            </a:r>
            <a:r>
              <a:rPr lang="en-US" u="sng">
                <a:latin typeface="Times New Roman"/>
                <a:ea typeface="Times New Roman"/>
                <a:cs typeface="Times New Roman"/>
                <a:sym typeface="Times New Roman"/>
              </a:rPr>
              <a:t>Calcium hardness reagent-1 (CH-1)</a:t>
            </a:r>
            <a:r>
              <a:rPr lang="en-US">
                <a:latin typeface="Times New Roman"/>
                <a:ea typeface="Times New Roman"/>
                <a:cs typeface="Times New Roman"/>
                <a:sym typeface="Times New Roman"/>
              </a:rPr>
              <a:t> and mixed it well until a distinct pink colour developed.</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Finally we added </a:t>
            </a:r>
            <a:r>
              <a:rPr lang="en-US" u="sng">
                <a:latin typeface="Times New Roman"/>
                <a:ea typeface="Times New Roman"/>
                <a:cs typeface="Times New Roman"/>
                <a:sym typeface="Times New Roman"/>
              </a:rPr>
              <a:t>Calcium hardness reagent-4 (CH-4)</a:t>
            </a:r>
            <a:r>
              <a:rPr lang="en-US">
                <a:latin typeface="Times New Roman"/>
                <a:ea typeface="Times New Roman"/>
                <a:cs typeface="Times New Roman"/>
                <a:sym typeface="Times New Roman"/>
              </a:rPr>
              <a:t> and after addition of each drip the contents of the beaker were shaken well until the colour changed from pink to purple.  We noted down the no of drops of CH-4 added for the colour change.</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Calcium hardness = no of drops × 5</a:t>
            </a:r>
            <a:endParaRPr/>
          </a:p>
          <a:p>
            <a:pPr indent="0" lvl="0" marL="0" rtl="0" algn="l">
              <a:lnSpc>
                <a:spcPct val="90000"/>
              </a:lnSpc>
              <a:spcBef>
                <a:spcPts val="1000"/>
              </a:spcBef>
              <a:spcAft>
                <a:spcPts val="0"/>
              </a:spcAft>
              <a:buClr>
                <a:schemeClr val="dk1"/>
              </a:buClr>
              <a:buSzPct val="100000"/>
              <a:buNone/>
            </a:pPr>
            <a:r>
              <a:rPr baseline="30000" lang="en-US">
                <a:latin typeface="Times New Roman"/>
                <a:ea typeface="Times New Roman"/>
                <a:cs typeface="Times New Roman"/>
                <a:sym typeface="Times New Roman"/>
              </a:rPr>
              <a:t>     [ppm in terms of CaCO</a:t>
            </a:r>
            <a:r>
              <a:rPr baseline="30000" lang="en-US" sz="2200">
                <a:latin typeface="Times New Roman"/>
                <a:ea typeface="Times New Roman"/>
                <a:cs typeface="Times New Roman"/>
                <a:sym typeface="Times New Roman"/>
              </a:rPr>
              <a:t>3</a:t>
            </a:r>
            <a:r>
              <a:rPr baseline="30000" lang="en-US">
                <a:latin typeface="Times New Roman"/>
                <a:ea typeface="Times New Roman"/>
                <a:cs typeface="Times New Roman"/>
                <a:sym typeface="Times New Roman"/>
              </a:rPr>
              <a:t>]</a:t>
            </a:r>
            <a:endParaRPr/>
          </a:p>
          <a:p>
            <a:pPr indent="0" lvl="0" marL="0" rtl="0" algn="l">
              <a:lnSpc>
                <a:spcPct val="90000"/>
              </a:lnSpc>
              <a:spcBef>
                <a:spcPts val="1000"/>
              </a:spcBef>
              <a:spcAft>
                <a:spcPts val="0"/>
              </a:spcAft>
              <a:buClr>
                <a:schemeClr val="dk1"/>
              </a:buClr>
              <a:buSzPct val="100000"/>
              <a:buNone/>
            </a:pPr>
            <a:r>
              <a:rPr lang="en-US">
                <a:latin typeface="Times New Roman"/>
                <a:ea typeface="Times New Roman"/>
                <a:cs typeface="Times New Roman"/>
                <a:sym typeface="Times New Roman"/>
              </a:rPr>
              <a:t>                                    = 21 × 5 = 105 ppm.</a:t>
            </a:r>
            <a:endParaRPr>
              <a:latin typeface="Times New Roman"/>
              <a:ea typeface="Times New Roman"/>
              <a:cs typeface="Times New Roman"/>
              <a:sym typeface="Times New Roman"/>
            </a:endParaRPr>
          </a:p>
        </p:txBody>
      </p:sp>
      <p:pic>
        <p:nvPicPr>
          <p:cNvPr id="234" name="Google Shape;234;p11"/>
          <p:cNvPicPr preferRelativeResize="0"/>
          <p:nvPr/>
        </p:nvPicPr>
        <p:blipFill rotWithShape="1">
          <a:blip r:embed="rId3">
            <a:alphaModFix/>
          </a:blip>
          <a:srcRect b="0" l="0" r="0" t="0"/>
          <a:stretch/>
        </p:blipFill>
        <p:spPr>
          <a:xfrm>
            <a:off x="8146473" y="709972"/>
            <a:ext cx="3613726" cy="4366638"/>
          </a:xfrm>
          <a:prstGeom prst="rect">
            <a:avLst/>
          </a:prstGeom>
          <a:noFill/>
          <a:ln>
            <a:noFill/>
          </a:ln>
        </p:spPr>
      </p:pic>
      <p:sp>
        <p:nvSpPr>
          <p:cNvPr id="235" name="Google Shape;235;p11"/>
          <p:cNvSpPr txBox="1"/>
          <p:nvPr/>
        </p:nvSpPr>
        <p:spPr>
          <a:xfrm>
            <a:off x="8015668" y="5076610"/>
            <a:ext cx="3744531"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Calcium hardness test done for water sample.</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02/12/2022</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11:00 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2"/>
          <p:cNvSpPr txBox="1"/>
          <p:nvPr>
            <p:ph idx="1" type="body"/>
          </p:nvPr>
        </p:nvSpPr>
        <p:spPr>
          <a:xfrm>
            <a:off x="387927" y="1267077"/>
            <a:ext cx="7481455" cy="432384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chemeClr val="dk1"/>
              </a:buClr>
              <a:buSzPct val="100000"/>
              <a:buNone/>
            </a:pPr>
            <a:r>
              <a:rPr b="1" lang="en-US" sz="4600" u="sng">
                <a:latin typeface="Times New Roman"/>
                <a:ea typeface="Times New Roman"/>
                <a:cs typeface="Times New Roman"/>
                <a:sym typeface="Times New Roman"/>
              </a:rPr>
              <a:t>Total hardness test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 We took 25ml of water sample in a beaker.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Next we added 10 drops of </a:t>
            </a:r>
            <a:r>
              <a:rPr lang="en-US" u="sng">
                <a:latin typeface="Times New Roman"/>
                <a:ea typeface="Times New Roman"/>
                <a:cs typeface="Times New Roman"/>
                <a:sym typeface="Times New Roman"/>
              </a:rPr>
              <a:t>Total Hardness Reagent-2 (TH-2)</a:t>
            </a:r>
            <a:r>
              <a:rPr lang="en-US">
                <a:latin typeface="Times New Roman"/>
                <a:ea typeface="Times New Roman"/>
                <a:cs typeface="Times New Roman"/>
                <a:sym typeface="Times New Roman"/>
              </a:rPr>
              <a:t> and mixed.</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Then we added a few specs of </a:t>
            </a:r>
            <a:r>
              <a:rPr lang="en-US" u="sng">
                <a:latin typeface="Times New Roman"/>
                <a:ea typeface="Times New Roman"/>
                <a:cs typeface="Times New Roman"/>
                <a:sym typeface="Times New Roman"/>
              </a:rPr>
              <a:t>Total Hardness Reagent-1(TH-1)</a:t>
            </a:r>
            <a:r>
              <a:rPr lang="en-US">
                <a:latin typeface="Times New Roman"/>
                <a:ea typeface="Times New Roman"/>
                <a:cs typeface="Times New Roman"/>
                <a:sym typeface="Times New Roman"/>
              </a:rPr>
              <a:t> And mixed it until distinct pink colour developed.</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For hard water we added </a:t>
            </a:r>
            <a:r>
              <a:rPr lang="en-US" u="sng">
                <a:latin typeface="Times New Roman"/>
                <a:ea typeface="Times New Roman"/>
                <a:cs typeface="Times New Roman"/>
                <a:sym typeface="Times New Roman"/>
              </a:rPr>
              <a:t>Total Hardness Reagent-3 (TH-3)</a:t>
            </a:r>
            <a:r>
              <a:rPr lang="en-US">
                <a:latin typeface="Times New Roman"/>
                <a:ea typeface="Times New Roman"/>
                <a:cs typeface="Times New Roman"/>
                <a:sym typeface="Times New Roman"/>
              </a:rPr>
              <a:t> and after adding each drop the contents were mixed well until the colour changed from pink to blue.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Finally no of drops of TH-3 added was counted and total hardness ( for had water) was calculated as follows:</a:t>
            </a:r>
            <a:endParaRPr/>
          </a:p>
          <a:p>
            <a:pPr indent="0" lvl="0" marL="0" rtl="0" algn="l">
              <a:lnSpc>
                <a:spcPct val="90000"/>
              </a:lnSpc>
              <a:spcBef>
                <a:spcPts val="1000"/>
              </a:spcBef>
              <a:spcAft>
                <a:spcPts val="0"/>
              </a:spcAft>
              <a:buClr>
                <a:schemeClr val="dk1"/>
              </a:buClr>
              <a:buSzPct val="100000"/>
              <a:buNone/>
            </a:pPr>
            <a:r>
              <a:rPr lang="en-US">
                <a:latin typeface="Times New Roman"/>
                <a:ea typeface="Times New Roman"/>
                <a:cs typeface="Times New Roman"/>
                <a:sym typeface="Times New Roman"/>
              </a:rPr>
              <a:t>Total hardness   = no of drops × 5</a:t>
            </a:r>
            <a:endParaRPr/>
          </a:p>
          <a:p>
            <a:pPr indent="0" lvl="0" marL="0" rtl="0" algn="l">
              <a:lnSpc>
                <a:spcPct val="90000"/>
              </a:lnSpc>
              <a:spcBef>
                <a:spcPts val="1000"/>
              </a:spcBef>
              <a:spcAft>
                <a:spcPts val="0"/>
              </a:spcAft>
              <a:buClr>
                <a:schemeClr val="dk1"/>
              </a:buClr>
              <a:buSzPct val="100000"/>
              <a:buNone/>
            </a:pPr>
            <a:r>
              <a:rPr baseline="30000" lang="en-US" sz="2600">
                <a:latin typeface="Times New Roman"/>
                <a:ea typeface="Times New Roman"/>
                <a:cs typeface="Times New Roman"/>
                <a:sym typeface="Times New Roman"/>
              </a:rPr>
              <a:t>(ppm.in terms of CaCO3)</a:t>
            </a:r>
            <a:endParaRPr/>
          </a:p>
          <a:p>
            <a:pPr indent="0" lvl="0" marL="0" rtl="0" algn="l">
              <a:lnSpc>
                <a:spcPct val="90000"/>
              </a:lnSpc>
              <a:spcBef>
                <a:spcPts val="1000"/>
              </a:spcBef>
              <a:spcAft>
                <a:spcPts val="0"/>
              </a:spcAft>
              <a:buClr>
                <a:schemeClr val="dk1"/>
              </a:buClr>
              <a:buSzPct val="100000"/>
              <a:buNone/>
            </a:pPr>
            <a:r>
              <a:rPr baseline="30000"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 62× 5 = 310 ppm</a:t>
            </a:r>
            <a:endParaRPr/>
          </a:p>
          <a:p>
            <a:pPr indent="-104140" lvl="0" marL="228600" rtl="0" algn="l">
              <a:lnSpc>
                <a:spcPct val="90000"/>
              </a:lnSpc>
              <a:spcBef>
                <a:spcPts val="1000"/>
              </a:spcBef>
              <a:spcAft>
                <a:spcPts val="0"/>
              </a:spcAft>
              <a:buClr>
                <a:schemeClr val="dk1"/>
              </a:buClr>
              <a:buSzPct val="100000"/>
              <a:buNone/>
            </a:pPr>
            <a:r>
              <a:t/>
            </a:r>
            <a:endParaRPr/>
          </a:p>
        </p:txBody>
      </p:sp>
      <p:pic>
        <p:nvPicPr>
          <p:cNvPr id="241" name="Google Shape;241;p12"/>
          <p:cNvPicPr preferRelativeResize="0"/>
          <p:nvPr/>
        </p:nvPicPr>
        <p:blipFill rotWithShape="1">
          <a:blip r:embed="rId3">
            <a:alphaModFix/>
          </a:blip>
          <a:srcRect b="0" l="0" r="0" t="0"/>
          <a:stretch/>
        </p:blipFill>
        <p:spPr>
          <a:xfrm>
            <a:off x="8164948" y="712896"/>
            <a:ext cx="3639126" cy="4196606"/>
          </a:xfrm>
          <a:prstGeom prst="rect">
            <a:avLst/>
          </a:prstGeom>
          <a:noFill/>
          <a:ln>
            <a:noFill/>
          </a:ln>
        </p:spPr>
      </p:pic>
      <p:sp>
        <p:nvSpPr>
          <p:cNvPr id="242" name="Google Shape;242;p12"/>
          <p:cNvSpPr txBox="1"/>
          <p:nvPr/>
        </p:nvSpPr>
        <p:spPr>
          <a:xfrm>
            <a:off x="8164948" y="4909501"/>
            <a:ext cx="3639125"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Total hardness test done for water sample.</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02/12/2022</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11:15am</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ph idx="1" type="body"/>
          </p:nvPr>
        </p:nvSpPr>
        <p:spPr>
          <a:xfrm>
            <a:off x="101722" y="957409"/>
            <a:ext cx="6639485" cy="478761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90000"/>
              </a:lnSpc>
              <a:spcBef>
                <a:spcPts val="0"/>
              </a:spcBef>
              <a:spcAft>
                <a:spcPts val="0"/>
              </a:spcAft>
              <a:buClr>
                <a:schemeClr val="dk1"/>
              </a:buClr>
              <a:buSzPct val="100000"/>
              <a:buNone/>
            </a:pPr>
            <a:r>
              <a:rPr b="1" lang="en-US" sz="4600" u="sng">
                <a:latin typeface="Times New Roman"/>
                <a:ea typeface="Times New Roman"/>
                <a:cs typeface="Times New Roman"/>
                <a:sym typeface="Times New Roman"/>
              </a:rPr>
              <a:t>Estimation of dissolved oxygen:</a:t>
            </a:r>
            <a:endParaRPr/>
          </a:p>
          <a:p>
            <a:pPr indent="0" lvl="0" marL="0" rtl="0" algn="just">
              <a:lnSpc>
                <a:spcPct val="90000"/>
              </a:lnSpc>
              <a:spcBef>
                <a:spcPts val="1000"/>
              </a:spcBef>
              <a:spcAft>
                <a:spcPts val="0"/>
              </a:spcAft>
              <a:buClr>
                <a:schemeClr val="dk1"/>
              </a:buClr>
              <a:buSzPct val="100000"/>
              <a:buNone/>
            </a:pPr>
            <a:r>
              <a:t/>
            </a:r>
            <a:endParaRPr b="1" sz="4600" u="sng">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took 300 mL of water sample in test bottle</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added 2ml of </a:t>
            </a:r>
            <a:r>
              <a:rPr lang="en-US" u="sng">
                <a:latin typeface="Times New Roman"/>
                <a:ea typeface="Times New Roman"/>
                <a:cs typeface="Times New Roman"/>
                <a:sym typeface="Times New Roman"/>
              </a:rPr>
              <a:t>Dissolved Oxygen Reagent-1 (DO-1)</a:t>
            </a:r>
            <a:r>
              <a:rPr lang="en-US">
                <a:latin typeface="Times New Roman"/>
                <a:ea typeface="Times New Roman"/>
                <a:cs typeface="Times New Roman"/>
                <a:sym typeface="Times New Roman"/>
              </a:rPr>
              <a:t> and the tip of the filler was dipped well below the water level.</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Then we added 2ml of </a:t>
            </a:r>
            <a:r>
              <a:rPr lang="en-US" u="sng">
                <a:latin typeface="Times New Roman"/>
                <a:ea typeface="Times New Roman"/>
                <a:cs typeface="Times New Roman"/>
                <a:sym typeface="Times New Roman"/>
              </a:rPr>
              <a:t>Dissolved Oxygen Reagent-2 (DO-2)</a:t>
            </a:r>
            <a:r>
              <a:rPr lang="en-US">
                <a:latin typeface="Times New Roman"/>
                <a:ea typeface="Times New Roman"/>
                <a:cs typeface="Times New Roman"/>
                <a:sym typeface="Times New Roman"/>
              </a:rPr>
              <a:t> very carefully and again the tip of the filler was dipped well below the water level.</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Further we replaced the stopper without inclusion of any air bubbles and thoroughly mixed the contents by shaking the test bottle several times and allowed the precipitaTe formed to settle.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After 2-3 minutes of settling, we removed the stopper of test bottle and immediately added 2ml of </a:t>
            </a:r>
            <a:r>
              <a:rPr lang="en-US" u="sng">
                <a:latin typeface="Times New Roman"/>
                <a:ea typeface="Times New Roman"/>
                <a:cs typeface="Times New Roman"/>
                <a:sym typeface="Times New Roman"/>
              </a:rPr>
              <a:t>Dissolved Oxygen Reagent-3 (DO-3)</a:t>
            </a:r>
            <a:r>
              <a:rPr lang="en-US">
                <a:latin typeface="Times New Roman"/>
                <a:ea typeface="Times New Roman"/>
                <a:cs typeface="Times New Roman"/>
                <a:sym typeface="Times New Roman"/>
              </a:rPr>
              <a:t> very carefully by runningDthe reagent down the neck of the bottle and mixEd it thoroughly to dissolve the precipitate settled completely. </a:t>
            </a:r>
            <a:endParaRPr/>
          </a:p>
          <a:p>
            <a:pPr indent="0" lvl="0" marL="0" rtl="0" algn="l">
              <a:lnSpc>
                <a:spcPct val="90000"/>
              </a:lnSpc>
              <a:spcBef>
                <a:spcPts val="1000"/>
              </a:spcBef>
              <a:spcAft>
                <a:spcPts val="0"/>
              </a:spcAft>
              <a:buClr>
                <a:schemeClr val="dk1"/>
              </a:buClr>
              <a:buSzPct val="100000"/>
              <a:buNone/>
            </a:pPr>
            <a:r>
              <a:t/>
            </a:r>
            <a:endParaRPr/>
          </a:p>
        </p:txBody>
      </p:sp>
      <p:pic>
        <p:nvPicPr>
          <p:cNvPr id="248" name="Google Shape;248;p13"/>
          <p:cNvPicPr preferRelativeResize="0"/>
          <p:nvPr/>
        </p:nvPicPr>
        <p:blipFill rotWithShape="1">
          <a:blip r:embed="rId3">
            <a:alphaModFix/>
          </a:blip>
          <a:srcRect b="0" l="0" r="0" t="0"/>
          <a:stretch/>
        </p:blipFill>
        <p:spPr>
          <a:xfrm>
            <a:off x="7070192" y="752524"/>
            <a:ext cx="2105892" cy="3640024"/>
          </a:xfrm>
          <a:prstGeom prst="rect">
            <a:avLst/>
          </a:prstGeom>
          <a:noFill/>
          <a:ln>
            <a:noFill/>
          </a:ln>
        </p:spPr>
      </p:pic>
      <p:pic>
        <p:nvPicPr>
          <p:cNvPr id="249" name="Google Shape;249;p13"/>
          <p:cNvPicPr preferRelativeResize="0"/>
          <p:nvPr/>
        </p:nvPicPr>
        <p:blipFill rotWithShape="1">
          <a:blip r:embed="rId4">
            <a:alphaModFix/>
          </a:blip>
          <a:srcRect b="0" l="0" r="0" t="0"/>
          <a:stretch/>
        </p:blipFill>
        <p:spPr>
          <a:xfrm>
            <a:off x="9384146" y="752524"/>
            <a:ext cx="2248811" cy="3640024"/>
          </a:xfrm>
          <a:prstGeom prst="rect">
            <a:avLst/>
          </a:prstGeom>
          <a:noFill/>
          <a:ln>
            <a:noFill/>
          </a:ln>
        </p:spPr>
      </p:pic>
      <p:sp>
        <p:nvSpPr>
          <p:cNvPr id="250" name="Google Shape;250;p13"/>
          <p:cNvSpPr txBox="1"/>
          <p:nvPr/>
        </p:nvSpPr>
        <p:spPr>
          <a:xfrm>
            <a:off x="7555345" y="4392546"/>
            <a:ext cx="369454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Times New Roman"/>
                <a:ea typeface="Times New Roman"/>
                <a:cs typeface="Times New Roman"/>
                <a:sym typeface="Times New Roman"/>
              </a:rPr>
              <a:t> (A)                                  (B)</a:t>
            </a:r>
            <a:endParaRPr/>
          </a:p>
        </p:txBody>
      </p:sp>
      <p:sp>
        <p:nvSpPr>
          <p:cNvPr id="251" name="Google Shape;251;p13"/>
          <p:cNvSpPr txBox="1"/>
          <p:nvPr/>
        </p:nvSpPr>
        <p:spPr>
          <a:xfrm>
            <a:off x="6983784" y="4577212"/>
            <a:ext cx="7049533"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 water sample + DO-01 + DO-02. Precipitate</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 is allowed to settle. </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(B): settled Precipitate +DO-03. The Precipitate </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is dissolved.</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02/12/2022</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Time:11:30am</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4"/>
          <p:cNvSpPr txBox="1"/>
          <p:nvPr>
            <p:ph idx="1" type="body"/>
          </p:nvPr>
        </p:nvSpPr>
        <p:spPr>
          <a:xfrm>
            <a:off x="210127" y="773040"/>
            <a:ext cx="8379691"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just">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Then we took 200ml of The solution in an iodine flask and added 4 drops of </a:t>
            </a:r>
            <a:r>
              <a:rPr lang="en-US" u="sng">
                <a:latin typeface="Times New Roman"/>
                <a:ea typeface="Times New Roman"/>
                <a:cs typeface="Times New Roman"/>
                <a:sym typeface="Times New Roman"/>
              </a:rPr>
              <a:t>Dissolved Oxygen Reagent-4 (DO-4)</a:t>
            </a:r>
            <a:r>
              <a:rPr lang="en-US">
                <a:latin typeface="Times New Roman"/>
                <a:ea typeface="Times New Roman"/>
                <a:cs typeface="Times New Roman"/>
                <a:sym typeface="Times New Roman"/>
              </a:rPr>
              <a:t> </a:t>
            </a:r>
            <a:endParaRPr/>
          </a:p>
          <a:p>
            <a:pPr indent="-228600" lvl="0" marL="228600" rtl="0" algn="just">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Finally the solution was titrated with </a:t>
            </a:r>
            <a:r>
              <a:rPr lang="en-US" u="sng">
                <a:latin typeface="Times New Roman"/>
                <a:ea typeface="Times New Roman"/>
                <a:cs typeface="Times New Roman"/>
                <a:sym typeface="Times New Roman"/>
              </a:rPr>
              <a:t>Dissolved Oxygen Reagent-5 (Do-5)</a:t>
            </a:r>
            <a:r>
              <a:rPr lang="en-US">
                <a:latin typeface="Times New Roman"/>
                <a:ea typeface="Times New Roman"/>
                <a:cs typeface="Times New Roman"/>
                <a:sym typeface="Times New Roman"/>
              </a:rPr>
              <a:t> taken in a 10 mL syringe Until the colour of the solution changed to become colourless .</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Dissolved oxygen =           </a:t>
            </a:r>
            <a:endParaRPr/>
          </a:p>
          <a:p>
            <a:pPr indent="0" lvl="0" marL="0" rtl="0" algn="l">
              <a:lnSpc>
                <a:spcPct val="90000"/>
              </a:lnSpc>
              <a:spcBef>
                <a:spcPts val="1000"/>
              </a:spcBef>
              <a:spcAft>
                <a:spcPts val="0"/>
              </a:spcAft>
              <a:buClr>
                <a:schemeClr val="dk1"/>
              </a:buClr>
              <a:buSzPts val="2800"/>
              <a:buNone/>
            </a:pPr>
            <a:r>
              <a:rPr baseline="30000" lang="en-US">
                <a:latin typeface="Times New Roman"/>
                <a:ea typeface="Times New Roman"/>
                <a:cs typeface="Times New Roman"/>
                <a:sym typeface="Times New Roman"/>
              </a:rPr>
              <a:t>           (mg/L)</a:t>
            </a:r>
            <a:r>
              <a:rPr lang="en-US">
                <a:latin typeface="Times New Roman"/>
                <a:ea typeface="Times New Roman"/>
                <a:cs typeface="Times New Roman"/>
                <a:sym typeface="Times New Roman"/>
              </a:rPr>
              <a:t>              Volume in ml of</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Dissolved Oxygen Reagent-5 = 2mg/L</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(DO-5) added For titration </a:t>
            </a:r>
            <a:endParaRPr/>
          </a:p>
        </p:txBody>
      </p:sp>
      <p:pic>
        <p:nvPicPr>
          <p:cNvPr id="257" name="Google Shape;257;p14"/>
          <p:cNvPicPr preferRelativeResize="0"/>
          <p:nvPr/>
        </p:nvPicPr>
        <p:blipFill rotWithShape="1">
          <a:blip r:embed="rId3">
            <a:alphaModFix/>
          </a:blip>
          <a:srcRect b="0" l="0" r="0" t="0"/>
          <a:stretch/>
        </p:blipFill>
        <p:spPr>
          <a:xfrm>
            <a:off x="8730625" y="702865"/>
            <a:ext cx="3110440" cy="4043206"/>
          </a:xfrm>
          <a:prstGeom prst="rect">
            <a:avLst/>
          </a:prstGeom>
          <a:noFill/>
          <a:ln>
            <a:noFill/>
          </a:ln>
        </p:spPr>
      </p:pic>
      <p:sp>
        <p:nvSpPr>
          <p:cNvPr id="258" name="Google Shape;258;p14"/>
          <p:cNvSpPr txBox="1"/>
          <p:nvPr/>
        </p:nvSpPr>
        <p:spPr>
          <a:xfrm>
            <a:off x="8589818" y="4746071"/>
            <a:ext cx="3392055"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After precipitate is dissolved DO- 04 is added and titrated against DO-05</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02/12/2022</a:t>
            </a:r>
            <a:endParaRPr/>
          </a:p>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435839" y="461814"/>
            <a:ext cx="9809018" cy="21243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RESULTS</a:t>
            </a:r>
            <a:br>
              <a:rPr b="1" lang="en-US" sz="2800">
                <a:latin typeface="Times New Roman"/>
                <a:ea typeface="Times New Roman"/>
                <a:cs typeface="Times New Roman"/>
                <a:sym typeface="Times New Roman"/>
              </a:rPr>
            </a:br>
            <a:r>
              <a:rPr b="1" lang="en-US" sz="2800">
                <a:latin typeface="Times New Roman"/>
                <a:ea typeface="Times New Roman"/>
                <a:cs typeface="Times New Roman"/>
                <a:sym typeface="Times New Roman"/>
              </a:rPr>
              <a:t>Quantitative analysis of phytoplanktons </a:t>
            </a:r>
            <a:br>
              <a:rPr b="1" lang="en-US" sz="2800">
                <a:latin typeface="Times New Roman"/>
                <a:ea typeface="Times New Roman"/>
                <a:cs typeface="Times New Roman"/>
                <a:sym typeface="Times New Roman"/>
              </a:rPr>
            </a:br>
            <a:r>
              <a:rPr b="1" lang="en-US" sz="2800">
                <a:latin typeface="Times New Roman"/>
                <a:ea typeface="Times New Roman"/>
                <a:cs typeface="Times New Roman"/>
                <a:sym typeface="Times New Roman"/>
              </a:rPr>
              <a:t>[Aulocosiera species]</a:t>
            </a:r>
            <a:endParaRPr b="1" sz="2800">
              <a:latin typeface="Times New Roman"/>
              <a:ea typeface="Times New Roman"/>
              <a:cs typeface="Times New Roman"/>
              <a:sym typeface="Times New Roman"/>
            </a:endParaRPr>
          </a:p>
        </p:txBody>
      </p:sp>
      <p:sp>
        <p:nvSpPr>
          <p:cNvPr id="264" name="Google Shape;264;p15"/>
          <p:cNvSpPr txBox="1"/>
          <p:nvPr/>
        </p:nvSpPr>
        <p:spPr>
          <a:xfrm>
            <a:off x="1136074" y="2124363"/>
            <a:ext cx="2493818" cy="1921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aphicFrame>
        <p:nvGraphicFramePr>
          <p:cNvPr id="265" name="Google Shape;265;p15"/>
          <p:cNvGraphicFramePr/>
          <p:nvPr/>
        </p:nvGraphicFramePr>
        <p:xfrm>
          <a:off x="435840" y="2230987"/>
          <a:ext cx="3000000" cy="3000000"/>
        </p:xfrm>
        <a:graphic>
          <a:graphicData uri="http://schemas.openxmlformats.org/drawingml/2006/table">
            <a:tbl>
              <a:tblPr bandRow="1" firstRow="1">
                <a:noFill/>
                <a:tableStyleId>{BBDB94B2-93CD-46B8-A8C0-BF1696E1B79A}</a:tableStyleId>
              </a:tblPr>
              <a:tblGrid>
                <a:gridCol w="1778475"/>
                <a:gridCol w="1778475"/>
                <a:gridCol w="1778475"/>
                <a:gridCol w="1778475"/>
                <a:gridCol w="1778475"/>
                <a:gridCol w="2427875"/>
              </a:tblGrid>
              <a:tr h="1292275">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Lake point        (geographical coordinates)</a:t>
                      </a:r>
                      <a:endParaRPr sz="1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X </a:t>
                      </a:r>
                      <a:endParaRPr/>
                    </a:p>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(total volume of water filtered)(in L)</a:t>
                      </a:r>
                      <a:endParaRPr sz="18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Y </a:t>
                      </a:r>
                      <a:endParaRPr/>
                    </a:p>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(total volume of filtrate collected)(in ml)</a:t>
                      </a:r>
                      <a:endParaRPr sz="1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A </a:t>
                      </a:r>
                      <a:endParaRPr/>
                    </a:p>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(no of drops in 1ml of filtrate)</a:t>
                      </a:r>
                      <a:endParaRPr sz="1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B</a:t>
                      </a:r>
                      <a:endParaRPr/>
                    </a:p>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 (no of cells inml of filtrate)</a:t>
                      </a:r>
                      <a:endParaRPr sz="1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Unit cells/ L</a:t>
                      </a:r>
                      <a:endParaRPr/>
                    </a:p>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 </a:t>
                      </a:r>
                      <a:r>
                        <a:rPr lang="en-US" sz="1800" u="sng" cap="none" strike="noStrike">
                          <a:latin typeface="Times New Roman"/>
                          <a:ea typeface="Times New Roman"/>
                          <a:cs typeface="Times New Roman"/>
                          <a:sym typeface="Times New Roman"/>
                        </a:rPr>
                        <a:t>[A]×[b]×[y]×1000</a:t>
                      </a:r>
                      <a:r>
                        <a:rPr lang="en-US" sz="1800" u="none" cap="none" strike="noStrike">
                          <a:latin typeface="Times New Roman"/>
                          <a:ea typeface="Times New Roman"/>
                          <a:cs typeface="Times New Roman"/>
                          <a:sym typeface="Times New Roman"/>
                        </a:rPr>
                        <a:t> </a:t>
                      </a:r>
                      <a:endParaRPr sz="18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lang="en-US" sz="1800" u="none" cap="none" strike="noStrike">
                          <a:latin typeface="Times New Roman"/>
                          <a:ea typeface="Times New Roman"/>
                          <a:cs typeface="Times New Roman"/>
                          <a:sym typeface="Times New Roman"/>
                        </a:rPr>
                        <a:t> [x]</a:t>
                      </a:r>
                      <a:endParaRPr sz="1800" u="none" cap="none" strike="noStrike">
                        <a:latin typeface="Times New Roman"/>
                        <a:ea typeface="Times New Roman"/>
                        <a:cs typeface="Times New Roman"/>
                        <a:sym typeface="Times New Roman"/>
                      </a:endParaRPr>
                    </a:p>
                  </a:txBody>
                  <a:tcPr marT="45725" marB="45725" marR="91450" marL="91450" anchor="ctr"/>
                </a:tc>
              </a:tr>
              <a:tr h="718650">
                <a:tc>
                  <a:txBody>
                    <a:bodyPr/>
                    <a:lstStyle/>
                    <a:p>
                      <a:pPr indent="0" lvl="0" marL="0" marR="0" rtl="0" algn="ctr">
                        <a:spcBef>
                          <a:spcPts val="0"/>
                        </a:spcBef>
                        <a:spcAft>
                          <a:spcPts val="0"/>
                        </a:spcAft>
                        <a:buNone/>
                      </a:pPr>
                      <a:r>
                        <a:rPr lang="en-US" sz="1800" u="none" cap="none" strike="noStrike"/>
                        <a:t>1</a:t>
                      </a:r>
                      <a:endParaRPr/>
                    </a:p>
                    <a:p>
                      <a:pPr indent="0" lvl="0" marL="0" marR="0" rtl="0" algn="ctr">
                        <a:spcBef>
                          <a:spcPts val="0"/>
                        </a:spcBef>
                        <a:spcAft>
                          <a:spcPts val="0"/>
                        </a:spcAft>
                        <a:buNone/>
                      </a:pPr>
                      <a:r>
                        <a:rPr lang="en-US" sz="1800" u="none" cap="none" strike="noStrike"/>
                        <a:t>12</a:t>
                      </a:r>
                      <a:r>
                        <a:rPr baseline="30000" lang="en-US" sz="1800" u="none" cap="none" strike="noStrike"/>
                        <a:t>o</a:t>
                      </a:r>
                      <a:r>
                        <a:rPr lang="en-US" sz="1800" u="none" cap="none" strike="noStrike"/>
                        <a:t>56</a:t>
                      </a:r>
                      <a:r>
                        <a:rPr baseline="30000" lang="en-US" sz="1800" u="none" cap="none" strike="noStrike"/>
                        <a:t>l</a:t>
                      </a:r>
                      <a:r>
                        <a:rPr lang="en-US" sz="1800" u="none" cap="none" strike="noStrike"/>
                        <a:t>52</a:t>
                      </a:r>
                      <a:r>
                        <a:rPr baseline="30000" lang="en-US" sz="1800" u="none" cap="none" strike="noStrike"/>
                        <a:t>ll</a:t>
                      </a:r>
                      <a:r>
                        <a:rPr lang="en-US" sz="1800" u="none" cap="none" strike="noStrike"/>
                        <a:t> N</a:t>
                      </a:r>
                      <a:endParaRPr/>
                    </a:p>
                    <a:p>
                      <a:pPr indent="0" lvl="0" marL="0" marR="0" rtl="0" algn="ctr">
                        <a:spcBef>
                          <a:spcPts val="0"/>
                        </a:spcBef>
                        <a:spcAft>
                          <a:spcPts val="0"/>
                        </a:spcAft>
                        <a:buNone/>
                      </a:pPr>
                      <a:r>
                        <a:rPr lang="en-US" sz="1800" u="none" cap="none" strike="noStrike"/>
                        <a:t>77</a:t>
                      </a:r>
                      <a:r>
                        <a:rPr baseline="30000" lang="en-US" sz="1800" u="none" cap="none" strike="noStrike"/>
                        <a:t>o</a:t>
                      </a:r>
                      <a:r>
                        <a:rPr lang="en-US" sz="1800" u="none" cap="none" strike="noStrike"/>
                        <a:t>27</a:t>
                      </a:r>
                      <a:r>
                        <a:rPr baseline="30000" lang="en-US" sz="1800" u="none" cap="none" strike="noStrike"/>
                        <a:t>l</a:t>
                      </a:r>
                      <a:r>
                        <a:rPr lang="en-US" sz="1800" u="none" cap="none" strike="noStrike"/>
                        <a:t>40</a:t>
                      </a:r>
                      <a:r>
                        <a:rPr baseline="30000" lang="en-US" sz="1800" u="none" cap="none" strike="noStrike"/>
                        <a:t>ll</a:t>
                      </a:r>
                      <a:r>
                        <a:rPr lang="en-US" sz="1800" u="none" cap="none" strike="noStrike"/>
                        <a:t>E </a:t>
                      </a:r>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100</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25</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20</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388</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19,40,000</a:t>
                      </a:r>
                      <a:endParaRPr/>
                    </a:p>
                  </a:txBody>
                  <a:tcPr marT="45725" marB="45725" marR="91450" marL="91450" anchor="ctr"/>
                </a:tc>
              </a:tr>
              <a:tr h="718650">
                <a:tc>
                  <a:txBody>
                    <a:bodyPr/>
                    <a:lstStyle/>
                    <a:p>
                      <a:pPr indent="0" lvl="0" marL="0" marR="0" rtl="0" algn="ctr">
                        <a:spcBef>
                          <a:spcPts val="0"/>
                        </a:spcBef>
                        <a:spcAft>
                          <a:spcPts val="0"/>
                        </a:spcAft>
                        <a:buNone/>
                      </a:pPr>
                      <a:r>
                        <a:rPr lang="en-US" sz="1800" u="none" cap="none" strike="noStrike"/>
                        <a:t>2</a:t>
                      </a:r>
                      <a:endParaRPr/>
                    </a:p>
                    <a:p>
                      <a:pPr indent="0" lvl="0" marL="0" marR="0" rtl="0" algn="ctr">
                        <a:spcBef>
                          <a:spcPts val="0"/>
                        </a:spcBef>
                        <a:spcAft>
                          <a:spcPts val="0"/>
                        </a:spcAft>
                        <a:buNone/>
                      </a:pPr>
                      <a:r>
                        <a:rPr lang="en-US" sz="1800" u="none" cap="none" strike="noStrike"/>
                        <a:t>12</a:t>
                      </a:r>
                      <a:r>
                        <a:rPr baseline="30000" lang="en-US" sz="1800" u="none" cap="none" strike="noStrike"/>
                        <a:t>o</a:t>
                      </a:r>
                      <a:r>
                        <a:rPr lang="en-US" sz="1800" u="none" cap="none" strike="noStrike"/>
                        <a:t>57</a:t>
                      </a:r>
                      <a:r>
                        <a:rPr baseline="30000" lang="en-US" sz="1800" u="none" cap="none" strike="noStrike"/>
                        <a:t>l</a:t>
                      </a:r>
                      <a:r>
                        <a:rPr lang="en-US" sz="1800" u="none" cap="none" strike="noStrike"/>
                        <a:t>04</a:t>
                      </a:r>
                      <a:r>
                        <a:rPr baseline="30000" lang="en-US" sz="1800" u="none" cap="none" strike="noStrike"/>
                        <a:t>ll</a:t>
                      </a:r>
                      <a:r>
                        <a:rPr lang="en-US" sz="1800" u="none" cap="none" strike="noStrike"/>
                        <a:t> N</a:t>
                      </a:r>
                      <a:endParaRPr/>
                    </a:p>
                    <a:p>
                      <a:pPr indent="0" lvl="0" marL="0" marR="0" rtl="0" algn="ctr">
                        <a:spcBef>
                          <a:spcPts val="0"/>
                        </a:spcBef>
                        <a:spcAft>
                          <a:spcPts val="0"/>
                        </a:spcAft>
                        <a:buNone/>
                      </a:pPr>
                      <a:r>
                        <a:rPr lang="en-US" sz="1800" u="none" cap="none" strike="noStrike"/>
                        <a:t>77</a:t>
                      </a:r>
                      <a:r>
                        <a:rPr baseline="30000" lang="en-US" sz="1800" u="none" cap="none" strike="noStrike"/>
                        <a:t>o</a:t>
                      </a:r>
                      <a:r>
                        <a:rPr lang="en-US" sz="1800" u="none" cap="none" strike="noStrike"/>
                        <a:t>27</a:t>
                      </a:r>
                      <a:r>
                        <a:rPr baseline="30000" lang="en-US" sz="1800" u="none" cap="none" strike="noStrike"/>
                        <a:t>l</a:t>
                      </a:r>
                      <a:r>
                        <a:rPr lang="en-US" sz="1800" u="none" cap="none" strike="noStrike"/>
                        <a:t>40</a:t>
                      </a:r>
                      <a:r>
                        <a:rPr baseline="30000" lang="en-US" sz="1800" u="none" cap="none" strike="noStrike"/>
                        <a:t>ll</a:t>
                      </a:r>
                      <a:r>
                        <a:rPr lang="en-US" sz="1800" u="none" cap="none" strike="noStrike"/>
                        <a:t>E </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100</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25</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20</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t>376</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18,80,000</a:t>
                      </a:r>
                      <a:endParaRPr/>
                    </a:p>
                  </a:txBody>
                  <a:tcPr marT="45725" marB="45725" marR="91450" marL="91450" anchor="ctr"/>
                </a:tc>
              </a:tr>
              <a:tr h="718650">
                <a:tc>
                  <a:txBody>
                    <a:bodyPr/>
                    <a:lstStyle/>
                    <a:p>
                      <a:pPr indent="0" lvl="0" marL="0" marR="0" rtl="0" algn="ctr">
                        <a:spcBef>
                          <a:spcPts val="0"/>
                        </a:spcBef>
                        <a:spcAft>
                          <a:spcPts val="0"/>
                        </a:spcAft>
                        <a:buNone/>
                      </a:pPr>
                      <a:r>
                        <a:rPr lang="en-US" sz="1800" u="none" cap="none" strike="noStrike"/>
                        <a:t>3</a:t>
                      </a:r>
                      <a:endParaRPr/>
                    </a:p>
                    <a:p>
                      <a:pPr indent="0" lvl="0" marL="0" marR="0" rtl="0" algn="ctr">
                        <a:spcBef>
                          <a:spcPts val="0"/>
                        </a:spcBef>
                        <a:spcAft>
                          <a:spcPts val="0"/>
                        </a:spcAft>
                        <a:buNone/>
                      </a:pPr>
                      <a:r>
                        <a:rPr lang="en-US" sz="1800" u="none" cap="none" strike="noStrike"/>
                        <a:t>12</a:t>
                      </a:r>
                      <a:r>
                        <a:rPr baseline="30000" lang="en-US" sz="1800" u="none" cap="none" strike="noStrike"/>
                        <a:t>o</a:t>
                      </a:r>
                      <a:r>
                        <a:rPr lang="en-US" sz="1800" u="none" cap="none" strike="noStrike"/>
                        <a:t>56</a:t>
                      </a:r>
                      <a:r>
                        <a:rPr baseline="30000" lang="en-US" sz="1800" u="none" cap="none" strike="noStrike"/>
                        <a:t>I</a:t>
                      </a:r>
                      <a:r>
                        <a:rPr lang="en-US" sz="1800" u="none" cap="none" strike="noStrike"/>
                        <a:t>58</a:t>
                      </a:r>
                      <a:r>
                        <a:rPr baseline="30000" lang="en-US" sz="1800" u="none" cap="none" strike="noStrike"/>
                        <a:t>ll</a:t>
                      </a:r>
                      <a:r>
                        <a:rPr lang="en-US" sz="1800" u="none" cap="none" strike="noStrike"/>
                        <a:t> N</a:t>
                      </a:r>
                      <a:endParaRPr/>
                    </a:p>
                    <a:p>
                      <a:pPr indent="0" lvl="0" marL="0" marR="0" rtl="0" algn="ctr">
                        <a:spcBef>
                          <a:spcPts val="0"/>
                        </a:spcBef>
                        <a:spcAft>
                          <a:spcPts val="0"/>
                        </a:spcAft>
                        <a:buNone/>
                      </a:pPr>
                      <a:r>
                        <a:rPr lang="en-US" sz="1800" u="none" cap="none" strike="noStrike"/>
                        <a:t>77</a:t>
                      </a:r>
                      <a:r>
                        <a:rPr baseline="30000" lang="en-US" sz="1800" u="none" cap="none" strike="noStrike"/>
                        <a:t>o</a:t>
                      </a:r>
                      <a:r>
                        <a:rPr lang="en-US" sz="1800" u="none" cap="none" strike="noStrike"/>
                        <a:t>27</a:t>
                      </a:r>
                      <a:r>
                        <a:rPr baseline="30000" lang="en-US" sz="1800" u="none" cap="none" strike="noStrike"/>
                        <a:t>l</a:t>
                      </a:r>
                      <a:r>
                        <a:rPr lang="en-US" sz="1800" u="none" cap="none" strike="noStrike"/>
                        <a:t>40</a:t>
                      </a:r>
                      <a:r>
                        <a:rPr baseline="30000" lang="en-US" sz="1800" u="none" cap="none" strike="noStrike"/>
                        <a:t>ll</a:t>
                      </a:r>
                      <a:r>
                        <a:rPr lang="en-US" sz="1800" u="none" cap="none" strike="noStrike"/>
                        <a:t>E </a:t>
                      </a:r>
                      <a:endParaRPr/>
                    </a:p>
                  </a:txBody>
                  <a:tcPr marT="45725" marB="45725" marR="91450" marL="91450"/>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100</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25</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20</a:t>
                      </a:r>
                      <a:endParaRPr sz="2800" u="none" cap="none" strike="noStrike">
                        <a:latin typeface="Times New Roman"/>
                        <a:ea typeface="Times New Roman"/>
                        <a:cs typeface="Times New Roman"/>
                        <a:sym typeface="Times New Roman"/>
                      </a:endParaRPr>
                    </a:p>
                  </a:txBody>
                  <a:tcPr marT="45725" marB="45725" marR="91450" marL="91450" anchor="ctr"/>
                </a:tc>
                <a:tc>
                  <a:txBody>
                    <a:bodyPr/>
                    <a:lstStyle/>
                    <a:p>
                      <a:pPr indent="0" lvl="0" marL="0" marR="0" rtl="0" algn="ctr">
                        <a:spcBef>
                          <a:spcPts val="0"/>
                        </a:spcBef>
                        <a:spcAft>
                          <a:spcPts val="0"/>
                        </a:spcAft>
                        <a:buNone/>
                      </a:pPr>
                      <a:r>
                        <a:rPr lang="en-US" sz="2800" u="none" cap="none" strike="noStrike">
                          <a:latin typeface="Times New Roman"/>
                          <a:ea typeface="Times New Roman"/>
                          <a:cs typeface="Times New Roman"/>
                          <a:sym typeface="Times New Roman"/>
                        </a:rPr>
                        <a:t>354</a:t>
                      </a:r>
                      <a:endParaRPr/>
                    </a:p>
                  </a:txBody>
                  <a:tcPr marT="45725" marB="45725" marR="91450" marL="91450" anchor="ctr"/>
                </a:tc>
                <a:tc>
                  <a:txBody>
                    <a:bodyPr/>
                    <a:lstStyle/>
                    <a:p>
                      <a:pPr indent="0" lvl="0" marL="0" marR="0" rtl="0" algn="ctr">
                        <a:spcBef>
                          <a:spcPts val="0"/>
                        </a:spcBef>
                        <a:spcAft>
                          <a:spcPts val="0"/>
                        </a:spcAft>
                        <a:buNone/>
                      </a:pPr>
                      <a:r>
                        <a:rPr lang="en-US" sz="3200" u="none" cap="none" strike="noStrike"/>
                        <a:t>17,70,000</a:t>
                      </a:r>
                      <a:endParaRPr/>
                    </a:p>
                  </a:txBody>
                  <a:tcPr marT="45725" marB="45725" marR="91450" marL="91450" anchor="ct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CONCLUSION</a:t>
            </a:r>
            <a:r>
              <a:rPr b="1" lang="en-US"/>
              <a:t> </a:t>
            </a:r>
            <a:endParaRPr b="1"/>
          </a:p>
        </p:txBody>
      </p:sp>
      <p:sp>
        <p:nvSpPr>
          <p:cNvPr id="271" name="Google Shape;271;p16"/>
          <p:cNvSpPr txBox="1"/>
          <p:nvPr>
            <p:ph idx="1" type="body"/>
          </p:nvPr>
        </p:nvSpPr>
        <p:spPr>
          <a:xfrm>
            <a:off x="838200" y="1690688"/>
            <a:ext cx="10515600" cy="448627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US">
                <a:latin typeface="Times New Roman"/>
                <a:ea typeface="Times New Roman"/>
                <a:cs typeface="Times New Roman"/>
                <a:sym typeface="Times New Roman"/>
              </a:rPr>
              <a:t>From the values obtained through chemical analysis, we could conclude that the lake is not highly polluted. The pollution levels are at the lower limit of expected pollution concentration. </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As per the literature we went through we studied that diatoms are sensitive to pH, temperature and chemical changes. They show high rate of reproduction when the habitat is congenial.If their population dwindles, that can indicate increase in pollution.</a:t>
            </a:r>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When we first collected the lake water, we found Spirulina species as a major bio component.  But when we went to collect water on 30</a:t>
            </a:r>
            <a:r>
              <a:rPr baseline="30000" lang="en-US">
                <a:latin typeface="Times New Roman"/>
                <a:ea typeface="Times New Roman"/>
                <a:cs typeface="Times New Roman"/>
                <a:sym typeface="Times New Roman"/>
              </a:rPr>
              <a:t>th</a:t>
            </a:r>
            <a:r>
              <a:rPr lang="en-US">
                <a:latin typeface="Times New Roman"/>
                <a:ea typeface="Times New Roman"/>
                <a:cs typeface="Times New Roman"/>
                <a:sym typeface="Times New Roman"/>
              </a:rPr>
              <a:t> November, within 10 days there was no trace of Spirulina, but great density of Aulocosiera species was found. We referred to articles pertaining to thus observation which gave us the information about changes in physical/ chemical parameters of the lake that affect the biodiversity of the species deeper. Further we would like to work on this aspect.</a:t>
            </a:r>
            <a:endParaRPr>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PICTURE GALLERY</a:t>
            </a:r>
            <a:endParaRPr/>
          </a:p>
        </p:txBody>
      </p:sp>
      <p:pic>
        <p:nvPicPr>
          <p:cNvPr id="277" name="Google Shape;277;p17"/>
          <p:cNvPicPr preferRelativeResize="0"/>
          <p:nvPr/>
        </p:nvPicPr>
        <p:blipFill rotWithShape="1">
          <a:blip r:embed="rId3">
            <a:alphaModFix/>
          </a:blip>
          <a:srcRect b="0" l="0" r="0" t="0"/>
          <a:stretch/>
        </p:blipFill>
        <p:spPr>
          <a:xfrm>
            <a:off x="536197" y="1790230"/>
            <a:ext cx="1976581" cy="2635442"/>
          </a:xfrm>
          <a:prstGeom prst="rect">
            <a:avLst/>
          </a:prstGeom>
          <a:noFill/>
          <a:ln>
            <a:noFill/>
          </a:ln>
        </p:spPr>
      </p:pic>
      <p:pic>
        <p:nvPicPr>
          <p:cNvPr id="278" name="Google Shape;278;p17"/>
          <p:cNvPicPr preferRelativeResize="0"/>
          <p:nvPr/>
        </p:nvPicPr>
        <p:blipFill rotWithShape="1">
          <a:blip r:embed="rId4">
            <a:alphaModFix/>
          </a:blip>
          <a:srcRect b="0" l="0" r="0" t="0"/>
          <a:stretch/>
        </p:blipFill>
        <p:spPr>
          <a:xfrm>
            <a:off x="2708381" y="1790231"/>
            <a:ext cx="1976581" cy="2635441"/>
          </a:xfrm>
          <a:prstGeom prst="rect">
            <a:avLst/>
          </a:prstGeom>
          <a:noFill/>
          <a:ln>
            <a:noFill/>
          </a:ln>
        </p:spPr>
      </p:pic>
      <p:pic>
        <p:nvPicPr>
          <p:cNvPr id="279" name="Google Shape;279;p17"/>
          <p:cNvPicPr preferRelativeResize="0"/>
          <p:nvPr/>
        </p:nvPicPr>
        <p:blipFill rotWithShape="1">
          <a:blip r:embed="rId5">
            <a:alphaModFix/>
          </a:blip>
          <a:srcRect b="0" l="0" r="0" t="0"/>
          <a:stretch/>
        </p:blipFill>
        <p:spPr>
          <a:xfrm>
            <a:off x="4899038" y="1790230"/>
            <a:ext cx="1976581" cy="2635442"/>
          </a:xfrm>
          <a:prstGeom prst="rect">
            <a:avLst/>
          </a:prstGeom>
          <a:noFill/>
          <a:ln>
            <a:noFill/>
          </a:ln>
        </p:spPr>
      </p:pic>
      <p:sp>
        <p:nvSpPr>
          <p:cNvPr id="280" name="Google Shape;280;p17"/>
          <p:cNvSpPr txBox="1"/>
          <p:nvPr/>
        </p:nvSpPr>
        <p:spPr>
          <a:xfrm>
            <a:off x="426998" y="4624755"/>
            <a:ext cx="653934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Estimation of ph values at the three point of the lake</a:t>
            </a:r>
            <a:endParaRPr/>
          </a:p>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Date: 30/11/2022</a:t>
            </a:r>
            <a:endParaRPr/>
          </a:p>
          <a:p>
            <a:pPr indent="0" lvl="0" marL="0" marR="0" rtl="0" algn="l">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Time: 11:20 am</a:t>
            </a:r>
            <a:endParaRPr/>
          </a:p>
        </p:txBody>
      </p:sp>
      <p:pic>
        <p:nvPicPr>
          <p:cNvPr id="281" name="Google Shape;281;p17"/>
          <p:cNvPicPr preferRelativeResize="0"/>
          <p:nvPr>
            <p:ph idx="1" type="body"/>
          </p:nvPr>
        </p:nvPicPr>
        <p:blipFill rotWithShape="1">
          <a:blip r:embed="rId6">
            <a:alphaModFix/>
          </a:blip>
          <a:srcRect b="0" l="0" r="0" t="0"/>
          <a:stretch/>
        </p:blipFill>
        <p:spPr>
          <a:xfrm>
            <a:off x="7507037" y="1820998"/>
            <a:ext cx="2971430" cy="2604675"/>
          </a:xfrm>
          <a:prstGeom prst="rect">
            <a:avLst/>
          </a:prstGeom>
          <a:noFill/>
          <a:ln>
            <a:noFill/>
          </a:ln>
        </p:spPr>
      </p:pic>
      <p:sp>
        <p:nvSpPr>
          <p:cNvPr id="282" name="Google Shape;282;p17"/>
          <p:cNvSpPr txBox="1"/>
          <p:nvPr/>
        </p:nvSpPr>
        <p:spPr>
          <a:xfrm>
            <a:off x="6875619" y="4525214"/>
            <a:ext cx="3969055"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Filtration of lake water using a plankton net at site 01</a:t>
            </a:r>
            <a:endParaRPr/>
          </a:p>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Date: 30/11/2022</a:t>
            </a:r>
            <a:endParaRPr/>
          </a:p>
          <a:p>
            <a:pPr indent="0" lvl="0" marL="0" marR="0" rtl="0" algn="ctr">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Time: 12:00 Am</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288" name="Google Shape;288;p18"/>
          <p:cNvPicPr preferRelativeResize="0"/>
          <p:nvPr>
            <p:ph idx="1" type="body"/>
          </p:nvPr>
        </p:nvPicPr>
        <p:blipFill rotWithShape="1">
          <a:blip r:embed="rId3">
            <a:alphaModFix/>
          </a:blip>
          <a:srcRect b="0" l="0" r="0" t="0"/>
          <a:stretch/>
        </p:blipFill>
        <p:spPr>
          <a:xfrm>
            <a:off x="4569317" y="1821828"/>
            <a:ext cx="3660096" cy="2461394"/>
          </a:xfrm>
          <a:prstGeom prst="rect">
            <a:avLst/>
          </a:prstGeom>
          <a:noFill/>
          <a:ln>
            <a:noFill/>
          </a:ln>
        </p:spPr>
      </p:pic>
      <p:sp>
        <p:nvSpPr>
          <p:cNvPr id="289" name="Google Shape;289;p18"/>
          <p:cNvSpPr txBox="1"/>
          <p:nvPr/>
        </p:nvSpPr>
        <p:spPr>
          <a:xfrm flipH="1">
            <a:off x="4476954" y="4501384"/>
            <a:ext cx="366009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Aulocosiera species being observed under 100x magnification </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30/11/2022</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2:00 pm</a:t>
            </a:r>
            <a:endParaRPr/>
          </a:p>
        </p:txBody>
      </p:sp>
      <p:pic>
        <p:nvPicPr>
          <p:cNvPr id="290" name="Google Shape;290;p18"/>
          <p:cNvPicPr preferRelativeResize="0"/>
          <p:nvPr/>
        </p:nvPicPr>
        <p:blipFill rotWithShape="1">
          <a:blip r:embed="rId4">
            <a:alphaModFix/>
          </a:blip>
          <a:srcRect b="0" l="0" r="0" t="0"/>
          <a:stretch/>
        </p:blipFill>
        <p:spPr>
          <a:xfrm>
            <a:off x="8414515" y="1813070"/>
            <a:ext cx="3444978" cy="2408960"/>
          </a:xfrm>
          <a:prstGeom prst="rect">
            <a:avLst/>
          </a:prstGeom>
          <a:noFill/>
          <a:ln>
            <a:noFill/>
          </a:ln>
        </p:spPr>
      </p:pic>
      <p:sp>
        <p:nvSpPr>
          <p:cNvPr id="291" name="Google Shape;291;p18"/>
          <p:cNvSpPr txBox="1"/>
          <p:nvPr/>
        </p:nvSpPr>
        <p:spPr>
          <a:xfrm>
            <a:off x="8414515" y="4344412"/>
            <a:ext cx="3962402"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Focusing and observing of Aulocosiera species under 100x magnification of compound microscope </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Date: 30/11/2022</a:t>
            </a:r>
            <a:endParaRPr/>
          </a:p>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Time: 2:00 pm</a:t>
            </a:r>
            <a:endParaRPr/>
          </a:p>
        </p:txBody>
      </p:sp>
      <p:pic>
        <p:nvPicPr>
          <p:cNvPr id="292" name="Google Shape;292;p18"/>
          <p:cNvPicPr preferRelativeResize="0"/>
          <p:nvPr/>
        </p:nvPicPr>
        <p:blipFill rotWithShape="1">
          <a:blip r:embed="rId5">
            <a:alphaModFix/>
          </a:blip>
          <a:srcRect b="0" l="0" r="0" t="0"/>
          <a:stretch/>
        </p:blipFill>
        <p:spPr>
          <a:xfrm>
            <a:off x="332507" y="1813070"/>
            <a:ext cx="3660096" cy="2461394"/>
          </a:xfrm>
          <a:prstGeom prst="rect">
            <a:avLst/>
          </a:prstGeom>
          <a:noFill/>
          <a:ln>
            <a:noFill/>
          </a:ln>
        </p:spPr>
      </p:pic>
      <p:sp>
        <p:nvSpPr>
          <p:cNvPr id="293" name="Google Shape;293;p18"/>
          <p:cNvSpPr txBox="1"/>
          <p:nvPr/>
        </p:nvSpPr>
        <p:spPr>
          <a:xfrm>
            <a:off x="526471" y="4344412"/>
            <a:ext cx="242916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Spiulina species being observed under 45x</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15/11/2022</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1:30pm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REFERENCES</a:t>
            </a:r>
            <a:r>
              <a:rPr b="1" lang="en-US"/>
              <a:t> </a:t>
            </a:r>
            <a:endParaRPr b="1"/>
          </a:p>
        </p:txBody>
      </p:sp>
      <p:sp>
        <p:nvSpPr>
          <p:cNvPr id="299" name="Google Shape;29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latin typeface="Times New Roman"/>
                <a:ea typeface="Times New Roman"/>
                <a:cs typeface="Times New Roman"/>
                <a:sym typeface="Times New Roman"/>
                <a:hlinkClick r:id="rId3"/>
              </a:rPr>
              <a:t>https://wgbis.ces.iisc.ernet.in/energy/water/paper/ETR31/coimbatore%20Reposr_6Feb2009v8.pdf</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latin typeface="Times New Roman"/>
                <a:ea typeface="Times New Roman"/>
                <a:cs typeface="Times New Roman"/>
                <a:sym typeface="Times New Roman"/>
                <a:hlinkClick r:id="rId4"/>
              </a:rPr>
              <a:t>https://link.springer.com/article/10.1007/s10750-020-04353-4</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latin typeface="Times New Roman"/>
                <a:ea typeface="Times New Roman"/>
                <a:cs typeface="Times New Roman"/>
                <a:sym typeface="Times New Roman"/>
                <a:hlinkClick r:id="rId5"/>
              </a:rPr>
              <a:t>https://assets.researchsquare.com/files/rs-797085/v1/24295283-7031-4374-017a8a12afc5.pdf?c=1637245526</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CBSE class 12 Biology lab manual.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
          <p:cNvSpPr txBox="1"/>
          <p:nvPr>
            <p:ph type="title"/>
          </p:nvPr>
        </p:nvSpPr>
        <p:spPr>
          <a:xfrm>
            <a:off x="838200" y="210043"/>
            <a:ext cx="10515600" cy="2195794"/>
          </a:xfrm>
          <a:prstGeom prst="rect">
            <a:avLst/>
          </a:prstGeom>
          <a:noFill/>
          <a:ln>
            <a:noFill/>
          </a:ln>
        </p:spPr>
        <p:txBody>
          <a:bodyPr anchorCtr="0" anchor="t" bIns="45700" lIns="91425" spcFirstLastPara="1" rIns="91425" wrap="square" tIns="45700">
            <a:spAutoFit/>
          </a:bodyPr>
          <a:lstStyle/>
          <a:p>
            <a:pPr indent="0" lvl="0" marL="0" marR="0" rtl="0" algn="ctr">
              <a:lnSpc>
                <a:spcPct val="2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LAKE 2022: CONSERVATION OF WETLANDS: ECOSYSTEM-BASED ADAPTATION OF CLIMATE CHANGE</a:t>
            </a:r>
            <a:endParaRPr/>
          </a:p>
          <a:p>
            <a:pPr indent="0" lvl="0" marL="0" marR="0" rtl="0" algn="ctr">
              <a:lnSpc>
                <a:spcPct val="200000"/>
              </a:lnSpc>
              <a:spcBef>
                <a:spcPts val="0"/>
              </a:spcBef>
              <a:spcAft>
                <a:spcPts val="0"/>
              </a:spcAft>
              <a:buClr>
                <a:srgbClr val="800080"/>
              </a:buClr>
              <a:buSzPts val="2400"/>
              <a:buFont typeface="Times New Roman"/>
              <a:buNone/>
            </a:pPr>
            <a:r>
              <a:rPr b="1" i="0" lang="en-US" sz="2400" u="none" cap="none" strike="noStrike">
                <a:solidFill>
                  <a:srgbClr val="800080"/>
                </a:solidFill>
                <a:latin typeface="Times New Roman"/>
                <a:ea typeface="Times New Roman"/>
                <a:cs typeface="Times New Roman"/>
                <a:sym typeface="Times New Roman"/>
              </a:rPr>
              <a:t>[THE 13</a:t>
            </a:r>
            <a:r>
              <a:rPr b="1" baseline="30000" i="0" lang="en-US" sz="2400" u="none" cap="none" strike="noStrike">
                <a:solidFill>
                  <a:srgbClr val="800080"/>
                </a:solidFill>
                <a:latin typeface="Times New Roman"/>
                <a:ea typeface="Times New Roman"/>
                <a:cs typeface="Times New Roman"/>
                <a:sym typeface="Times New Roman"/>
              </a:rPr>
              <a:t>TH</a:t>
            </a:r>
            <a:r>
              <a:rPr b="1" i="0" lang="en-US" sz="2400" u="none" cap="none" strike="noStrike">
                <a:solidFill>
                  <a:srgbClr val="800080"/>
                </a:solidFill>
                <a:latin typeface="Times New Roman"/>
                <a:ea typeface="Times New Roman"/>
                <a:cs typeface="Times New Roman"/>
                <a:sym typeface="Times New Roman"/>
              </a:rPr>
              <a:t> BIENNIAL LAKE SYMPOSIUM]</a:t>
            </a:r>
            <a:endParaRPr b="0" i="0" sz="2400" u="none" cap="none" strike="noStrike">
              <a:solidFill>
                <a:srgbClr val="800080"/>
              </a:solidFill>
              <a:latin typeface="Times New Roman"/>
              <a:ea typeface="Times New Roman"/>
              <a:cs typeface="Times New Roman"/>
              <a:sym typeface="Times New Roman"/>
            </a:endParaRPr>
          </a:p>
        </p:txBody>
      </p:sp>
      <p:sp>
        <p:nvSpPr>
          <p:cNvPr id="169" name="Google Shape;169;p2"/>
          <p:cNvSpPr txBox="1"/>
          <p:nvPr/>
        </p:nvSpPr>
        <p:spPr>
          <a:xfrm>
            <a:off x="743693" y="2844225"/>
            <a:ext cx="1085025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chemeClr val="dk1"/>
                </a:solidFill>
                <a:latin typeface="Times New Roman"/>
                <a:ea typeface="Times New Roman"/>
                <a:cs typeface="Times New Roman"/>
                <a:sym typeface="Times New Roman"/>
              </a:rPr>
              <a:t>Phytoplanktons as bio indicators</a:t>
            </a:r>
            <a:r>
              <a:rPr b="1" i="0" lang="en-US" sz="3600" u="none" cap="none" strike="noStrike">
                <a:solidFill>
                  <a:schemeClr val="dk1"/>
                </a:solidFill>
                <a:latin typeface="Arial"/>
                <a:ea typeface="Arial"/>
                <a:cs typeface="Arial"/>
                <a:sym typeface="Arial"/>
              </a:rPr>
              <a:t> </a:t>
            </a:r>
            <a:endParaRPr b="1" i="0" sz="3600" u="none" cap="none" strike="noStrike">
              <a:solidFill>
                <a:schemeClr val="dk1"/>
              </a:solidFill>
              <a:latin typeface="Arial"/>
              <a:ea typeface="Arial"/>
              <a:cs typeface="Arial"/>
              <a:sym typeface="Arial"/>
            </a:endParaRPr>
          </a:p>
        </p:txBody>
      </p:sp>
      <p:sp>
        <p:nvSpPr>
          <p:cNvPr id="170" name="Google Shape;170;p2"/>
          <p:cNvSpPr txBox="1"/>
          <p:nvPr/>
        </p:nvSpPr>
        <p:spPr>
          <a:xfrm>
            <a:off x="7921658" y="4253391"/>
            <a:ext cx="427034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Presented By: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Name : Amogh D and R Ravindra </a:t>
            </a:r>
            <a:endParaRPr b="1" i="0" sz="1800" u="none" cap="none" strike="noStrike">
              <a:solidFill>
                <a:schemeClr val="dk1"/>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Class : 12 (PCMB)</a:t>
            </a:r>
            <a:endParaRPr b="1" i="0" sz="1800" u="none" cap="none" strike="noStrike">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VIDYANIKETAN PUBLIC SCHOOL, </a:t>
            </a:r>
            <a:endParaRPr/>
          </a:p>
          <a:p>
            <a:pPr indent="0" lvl="0" marL="0" marR="0" rtl="0" algn="l">
              <a:spcBef>
                <a:spcPts val="0"/>
              </a:spcBef>
              <a:spcAft>
                <a:spcPts val="0"/>
              </a:spcAft>
              <a:buNone/>
            </a:pPr>
            <a:r>
              <a:rPr b="1" i="0" lang="en-US" sz="1800" u="none" cap="none" strike="noStrike">
                <a:solidFill>
                  <a:schemeClr val="dk1"/>
                </a:solidFill>
                <a:latin typeface="Times New Roman"/>
                <a:ea typeface="Times New Roman"/>
                <a:cs typeface="Times New Roman"/>
                <a:sym typeface="Times New Roman"/>
              </a:rPr>
              <a:t>ULLAL UPNAGAR, BANGALORE - 560056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0"/>
          <p:cNvSpPr txBox="1"/>
          <p:nvPr>
            <p:ph type="title"/>
          </p:nvPr>
        </p:nvSpPr>
        <p:spPr>
          <a:xfrm>
            <a:off x="838200" y="68103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ACKNOWLEDGEMENTS</a:t>
            </a:r>
            <a:br>
              <a:rPr b="1" lang="en-US"/>
            </a:br>
            <a:endParaRPr b="1"/>
          </a:p>
        </p:txBody>
      </p:sp>
      <p:sp>
        <p:nvSpPr>
          <p:cNvPr id="305" name="Google Shape;30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Our sincere thanks to Vidyaniketan Public School for providing us with the opportunity to take part in Lake Symposium 2022. Our sincere thanks to the teachers who guided us throughout the completion of the project. </a:t>
            </a:r>
            <a:endParaRPr/>
          </a:p>
          <a:p>
            <a:pPr indent="-2286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We would sincerely thank the IISC for giving us the platform to present our research papers.</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OBJECTIVE</a:t>
            </a:r>
            <a:endParaRPr/>
          </a:p>
        </p:txBody>
      </p:sp>
      <p:sp>
        <p:nvSpPr>
          <p:cNvPr id="176" name="Google Shape;176;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latin typeface="Times New Roman"/>
                <a:ea typeface="Times New Roman"/>
                <a:cs typeface="Times New Roman"/>
                <a:sym typeface="Times New Roman"/>
              </a:rPr>
              <a:t>Quantitative analysis of phytoplankton at Sulikere lake and their role as bio indicators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STUDY AREA (</a:t>
            </a:r>
            <a:r>
              <a:rPr b="1" lang="en-US" sz="2800" u="sng">
                <a:latin typeface="Times New Roman"/>
                <a:ea typeface="Times New Roman"/>
                <a:cs typeface="Times New Roman"/>
                <a:sym typeface="Times New Roman"/>
              </a:rPr>
              <a:t>SULIKERE</a:t>
            </a:r>
            <a:r>
              <a:rPr b="1" lang="en-US" sz="2800">
                <a:latin typeface="Times New Roman"/>
                <a:ea typeface="Times New Roman"/>
                <a:cs typeface="Times New Roman"/>
                <a:sym typeface="Times New Roman"/>
              </a:rPr>
              <a:t>)</a:t>
            </a:r>
            <a:endParaRPr b="1" sz="2800">
              <a:latin typeface="Times New Roman"/>
              <a:ea typeface="Times New Roman"/>
              <a:cs typeface="Times New Roman"/>
              <a:sym typeface="Times New Roman"/>
            </a:endParaRPr>
          </a:p>
        </p:txBody>
      </p:sp>
      <p:sp>
        <p:nvSpPr>
          <p:cNvPr id="182" name="Google Shape;182;p4"/>
          <p:cNvSpPr txBox="1"/>
          <p:nvPr>
            <p:ph idx="1" type="body"/>
          </p:nvPr>
        </p:nvSpPr>
        <p:spPr>
          <a:xfrm>
            <a:off x="0" y="1609869"/>
            <a:ext cx="7936345"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800"/>
              <a:buNone/>
            </a:pPr>
            <a:r>
              <a:rPr lang="en-US">
                <a:latin typeface="Times New Roman"/>
                <a:ea typeface="Times New Roman"/>
                <a:cs typeface="Times New Roman"/>
                <a:sym typeface="Times New Roman"/>
              </a:rPr>
              <a:t>Perimeter of the lake = 3.49 km</a:t>
            </a:r>
            <a:endParaRPr/>
          </a:p>
          <a:p>
            <a:pPr indent="0" lvl="0" marL="0" rtl="0" algn="just">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Area if the lake = 4,92,616 m</a:t>
            </a:r>
            <a:r>
              <a:rPr baseline="30000" lang="en-US">
                <a:latin typeface="Times New Roman"/>
                <a:ea typeface="Times New Roman"/>
                <a:cs typeface="Times New Roman"/>
                <a:sym typeface="Times New Roman"/>
              </a:rPr>
              <a:t>2 </a:t>
            </a:r>
            <a:r>
              <a:rPr lang="en-US">
                <a:latin typeface="Times New Roman"/>
                <a:ea typeface="Times New Roman"/>
                <a:cs typeface="Times New Roman"/>
                <a:sym typeface="Times New Roman"/>
              </a:rPr>
              <a:t>/ 106 ac / 43.0 ha</a:t>
            </a:r>
            <a:endParaRPr/>
          </a:p>
          <a:p>
            <a:pPr indent="-228600" lvl="0" marL="228600" rtl="0" algn="just">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Sulikere lake is located in Bangalore South taluk of Bangalore district.  The Sulikere village is situated 5km away from the sub-district headquarter Bangalore South (Tehsildar office) and 5km away from the district headquarters Bangalore.</a:t>
            </a:r>
            <a:endParaRPr/>
          </a:p>
          <a:p>
            <a:pPr indent="-228600" lvl="0" marL="228600" rtl="0" algn="just">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Most of the lake in Bangalore are restored and fenced. But this lake being on the outskirts of the urban area in a realtively less populated place remains unfenced. </a:t>
            </a:r>
            <a:endParaRPr/>
          </a:p>
        </p:txBody>
      </p:sp>
      <p:pic>
        <p:nvPicPr>
          <p:cNvPr id="183" name="Google Shape;183;p4"/>
          <p:cNvPicPr preferRelativeResize="0"/>
          <p:nvPr/>
        </p:nvPicPr>
        <p:blipFill rotWithShape="1">
          <a:blip r:embed="rId3">
            <a:alphaModFix/>
          </a:blip>
          <a:srcRect b="0" l="0" r="0" t="0"/>
          <a:stretch/>
        </p:blipFill>
        <p:spPr>
          <a:xfrm>
            <a:off x="8188341" y="719666"/>
            <a:ext cx="3738113" cy="54186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5"/>
          <p:cNvSpPr txBox="1"/>
          <p:nvPr>
            <p:ph type="title"/>
          </p:nvPr>
        </p:nvSpPr>
        <p:spPr>
          <a:xfrm>
            <a:off x="48223" y="1087439"/>
            <a:ext cx="9097952" cy="10278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Font typeface="Times New Roman"/>
              <a:buNone/>
            </a:pPr>
            <a:r>
              <a:rPr b="1" lang="en-US" sz="2800">
                <a:latin typeface="Times New Roman"/>
                <a:ea typeface="Times New Roman"/>
                <a:cs typeface="Times New Roman"/>
                <a:sym typeface="Times New Roman"/>
              </a:rPr>
              <a:t>MATERIALS REQUIRED AND METHODOLOGY [QUANTITATIVE ANALYSIS OF PHYTOPLANKTON]</a:t>
            </a:r>
            <a:endParaRPr b="1" sz="2800">
              <a:latin typeface="Times New Roman"/>
              <a:ea typeface="Times New Roman"/>
              <a:cs typeface="Times New Roman"/>
              <a:sym typeface="Times New Roman"/>
            </a:endParaRPr>
          </a:p>
        </p:txBody>
      </p:sp>
      <p:sp>
        <p:nvSpPr>
          <p:cNvPr id="189" name="Google Shape;189;p5"/>
          <p:cNvSpPr txBox="1"/>
          <p:nvPr>
            <p:ph idx="1" type="body"/>
          </p:nvPr>
        </p:nvSpPr>
        <p:spPr>
          <a:xfrm>
            <a:off x="48223" y="2549653"/>
            <a:ext cx="8324273" cy="3830926"/>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just">
              <a:lnSpc>
                <a:spcPct val="90000"/>
              </a:lnSpc>
              <a:spcBef>
                <a:spcPts val="0"/>
              </a:spcBef>
              <a:spcAft>
                <a:spcPts val="0"/>
              </a:spcAft>
              <a:buClr>
                <a:schemeClr val="dk1"/>
              </a:buClr>
              <a:buSzPct val="100000"/>
              <a:buChar char="•"/>
            </a:pPr>
            <a:r>
              <a:rPr lang="en-US">
                <a:latin typeface="Times New Roman"/>
                <a:ea typeface="Times New Roman"/>
                <a:cs typeface="Times New Roman"/>
                <a:sym typeface="Times New Roman"/>
              </a:rPr>
              <a:t>We visited a nearby lake [Sulikere lake] carrying along with us the plankton net of 40 mesh size fitted with a test tube at the narrow end and a plastic bucket (capacity = 10L).</a:t>
            </a:r>
            <a:endParaRPr>
              <a:latin typeface="Times New Roman"/>
              <a:ea typeface="Times New Roman"/>
              <a:cs typeface="Times New Roman"/>
              <a:sym typeface="Times New Roman"/>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One of us held the plankton net firmly a few centimeters above the water surface.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Furthere we immersed and filled the plastic bucket with water completely upto 10L mark and filtered the water through the plankton net. We repeated the process several times (10 times). </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At the end we calculated the quantity of water in litres (X) filtered by multiplying the amount of water In one bucket and number of buckets of water filtered.</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During this process of filtering, the planktons were collected in plankton bucket. Only the water free of plankton escapes through the mesh of the net.</a:t>
            </a:r>
            <a:endParaRPr>
              <a:latin typeface="Times New Roman"/>
              <a:ea typeface="Times New Roman"/>
              <a:cs typeface="Times New Roman"/>
              <a:sym typeface="Times New Roman"/>
            </a:endParaRPr>
          </a:p>
        </p:txBody>
      </p:sp>
      <p:pic>
        <p:nvPicPr>
          <p:cNvPr id="190" name="Google Shape;190;p5"/>
          <p:cNvPicPr preferRelativeResize="0"/>
          <p:nvPr/>
        </p:nvPicPr>
        <p:blipFill rotWithShape="1">
          <a:blip r:embed="rId3">
            <a:alphaModFix/>
          </a:blip>
          <a:srcRect b="0" l="0" r="0" t="0"/>
          <a:stretch/>
        </p:blipFill>
        <p:spPr>
          <a:xfrm>
            <a:off x="9146175" y="758011"/>
            <a:ext cx="2175351" cy="2122406"/>
          </a:xfrm>
          <a:prstGeom prst="rect">
            <a:avLst/>
          </a:prstGeom>
          <a:noFill/>
          <a:ln>
            <a:noFill/>
          </a:ln>
        </p:spPr>
      </p:pic>
      <p:pic>
        <p:nvPicPr>
          <p:cNvPr id="191" name="Google Shape;191;p5"/>
          <p:cNvPicPr preferRelativeResize="0"/>
          <p:nvPr/>
        </p:nvPicPr>
        <p:blipFill rotWithShape="1">
          <a:blip r:embed="rId4">
            <a:alphaModFix/>
          </a:blip>
          <a:srcRect b="0" l="0" r="0" t="0"/>
          <a:stretch/>
        </p:blipFill>
        <p:spPr>
          <a:xfrm>
            <a:off x="9146175" y="3002496"/>
            <a:ext cx="2175351" cy="1950175"/>
          </a:xfrm>
          <a:prstGeom prst="rect">
            <a:avLst/>
          </a:prstGeom>
          <a:noFill/>
          <a:ln>
            <a:noFill/>
          </a:ln>
        </p:spPr>
      </p:pic>
      <p:sp>
        <p:nvSpPr>
          <p:cNvPr id="192" name="Google Shape;192;p5"/>
          <p:cNvSpPr txBox="1"/>
          <p:nvPr/>
        </p:nvSpPr>
        <p:spPr>
          <a:xfrm>
            <a:off x="8920581" y="5100293"/>
            <a:ext cx="3511563" cy="12003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Sample collection and filtration </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at point 01 and 02 respectively </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30/11/2022</a:t>
            </a:r>
            <a:endParaRPr/>
          </a:p>
          <a:p>
            <a:pPr indent="0" lvl="0" marL="0" marR="0" rtl="0" algn="l">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11:20 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idx="1" type="body"/>
          </p:nvPr>
        </p:nvSpPr>
        <p:spPr>
          <a:xfrm>
            <a:off x="302490" y="846570"/>
            <a:ext cx="7954819" cy="5101647"/>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just">
              <a:lnSpc>
                <a:spcPct val="90000"/>
              </a:lnSpc>
              <a:spcBef>
                <a:spcPts val="0"/>
              </a:spcBef>
              <a:spcAft>
                <a:spcPts val="0"/>
              </a:spcAft>
              <a:buClr>
                <a:schemeClr val="dk1"/>
              </a:buClr>
              <a:buSzPct val="100000"/>
              <a:buChar char="•"/>
            </a:pPr>
            <a:r>
              <a:rPr lang="en-US">
                <a:latin typeface="Times New Roman"/>
                <a:ea typeface="Times New Roman"/>
                <a:cs typeface="Times New Roman"/>
                <a:sym typeface="Times New Roman"/>
              </a:rPr>
              <a:t>Proceeding further we splashed a few buckets of water against the net from outside taking care that no water enters into the cone from the mouth. This was done to  wash all the planktons sticking against the inner will of the net into the plankton bucket.</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We transfered the filtrate into a glass bottle making sure not to secure the cap of the glass bottle too tightly. This was done to provide aeration for the the sample and noted the volume of the filtrate (Y). The procedure was repeated at three points of the lake.</a:t>
            </a:r>
            <a:endParaRPr>
              <a:latin typeface="Times New Roman"/>
              <a:ea typeface="Times New Roman"/>
              <a:cs typeface="Times New Roman"/>
              <a:sym typeface="Times New Roman"/>
            </a:endParaRPr>
          </a:p>
          <a:p>
            <a:pPr indent="-228600" lvl="0" marL="228600" rtl="0" algn="l">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Besides the pH, temperature and time of the three samples we noted on the respective bottles. </a:t>
            </a:r>
            <a:endParaRPr/>
          </a:p>
          <a:p>
            <a:pPr indent="-90804" lvl="0" marL="228600" rtl="0" algn="l">
              <a:lnSpc>
                <a:spcPct val="90000"/>
              </a:lnSpc>
              <a:spcBef>
                <a:spcPts val="1000"/>
              </a:spcBef>
              <a:spcAft>
                <a:spcPts val="0"/>
              </a:spcAft>
              <a:buClr>
                <a:schemeClr val="dk1"/>
              </a:buClr>
              <a:buSzPct val="100000"/>
              <a:buNone/>
            </a:pPr>
            <a:r>
              <a:t/>
            </a:r>
            <a:endParaRPr>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ct val="100000"/>
              <a:buNone/>
            </a:pPr>
            <a:r>
              <a:rPr b="1" lang="en-US" sz="3000" u="sng">
                <a:latin typeface="Times New Roman"/>
                <a:ea typeface="Times New Roman"/>
                <a:cs typeface="Times New Roman"/>
                <a:sym typeface="Times New Roman"/>
              </a:rPr>
              <a:t>In the laboratory:</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With the help of 1ml pipette, we drew 1ml of filtrate and transfered it dropwise into the watch glass and  counted the total number of drops that make 1ml of filtrate(A).</a:t>
            </a:r>
            <a:endParaRPr/>
          </a:p>
          <a:p>
            <a:pPr indent="-228600" lvl="0" marL="228600" rtl="0" algn="just">
              <a:lnSpc>
                <a:spcPct val="90000"/>
              </a:lnSpc>
              <a:spcBef>
                <a:spcPts val="1000"/>
              </a:spcBef>
              <a:spcAft>
                <a:spcPts val="0"/>
              </a:spcAft>
              <a:buClr>
                <a:schemeClr val="dk1"/>
              </a:buClr>
              <a:buSzPct val="100000"/>
              <a:buChar char="•"/>
            </a:pPr>
            <a:r>
              <a:rPr lang="en-US">
                <a:latin typeface="Times New Roman"/>
                <a:ea typeface="Times New Roman"/>
                <a:cs typeface="Times New Roman"/>
                <a:sym typeface="Times New Roman"/>
              </a:rPr>
              <a:t>After transferring one drop of plankton filtrate from watch glass on to a clean slide, it was covered with square shaped cover slip.</a:t>
            </a:r>
            <a:endParaRPr/>
          </a:p>
          <a:p>
            <a:pPr indent="0" lvl="0" marL="0" rtl="0" algn="l">
              <a:lnSpc>
                <a:spcPct val="90000"/>
              </a:lnSpc>
              <a:spcBef>
                <a:spcPts val="1000"/>
              </a:spcBef>
              <a:spcAft>
                <a:spcPts val="0"/>
              </a:spcAft>
              <a:buClr>
                <a:schemeClr val="dk1"/>
              </a:buClr>
              <a:buSzPct val="100000"/>
              <a:buNone/>
            </a:pPr>
            <a:r>
              <a:t/>
            </a:r>
            <a:endParaRPr>
              <a:latin typeface="Arial"/>
              <a:ea typeface="Arial"/>
              <a:cs typeface="Arial"/>
              <a:sym typeface="Arial"/>
            </a:endParaRPr>
          </a:p>
        </p:txBody>
      </p:sp>
      <p:pic>
        <p:nvPicPr>
          <p:cNvPr id="198" name="Google Shape;198;p6"/>
          <p:cNvPicPr preferRelativeResize="0"/>
          <p:nvPr/>
        </p:nvPicPr>
        <p:blipFill rotWithShape="1">
          <a:blip r:embed="rId3">
            <a:alphaModFix/>
          </a:blip>
          <a:srcRect b="0" l="0" r="0" t="0"/>
          <a:stretch/>
        </p:blipFill>
        <p:spPr>
          <a:xfrm>
            <a:off x="8700655" y="846570"/>
            <a:ext cx="3188855" cy="3971635"/>
          </a:xfrm>
          <a:prstGeom prst="rect">
            <a:avLst/>
          </a:prstGeom>
          <a:noFill/>
          <a:ln>
            <a:noFill/>
          </a:ln>
        </p:spPr>
      </p:pic>
      <p:sp>
        <p:nvSpPr>
          <p:cNvPr id="199" name="Google Shape;199;p6"/>
          <p:cNvSpPr txBox="1"/>
          <p:nvPr/>
        </p:nvSpPr>
        <p:spPr>
          <a:xfrm>
            <a:off x="8599778" y="4818205"/>
            <a:ext cx="3289732" cy="147732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Samples stored in glass bottles. pH,  temperature and time of collection of respective samples has been specified. </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30/11/2022  Time: 1:00 pm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latin typeface="Times New Roman"/>
                <a:ea typeface="Times New Roman"/>
                <a:cs typeface="Times New Roman"/>
                <a:sym typeface="Times New Roman"/>
              </a:rPr>
              <a:t>Unit cells/L= </a:t>
            </a:r>
            <a:r>
              <a:rPr lang="en-US" u="sng">
                <a:latin typeface="Times New Roman"/>
                <a:ea typeface="Times New Roman"/>
                <a:cs typeface="Times New Roman"/>
                <a:sym typeface="Times New Roman"/>
              </a:rPr>
              <a:t>[A]×[B]×[Y]×1000</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[X]</a:t>
            </a:r>
            <a:endParaRPr>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where, A = no of drops in 1ml of filtrate </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B = no of cells in 1 drop of filtrate </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Y = volume of filtrate collected after filtration       </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X = total volume of water filtered </a:t>
            </a:r>
            <a:endParaRPr>
              <a:latin typeface="Times New Roman"/>
              <a:ea typeface="Times New Roman"/>
              <a:cs typeface="Times New Roman"/>
              <a:sym typeface="Times New Roman"/>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8"/>
          <p:cNvSpPr txBox="1"/>
          <p:nvPr>
            <p:ph type="title"/>
          </p:nvPr>
        </p:nvSpPr>
        <p:spPr>
          <a:xfrm>
            <a:off x="0" y="1530763"/>
            <a:ext cx="6657976" cy="13435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Times New Roman"/>
              <a:buNone/>
            </a:pPr>
            <a:r>
              <a:rPr b="1" lang="en-US" sz="3100">
                <a:latin typeface="Times New Roman"/>
                <a:ea typeface="Times New Roman"/>
                <a:cs typeface="Times New Roman"/>
                <a:sym typeface="Times New Roman"/>
              </a:rPr>
              <a:t>METHODOLOGY </a:t>
            </a:r>
            <a:br>
              <a:rPr b="1" lang="en-US" sz="3100">
                <a:latin typeface="Times New Roman"/>
                <a:ea typeface="Times New Roman"/>
                <a:cs typeface="Times New Roman"/>
                <a:sym typeface="Times New Roman"/>
              </a:rPr>
            </a:br>
            <a:r>
              <a:rPr b="1" lang="en-US" sz="3100">
                <a:latin typeface="Times New Roman"/>
                <a:ea typeface="Times New Roman"/>
                <a:cs typeface="Times New Roman"/>
                <a:sym typeface="Times New Roman"/>
              </a:rPr>
              <a:t>[WATER ANALYSIS]</a:t>
            </a:r>
            <a:br>
              <a:rPr b="1" lang="en-US">
                <a:latin typeface="Arial"/>
                <a:ea typeface="Arial"/>
                <a:cs typeface="Arial"/>
                <a:sym typeface="Arial"/>
              </a:rPr>
            </a:br>
            <a:br>
              <a:rPr b="1" lang="en-US">
                <a:latin typeface="Arial"/>
                <a:ea typeface="Arial"/>
                <a:cs typeface="Arial"/>
                <a:sym typeface="Arial"/>
              </a:rPr>
            </a:br>
            <a:endParaRPr b="1">
              <a:latin typeface="Arial"/>
              <a:ea typeface="Arial"/>
              <a:cs typeface="Arial"/>
              <a:sym typeface="Arial"/>
            </a:endParaRPr>
          </a:p>
        </p:txBody>
      </p:sp>
      <p:sp>
        <p:nvSpPr>
          <p:cNvPr id="210" name="Google Shape;210;p8"/>
          <p:cNvSpPr txBox="1"/>
          <p:nvPr>
            <p:ph idx="1" type="body"/>
          </p:nvPr>
        </p:nvSpPr>
        <p:spPr>
          <a:xfrm>
            <a:off x="0" y="1253331"/>
            <a:ext cx="6126019" cy="4351338"/>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90000"/>
              </a:lnSpc>
              <a:spcBef>
                <a:spcPts val="0"/>
              </a:spcBef>
              <a:spcAft>
                <a:spcPts val="0"/>
              </a:spcAft>
              <a:buClr>
                <a:schemeClr val="dk1"/>
              </a:buClr>
              <a:buSzPts val="2400"/>
              <a:buNone/>
            </a:pPr>
            <a:r>
              <a:t/>
            </a:r>
            <a:endParaRPr sz="2400">
              <a:latin typeface="Arial"/>
              <a:ea typeface="Arial"/>
              <a:cs typeface="Arial"/>
              <a:sym typeface="Arial"/>
            </a:endParaRPr>
          </a:p>
          <a:p>
            <a:pPr indent="0" lvl="0" marL="0" rtl="0" algn="just">
              <a:lnSpc>
                <a:spcPct val="90000"/>
              </a:lnSpc>
              <a:spcBef>
                <a:spcPts val="1000"/>
              </a:spcBef>
              <a:spcAft>
                <a:spcPts val="0"/>
              </a:spcAft>
              <a:buClr>
                <a:schemeClr val="dk1"/>
              </a:buClr>
              <a:buSzPts val="2800"/>
              <a:buNone/>
            </a:pPr>
            <a:r>
              <a:rPr b="1" lang="en-US" u="sng">
                <a:latin typeface="Times New Roman"/>
                <a:ea typeface="Times New Roman"/>
                <a:cs typeface="Times New Roman"/>
                <a:sym typeface="Times New Roman"/>
              </a:rPr>
              <a:t>Fluoride testing method :</a:t>
            </a:r>
            <a:endParaRPr/>
          </a:p>
          <a:p>
            <a:pPr indent="-228600" lvl="0" marL="228600" rtl="0" algn="just">
              <a:lnSpc>
                <a:spcPct val="90000"/>
              </a:lnSpc>
              <a:spcBef>
                <a:spcPts val="1000"/>
              </a:spcBef>
              <a:spcAft>
                <a:spcPts val="0"/>
              </a:spcAft>
              <a:buClr>
                <a:schemeClr val="dk1"/>
              </a:buClr>
              <a:buSzPts val="2400"/>
              <a:buChar char="•"/>
            </a:pPr>
            <a:r>
              <a:rPr lang="en-US" sz="2400">
                <a:latin typeface="Times New Roman"/>
                <a:ea typeface="Times New Roman"/>
                <a:cs typeface="Times New Roman"/>
                <a:sym typeface="Times New Roman"/>
              </a:rPr>
              <a:t>We took 5ml of water sample in a test tube</a:t>
            </a:r>
            <a:endParaRPr/>
          </a:p>
          <a:p>
            <a:pPr indent="-228600" lvl="0" marL="228600" rtl="0" algn="just">
              <a:lnSpc>
                <a:spcPct val="90000"/>
              </a:lnSpc>
              <a:spcBef>
                <a:spcPts val="1000"/>
              </a:spcBef>
              <a:spcAft>
                <a:spcPts val="0"/>
              </a:spcAft>
              <a:buClr>
                <a:schemeClr val="dk1"/>
              </a:buClr>
              <a:buSzPts val="2400"/>
              <a:buChar char="•"/>
            </a:pPr>
            <a:r>
              <a:rPr lang="en-US" sz="2400" u="sng">
                <a:latin typeface="Times New Roman"/>
                <a:ea typeface="Times New Roman"/>
                <a:cs typeface="Times New Roman"/>
                <a:sym typeface="Times New Roman"/>
              </a:rPr>
              <a:t>Fluoride Reagent – 1 (F-1)</a:t>
            </a:r>
            <a:r>
              <a:rPr lang="en-US" sz="2400">
                <a:latin typeface="Times New Roman"/>
                <a:ea typeface="Times New Roman"/>
                <a:cs typeface="Times New Roman"/>
                <a:sym typeface="Times New Roman"/>
              </a:rPr>
              <a:t> was shaken well and 5 drops of the same was added to the water sample and the contents were mixed.</a:t>
            </a:r>
            <a:endParaRPr/>
          </a:p>
          <a:p>
            <a:pPr indent="0" lvl="0" marL="0" rtl="0" algn="just">
              <a:lnSpc>
                <a:spcPct val="90000"/>
              </a:lnSpc>
              <a:spcBef>
                <a:spcPts val="1000"/>
              </a:spcBef>
              <a:spcAft>
                <a:spcPts val="0"/>
              </a:spcAft>
              <a:buClr>
                <a:schemeClr val="dk1"/>
              </a:buClr>
              <a:buSzPts val="2400"/>
              <a:buNone/>
            </a:pPr>
            <a:r>
              <a:rPr lang="en-US" sz="2400">
                <a:latin typeface="Times New Roman"/>
                <a:ea typeface="Times New Roman"/>
                <a:cs typeface="Times New Roman"/>
                <a:sym typeface="Times New Roman"/>
              </a:rPr>
              <a:t>The colour that is formed wass compared with Fluoride colour chart and recorded the Fluoride value. </a:t>
            </a:r>
            <a:endParaRPr/>
          </a:p>
          <a:p>
            <a:pPr indent="0" lvl="0" marL="0" rtl="0" algn="l">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According to fluoride colour chart (mg/L) = 1 mg/L</a:t>
            </a:r>
            <a:endParaRPr>
              <a:latin typeface="Times New Roman"/>
              <a:ea typeface="Times New Roman"/>
              <a:cs typeface="Times New Roman"/>
              <a:sym typeface="Times New Roman"/>
            </a:endParaRPr>
          </a:p>
        </p:txBody>
      </p:sp>
      <p:pic>
        <p:nvPicPr>
          <p:cNvPr id="211" name="Google Shape;211;p8"/>
          <p:cNvPicPr preferRelativeResize="0"/>
          <p:nvPr/>
        </p:nvPicPr>
        <p:blipFill rotWithShape="1">
          <a:blip r:embed="rId3">
            <a:alphaModFix/>
          </a:blip>
          <a:srcRect b="0" l="0" r="0" t="0"/>
          <a:stretch/>
        </p:blipFill>
        <p:spPr>
          <a:xfrm>
            <a:off x="6271681" y="3008091"/>
            <a:ext cx="3128820" cy="3148524"/>
          </a:xfrm>
          <a:prstGeom prst="rect">
            <a:avLst/>
          </a:prstGeom>
          <a:noFill/>
          <a:ln>
            <a:noFill/>
          </a:ln>
        </p:spPr>
      </p:pic>
      <p:pic>
        <p:nvPicPr>
          <p:cNvPr id="212" name="Google Shape;212;p8"/>
          <p:cNvPicPr preferRelativeResize="0"/>
          <p:nvPr/>
        </p:nvPicPr>
        <p:blipFill rotWithShape="1">
          <a:blip r:embed="rId4">
            <a:alphaModFix/>
          </a:blip>
          <a:srcRect b="0" l="0" r="0" t="0"/>
          <a:stretch/>
        </p:blipFill>
        <p:spPr>
          <a:xfrm>
            <a:off x="6271681" y="824295"/>
            <a:ext cx="5617828" cy="2113718"/>
          </a:xfrm>
          <a:prstGeom prst="rect">
            <a:avLst/>
          </a:prstGeom>
          <a:noFill/>
          <a:ln>
            <a:noFill/>
          </a:ln>
        </p:spPr>
      </p:pic>
      <p:sp>
        <p:nvSpPr>
          <p:cNvPr id="213" name="Google Shape;213;p8"/>
          <p:cNvSpPr txBox="1"/>
          <p:nvPr/>
        </p:nvSpPr>
        <p:spPr>
          <a:xfrm>
            <a:off x="9409926" y="3008091"/>
            <a:ext cx="1756837" cy="286232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Fluoride test done for water sample and comparing it with the Fluoride colour chart </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02/12/2022</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10:30 am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9"/>
          <p:cNvSpPr txBox="1"/>
          <p:nvPr>
            <p:ph idx="1" type="body"/>
          </p:nvPr>
        </p:nvSpPr>
        <p:spPr>
          <a:xfrm>
            <a:off x="32117" y="831273"/>
            <a:ext cx="8054109" cy="5712690"/>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3200"/>
              <a:buNone/>
            </a:pPr>
            <a:r>
              <a:rPr b="1" lang="en-US" sz="3200" u="sng">
                <a:latin typeface="Times New Roman"/>
                <a:ea typeface="Times New Roman"/>
                <a:cs typeface="Times New Roman"/>
                <a:sym typeface="Times New Roman"/>
              </a:rPr>
              <a:t>Chloride testing method : </a:t>
            </a:r>
            <a:endParaRPr/>
          </a:p>
          <a:p>
            <a:pPr indent="-228600" lvl="0" marL="228600" rtl="0" algn="just">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We took 25ml of water sample in a beaker.</a:t>
            </a:r>
            <a:endParaRPr/>
          </a:p>
          <a:p>
            <a:pPr indent="-228600" lvl="0" marL="228600" rtl="0" algn="just">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We added 5 drops of </a:t>
            </a:r>
            <a:r>
              <a:rPr lang="en-US" u="sng">
                <a:latin typeface="Times New Roman"/>
                <a:ea typeface="Times New Roman"/>
                <a:cs typeface="Times New Roman"/>
                <a:sym typeface="Times New Roman"/>
              </a:rPr>
              <a:t>Chlorine Reagent-1 ( Cl-1) to the beaker </a:t>
            </a:r>
            <a:r>
              <a:rPr lang="en-US">
                <a:latin typeface="Times New Roman"/>
                <a:ea typeface="Times New Roman"/>
                <a:cs typeface="Times New Roman"/>
                <a:sym typeface="Times New Roman"/>
              </a:rPr>
              <a:t>and mixed well until a distinct yellow colour developed.</a:t>
            </a:r>
            <a:endParaRPr/>
          </a:p>
          <a:p>
            <a:pPr indent="-228600" lvl="0" marL="228600" rtl="0" algn="just">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Further we added </a:t>
            </a:r>
            <a:r>
              <a:rPr lang="en-US" u="sng">
                <a:latin typeface="Times New Roman"/>
                <a:ea typeface="Times New Roman"/>
                <a:cs typeface="Times New Roman"/>
                <a:sym typeface="Times New Roman"/>
              </a:rPr>
              <a:t>Chlorine Reagent-2(Cl-2)</a:t>
            </a:r>
            <a:r>
              <a:rPr lang="en-US">
                <a:latin typeface="Times New Roman"/>
                <a:ea typeface="Times New Roman"/>
                <a:cs typeface="Times New Roman"/>
                <a:sym typeface="Times New Roman"/>
              </a:rPr>
              <a:t>, after adding each drop of the reagent, it was shaked well until the colour changes from yellow to red. We counted the no of drops of Cl-2 required for the colour change.</a:t>
            </a:r>
            <a:endParaRPr/>
          </a:p>
          <a:p>
            <a:pPr indent="0" lvl="0" marL="0" rtl="0" algn="just">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Chloride (as Cl), mg/L = no of drops of Cl-2 × 10</a:t>
            </a:r>
            <a:endParaRPr/>
          </a:p>
          <a:p>
            <a:pPr indent="0" lvl="0" marL="0" rtl="0" algn="just">
              <a:lnSpc>
                <a:spcPct val="90000"/>
              </a:lnSpc>
              <a:spcBef>
                <a:spcPts val="1000"/>
              </a:spcBef>
              <a:spcAft>
                <a:spcPts val="0"/>
              </a:spcAft>
              <a:buClr>
                <a:schemeClr val="dk1"/>
              </a:buClr>
              <a:buSzPts val="2800"/>
              <a:buNone/>
            </a:pPr>
            <a:r>
              <a:rPr lang="en-US">
                <a:latin typeface="Times New Roman"/>
                <a:ea typeface="Times New Roman"/>
                <a:cs typeface="Times New Roman"/>
                <a:sym typeface="Times New Roman"/>
              </a:rPr>
              <a:t>                                      = 25 × 10 = 250 mg/L</a:t>
            </a:r>
            <a:endParaRPr/>
          </a:p>
        </p:txBody>
      </p:sp>
      <p:pic>
        <p:nvPicPr>
          <p:cNvPr id="219" name="Google Shape;219;p9"/>
          <p:cNvPicPr preferRelativeResize="0"/>
          <p:nvPr/>
        </p:nvPicPr>
        <p:blipFill rotWithShape="1">
          <a:blip r:embed="rId3">
            <a:alphaModFix/>
          </a:blip>
          <a:srcRect b="0" l="0" r="0" t="0"/>
          <a:stretch/>
        </p:blipFill>
        <p:spPr>
          <a:xfrm>
            <a:off x="8191933" y="731982"/>
            <a:ext cx="3857113" cy="4267201"/>
          </a:xfrm>
          <a:prstGeom prst="rect">
            <a:avLst/>
          </a:prstGeom>
          <a:noFill/>
          <a:ln>
            <a:noFill/>
          </a:ln>
        </p:spPr>
      </p:pic>
      <p:sp>
        <p:nvSpPr>
          <p:cNvPr id="220" name="Google Shape;220;p9"/>
          <p:cNvSpPr txBox="1"/>
          <p:nvPr/>
        </p:nvSpPr>
        <p:spPr>
          <a:xfrm>
            <a:off x="8086226" y="4999182"/>
            <a:ext cx="3962820" cy="92333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Chloride test done for the water sample. </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Date: 02/ 12 /2022</a:t>
            </a:r>
            <a:endParaRPr/>
          </a:p>
          <a:p>
            <a:pPr indent="0" lvl="0" marL="0" marR="0" rtl="0" algn="just">
              <a:spcBef>
                <a:spcPts val="0"/>
              </a:spcBef>
              <a:spcAft>
                <a:spcPts val="0"/>
              </a:spcAft>
              <a:buNone/>
            </a:pPr>
            <a:r>
              <a:rPr b="0" i="0" lang="en-US" sz="1800" u="none" cap="none" strike="noStrike">
                <a:solidFill>
                  <a:schemeClr val="dk1"/>
                </a:solidFill>
                <a:latin typeface="Times New Roman"/>
                <a:ea typeface="Times New Roman"/>
                <a:cs typeface="Times New Roman"/>
                <a:sym typeface="Times New Roman"/>
              </a:rPr>
              <a:t>Time: 10:40 am</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2021-12-20T04:23:14Z</dcterms:created>
  <dc:creator>supriyabist68@gmail.com</dc:creator>
</cp:coreProperties>
</file>