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12192000"/>
  <p:notesSz cx="12192000" cy="6858000"/>
  <p:embeddedFontLst>
    <p:embeddedFont>
      <p:font typeface="Josefi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33" roundtripDataSignature="AMtx7mg5FnseDtaU/zL2EK4/jtt9uIwh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B7A515-792C-46D2-8D41-CE22EFB41E75}">
  <a:tblStyle styleId="{8DB7A515-792C-46D2-8D41-CE22EFB41E7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JosefinSa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JosefinSans-italic.fntdata"/><Relationship Id="rId30" Type="http://schemas.openxmlformats.org/officeDocument/2006/relationships/font" Target="fonts/JosefinSans-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Josefi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ba48c26a40_0_40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1ba48c26a40_0_40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ba48c26a40_0_40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1ba48c26a40_0_40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ba48c26a40_0_41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1ba48c26a40_0_414: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ba48c26a40_0_42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1ba48c26a40_0_420: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ba48c26a40_0_74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1ba48c26a40_0_74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ba48c26a40_0_74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1ba48c26a40_0_74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ba48c26a40_0_42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1ba48c26a40_0_426: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ba48c26a40_0_75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1ba48c26a40_0_756: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ba48c26a40_0_43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1ba48c26a40_0_43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ba48c26a40_0_43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1ba48c26a40_0_43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ba48c26a40_0_8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1ba48c26a40_0_82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ba48c26a40_0_44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1ba48c26a40_0_444: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ba48c26a40_0_45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1ba48c26a40_0_450: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ba48c26a40_0_39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1ba48c26a40_0_390: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ba48c26a40_0_24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1ba48c26a40_0_241: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ba48c26a40_0_31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1ba48c26a40_0_310: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ba48c26a40_0_37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1ba48c26a40_0_37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ba48c26a40_0_38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1ba48c26a40_0_384: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ba48c26a40_0_39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1ba48c26a40_0_396: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11"/>
          <p:cNvSpPr txBox="1"/>
          <p:nvPr>
            <p:ph type="title"/>
          </p:nvPr>
        </p:nvSpPr>
        <p:spPr>
          <a:xfrm>
            <a:off x="4763389" y="2536393"/>
            <a:ext cx="2665221" cy="6972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1"/>
          <p:cNvSpPr txBox="1"/>
          <p:nvPr>
            <p:ph idx="1" type="body"/>
          </p:nvPr>
        </p:nvSpPr>
        <p:spPr>
          <a:xfrm>
            <a:off x="916939" y="1804161"/>
            <a:ext cx="10358120" cy="351853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 name="Google Shape;14;p11"/>
          <p:cNvSpPr txBox="1"/>
          <p:nvPr>
            <p:ph idx="11" type="ftr"/>
          </p:nvPr>
        </p:nvSpPr>
        <p:spPr>
          <a:xfrm>
            <a:off x="916939" y="6465214"/>
            <a:ext cx="68897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1"/>
          <p:cNvSpPr txBox="1"/>
          <p:nvPr>
            <p:ph idx="10" type="dt"/>
          </p:nvPr>
        </p:nvSpPr>
        <p:spPr>
          <a:xfrm>
            <a:off x="4360926" y="6373774"/>
            <a:ext cx="3470909" cy="36067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1"/>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88888"/>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88888"/>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88888"/>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88888"/>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88888"/>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88888"/>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88888"/>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88888"/>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88888"/>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7" name="Shape 17"/>
        <p:cNvGrpSpPr/>
        <p:nvPr/>
      </p:nvGrpSpPr>
      <p:grpSpPr>
        <a:xfrm>
          <a:off x="0" y="0"/>
          <a:ext cx="0" cy="0"/>
          <a:chOff x="0" y="0"/>
          <a:chExt cx="0" cy="0"/>
        </a:xfrm>
      </p:grpSpPr>
      <p:sp>
        <p:nvSpPr>
          <p:cNvPr id="18" name="Google Shape;18;p12"/>
          <p:cNvSpPr txBox="1"/>
          <p:nvPr>
            <p:ph type="title"/>
          </p:nvPr>
        </p:nvSpPr>
        <p:spPr>
          <a:xfrm>
            <a:off x="4763389" y="2536393"/>
            <a:ext cx="2665221" cy="6972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2"/>
          <p:cNvSpPr txBox="1"/>
          <p:nvPr>
            <p:ph idx="11" type="ftr"/>
          </p:nvPr>
        </p:nvSpPr>
        <p:spPr>
          <a:xfrm>
            <a:off x="916939" y="6465214"/>
            <a:ext cx="68897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2"/>
          <p:cNvSpPr txBox="1"/>
          <p:nvPr>
            <p:ph idx="10" type="dt"/>
          </p:nvPr>
        </p:nvSpPr>
        <p:spPr>
          <a:xfrm>
            <a:off x="4360926" y="6373774"/>
            <a:ext cx="3470909" cy="36067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2"/>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88888"/>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88888"/>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88888"/>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88888"/>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88888"/>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88888"/>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88888"/>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88888"/>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88888"/>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 name="Shape 22"/>
        <p:cNvGrpSpPr/>
        <p:nvPr/>
      </p:nvGrpSpPr>
      <p:grpSpPr>
        <a:xfrm>
          <a:off x="0" y="0"/>
          <a:ext cx="0" cy="0"/>
          <a:chOff x="0" y="0"/>
          <a:chExt cx="0" cy="0"/>
        </a:xfrm>
      </p:grpSpPr>
      <p:sp>
        <p:nvSpPr>
          <p:cNvPr id="23" name="Google Shape;23;p13"/>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3"/>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3"/>
          <p:cNvSpPr txBox="1"/>
          <p:nvPr>
            <p:ph idx="11" type="ftr"/>
          </p:nvPr>
        </p:nvSpPr>
        <p:spPr>
          <a:xfrm>
            <a:off x="916939" y="6465214"/>
            <a:ext cx="68897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3"/>
          <p:cNvSpPr txBox="1"/>
          <p:nvPr>
            <p:ph idx="10" type="dt"/>
          </p:nvPr>
        </p:nvSpPr>
        <p:spPr>
          <a:xfrm>
            <a:off x="4360926" y="6373774"/>
            <a:ext cx="3470909" cy="36067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3"/>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88888"/>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88888"/>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88888"/>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88888"/>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88888"/>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88888"/>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88888"/>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88888"/>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88888"/>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8" name="Shape 28"/>
        <p:cNvGrpSpPr/>
        <p:nvPr/>
      </p:nvGrpSpPr>
      <p:grpSpPr>
        <a:xfrm>
          <a:off x="0" y="0"/>
          <a:ext cx="0" cy="0"/>
          <a:chOff x="0" y="0"/>
          <a:chExt cx="0" cy="0"/>
        </a:xfrm>
      </p:grpSpPr>
      <p:sp>
        <p:nvSpPr>
          <p:cNvPr id="29" name="Google Shape;29;p14"/>
          <p:cNvSpPr txBox="1"/>
          <p:nvPr>
            <p:ph type="title"/>
          </p:nvPr>
        </p:nvSpPr>
        <p:spPr>
          <a:xfrm>
            <a:off x="4763389" y="2536393"/>
            <a:ext cx="2665221" cy="6972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4"/>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14"/>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14"/>
          <p:cNvSpPr txBox="1"/>
          <p:nvPr>
            <p:ph idx="11" type="ftr"/>
          </p:nvPr>
        </p:nvSpPr>
        <p:spPr>
          <a:xfrm>
            <a:off x="916939" y="6465214"/>
            <a:ext cx="68897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4"/>
          <p:cNvSpPr txBox="1"/>
          <p:nvPr>
            <p:ph idx="10" type="dt"/>
          </p:nvPr>
        </p:nvSpPr>
        <p:spPr>
          <a:xfrm>
            <a:off x="4360926" y="6373774"/>
            <a:ext cx="3470909" cy="36067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4"/>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88888"/>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88888"/>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88888"/>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88888"/>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88888"/>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88888"/>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88888"/>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88888"/>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88888"/>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5" name="Shape 35"/>
        <p:cNvGrpSpPr/>
        <p:nvPr/>
      </p:nvGrpSpPr>
      <p:grpSpPr>
        <a:xfrm>
          <a:off x="0" y="0"/>
          <a:ext cx="0" cy="0"/>
          <a:chOff x="0" y="0"/>
          <a:chExt cx="0" cy="0"/>
        </a:xfrm>
      </p:grpSpPr>
      <p:sp>
        <p:nvSpPr>
          <p:cNvPr id="36" name="Google Shape;36;p15"/>
          <p:cNvSpPr txBox="1"/>
          <p:nvPr>
            <p:ph idx="11" type="ftr"/>
          </p:nvPr>
        </p:nvSpPr>
        <p:spPr>
          <a:xfrm>
            <a:off x="916939" y="6465214"/>
            <a:ext cx="688975" cy="177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5"/>
          <p:cNvSpPr txBox="1"/>
          <p:nvPr>
            <p:ph idx="10" type="dt"/>
          </p:nvPr>
        </p:nvSpPr>
        <p:spPr>
          <a:xfrm>
            <a:off x="4360926" y="6373774"/>
            <a:ext cx="3470909" cy="36067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200">
                <a:solidFill>
                  <a:srgbClr val="888888"/>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5"/>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lvl1pPr indent="0" lvl="0" marL="38100" marR="0" algn="l">
              <a:lnSpc>
                <a:spcPct val="103333"/>
              </a:lnSpc>
              <a:spcBef>
                <a:spcPts val="0"/>
              </a:spcBef>
              <a:buNone/>
              <a:defRPr b="0" i="0" sz="1200" u="none" cap="none" strike="noStrike">
                <a:solidFill>
                  <a:srgbClr val="888888"/>
                </a:solidFill>
                <a:latin typeface="Calibri"/>
                <a:ea typeface="Calibri"/>
                <a:cs typeface="Calibri"/>
                <a:sym typeface="Calibri"/>
              </a:defRPr>
            </a:lvl1pPr>
            <a:lvl2pPr indent="0" lvl="1" marL="38100" marR="0" algn="l">
              <a:lnSpc>
                <a:spcPct val="103333"/>
              </a:lnSpc>
              <a:spcBef>
                <a:spcPts val="0"/>
              </a:spcBef>
              <a:buNone/>
              <a:defRPr b="0" i="0" sz="1200" u="none" cap="none" strike="noStrike">
                <a:solidFill>
                  <a:srgbClr val="888888"/>
                </a:solidFill>
                <a:latin typeface="Calibri"/>
                <a:ea typeface="Calibri"/>
                <a:cs typeface="Calibri"/>
                <a:sym typeface="Calibri"/>
              </a:defRPr>
            </a:lvl2pPr>
            <a:lvl3pPr indent="0" lvl="2" marL="38100" marR="0" algn="l">
              <a:lnSpc>
                <a:spcPct val="103333"/>
              </a:lnSpc>
              <a:spcBef>
                <a:spcPts val="0"/>
              </a:spcBef>
              <a:buNone/>
              <a:defRPr b="0" i="0" sz="1200" u="none" cap="none" strike="noStrike">
                <a:solidFill>
                  <a:srgbClr val="888888"/>
                </a:solidFill>
                <a:latin typeface="Calibri"/>
                <a:ea typeface="Calibri"/>
                <a:cs typeface="Calibri"/>
                <a:sym typeface="Calibri"/>
              </a:defRPr>
            </a:lvl3pPr>
            <a:lvl4pPr indent="0" lvl="3" marL="38100" marR="0" algn="l">
              <a:lnSpc>
                <a:spcPct val="103333"/>
              </a:lnSpc>
              <a:spcBef>
                <a:spcPts val="0"/>
              </a:spcBef>
              <a:buNone/>
              <a:defRPr b="0" i="0" sz="1200" u="none" cap="none" strike="noStrike">
                <a:solidFill>
                  <a:srgbClr val="888888"/>
                </a:solidFill>
                <a:latin typeface="Calibri"/>
                <a:ea typeface="Calibri"/>
                <a:cs typeface="Calibri"/>
                <a:sym typeface="Calibri"/>
              </a:defRPr>
            </a:lvl4pPr>
            <a:lvl5pPr indent="0" lvl="4" marL="38100" marR="0" algn="l">
              <a:lnSpc>
                <a:spcPct val="103333"/>
              </a:lnSpc>
              <a:spcBef>
                <a:spcPts val="0"/>
              </a:spcBef>
              <a:buNone/>
              <a:defRPr b="0" i="0" sz="1200" u="none" cap="none" strike="noStrike">
                <a:solidFill>
                  <a:srgbClr val="888888"/>
                </a:solidFill>
                <a:latin typeface="Calibri"/>
                <a:ea typeface="Calibri"/>
                <a:cs typeface="Calibri"/>
                <a:sym typeface="Calibri"/>
              </a:defRPr>
            </a:lvl5pPr>
            <a:lvl6pPr indent="0" lvl="5" marL="38100" marR="0" algn="l">
              <a:lnSpc>
                <a:spcPct val="103333"/>
              </a:lnSpc>
              <a:spcBef>
                <a:spcPts val="0"/>
              </a:spcBef>
              <a:buNone/>
              <a:defRPr b="0" i="0" sz="1200" u="none" cap="none" strike="noStrike">
                <a:solidFill>
                  <a:srgbClr val="888888"/>
                </a:solidFill>
                <a:latin typeface="Calibri"/>
                <a:ea typeface="Calibri"/>
                <a:cs typeface="Calibri"/>
                <a:sym typeface="Calibri"/>
              </a:defRPr>
            </a:lvl6pPr>
            <a:lvl7pPr indent="0" lvl="6" marL="38100" marR="0" algn="l">
              <a:lnSpc>
                <a:spcPct val="103333"/>
              </a:lnSpc>
              <a:spcBef>
                <a:spcPts val="0"/>
              </a:spcBef>
              <a:buNone/>
              <a:defRPr b="0" i="0" sz="1200" u="none" cap="none" strike="noStrike">
                <a:solidFill>
                  <a:srgbClr val="888888"/>
                </a:solidFill>
                <a:latin typeface="Calibri"/>
                <a:ea typeface="Calibri"/>
                <a:cs typeface="Calibri"/>
                <a:sym typeface="Calibri"/>
              </a:defRPr>
            </a:lvl7pPr>
            <a:lvl8pPr indent="0" lvl="7" marL="38100" marR="0" algn="l">
              <a:lnSpc>
                <a:spcPct val="103333"/>
              </a:lnSpc>
              <a:spcBef>
                <a:spcPts val="0"/>
              </a:spcBef>
              <a:buNone/>
              <a:defRPr b="0" i="0" sz="1200" u="none" cap="none" strike="noStrike">
                <a:solidFill>
                  <a:srgbClr val="888888"/>
                </a:solidFill>
                <a:latin typeface="Calibri"/>
                <a:ea typeface="Calibri"/>
                <a:cs typeface="Calibri"/>
                <a:sym typeface="Calibri"/>
              </a:defRPr>
            </a:lvl8pPr>
            <a:lvl9pPr indent="0" lvl="8" marL="38100" marR="0" algn="l">
              <a:lnSpc>
                <a:spcPct val="103333"/>
              </a:lnSpc>
              <a:spcBef>
                <a:spcPts val="0"/>
              </a:spcBef>
              <a:buNone/>
              <a:defRPr b="0" i="0" sz="1200" u="none" cap="none" strike="noStrike">
                <a:solidFill>
                  <a:srgbClr val="888888"/>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4763389" y="2536393"/>
            <a:ext cx="2665221" cy="69723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400" u="none" cap="none" strike="noStrik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0"/>
          <p:cNvSpPr txBox="1"/>
          <p:nvPr>
            <p:ph idx="1" type="body"/>
          </p:nvPr>
        </p:nvSpPr>
        <p:spPr>
          <a:xfrm>
            <a:off x="916939" y="1804161"/>
            <a:ext cx="10358120" cy="351853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10"/>
          <p:cNvSpPr txBox="1"/>
          <p:nvPr>
            <p:ph idx="11" type="ftr"/>
          </p:nvPr>
        </p:nvSpPr>
        <p:spPr>
          <a:xfrm>
            <a:off x="916939" y="6465214"/>
            <a:ext cx="688975" cy="1778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10"/>
          <p:cNvSpPr txBox="1"/>
          <p:nvPr>
            <p:ph idx="10" type="dt"/>
          </p:nvPr>
        </p:nvSpPr>
        <p:spPr>
          <a:xfrm>
            <a:off x="4360926" y="6373774"/>
            <a:ext cx="3470909" cy="36067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10"/>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lvl1pPr indent="0" lvl="0"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1pPr>
            <a:lvl2pPr indent="0" lvl="1"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2pPr>
            <a:lvl3pPr indent="0" lvl="2"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3pPr>
            <a:lvl4pPr indent="0" lvl="3"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4pPr>
            <a:lvl5pPr indent="0" lvl="4"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5pPr>
            <a:lvl6pPr indent="0" lvl="5"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6pPr>
            <a:lvl7pPr indent="0" lvl="6"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7pPr>
            <a:lvl8pPr indent="0" lvl="7"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8pPr>
            <a:lvl9pPr indent="0" lvl="8" marL="38100" marR="0" rtl="0" algn="l">
              <a:lnSpc>
                <a:spcPct val="103333"/>
              </a:lnSpc>
              <a:spcBef>
                <a:spcPts val="0"/>
              </a:spcBef>
              <a:buNone/>
              <a:defRPr b="0" i="0" sz="1200" u="none" cap="none" strike="noStrike">
                <a:solidFill>
                  <a:srgbClr val="888888"/>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 name="Shape 42"/>
        <p:cNvGrpSpPr/>
        <p:nvPr/>
      </p:nvGrpSpPr>
      <p:grpSpPr>
        <a:xfrm>
          <a:off x="0" y="0"/>
          <a:ext cx="0" cy="0"/>
          <a:chOff x="0" y="0"/>
          <a:chExt cx="0" cy="0"/>
        </a:xfrm>
      </p:grpSpPr>
      <p:sp>
        <p:nvSpPr>
          <p:cNvPr id="43" name="Google Shape;43;p1"/>
          <p:cNvSpPr txBox="1"/>
          <p:nvPr>
            <p:ph type="title"/>
          </p:nvPr>
        </p:nvSpPr>
        <p:spPr>
          <a:xfrm>
            <a:off x="835950" y="125450"/>
            <a:ext cx="11793300" cy="1578900"/>
          </a:xfrm>
          <a:prstGeom prst="rect">
            <a:avLst/>
          </a:prstGeom>
          <a:noFill/>
          <a:ln>
            <a:noFill/>
          </a:ln>
        </p:spPr>
        <p:txBody>
          <a:bodyPr anchorCtr="0" anchor="t" bIns="0" lIns="0" spcFirstLastPara="1" rIns="0" wrap="square" tIns="344150">
            <a:spAutoFit/>
          </a:bodyPr>
          <a:lstStyle/>
          <a:p>
            <a:pPr indent="0" lvl="0" marL="0" rtl="0" algn="l">
              <a:lnSpc>
                <a:spcPct val="100000"/>
              </a:lnSpc>
              <a:spcBef>
                <a:spcPts val="0"/>
              </a:spcBef>
              <a:spcAft>
                <a:spcPts val="0"/>
              </a:spcAft>
              <a:buNone/>
            </a:pPr>
            <a:r>
              <a:rPr lang="en-US" sz="2400">
                <a:latin typeface="Arial"/>
                <a:ea typeface="Arial"/>
                <a:cs typeface="Arial"/>
                <a:sym typeface="Arial"/>
              </a:rPr>
              <a:t>LAKE 2022: </a:t>
            </a:r>
            <a:r>
              <a:rPr lang="en-US" sz="2400"/>
              <a:t>CONSERVATION OF WETLANDS: ECOSYSTEM-BASED</a:t>
            </a:r>
            <a:r>
              <a:rPr lang="en-US" sz="2400"/>
              <a:t>  </a:t>
            </a:r>
            <a:endParaRPr sz="2400"/>
          </a:p>
          <a:p>
            <a:pPr indent="0" lvl="0" marL="0" rtl="0" algn="l">
              <a:lnSpc>
                <a:spcPct val="100000"/>
              </a:lnSpc>
              <a:spcBef>
                <a:spcPts val="0"/>
              </a:spcBef>
              <a:spcAft>
                <a:spcPts val="0"/>
              </a:spcAft>
              <a:buNone/>
            </a:pPr>
            <a:r>
              <a:rPr lang="en-US" sz="2400"/>
              <a:t>                                       </a:t>
            </a:r>
            <a:r>
              <a:rPr lang="en-US" sz="2400"/>
              <a:t>ADAPTATION OF CLIMATE CHANGE</a:t>
            </a:r>
            <a:endParaRPr b="0"/>
          </a:p>
          <a:p>
            <a:pPr indent="0" lvl="0" marL="0" rtl="0" algn="ctr">
              <a:lnSpc>
                <a:spcPct val="100000"/>
              </a:lnSpc>
              <a:spcBef>
                <a:spcPts val="0"/>
              </a:spcBef>
              <a:spcAft>
                <a:spcPts val="0"/>
              </a:spcAft>
              <a:buNone/>
            </a:pPr>
            <a:r>
              <a:t/>
            </a:r>
            <a:endParaRPr sz="3200">
              <a:solidFill>
                <a:srgbClr val="FF0000"/>
              </a:solidFill>
            </a:endParaRPr>
          </a:p>
        </p:txBody>
      </p:sp>
      <p:sp>
        <p:nvSpPr>
          <p:cNvPr id="44" name="Google Shape;44;p1"/>
          <p:cNvSpPr txBox="1"/>
          <p:nvPr/>
        </p:nvSpPr>
        <p:spPr>
          <a:xfrm>
            <a:off x="940625" y="1340726"/>
            <a:ext cx="11688600" cy="1215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50000"/>
              </a:lnSpc>
              <a:spcBef>
                <a:spcPts val="0"/>
              </a:spcBef>
              <a:spcAft>
                <a:spcPts val="0"/>
              </a:spcAft>
              <a:buNone/>
            </a:pPr>
            <a:r>
              <a:rPr b="1" lang="en-US" sz="1800">
                <a:solidFill>
                  <a:schemeClr val="dk1"/>
                </a:solidFill>
                <a:latin typeface="Calibri"/>
                <a:ea typeface="Calibri"/>
                <a:cs typeface="Calibri"/>
                <a:sym typeface="Calibri"/>
              </a:rPr>
              <a:t>                                      </a:t>
            </a:r>
            <a:r>
              <a:rPr b="1" lang="en-US" sz="2600">
                <a:solidFill>
                  <a:schemeClr val="dk1"/>
                </a:solidFill>
                <a:latin typeface="Times New Roman"/>
                <a:ea typeface="Times New Roman"/>
                <a:cs typeface="Times New Roman"/>
                <a:sym typeface="Times New Roman"/>
              </a:rPr>
              <a:t>Likitha.N, Poorvi M.S and Yuvika.D.Patel</a:t>
            </a:r>
            <a:endParaRPr b="1" sz="26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en-US" sz="2600">
                <a:solidFill>
                  <a:schemeClr val="dk1"/>
                </a:solidFill>
                <a:latin typeface="Times New Roman"/>
                <a:ea typeface="Times New Roman"/>
                <a:cs typeface="Times New Roman"/>
                <a:sym typeface="Times New Roman"/>
              </a:rPr>
              <a:t>                                             </a:t>
            </a:r>
            <a:endParaRPr b="0" i="0" sz="2600" u="none" cap="none" strike="noStrike">
              <a:latin typeface="Times New Roman"/>
              <a:ea typeface="Times New Roman"/>
              <a:cs typeface="Times New Roman"/>
              <a:sym typeface="Times New Roman"/>
            </a:endParaRPr>
          </a:p>
        </p:txBody>
      </p:sp>
      <p:sp>
        <p:nvSpPr>
          <p:cNvPr id="45" name="Google Shape;45;p1"/>
          <p:cNvSpPr txBox="1"/>
          <p:nvPr/>
        </p:nvSpPr>
        <p:spPr>
          <a:xfrm>
            <a:off x="3001023" y="2295576"/>
            <a:ext cx="10789800" cy="855000"/>
          </a:xfrm>
          <a:prstGeom prst="rect">
            <a:avLst/>
          </a:prstGeom>
          <a:noFill/>
          <a:ln>
            <a:noFill/>
          </a:ln>
        </p:spPr>
        <p:txBody>
          <a:bodyPr anchorCtr="0" anchor="t" bIns="0" lIns="0" spcFirstLastPara="1" rIns="0" wrap="square" tIns="84450">
            <a:spAutoFit/>
          </a:bodyPr>
          <a:lstStyle/>
          <a:p>
            <a:pPr indent="0" lvl="0" marL="0" marR="0" rtl="0" algn="l">
              <a:lnSpc>
                <a:spcPct val="100000"/>
              </a:lnSpc>
              <a:spcBef>
                <a:spcPts val="0"/>
              </a:spcBef>
              <a:spcAft>
                <a:spcPts val="0"/>
              </a:spcAft>
              <a:buNone/>
            </a:pPr>
            <a:r>
              <a:rPr b="1" i="1" lang="en-US" sz="2600" u="sng">
                <a:latin typeface="Times New Roman"/>
                <a:ea typeface="Times New Roman"/>
                <a:cs typeface="Times New Roman"/>
                <a:sym typeface="Times New Roman"/>
              </a:rPr>
              <a:t> Topic</a:t>
            </a:r>
            <a:r>
              <a:rPr b="1" i="1" lang="en-US" sz="2600">
                <a:latin typeface="Times New Roman"/>
                <a:ea typeface="Times New Roman"/>
                <a:cs typeface="Times New Roman"/>
                <a:sym typeface="Times New Roman"/>
              </a:rPr>
              <a:t>: </a:t>
            </a:r>
            <a:r>
              <a:rPr b="1" i="1" lang="en-US" sz="2600">
                <a:solidFill>
                  <a:schemeClr val="dk1"/>
                </a:solidFill>
                <a:latin typeface="Times New Roman"/>
                <a:ea typeface="Times New Roman"/>
                <a:cs typeface="Times New Roman"/>
                <a:sym typeface="Times New Roman"/>
              </a:rPr>
              <a:t>Microplastics And Its Effects </a:t>
            </a:r>
            <a:endParaRPr b="1" i="1" sz="2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i="1" sz="2400">
              <a:latin typeface="Times New Roman"/>
              <a:ea typeface="Times New Roman"/>
              <a:cs typeface="Times New Roman"/>
              <a:sym typeface="Times New Roman"/>
            </a:endParaRPr>
          </a:p>
        </p:txBody>
      </p:sp>
      <p:sp>
        <p:nvSpPr>
          <p:cNvPr id="46" name="Google Shape;46;p1"/>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pic>
        <p:nvPicPr>
          <p:cNvPr id="47" name="Google Shape;47;p1"/>
          <p:cNvPicPr preferRelativeResize="0"/>
          <p:nvPr/>
        </p:nvPicPr>
        <p:blipFill rotWithShape="1">
          <a:blip r:embed="rId3">
            <a:alphaModFix/>
          </a:blip>
          <a:srcRect b="0" l="0" r="0" t="0"/>
          <a:stretch/>
        </p:blipFill>
        <p:spPr>
          <a:xfrm>
            <a:off x="5725667" y="3150587"/>
            <a:ext cx="6395606" cy="2682576"/>
          </a:xfrm>
          <a:prstGeom prst="rect">
            <a:avLst/>
          </a:prstGeom>
          <a:noFill/>
          <a:ln>
            <a:noFill/>
          </a:ln>
        </p:spPr>
      </p:pic>
      <p:sp>
        <p:nvSpPr>
          <p:cNvPr id="48" name="Google Shape;48;p1"/>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49" name="Google Shape;49;p1"/>
          <p:cNvSpPr txBox="1"/>
          <p:nvPr/>
        </p:nvSpPr>
        <p:spPr>
          <a:xfrm>
            <a:off x="11171935" y="6427114"/>
            <a:ext cx="10287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endParaRPr b="0" i="0" sz="1200" u="none" cap="none" strike="noStrike">
              <a:latin typeface="Calibri"/>
              <a:ea typeface="Calibri"/>
              <a:cs typeface="Calibri"/>
              <a:sym typeface="Calibri"/>
            </a:endParaRPr>
          </a:p>
        </p:txBody>
      </p:sp>
      <p:pic>
        <p:nvPicPr>
          <p:cNvPr id="50" name="Google Shape;50;p1"/>
          <p:cNvPicPr preferRelativeResize="0"/>
          <p:nvPr/>
        </p:nvPicPr>
        <p:blipFill>
          <a:blip r:embed="rId4">
            <a:alphaModFix/>
          </a:blip>
          <a:stretch>
            <a:fillRect/>
          </a:stretch>
        </p:blipFill>
        <p:spPr>
          <a:xfrm>
            <a:off x="562351" y="2967875"/>
            <a:ext cx="4242975" cy="3367425"/>
          </a:xfrm>
          <a:prstGeom prst="rect">
            <a:avLst/>
          </a:prstGeom>
          <a:noFill/>
          <a:ln>
            <a:noFill/>
          </a:ln>
        </p:spPr>
      </p:pic>
      <p:sp>
        <p:nvSpPr>
          <p:cNvPr id="51" name="Google Shape;51;p1"/>
          <p:cNvSpPr txBox="1"/>
          <p:nvPr/>
        </p:nvSpPr>
        <p:spPr>
          <a:xfrm>
            <a:off x="8384700" y="2002525"/>
            <a:ext cx="2676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latin typeface="Times New Roman"/>
                <a:ea typeface="Times New Roman"/>
                <a:cs typeface="Times New Roman"/>
                <a:sym typeface="Times New Roman"/>
              </a:rPr>
              <a:t>Standard</a:t>
            </a:r>
            <a:r>
              <a:rPr lang="en-US" sz="2400">
                <a:latin typeface="Times New Roman"/>
                <a:ea typeface="Times New Roman"/>
                <a:cs typeface="Times New Roman"/>
                <a:sym typeface="Times New Roman"/>
              </a:rPr>
              <a:t>:11th</a:t>
            </a:r>
            <a:endParaRPr sz="240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5" name="Shape 135"/>
        <p:cNvGrpSpPr/>
        <p:nvPr/>
      </p:nvGrpSpPr>
      <p:grpSpPr>
        <a:xfrm>
          <a:off x="0" y="0"/>
          <a:ext cx="0" cy="0"/>
          <a:chOff x="0" y="0"/>
          <a:chExt cx="0" cy="0"/>
        </a:xfrm>
      </p:grpSpPr>
      <p:sp>
        <p:nvSpPr>
          <p:cNvPr id="136" name="Google Shape;136;g1ba48c26a40_0_402"/>
          <p:cNvSpPr txBox="1"/>
          <p:nvPr>
            <p:ph idx="12" type="sldNum"/>
          </p:nvPr>
        </p:nvSpPr>
        <p:spPr>
          <a:xfrm>
            <a:off x="10956413" y="6465225"/>
            <a:ext cx="343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37" name="Google Shape;137;g1ba48c26a40_0_402"/>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pic>
        <p:nvPicPr>
          <p:cNvPr id="138" name="Google Shape;138;g1ba48c26a40_0_402"/>
          <p:cNvPicPr preferRelativeResize="0"/>
          <p:nvPr/>
        </p:nvPicPr>
        <p:blipFill>
          <a:blip r:embed="rId3">
            <a:alphaModFix/>
          </a:blip>
          <a:stretch>
            <a:fillRect/>
          </a:stretch>
        </p:blipFill>
        <p:spPr>
          <a:xfrm>
            <a:off x="562350" y="1008875"/>
            <a:ext cx="5494880" cy="4129350"/>
          </a:xfrm>
          <a:prstGeom prst="rect">
            <a:avLst/>
          </a:prstGeom>
          <a:noFill/>
          <a:ln>
            <a:noFill/>
          </a:ln>
        </p:spPr>
      </p:pic>
      <p:sp>
        <p:nvSpPr>
          <p:cNvPr id="139" name="Google Shape;139;g1ba48c26a40_0_402"/>
          <p:cNvSpPr txBox="1"/>
          <p:nvPr/>
        </p:nvSpPr>
        <p:spPr>
          <a:xfrm>
            <a:off x="6126575" y="2203225"/>
            <a:ext cx="5819100" cy="913500"/>
          </a:xfrm>
          <a:prstGeom prst="rect">
            <a:avLst/>
          </a:prstGeom>
          <a:noFill/>
          <a:ln>
            <a:noFill/>
          </a:ln>
        </p:spPr>
        <p:txBody>
          <a:bodyPr anchorCtr="0" anchor="t" bIns="45700" lIns="91425" spcFirstLastPara="1" rIns="91425" wrap="square" tIns="45700">
            <a:noAutofit/>
          </a:bodyPr>
          <a:lstStyle/>
          <a:p>
            <a:pPr indent="0" lvl="0" marL="177800" rtl="0" algn="l">
              <a:lnSpc>
                <a:spcPct val="70000"/>
              </a:lnSpc>
              <a:spcBef>
                <a:spcPts val="0"/>
              </a:spcBef>
              <a:spcAft>
                <a:spcPts val="0"/>
              </a:spcAft>
              <a:buNone/>
            </a:pPr>
            <a:r>
              <a:rPr lang="en-US" sz="3000">
                <a:solidFill>
                  <a:srgbClr val="000000"/>
                </a:solidFill>
                <a:highlight>
                  <a:srgbClr val="FFE599"/>
                </a:highlight>
                <a:latin typeface="Times New Roman"/>
                <a:ea typeface="Times New Roman"/>
                <a:cs typeface="Times New Roman"/>
                <a:sym typeface="Times New Roman"/>
              </a:rPr>
              <a:t> Sample gathered in Juneau, Alaska</a:t>
            </a:r>
            <a:endParaRPr sz="3000">
              <a:solidFill>
                <a:srgbClr val="000000"/>
              </a:solidFill>
              <a:highlight>
                <a:srgbClr val="FFE599"/>
              </a:highlight>
              <a:latin typeface="Times New Roman"/>
              <a:ea typeface="Times New Roman"/>
              <a:cs typeface="Times New Roman"/>
              <a:sym typeface="Times New Roman"/>
            </a:endParaRPr>
          </a:p>
          <a:p>
            <a:pPr indent="0" lvl="0" marL="177800" rtl="0" algn="l">
              <a:lnSpc>
                <a:spcPct val="70000"/>
              </a:lnSpc>
              <a:spcBef>
                <a:spcPts val="0"/>
              </a:spcBef>
              <a:spcAft>
                <a:spcPts val="0"/>
              </a:spcAft>
              <a:buNone/>
            </a:pPr>
            <a:r>
              <a:t/>
            </a:r>
            <a:endParaRPr sz="3000">
              <a:highlight>
                <a:srgbClr val="FFFFFF"/>
              </a:highlight>
              <a:latin typeface="Times New Roman"/>
              <a:ea typeface="Times New Roman"/>
              <a:cs typeface="Times New Roman"/>
              <a:sym typeface="Times New Roman"/>
            </a:endParaRPr>
          </a:p>
          <a:p>
            <a:pPr indent="0" lvl="0" marL="177800" rtl="0" algn="l">
              <a:lnSpc>
                <a:spcPct val="70000"/>
              </a:lnSpc>
              <a:spcBef>
                <a:spcPts val="0"/>
              </a:spcBef>
              <a:spcAft>
                <a:spcPts val="0"/>
              </a:spcAft>
              <a:buNone/>
            </a:pPr>
            <a:r>
              <a:rPr lang="en-US" sz="3000">
                <a:highlight>
                  <a:srgbClr val="FFFFFF"/>
                </a:highlight>
                <a:latin typeface="Times New Roman"/>
                <a:ea typeface="Times New Roman"/>
                <a:cs typeface="Times New Roman"/>
                <a:sym typeface="Times New Roman"/>
              </a:rPr>
              <a:t>Dec. 13, 2021</a:t>
            </a:r>
            <a:endParaRPr sz="3000">
              <a:highlight>
                <a:srgbClr val="FFE599"/>
              </a:highlight>
              <a:latin typeface="Times New Roman"/>
              <a:ea typeface="Times New Roman"/>
              <a:cs typeface="Times New Roman"/>
              <a:sym typeface="Times New Roman"/>
            </a:endParaRPr>
          </a:p>
        </p:txBody>
      </p:sp>
      <p:sp>
        <p:nvSpPr>
          <p:cNvPr id="140" name="Google Shape;140;g1ba48c26a40_0_402"/>
          <p:cNvSpPr txBox="1"/>
          <p:nvPr/>
        </p:nvSpPr>
        <p:spPr>
          <a:xfrm>
            <a:off x="2698251" y="6427125"/>
            <a:ext cx="73590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
        <p:nvSpPr>
          <p:cNvPr id="141" name="Google Shape;141;g1ba48c26a40_0_402"/>
          <p:cNvSpPr txBox="1"/>
          <p:nvPr/>
        </p:nvSpPr>
        <p:spPr>
          <a:xfrm>
            <a:off x="8138400" y="5646675"/>
            <a:ext cx="5331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Times New Roman"/>
                <a:ea typeface="Times New Roman"/>
                <a:cs typeface="Times New Roman"/>
                <a:sym typeface="Times New Roman"/>
              </a:rPr>
              <a:t>[Article: </a:t>
            </a:r>
            <a:r>
              <a:rPr lang="en-US" sz="1800">
                <a:solidFill>
                  <a:schemeClr val="dk1"/>
                </a:solidFill>
                <a:latin typeface="Times New Roman"/>
                <a:ea typeface="Times New Roman"/>
                <a:cs typeface="Times New Roman"/>
                <a:sym typeface="Times New Roman"/>
              </a:rPr>
              <a:t>University Of Alaska Fairbanks]</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5" name="Shape 145"/>
        <p:cNvGrpSpPr/>
        <p:nvPr/>
      </p:nvGrpSpPr>
      <p:grpSpPr>
        <a:xfrm>
          <a:off x="0" y="0"/>
          <a:ext cx="0" cy="0"/>
          <a:chOff x="0" y="0"/>
          <a:chExt cx="0" cy="0"/>
        </a:xfrm>
      </p:grpSpPr>
      <p:sp>
        <p:nvSpPr>
          <p:cNvPr id="146" name="Google Shape;146;g1ba48c26a40_0_408"/>
          <p:cNvSpPr txBox="1"/>
          <p:nvPr>
            <p:ph idx="12" type="sldNum"/>
          </p:nvPr>
        </p:nvSpPr>
        <p:spPr>
          <a:xfrm>
            <a:off x="10893684" y="6465225"/>
            <a:ext cx="4065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47" name="Google Shape;147;g1ba48c26a40_0_408"/>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48" name="Google Shape;148;g1ba48c26a40_0_408"/>
          <p:cNvSpPr txBox="1"/>
          <p:nvPr/>
        </p:nvSpPr>
        <p:spPr>
          <a:xfrm>
            <a:off x="251250" y="1134000"/>
            <a:ext cx="11688000" cy="5022000"/>
          </a:xfrm>
          <a:prstGeom prst="rect">
            <a:avLst/>
          </a:prstGeom>
          <a:noFill/>
          <a:ln>
            <a:noFill/>
          </a:ln>
        </p:spPr>
        <p:txBody>
          <a:bodyPr anchorCtr="0" anchor="t" bIns="45700" lIns="91425" spcFirstLastPara="1" rIns="91425" wrap="square" tIns="45700">
            <a:normAutofit fontScale="25000" lnSpcReduction="20000"/>
          </a:bodyPr>
          <a:lstStyle/>
          <a:p>
            <a:pPr indent="0" lvl="0" marL="457200" rtl="0" algn="l">
              <a:lnSpc>
                <a:spcPct val="150000"/>
              </a:lnSpc>
              <a:spcBef>
                <a:spcPts val="1000"/>
              </a:spcBef>
              <a:spcAft>
                <a:spcPts val="0"/>
              </a:spcAft>
              <a:buNone/>
            </a:pPr>
            <a:r>
              <a:t/>
            </a:r>
            <a:endParaRPr sz="4092">
              <a:solidFill>
                <a:srgbClr val="000000"/>
              </a:solidFill>
              <a:latin typeface="Calibri"/>
              <a:ea typeface="Calibri"/>
              <a:cs typeface="Calibri"/>
              <a:sym typeface="Calibri"/>
            </a:endParaRPr>
          </a:p>
          <a:p>
            <a:pPr indent="-381000" lvl="0" marL="457200" rtl="0" algn="l">
              <a:lnSpc>
                <a:spcPct val="150000"/>
              </a:lnSpc>
              <a:spcBef>
                <a:spcPts val="100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Planktons give out 50%-80% of the Earth’s oxygen.</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These tiny organisms capture the Carbon through the process of photosynthesis.</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Microplastics affect the ability of these organisms to grow, reproduce, capture carbon and release oxygen.</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Air bubbles produced in the sea primarily by breaking waves burst at the surface to eject the jet drops into the atmosphere.</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These drops are mixed upwards by turbulence to produce the well known marine sea salt aerosol.</a:t>
            </a:r>
            <a:endParaRPr sz="9600">
              <a:solidFill>
                <a:srgbClr val="000000"/>
              </a:solidFill>
              <a:latin typeface="Times New Roman"/>
              <a:ea typeface="Times New Roman"/>
              <a:cs typeface="Times New Roman"/>
              <a:sym typeface="Times New Roman"/>
            </a:endParaRPr>
          </a:p>
          <a:p>
            <a:pPr indent="-257175" lvl="0" marL="914400" rtl="0" algn="l">
              <a:lnSpc>
                <a:spcPct val="90000"/>
              </a:lnSpc>
              <a:spcBef>
                <a:spcPts val="0"/>
              </a:spcBef>
              <a:spcAft>
                <a:spcPts val="0"/>
              </a:spcAft>
              <a:buClr>
                <a:srgbClr val="000000"/>
              </a:buClr>
              <a:buSzPct val="64285"/>
              <a:buChar char="●"/>
            </a:pPr>
            <a:r>
              <a:t/>
            </a:r>
            <a:endParaRPr sz="2800">
              <a:solidFill>
                <a:srgbClr val="000000"/>
              </a:solidFill>
              <a:latin typeface="Calibri"/>
              <a:ea typeface="Calibri"/>
              <a:cs typeface="Calibri"/>
              <a:sym typeface="Calibri"/>
            </a:endParaRPr>
          </a:p>
          <a:p>
            <a:pPr indent="0" lvl="0" marL="1371600" rtl="0" algn="l">
              <a:lnSpc>
                <a:spcPct val="90000"/>
              </a:lnSpc>
              <a:spcBef>
                <a:spcPts val="1000"/>
              </a:spcBef>
              <a:spcAft>
                <a:spcPts val="0"/>
              </a:spcAft>
              <a:buNone/>
            </a:pPr>
            <a:r>
              <a:t/>
            </a:r>
            <a:endParaRPr sz="2800">
              <a:solidFill>
                <a:srgbClr val="000000"/>
              </a:solidFill>
              <a:latin typeface="Calibri"/>
              <a:ea typeface="Calibri"/>
              <a:cs typeface="Calibri"/>
              <a:sym typeface="Calibri"/>
            </a:endParaRPr>
          </a:p>
          <a:p>
            <a:pPr indent="0" lvl="0" marL="1371600" rtl="0" algn="l">
              <a:lnSpc>
                <a:spcPct val="90000"/>
              </a:lnSpc>
              <a:spcBef>
                <a:spcPts val="1000"/>
              </a:spcBef>
              <a:spcAft>
                <a:spcPts val="0"/>
              </a:spcAft>
              <a:buNone/>
            </a:pPr>
            <a:r>
              <a:t/>
            </a:r>
            <a:endParaRPr sz="28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rgbClr val="000000"/>
              </a:solidFill>
              <a:latin typeface="Calibri"/>
              <a:ea typeface="Calibri"/>
              <a:cs typeface="Calibri"/>
              <a:sym typeface="Calibri"/>
            </a:endParaRPr>
          </a:p>
        </p:txBody>
      </p:sp>
      <p:sp>
        <p:nvSpPr>
          <p:cNvPr id="149" name="Google Shape;149;g1ba48c26a40_0_408"/>
          <p:cNvSpPr txBox="1"/>
          <p:nvPr/>
        </p:nvSpPr>
        <p:spPr>
          <a:xfrm>
            <a:off x="837450" y="5683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4400">
                <a:solidFill>
                  <a:srgbClr val="000000"/>
                </a:solidFill>
                <a:highlight>
                  <a:srgbClr val="E6B8AF"/>
                </a:highlight>
                <a:latin typeface="Calibri"/>
                <a:ea typeface="Calibri"/>
                <a:cs typeface="Calibri"/>
                <a:sym typeface="Calibri"/>
              </a:rPr>
              <a:t>PLASTICS AND PLANKTONS    </a:t>
            </a:r>
            <a:endParaRPr sz="4400">
              <a:solidFill>
                <a:srgbClr val="000000"/>
              </a:solidFill>
              <a:highlight>
                <a:srgbClr val="E6B8AF"/>
              </a:highlight>
              <a:latin typeface="Calibri"/>
              <a:ea typeface="Calibri"/>
              <a:cs typeface="Calibri"/>
              <a:sym typeface="Calibri"/>
            </a:endParaRPr>
          </a:p>
          <a:p>
            <a:pPr indent="0" lvl="0" marL="0" rtl="0" algn="l">
              <a:lnSpc>
                <a:spcPct val="90000"/>
              </a:lnSpc>
              <a:spcBef>
                <a:spcPts val="0"/>
              </a:spcBef>
              <a:spcAft>
                <a:spcPts val="0"/>
              </a:spcAft>
              <a:buNone/>
            </a:pPr>
            <a:r>
              <a:t/>
            </a:r>
            <a:endParaRPr sz="4400">
              <a:solidFill>
                <a:srgbClr val="000000"/>
              </a:solidFill>
              <a:latin typeface="Calibri"/>
              <a:ea typeface="Calibri"/>
              <a:cs typeface="Calibri"/>
              <a:sym typeface="Calibri"/>
            </a:endParaRPr>
          </a:p>
        </p:txBody>
      </p:sp>
      <p:sp>
        <p:nvSpPr>
          <p:cNvPr id="150" name="Google Shape;150;g1ba48c26a40_0_408"/>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
        <p:nvSpPr>
          <p:cNvPr id="151" name="Google Shape;151;g1ba48c26a40_0_408"/>
          <p:cNvSpPr txBox="1"/>
          <p:nvPr/>
        </p:nvSpPr>
        <p:spPr>
          <a:xfrm>
            <a:off x="7762050" y="5228525"/>
            <a:ext cx="5331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[Article: Centre for Nature and Climate]</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5" name="Shape 155"/>
        <p:cNvGrpSpPr/>
        <p:nvPr/>
      </p:nvGrpSpPr>
      <p:grpSpPr>
        <a:xfrm>
          <a:off x="0" y="0"/>
          <a:ext cx="0" cy="0"/>
          <a:chOff x="0" y="0"/>
          <a:chExt cx="0" cy="0"/>
        </a:xfrm>
      </p:grpSpPr>
      <p:sp>
        <p:nvSpPr>
          <p:cNvPr id="156" name="Google Shape;156;g1ba48c26a40_0_414"/>
          <p:cNvSpPr txBox="1"/>
          <p:nvPr>
            <p:ph idx="12" type="sldNum"/>
          </p:nvPr>
        </p:nvSpPr>
        <p:spPr>
          <a:xfrm>
            <a:off x="11077942" y="6465225"/>
            <a:ext cx="2223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57" name="Google Shape;157;g1ba48c26a40_0_414"/>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58" name="Google Shape;158;g1ba48c26a40_0_414"/>
          <p:cNvSpPr txBox="1"/>
          <p:nvPr/>
        </p:nvSpPr>
        <p:spPr>
          <a:xfrm>
            <a:off x="562350" y="176950"/>
            <a:ext cx="10515600" cy="1325700"/>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chemeClr val="dk1"/>
              </a:buClr>
              <a:buSzPts val="1100"/>
              <a:buFont typeface="Arial"/>
              <a:buNone/>
            </a:pPr>
            <a:r>
              <a:rPr lang="en-US" sz="4400">
                <a:solidFill>
                  <a:schemeClr val="dk1"/>
                </a:solidFill>
                <a:highlight>
                  <a:srgbClr val="E6B8AF"/>
                </a:highlight>
                <a:latin typeface="Twentieth Century"/>
                <a:ea typeface="Twentieth Century"/>
                <a:cs typeface="Twentieth Century"/>
                <a:sym typeface="Twentieth Century"/>
              </a:rPr>
              <a:t>Polyethylene Terephthalate (PET )</a:t>
            </a:r>
            <a:endParaRPr sz="4400">
              <a:solidFill>
                <a:schemeClr val="dk1"/>
              </a:solidFill>
              <a:highlight>
                <a:srgbClr val="E6B8AF"/>
              </a:highlight>
              <a:latin typeface="Twentieth Century"/>
              <a:ea typeface="Twentieth Century"/>
              <a:cs typeface="Twentieth Century"/>
              <a:sym typeface="Twentieth Century"/>
            </a:endParaRPr>
          </a:p>
        </p:txBody>
      </p:sp>
      <p:sp>
        <p:nvSpPr>
          <p:cNvPr id="159" name="Google Shape;159;g1ba48c26a40_0_414"/>
          <p:cNvSpPr txBox="1"/>
          <p:nvPr/>
        </p:nvSpPr>
        <p:spPr>
          <a:xfrm>
            <a:off x="262500" y="1381350"/>
            <a:ext cx="11667000" cy="4586400"/>
          </a:xfrm>
          <a:prstGeom prst="rect">
            <a:avLst/>
          </a:prstGeom>
          <a:noFill/>
          <a:ln>
            <a:noFill/>
          </a:ln>
        </p:spPr>
        <p:txBody>
          <a:bodyPr anchorCtr="0" anchor="t" bIns="45700" lIns="91425" spcFirstLastPara="1" rIns="91425" wrap="square" tIns="45700">
            <a:normAutofit fontScale="25000"/>
          </a:bodyPr>
          <a:lstStyle/>
          <a:p>
            <a:pPr indent="-381000" lvl="0" marL="457200" rtl="0" algn="l">
              <a:lnSpc>
                <a:spcPct val="150000"/>
              </a:lnSpc>
              <a:spcBef>
                <a:spcPts val="100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Usually used in packing water and food materials.</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Due to the process of leaching many toxic chemicals and microplastics get into the food and water.</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Antimony trioxide is used in the production of PET </a:t>
            </a:r>
            <a:endParaRPr sz="9600">
              <a:solidFill>
                <a:srgbClr val="000000"/>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Antimony trioxide is found out to be hazardous as it can cause:</a:t>
            </a:r>
            <a:endParaRPr sz="9600">
              <a:solidFill>
                <a:srgbClr val="000000"/>
              </a:solidFill>
              <a:latin typeface="Times New Roman"/>
              <a:ea typeface="Times New Roman"/>
              <a:cs typeface="Times New Roman"/>
              <a:sym typeface="Times New Roman"/>
            </a:endParaRPr>
          </a:p>
          <a:p>
            <a:pPr indent="0" lvl="0" marL="800100" rtl="0" algn="l">
              <a:lnSpc>
                <a:spcPct val="150000"/>
              </a:lnSpc>
              <a:spcBef>
                <a:spcPts val="1000"/>
              </a:spcBef>
              <a:spcAft>
                <a:spcPts val="0"/>
              </a:spcAft>
              <a:buNone/>
            </a:pPr>
            <a:r>
              <a:rPr i="1" lang="en-US" sz="9600">
                <a:solidFill>
                  <a:srgbClr val="000000"/>
                </a:solidFill>
                <a:latin typeface="Times New Roman"/>
                <a:ea typeface="Times New Roman"/>
                <a:cs typeface="Times New Roman"/>
                <a:sym typeface="Times New Roman"/>
              </a:rPr>
              <a:t>chronic health effects,reproductive hazard, other acute health effects.</a:t>
            </a:r>
            <a:endParaRPr i="1" sz="9600">
              <a:solidFill>
                <a:srgbClr val="000000"/>
              </a:solidFill>
              <a:latin typeface="Times New Roman"/>
              <a:ea typeface="Times New Roman"/>
              <a:cs typeface="Times New Roman"/>
              <a:sym typeface="Times New Roman"/>
            </a:endParaRPr>
          </a:p>
          <a:p>
            <a:pPr indent="-381000" lvl="0" marL="450000" rtl="0" algn="l">
              <a:lnSpc>
                <a:spcPct val="150000"/>
              </a:lnSpc>
              <a:spcBef>
                <a:spcPts val="1000"/>
              </a:spcBef>
              <a:spcAft>
                <a:spcPts val="0"/>
              </a:spcAft>
              <a:buClr>
                <a:srgbClr val="000000"/>
              </a:buClr>
              <a:buSzPct val="100000"/>
              <a:buFont typeface="Times New Roman"/>
              <a:buChar char="❖"/>
            </a:pPr>
            <a:r>
              <a:rPr lang="en-US" sz="9600">
                <a:solidFill>
                  <a:srgbClr val="000000"/>
                </a:solidFill>
                <a:latin typeface="Times New Roman"/>
                <a:ea typeface="Times New Roman"/>
                <a:cs typeface="Times New Roman"/>
                <a:sym typeface="Times New Roman"/>
              </a:rPr>
              <a:t>DEHP-di(2 ethylhexyl)phthalate </a:t>
            </a:r>
            <a:r>
              <a:rPr lang="en-US" sz="9600">
                <a:solidFill>
                  <a:srgbClr val="202124"/>
                </a:solidFill>
                <a:highlight>
                  <a:srgbClr val="FFFFFF"/>
                </a:highlight>
                <a:latin typeface="Times New Roman"/>
                <a:ea typeface="Times New Roman"/>
                <a:cs typeface="Times New Roman"/>
                <a:sym typeface="Times New Roman"/>
              </a:rPr>
              <a:t>may reasonably be anticipated to be a human carcinogen.</a:t>
            </a:r>
            <a:endParaRPr sz="9600">
              <a:solidFill>
                <a:srgbClr val="000000"/>
              </a:solidFill>
              <a:latin typeface="Times New Roman"/>
              <a:ea typeface="Times New Roman"/>
              <a:cs typeface="Times New Roman"/>
              <a:sym typeface="Times New Roman"/>
            </a:endParaRPr>
          </a:p>
          <a:p>
            <a:pPr indent="-257175" lvl="0" marL="1371600" rtl="0" algn="l">
              <a:lnSpc>
                <a:spcPct val="90000"/>
              </a:lnSpc>
              <a:spcBef>
                <a:spcPts val="0"/>
              </a:spcBef>
              <a:spcAft>
                <a:spcPts val="0"/>
              </a:spcAft>
              <a:buClr>
                <a:srgbClr val="000000"/>
              </a:buClr>
              <a:buSzPct val="64285"/>
              <a:buChar char="❖"/>
            </a:pPr>
            <a:r>
              <a:t/>
            </a:r>
            <a:endParaRPr sz="2800">
              <a:solidFill>
                <a:srgbClr val="000000"/>
              </a:solidFill>
              <a:latin typeface="Calibri"/>
              <a:ea typeface="Calibri"/>
              <a:cs typeface="Calibri"/>
              <a:sym typeface="Calibri"/>
            </a:endParaRPr>
          </a:p>
        </p:txBody>
      </p:sp>
      <p:sp>
        <p:nvSpPr>
          <p:cNvPr id="160" name="Google Shape;160;g1ba48c26a40_0_414"/>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4" name="Shape 164"/>
        <p:cNvGrpSpPr/>
        <p:nvPr/>
      </p:nvGrpSpPr>
      <p:grpSpPr>
        <a:xfrm>
          <a:off x="0" y="0"/>
          <a:ext cx="0" cy="0"/>
          <a:chOff x="0" y="0"/>
          <a:chExt cx="0" cy="0"/>
        </a:xfrm>
      </p:grpSpPr>
      <p:sp>
        <p:nvSpPr>
          <p:cNvPr id="165" name="Google Shape;165;g1ba48c26a40_0_420"/>
          <p:cNvSpPr txBox="1"/>
          <p:nvPr>
            <p:ph idx="12" type="sldNum"/>
          </p:nvPr>
        </p:nvSpPr>
        <p:spPr>
          <a:xfrm>
            <a:off x="11019142" y="6465225"/>
            <a:ext cx="2811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66" name="Google Shape;166;g1ba48c26a40_0_420"/>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67" name="Google Shape;167;g1ba48c26a40_0_420"/>
          <p:cNvSpPr txBox="1"/>
          <p:nvPr/>
        </p:nvSpPr>
        <p:spPr>
          <a:xfrm>
            <a:off x="747850"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4400">
                <a:solidFill>
                  <a:srgbClr val="38761D"/>
                </a:solidFill>
                <a:latin typeface="Twentieth Century"/>
                <a:ea typeface="Twentieth Century"/>
                <a:cs typeface="Twentieth Century"/>
                <a:sym typeface="Twentieth Century"/>
              </a:rPr>
              <a:t>Microplastic present in water samples</a:t>
            </a:r>
            <a:endParaRPr sz="4400">
              <a:solidFill>
                <a:srgbClr val="38761D"/>
              </a:solidFill>
              <a:latin typeface="Twentieth Century"/>
              <a:ea typeface="Twentieth Century"/>
              <a:cs typeface="Twentieth Century"/>
              <a:sym typeface="Twentieth Century"/>
            </a:endParaRPr>
          </a:p>
        </p:txBody>
      </p:sp>
      <p:pic>
        <p:nvPicPr>
          <p:cNvPr id="168" name="Google Shape;168;g1ba48c26a40_0_420"/>
          <p:cNvPicPr preferRelativeResize="0"/>
          <p:nvPr/>
        </p:nvPicPr>
        <p:blipFill rotWithShape="1">
          <a:blip r:embed="rId3">
            <a:alphaModFix/>
          </a:blip>
          <a:srcRect b="5858" l="0" r="11738" t="32859"/>
          <a:stretch/>
        </p:blipFill>
        <p:spPr>
          <a:xfrm>
            <a:off x="747850" y="1202237"/>
            <a:ext cx="4542351" cy="4202624"/>
          </a:xfrm>
          <a:prstGeom prst="rect">
            <a:avLst/>
          </a:prstGeom>
          <a:noFill/>
          <a:ln>
            <a:noFill/>
          </a:ln>
        </p:spPr>
      </p:pic>
      <p:pic>
        <p:nvPicPr>
          <p:cNvPr id="169" name="Google Shape;169;g1ba48c26a40_0_420"/>
          <p:cNvPicPr preferRelativeResize="0"/>
          <p:nvPr/>
        </p:nvPicPr>
        <p:blipFill rotWithShape="1">
          <a:blip r:embed="rId4">
            <a:alphaModFix/>
          </a:blip>
          <a:srcRect b="7749" l="0" r="0" t="0"/>
          <a:stretch/>
        </p:blipFill>
        <p:spPr>
          <a:xfrm>
            <a:off x="5992200" y="1580925"/>
            <a:ext cx="4514850" cy="3145775"/>
          </a:xfrm>
          <a:prstGeom prst="rect">
            <a:avLst/>
          </a:prstGeom>
          <a:noFill/>
          <a:ln>
            <a:noFill/>
          </a:ln>
        </p:spPr>
      </p:pic>
      <p:sp>
        <p:nvSpPr>
          <p:cNvPr id="170" name="Google Shape;170;g1ba48c26a40_0_420"/>
          <p:cNvSpPr txBox="1"/>
          <p:nvPr/>
        </p:nvSpPr>
        <p:spPr>
          <a:xfrm>
            <a:off x="819875" y="5404846"/>
            <a:ext cx="4398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38761D"/>
                </a:solidFill>
                <a:latin typeface="Times New Roman"/>
                <a:ea typeface="Times New Roman"/>
                <a:cs typeface="Times New Roman"/>
                <a:sym typeface="Times New Roman"/>
              </a:rPr>
              <a:t>Tupperware water bottle</a:t>
            </a:r>
            <a:endParaRPr sz="28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US" sz="2800">
                <a:solidFill>
                  <a:srgbClr val="38761D"/>
                </a:solidFill>
                <a:latin typeface="Times New Roman"/>
                <a:ea typeface="Times New Roman"/>
                <a:cs typeface="Times New Roman"/>
                <a:sym typeface="Times New Roman"/>
              </a:rPr>
              <a:t>         13-Dec2022</a:t>
            </a:r>
            <a:endParaRPr sz="2800">
              <a:solidFill>
                <a:srgbClr val="38761D"/>
              </a:solidFill>
              <a:latin typeface="Times New Roman"/>
              <a:ea typeface="Times New Roman"/>
              <a:cs typeface="Times New Roman"/>
              <a:sym typeface="Times New Roman"/>
            </a:endParaRPr>
          </a:p>
        </p:txBody>
      </p:sp>
      <p:sp>
        <p:nvSpPr>
          <p:cNvPr id="171" name="Google Shape;171;g1ba48c26a40_0_420"/>
          <p:cNvSpPr txBox="1"/>
          <p:nvPr/>
        </p:nvSpPr>
        <p:spPr>
          <a:xfrm>
            <a:off x="6336750" y="5352150"/>
            <a:ext cx="417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1155CC"/>
                </a:solidFill>
                <a:latin typeface="Times New Roman"/>
                <a:ea typeface="Times New Roman"/>
                <a:cs typeface="Times New Roman"/>
                <a:sym typeface="Times New Roman"/>
              </a:rPr>
              <a:t>Geological Survey(U.S)</a:t>
            </a:r>
            <a:endParaRPr sz="2800">
              <a:solidFill>
                <a:srgbClr val="1155CC"/>
              </a:solidFill>
              <a:latin typeface="Times New Roman"/>
              <a:ea typeface="Times New Roman"/>
              <a:cs typeface="Times New Roman"/>
              <a:sym typeface="Times New Roman"/>
            </a:endParaRPr>
          </a:p>
        </p:txBody>
      </p:sp>
      <p:sp>
        <p:nvSpPr>
          <p:cNvPr id="172" name="Google Shape;172;g1ba48c26a40_0_420"/>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6" name="Shape 176"/>
        <p:cNvGrpSpPr/>
        <p:nvPr/>
      </p:nvGrpSpPr>
      <p:grpSpPr>
        <a:xfrm>
          <a:off x="0" y="0"/>
          <a:ext cx="0" cy="0"/>
          <a:chOff x="0" y="0"/>
          <a:chExt cx="0" cy="0"/>
        </a:xfrm>
      </p:grpSpPr>
      <p:sp>
        <p:nvSpPr>
          <p:cNvPr id="177" name="Google Shape;177;g1ba48c26a40_0_742"/>
          <p:cNvSpPr txBox="1"/>
          <p:nvPr>
            <p:ph idx="12" type="sldNum"/>
          </p:nvPr>
        </p:nvSpPr>
        <p:spPr>
          <a:xfrm>
            <a:off x="10974190" y="6465225"/>
            <a:ext cx="325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78" name="Google Shape;178;g1ba48c26a40_0_742"/>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79" name="Google Shape;179;g1ba48c26a40_0_742"/>
          <p:cNvSpPr txBox="1"/>
          <p:nvPr/>
        </p:nvSpPr>
        <p:spPr>
          <a:xfrm>
            <a:off x="838200" y="1757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4400">
                <a:solidFill>
                  <a:srgbClr val="38761D"/>
                </a:solidFill>
                <a:latin typeface="Twentieth Century"/>
                <a:ea typeface="Twentieth Century"/>
                <a:cs typeface="Twentieth Century"/>
                <a:sym typeface="Twentieth Century"/>
              </a:rPr>
              <a:t>Microplastic present in water samples</a:t>
            </a:r>
            <a:endParaRPr sz="4400">
              <a:solidFill>
                <a:srgbClr val="38761D"/>
              </a:solidFill>
              <a:latin typeface="Twentieth Century"/>
              <a:ea typeface="Twentieth Century"/>
              <a:cs typeface="Twentieth Century"/>
              <a:sym typeface="Twentieth Century"/>
            </a:endParaRPr>
          </a:p>
        </p:txBody>
      </p:sp>
      <p:pic>
        <p:nvPicPr>
          <p:cNvPr id="180" name="Google Shape;180;g1ba48c26a40_0_742"/>
          <p:cNvPicPr preferRelativeResize="0"/>
          <p:nvPr/>
        </p:nvPicPr>
        <p:blipFill rotWithShape="1">
          <a:blip r:embed="rId3">
            <a:alphaModFix/>
          </a:blip>
          <a:srcRect b="10334" l="4286" r="14538" t="28552"/>
          <a:stretch/>
        </p:blipFill>
        <p:spPr>
          <a:xfrm>
            <a:off x="482750" y="1381362"/>
            <a:ext cx="4177974" cy="4190775"/>
          </a:xfrm>
          <a:prstGeom prst="rect">
            <a:avLst/>
          </a:prstGeom>
          <a:noFill/>
          <a:ln>
            <a:noFill/>
          </a:ln>
        </p:spPr>
      </p:pic>
      <p:pic>
        <p:nvPicPr>
          <p:cNvPr id="181" name="Google Shape;181;g1ba48c26a40_0_742"/>
          <p:cNvPicPr preferRelativeResize="0"/>
          <p:nvPr/>
        </p:nvPicPr>
        <p:blipFill>
          <a:blip r:embed="rId4">
            <a:alphaModFix/>
          </a:blip>
          <a:stretch>
            <a:fillRect/>
          </a:stretch>
        </p:blipFill>
        <p:spPr>
          <a:xfrm>
            <a:off x="5304650" y="1565188"/>
            <a:ext cx="5669551" cy="3727625"/>
          </a:xfrm>
          <a:prstGeom prst="rect">
            <a:avLst/>
          </a:prstGeom>
          <a:noFill/>
          <a:ln>
            <a:noFill/>
          </a:ln>
        </p:spPr>
      </p:pic>
      <p:sp>
        <p:nvSpPr>
          <p:cNvPr id="182" name="Google Shape;182;g1ba48c26a40_0_742"/>
          <p:cNvSpPr txBox="1"/>
          <p:nvPr/>
        </p:nvSpPr>
        <p:spPr>
          <a:xfrm>
            <a:off x="482750" y="5572125"/>
            <a:ext cx="4821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38761D"/>
                </a:solidFill>
                <a:latin typeface="Times New Roman"/>
                <a:ea typeface="Times New Roman"/>
                <a:cs typeface="Times New Roman"/>
                <a:sym typeface="Times New Roman"/>
              </a:rPr>
              <a:t>Sea water from Kanyakumari</a:t>
            </a:r>
            <a:endParaRPr sz="28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US" sz="2800">
                <a:solidFill>
                  <a:srgbClr val="38761D"/>
                </a:solidFill>
                <a:latin typeface="Times New Roman"/>
                <a:ea typeface="Times New Roman"/>
                <a:cs typeface="Times New Roman"/>
                <a:sym typeface="Times New Roman"/>
              </a:rPr>
              <a:t>      </a:t>
            </a:r>
            <a:r>
              <a:rPr lang="en-US" sz="2600">
                <a:solidFill>
                  <a:srgbClr val="38761D"/>
                </a:solidFill>
                <a:latin typeface="Times New Roman"/>
                <a:ea typeface="Times New Roman"/>
                <a:cs typeface="Times New Roman"/>
                <a:sym typeface="Times New Roman"/>
              </a:rPr>
              <a:t>   5-Dec-2022</a:t>
            </a:r>
            <a:endParaRPr sz="2600">
              <a:solidFill>
                <a:srgbClr val="38761D"/>
              </a:solidFill>
              <a:latin typeface="Times New Roman"/>
              <a:ea typeface="Times New Roman"/>
              <a:cs typeface="Times New Roman"/>
              <a:sym typeface="Times New Roman"/>
            </a:endParaRPr>
          </a:p>
        </p:txBody>
      </p:sp>
      <p:sp>
        <p:nvSpPr>
          <p:cNvPr id="183" name="Google Shape;183;g1ba48c26a40_0_742"/>
          <p:cNvSpPr txBox="1"/>
          <p:nvPr/>
        </p:nvSpPr>
        <p:spPr>
          <a:xfrm>
            <a:off x="5931300" y="5356575"/>
            <a:ext cx="521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1155CC"/>
                </a:solidFill>
                <a:latin typeface="Times New Roman"/>
                <a:ea typeface="Times New Roman"/>
                <a:cs typeface="Times New Roman"/>
                <a:sym typeface="Times New Roman"/>
              </a:rPr>
              <a:t>Microplastic in Bay Of Bengal</a:t>
            </a:r>
            <a:endParaRPr sz="2800">
              <a:solidFill>
                <a:srgbClr val="1155CC"/>
              </a:solidFill>
              <a:latin typeface="Times New Roman"/>
              <a:ea typeface="Times New Roman"/>
              <a:cs typeface="Times New Roman"/>
              <a:sym typeface="Times New Roman"/>
            </a:endParaRPr>
          </a:p>
        </p:txBody>
      </p:sp>
      <p:sp>
        <p:nvSpPr>
          <p:cNvPr id="184" name="Google Shape;184;g1ba48c26a40_0_742"/>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 name="Shape 188"/>
        <p:cNvGrpSpPr/>
        <p:nvPr/>
      </p:nvGrpSpPr>
      <p:grpSpPr>
        <a:xfrm>
          <a:off x="0" y="0"/>
          <a:ext cx="0" cy="0"/>
          <a:chOff x="0" y="0"/>
          <a:chExt cx="0" cy="0"/>
        </a:xfrm>
      </p:grpSpPr>
      <p:sp>
        <p:nvSpPr>
          <p:cNvPr id="189" name="Google Shape;189;g1ba48c26a40_0_749"/>
          <p:cNvSpPr txBox="1"/>
          <p:nvPr>
            <p:ph idx="12" type="sldNum"/>
          </p:nvPr>
        </p:nvSpPr>
        <p:spPr>
          <a:xfrm>
            <a:off x="10956413" y="6465225"/>
            <a:ext cx="343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90" name="Google Shape;190;g1ba48c26a40_0_749"/>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91" name="Google Shape;191;g1ba48c26a40_0_749"/>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4400">
                <a:solidFill>
                  <a:srgbClr val="38761D"/>
                </a:solidFill>
                <a:latin typeface="Twentieth Century"/>
                <a:ea typeface="Twentieth Century"/>
                <a:cs typeface="Twentieth Century"/>
                <a:sym typeface="Twentieth Century"/>
              </a:rPr>
              <a:t>Microplastic present in water samples</a:t>
            </a:r>
            <a:endParaRPr sz="4400">
              <a:solidFill>
                <a:srgbClr val="38761D"/>
              </a:solidFill>
              <a:latin typeface="Twentieth Century"/>
              <a:ea typeface="Twentieth Century"/>
              <a:cs typeface="Twentieth Century"/>
              <a:sym typeface="Twentieth Century"/>
            </a:endParaRPr>
          </a:p>
        </p:txBody>
      </p:sp>
      <p:pic>
        <p:nvPicPr>
          <p:cNvPr id="192" name="Google Shape;192;g1ba48c26a40_0_749"/>
          <p:cNvPicPr preferRelativeResize="0"/>
          <p:nvPr/>
        </p:nvPicPr>
        <p:blipFill rotWithShape="1">
          <a:blip r:embed="rId3">
            <a:alphaModFix/>
          </a:blip>
          <a:srcRect b="0" l="0" r="0" t="29814"/>
          <a:stretch/>
        </p:blipFill>
        <p:spPr>
          <a:xfrm>
            <a:off x="173300" y="1862250"/>
            <a:ext cx="3703401" cy="3463398"/>
          </a:xfrm>
          <a:prstGeom prst="rect">
            <a:avLst/>
          </a:prstGeom>
          <a:noFill/>
          <a:ln>
            <a:noFill/>
          </a:ln>
        </p:spPr>
      </p:pic>
      <p:pic>
        <p:nvPicPr>
          <p:cNvPr id="193" name="Google Shape;193;g1ba48c26a40_0_749"/>
          <p:cNvPicPr preferRelativeResize="0"/>
          <p:nvPr/>
        </p:nvPicPr>
        <p:blipFill rotWithShape="1">
          <a:blip r:embed="rId4">
            <a:alphaModFix/>
          </a:blip>
          <a:srcRect b="10439" l="0" r="0" t="21768"/>
          <a:stretch/>
        </p:blipFill>
        <p:spPr>
          <a:xfrm>
            <a:off x="3966375" y="1921262"/>
            <a:ext cx="3703401" cy="3345376"/>
          </a:xfrm>
          <a:prstGeom prst="rect">
            <a:avLst/>
          </a:prstGeom>
          <a:noFill/>
          <a:ln>
            <a:noFill/>
          </a:ln>
        </p:spPr>
      </p:pic>
      <p:pic>
        <p:nvPicPr>
          <p:cNvPr id="194" name="Google Shape;194;g1ba48c26a40_0_749"/>
          <p:cNvPicPr preferRelativeResize="0"/>
          <p:nvPr/>
        </p:nvPicPr>
        <p:blipFill rotWithShape="1">
          <a:blip r:embed="rId5">
            <a:alphaModFix/>
          </a:blip>
          <a:srcRect b="7604" l="0" r="0" t="0"/>
          <a:stretch/>
        </p:blipFill>
        <p:spPr>
          <a:xfrm>
            <a:off x="7759450" y="2392888"/>
            <a:ext cx="4217425" cy="2873775"/>
          </a:xfrm>
          <a:prstGeom prst="rect">
            <a:avLst/>
          </a:prstGeom>
          <a:noFill/>
          <a:ln>
            <a:noFill/>
          </a:ln>
        </p:spPr>
      </p:pic>
      <p:sp>
        <p:nvSpPr>
          <p:cNvPr id="195" name="Google Shape;195;g1ba48c26a40_0_749"/>
          <p:cNvSpPr txBox="1"/>
          <p:nvPr/>
        </p:nvSpPr>
        <p:spPr>
          <a:xfrm>
            <a:off x="1604075" y="5569475"/>
            <a:ext cx="43983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38761D"/>
                </a:solidFill>
                <a:latin typeface="Times New Roman"/>
                <a:ea typeface="Times New Roman"/>
                <a:cs typeface="Times New Roman"/>
                <a:sym typeface="Times New Roman"/>
              </a:rPr>
              <a:t>Different Plastic Bottles</a:t>
            </a:r>
            <a:endParaRPr sz="28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US" sz="2400">
                <a:solidFill>
                  <a:srgbClr val="38761D"/>
                </a:solidFill>
                <a:latin typeface="Times New Roman"/>
                <a:ea typeface="Times New Roman"/>
                <a:cs typeface="Times New Roman"/>
                <a:sym typeface="Times New Roman"/>
              </a:rPr>
              <a:t>        </a:t>
            </a:r>
            <a:r>
              <a:rPr lang="en-US" sz="2400">
                <a:solidFill>
                  <a:srgbClr val="38761D"/>
                </a:solidFill>
                <a:latin typeface="Times New Roman"/>
                <a:ea typeface="Times New Roman"/>
                <a:cs typeface="Times New Roman"/>
                <a:sym typeface="Times New Roman"/>
              </a:rPr>
              <a:t>13-Dec-2022</a:t>
            </a:r>
            <a:endParaRPr sz="2400">
              <a:solidFill>
                <a:srgbClr val="38761D"/>
              </a:solidFill>
              <a:latin typeface="Times New Roman"/>
              <a:ea typeface="Times New Roman"/>
              <a:cs typeface="Times New Roman"/>
              <a:sym typeface="Times New Roman"/>
            </a:endParaRPr>
          </a:p>
        </p:txBody>
      </p:sp>
      <p:sp>
        <p:nvSpPr>
          <p:cNvPr id="196" name="Google Shape;196;g1ba48c26a40_0_749"/>
          <p:cNvSpPr txBox="1"/>
          <p:nvPr/>
        </p:nvSpPr>
        <p:spPr>
          <a:xfrm>
            <a:off x="8021700" y="5558125"/>
            <a:ext cx="417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1155CC"/>
                </a:solidFill>
                <a:latin typeface="Times New Roman"/>
                <a:ea typeface="Times New Roman"/>
                <a:cs typeface="Times New Roman"/>
                <a:sym typeface="Times New Roman"/>
              </a:rPr>
              <a:t>Geological Survey(U.S)</a:t>
            </a:r>
            <a:endParaRPr sz="2800">
              <a:solidFill>
                <a:srgbClr val="1155CC"/>
              </a:solidFill>
              <a:latin typeface="Times New Roman"/>
              <a:ea typeface="Times New Roman"/>
              <a:cs typeface="Times New Roman"/>
              <a:sym typeface="Times New Roman"/>
            </a:endParaRPr>
          </a:p>
        </p:txBody>
      </p:sp>
      <p:sp>
        <p:nvSpPr>
          <p:cNvPr id="197" name="Google Shape;197;g1ba48c26a40_0_749"/>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 name="Shape 201"/>
        <p:cNvGrpSpPr/>
        <p:nvPr/>
      </p:nvGrpSpPr>
      <p:grpSpPr>
        <a:xfrm>
          <a:off x="0" y="0"/>
          <a:ext cx="0" cy="0"/>
          <a:chOff x="0" y="0"/>
          <a:chExt cx="0" cy="0"/>
        </a:xfrm>
      </p:grpSpPr>
      <p:sp>
        <p:nvSpPr>
          <p:cNvPr id="202" name="Google Shape;202;g1ba48c26a40_0_426"/>
          <p:cNvSpPr txBox="1"/>
          <p:nvPr>
            <p:ph idx="12" type="sldNum"/>
          </p:nvPr>
        </p:nvSpPr>
        <p:spPr>
          <a:xfrm>
            <a:off x="11043171" y="6465225"/>
            <a:ext cx="256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03" name="Google Shape;203;g1ba48c26a40_0_426"/>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04" name="Google Shape;204;g1ba48c26a40_0_426"/>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4400">
                <a:solidFill>
                  <a:srgbClr val="38761D"/>
                </a:solidFill>
                <a:latin typeface="Twentieth Century"/>
                <a:ea typeface="Twentieth Century"/>
                <a:cs typeface="Twentieth Century"/>
                <a:sym typeface="Twentieth Century"/>
              </a:rPr>
              <a:t>Microplastic present in water samples</a:t>
            </a:r>
            <a:endParaRPr sz="4400">
              <a:solidFill>
                <a:srgbClr val="38761D"/>
              </a:solidFill>
              <a:latin typeface="Twentieth Century"/>
              <a:ea typeface="Twentieth Century"/>
              <a:cs typeface="Twentieth Century"/>
              <a:sym typeface="Twentieth Century"/>
            </a:endParaRPr>
          </a:p>
        </p:txBody>
      </p:sp>
      <p:pic>
        <p:nvPicPr>
          <p:cNvPr id="205" name="Google Shape;205;g1ba48c26a40_0_426"/>
          <p:cNvPicPr preferRelativeResize="0"/>
          <p:nvPr/>
        </p:nvPicPr>
        <p:blipFill rotWithShape="1">
          <a:blip r:embed="rId3">
            <a:alphaModFix/>
          </a:blip>
          <a:srcRect b="7723" l="0" r="21228" t="40751"/>
          <a:stretch/>
        </p:blipFill>
        <p:spPr>
          <a:xfrm>
            <a:off x="964500" y="1714588"/>
            <a:ext cx="4398300" cy="3726737"/>
          </a:xfrm>
          <a:prstGeom prst="rect">
            <a:avLst/>
          </a:prstGeom>
          <a:noFill/>
          <a:ln>
            <a:noFill/>
          </a:ln>
        </p:spPr>
      </p:pic>
      <p:pic>
        <p:nvPicPr>
          <p:cNvPr id="206" name="Google Shape;206;g1ba48c26a40_0_426"/>
          <p:cNvPicPr preferRelativeResize="0"/>
          <p:nvPr/>
        </p:nvPicPr>
        <p:blipFill rotWithShape="1">
          <a:blip r:embed="rId4">
            <a:alphaModFix/>
          </a:blip>
          <a:srcRect b="10112" l="0" r="0" t="0"/>
          <a:stretch/>
        </p:blipFill>
        <p:spPr>
          <a:xfrm>
            <a:off x="6114825" y="1799500"/>
            <a:ext cx="4928350" cy="3423950"/>
          </a:xfrm>
          <a:prstGeom prst="rect">
            <a:avLst/>
          </a:prstGeom>
          <a:noFill/>
          <a:ln>
            <a:noFill/>
          </a:ln>
        </p:spPr>
      </p:pic>
      <p:sp>
        <p:nvSpPr>
          <p:cNvPr id="207" name="Google Shape;207;g1ba48c26a40_0_426"/>
          <p:cNvSpPr txBox="1"/>
          <p:nvPr/>
        </p:nvSpPr>
        <p:spPr>
          <a:xfrm>
            <a:off x="1374100" y="5542125"/>
            <a:ext cx="4398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38761D"/>
                </a:solidFill>
                <a:latin typeface="Times New Roman"/>
                <a:ea typeface="Times New Roman"/>
                <a:cs typeface="Times New Roman"/>
                <a:sym typeface="Times New Roman"/>
              </a:rPr>
              <a:t>Plastic bottles</a:t>
            </a:r>
            <a:endParaRPr sz="2800">
              <a:solidFill>
                <a:srgbClr val="38761D"/>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400">
                <a:solidFill>
                  <a:srgbClr val="38761D"/>
                </a:solidFill>
                <a:latin typeface="Times New Roman"/>
                <a:ea typeface="Times New Roman"/>
                <a:cs typeface="Times New Roman"/>
                <a:sym typeface="Times New Roman"/>
              </a:rPr>
              <a:t>13-Dec-2022</a:t>
            </a:r>
            <a:endParaRPr sz="24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sz="2800">
              <a:solidFill>
                <a:srgbClr val="38761D"/>
              </a:solidFill>
              <a:latin typeface="Times New Roman"/>
              <a:ea typeface="Times New Roman"/>
              <a:cs typeface="Times New Roman"/>
              <a:sym typeface="Times New Roman"/>
            </a:endParaRPr>
          </a:p>
        </p:txBody>
      </p:sp>
      <p:sp>
        <p:nvSpPr>
          <p:cNvPr id="208" name="Google Shape;208;g1ba48c26a40_0_426"/>
          <p:cNvSpPr txBox="1"/>
          <p:nvPr/>
        </p:nvSpPr>
        <p:spPr>
          <a:xfrm>
            <a:off x="6493850" y="5536538"/>
            <a:ext cx="417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1155CC"/>
                </a:solidFill>
                <a:latin typeface="Times New Roman"/>
                <a:ea typeface="Times New Roman"/>
                <a:cs typeface="Times New Roman"/>
                <a:sym typeface="Times New Roman"/>
              </a:rPr>
              <a:t>Geological Survey(U.S)</a:t>
            </a:r>
            <a:endParaRPr sz="2800">
              <a:solidFill>
                <a:srgbClr val="1155CC"/>
              </a:solidFill>
              <a:latin typeface="Times New Roman"/>
              <a:ea typeface="Times New Roman"/>
              <a:cs typeface="Times New Roman"/>
              <a:sym typeface="Times New Roman"/>
            </a:endParaRPr>
          </a:p>
        </p:txBody>
      </p:sp>
      <p:sp>
        <p:nvSpPr>
          <p:cNvPr id="209" name="Google Shape;209;g1ba48c26a40_0_426"/>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3" name="Shape 213"/>
        <p:cNvGrpSpPr/>
        <p:nvPr/>
      </p:nvGrpSpPr>
      <p:grpSpPr>
        <a:xfrm>
          <a:off x="0" y="0"/>
          <a:ext cx="0" cy="0"/>
          <a:chOff x="0" y="0"/>
          <a:chExt cx="0" cy="0"/>
        </a:xfrm>
      </p:grpSpPr>
      <p:sp>
        <p:nvSpPr>
          <p:cNvPr id="214" name="Google Shape;214;g1ba48c26a40_0_756"/>
          <p:cNvSpPr txBox="1"/>
          <p:nvPr>
            <p:ph idx="12" type="sldNum"/>
          </p:nvPr>
        </p:nvSpPr>
        <p:spPr>
          <a:xfrm>
            <a:off x="10977339" y="6465225"/>
            <a:ext cx="322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15" name="Google Shape;215;g1ba48c26a40_0_756"/>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16" name="Google Shape;216;g1ba48c26a40_0_756"/>
          <p:cNvSpPr txBox="1"/>
          <p:nvPr>
            <p:ph idx="10" type="dt"/>
          </p:nvPr>
        </p:nvSpPr>
        <p:spPr>
          <a:xfrm>
            <a:off x="2654188" y="6465225"/>
            <a:ext cx="7231200" cy="184800"/>
          </a:xfrm>
          <a:prstGeom prst="rect">
            <a:avLst/>
          </a:prstGeom>
          <a:noFill/>
          <a:ln>
            <a:noFill/>
          </a:ln>
        </p:spPr>
        <p:txBody>
          <a:bodyPr anchorCtr="0" anchor="t" bIns="0" lIns="0" spcFirstLastPara="1" rIns="0" wrap="square" tIns="0">
            <a:spAutoFit/>
          </a:bodyPr>
          <a:lstStyle/>
          <a:p>
            <a:pPr indent="0" lvl="0" marL="0" rtl="0" algn="ctr">
              <a:lnSpc>
                <a:spcPct val="103333"/>
              </a:lnSpc>
              <a:spcBef>
                <a:spcPts val="0"/>
              </a:spcBef>
              <a:spcAft>
                <a:spcPts val="0"/>
              </a:spcAft>
              <a:buNone/>
            </a:pPr>
            <a:r>
              <a:rPr lang="en-US"/>
              <a:t>LAKE 2022:</a:t>
            </a:r>
            <a:r>
              <a:rPr lang="en-US"/>
              <a:t>Conservation of wetlands: ecosystem-based adaptation of climate change, December 28-30, 2022</a:t>
            </a:r>
            <a:endParaRPr/>
          </a:p>
        </p:txBody>
      </p:sp>
      <p:sp>
        <p:nvSpPr>
          <p:cNvPr id="217" name="Google Shape;217;g1ba48c26a40_0_756"/>
          <p:cNvSpPr txBox="1"/>
          <p:nvPr/>
        </p:nvSpPr>
        <p:spPr>
          <a:xfrm>
            <a:off x="838200" y="1560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4400">
                <a:solidFill>
                  <a:srgbClr val="38761D"/>
                </a:solidFill>
                <a:latin typeface="Twentieth Century"/>
                <a:ea typeface="Twentieth Century"/>
                <a:cs typeface="Twentieth Century"/>
                <a:sym typeface="Twentieth Century"/>
              </a:rPr>
              <a:t>Microplastic present in water samples</a:t>
            </a:r>
            <a:endParaRPr sz="4400">
              <a:solidFill>
                <a:srgbClr val="38761D"/>
              </a:solidFill>
              <a:latin typeface="Twentieth Century"/>
              <a:ea typeface="Twentieth Century"/>
              <a:cs typeface="Twentieth Century"/>
              <a:sym typeface="Twentieth Century"/>
            </a:endParaRPr>
          </a:p>
        </p:txBody>
      </p:sp>
      <p:pic>
        <p:nvPicPr>
          <p:cNvPr id="218" name="Google Shape;218;g1ba48c26a40_0_756"/>
          <p:cNvPicPr preferRelativeResize="0"/>
          <p:nvPr/>
        </p:nvPicPr>
        <p:blipFill rotWithShape="1">
          <a:blip r:embed="rId3">
            <a:alphaModFix/>
          </a:blip>
          <a:srcRect b="10961" l="10055" r="10015" t="10236"/>
          <a:stretch/>
        </p:blipFill>
        <p:spPr>
          <a:xfrm>
            <a:off x="1229050" y="1329725"/>
            <a:ext cx="4083077" cy="4098048"/>
          </a:xfrm>
          <a:prstGeom prst="rect">
            <a:avLst/>
          </a:prstGeom>
          <a:noFill/>
          <a:ln>
            <a:noFill/>
          </a:ln>
        </p:spPr>
      </p:pic>
      <p:pic>
        <p:nvPicPr>
          <p:cNvPr id="219" name="Google Shape;219;g1ba48c26a40_0_756"/>
          <p:cNvPicPr preferRelativeResize="0"/>
          <p:nvPr/>
        </p:nvPicPr>
        <p:blipFill rotWithShape="1">
          <a:blip r:embed="rId4">
            <a:alphaModFix/>
          </a:blip>
          <a:srcRect b="3915" l="2161" r="6630" t="7706"/>
          <a:stretch/>
        </p:blipFill>
        <p:spPr>
          <a:xfrm>
            <a:off x="6063825" y="1318670"/>
            <a:ext cx="4353901" cy="4109103"/>
          </a:xfrm>
          <a:prstGeom prst="rect">
            <a:avLst/>
          </a:prstGeom>
          <a:noFill/>
          <a:ln>
            <a:noFill/>
          </a:ln>
        </p:spPr>
      </p:pic>
      <p:sp>
        <p:nvSpPr>
          <p:cNvPr id="220" name="Google Shape;220;g1ba48c26a40_0_756"/>
          <p:cNvSpPr txBox="1"/>
          <p:nvPr/>
        </p:nvSpPr>
        <p:spPr>
          <a:xfrm>
            <a:off x="3850425" y="5592500"/>
            <a:ext cx="67764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400">
                <a:solidFill>
                  <a:srgbClr val="38761D"/>
                </a:solidFill>
                <a:latin typeface="Times New Roman"/>
                <a:ea typeface="Times New Roman"/>
                <a:cs typeface="Times New Roman"/>
                <a:sym typeface="Times New Roman"/>
              </a:rPr>
              <a:t>Metal Water Bottles </a:t>
            </a:r>
            <a:r>
              <a:rPr lang="en-US" sz="2900">
                <a:solidFill>
                  <a:srgbClr val="38761D"/>
                </a:solidFill>
                <a:latin typeface="Times New Roman"/>
                <a:ea typeface="Times New Roman"/>
                <a:cs typeface="Times New Roman"/>
                <a:sym typeface="Times New Roman"/>
              </a:rPr>
              <a:t>(13-Dec-2002)</a:t>
            </a:r>
            <a:endParaRPr sz="2900">
              <a:solidFill>
                <a:srgbClr val="38761D"/>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4" name="Shape 224"/>
        <p:cNvGrpSpPr/>
        <p:nvPr/>
      </p:nvGrpSpPr>
      <p:grpSpPr>
        <a:xfrm>
          <a:off x="0" y="0"/>
          <a:ext cx="0" cy="0"/>
          <a:chOff x="0" y="0"/>
          <a:chExt cx="0" cy="0"/>
        </a:xfrm>
      </p:grpSpPr>
      <p:sp>
        <p:nvSpPr>
          <p:cNvPr id="225" name="Google Shape;225;g1ba48c26a40_0_432"/>
          <p:cNvSpPr txBox="1"/>
          <p:nvPr>
            <p:ph idx="12" type="sldNum"/>
          </p:nvPr>
        </p:nvSpPr>
        <p:spPr>
          <a:xfrm>
            <a:off x="11060969" y="6465225"/>
            <a:ext cx="2391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26" name="Google Shape;226;g1ba48c26a40_0_432"/>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27" name="Google Shape;227;g1ba48c26a40_0_432"/>
          <p:cNvSpPr txBox="1"/>
          <p:nvPr/>
        </p:nvSpPr>
        <p:spPr>
          <a:xfrm>
            <a:off x="405475" y="4487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i="1" lang="en-US" sz="4400">
                <a:solidFill>
                  <a:srgbClr val="000000"/>
                </a:solidFill>
                <a:highlight>
                  <a:srgbClr val="E6B8AF"/>
                </a:highlight>
                <a:latin typeface="Twentieth Century"/>
                <a:ea typeface="Twentieth Century"/>
                <a:cs typeface="Twentieth Century"/>
                <a:sym typeface="Twentieth Century"/>
              </a:rPr>
              <a:t>Mitigation Strategies And Adaptation</a:t>
            </a:r>
            <a:endParaRPr i="1" sz="4400">
              <a:solidFill>
                <a:srgbClr val="000000"/>
              </a:solidFill>
              <a:highlight>
                <a:srgbClr val="E6B8AF"/>
              </a:highlight>
              <a:latin typeface="Twentieth Century"/>
              <a:ea typeface="Twentieth Century"/>
              <a:cs typeface="Twentieth Century"/>
              <a:sym typeface="Twentieth Century"/>
            </a:endParaRPr>
          </a:p>
          <a:p>
            <a:pPr indent="0" lvl="0" marL="0" rtl="0" algn="l">
              <a:lnSpc>
                <a:spcPct val="90000"/>
              </a:lnSpc>
              <a:spcBef>
                <a:spcPts val="0"/>
              </a:spcBef>
              <a:spcAft>
                <a:spcPts val="0"/>
              </a:spcAft>
              <a:buNone/>
            </a:pPr>
            <a:r>
              <a:t/>
            </a:r>
            <a:endParaRPr sz="4400">
              <a:solidFill>
                <a:srgbClr val="000000"/>
              </a:solidFill>
              <a:latin typeface="Calibri"/>
              <a:ea typeface="Calibri"/>
              <a:cs typeface="Calibri"/>
              <a:sym typeface="Calibri"/>
            </a:endParaRPr>
          </a:p>
        </p:txBody>
      </p:sp>
      <p:sp>
        <p:nvSpPr>
          <p:cNvPr id="228" name="Google Shape;228;g1ba48c26a40_0_432"/>
          <p:cNvSpPr txBox="1"/>
          <p:nvPr/>
        </p:nvSpPr>
        <p:spPr>
          <a:xfrm>
            <a:off x="1001425" y="1442925"/>
            <a:ext cx="9323700" cy="18624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As it is said-</a:t>
            </a:r>
            <a:r>
              <a:rPr i="1" lang="en-US" sz="2600">
                <a:solidFill>
                  <a:schemeClr val="dk1"/>
                </a:solidFill>
                <a:latin typeface="Times New Roman"/>
                <a:ea typeface="Times New Roman"/>
                <a:cs typeface="Times New Roman"/>
                <a:sym typeface="Times New Roman"/>
              </a:rPr>
              <a:t> </a:t>
            </a:r>
            <a:r>
              <a:rPr i="1" lang="en-US" sz="2600">
                <a:solidFill>
                  <a:srgbClr val="274E13"/>
                </a:solidFill>
                <a:latin typeface="Times New Roman"/>
                <a:ea typeface="Times New Roman"/>
                <a:cs typeface="Times New Roman"/>
                <a:sym typeface="Times New Roman"/>
              </a:rPr>
              <a:t>“The future depends on what you do today!”</a:t>
            </a:r>
            <a:endParaRPr b="1" sz="2600">
              <a:solidFill>
                <a:schemeClr val="dk1"/>
              </a:solidFill>
              <a:highlight>
                <a:srgbClr val="F2F2F2"/>
              </a:highlight>
              <a:latin typeface="Times New Roman"/>
              <a:ea typeface="Times New Roman"/>
              <a:cs typeface="Times New Roman"/>
              <a:sym typeface="Times New Roman"/>
            </a:endParaRPr>
          </a:p>
          <a:p>
            <a:pPr indent="-381000" lvl="0" marL="457200" rtl="0" algn="l">
              <a:lnSpc>
                <a:spcPct val="150000"/>
              </a:lnSpc>
              <a:spcBef>
                <a:spcPts val="12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Biodegradable bags such as jute and cassava bags(soluble in </a:t>
            </a:r>
            <a:r>
              <a:rPr lang="en-US" sz="2400">
                <a:solidFill>
                  <a:schemeClr val="dk1"/>
                </a:solidFill>
                <a:highlight>
                  <a:schemeClr val="lt1"/>
                </a:highlight>
                <a:latin typeface="Times New Roman"/>
                <a:ea typeface="Times New Roman"/>
                <a:cs typeface="Times New Roman"/>
                <a:sym typeface="Times New Roman"/>
              </a:rPr>
              <a:t>H</a:t>
            </a:r>
            <a:r>
              <a:rPr baseline="-25000" lang="en-US" sz="2400">
                <a:solidFill>
                  <a:schemeClr val="dk1"/>
                </a:solidFill>
                <a:highlight>
                  <a:schemeClr val="lt1"/>
                </a:highlight>
                <a:latin typeface="Times New Roman"/>
                <a:ea typeface="Times New Roman"/>
                <a:cs typeface="Times New Roman"/>
                <a:sym typeface="Times New Roman"/>
              </a:rPr>
              <a:t>2</a:t>
            </a:r>
            <a:r>
              <a:rPr lang="en-US" sz="2400">
                <a:solidFill>
                  <a:schemeClr val="dk1"/>
                </a:solidFill>
                <a:highlight>
                  <a:schemeClr val="lt1"/>
                </a:highlight>
                <a:latin typeface="Times New Roman"/>
                <a:ea typeface="Times New Roman"/>
                <a:cs typeface="Times New Roman"/>
                <a:sym typeface="Times New Roman"/>
              </a:rPr>
              <a:t>O).</a:t>
            </a:r>
            <a:endParaRPr sz="2400">
              <a:solidFill>
                <a:schemeClr val="dk1"/>
              </a:solidFill>
              <a:highlight>
                <a:schemeClr val="lt1"/>
              </a:highlight>
              <a:latin typeface="Times New Roman"/>
              <a:ea typeface="Times New Roman"/>
              <a:cs typeface="Times New Roman"/>
              <a:sym typeface="Times New Roman"/>
            </a:endParaRPr>
          </a:p>
          <a:p>
            <a:pPr indent="-381000" lvl="0" marL="457200" rtl="0" algn="l">
              <a:lnSpc>
                <a:spcPct val="150000"/>
              </a:lnSpc>
              <a:spcBef>
                <a:spcPts val="0"/>
              </a:spcBef>
              <a:spcAft>
                <a:spcPts val="0"/>
              </a:spcAft>
              <a:buClr>
                <a:schemeClr val="dk1"/>
              </a:buClr>
              <a:buSzPts val="2400"/>
              <a:buFont typeface="Times New Roman"/>
              <a:buChar char="●"/>
            </a:pPr>
            <a:r>
              <a:rPr lang="en-US" sz="2400">
                <a:solidFill>
                  <a:schemeClr val="dk1"/>
                </a:solidFill>
                <a:highlight>
                  <a:schemeClr val="lt1"/>
                </a:highlight>
                <a:latin typeface="Times New Roman"/>
                <a:ea typeface="Times New Roman"/>
                <a:cs typeface="Times New Roman"/>
                <a:sym typeface="Times New Roman"/>
              </a:rPr>
              <a:t>Mass production of water blobs instead of plastic bottles.</a:t>
            </a:r>
            <a:endParaRPr sz="2400">
              <a:solidFill>
                <a:schemeClr val="dk1"/>
              </a:solidFill>
              <a:highlight>
                <a:schemeClr val="lt1"/>
              </a:highlight>
              <a:latin typeface="Times New Roman"/>
              <a:ea typeface="Times New Roman"/>
              <a:cs typeface="Times New Roman"/>
              <a:sym typeface="Times New Roman"/>
            </a:endParaRPr>
          </a:p>
        </p:txBody>
      </p:sp>
      <p:pic>
        <p:nvPicPr>
          <p:cNvPr id="229" name="Google Shape;229;g1ba48c26a40_0_432"/>
          <p:cNvPicPr preferRelativeResize="0"/>
          <p:nvPr/>
        </p:nvPicPr>
        <p:blipFill>
          <a:blip r:embed="rId3">
            <a:alphaModFix/>
          </a:blip>
          <a:stretch>
            <a:fillRect/>
          </a:stretch>
        </p:blipFill>
        <p:spPr>
          <a:xfrm>
            <a:off x="1254725" y="3589825"/>
            <a:ext cx="4904826" cy="2691625"/>
          </a:xfrm>
          <a:prstGeom prst="rect">
            <a:avLst/>
          </a:prstGeom>
          <a:noFill/>
          <a:ln>
            <a:noFill/>
          </a:ln>
        </p:spPr>
      </p:pic>
      <p:pic>
        <p:nvPicPr>
          <p:cNvPr id="230" name="Google Shape;230;g1ba48c26a40_0_432"/>
          <p:cNvPicPr preferRelativeResize="0"/>
          <p:nvPr/>
        </p:nvPicPr>
        <p:blipFill>
          <a:blip r:embed="rId4">
            <a:alphaModFix/>
          </a:blip>
          <a:stretch>
            <a:fillRect/>
          </a:stretch>
        </p:blipFill>
        <p:spPr>
          <a:xfrm>
            <a:off x="6727700" y="3435700"/>
            <a:ext cx="3287825" cy="2845758"/>
          </a:xfrm>
          <a:prstGeom prst="rect">
            <a:avLst/>
          </a:prstGeom>
          <a:noFill/>
          <a:ln>
            <a:noFill/>
          </a:ln>
        </p:spPr>
      </p:pic>
      <p:sp>
        <p:nvSpPr>
          <p:cNvPr id="231" name="Google Shape;231;g1ba48c26a40_0_432"/>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5" name="Shape 235"/>
        <p:cNvGrpSpPr/>
        <p:nvPr/>
      </p:nvGrpSpPr>
      <p:grpSpPr>
        <a:xfrm>
          <a:off x="0" y="0"/>
          <a:ext cx="0" cy="0"/>
          <a:chOff x="0" y="0"/>
          <a:chExt cx="0" cy="0"/>
        </a:xfrm>
      </p:grpSpPr>
      <p:sp>
        <p:nvSpPr>
          <p:cNvPr id="236" name="Google Shape;236;g1ba48c26a40_0_438"/>
          <p:cNvSpPr txBox="1"/>
          <p:nvPr>
            <p:ph idx="12" type="sldNum"/>
          </p:nvPr>
        </p:nvSpPr>
        <p:spPr>
          <a:xfrm>
            <a:off x="11019142" y="6465225"/>
            <a:ext cx="2811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37" name="Google Shape;237;g1ba48c26a40_0_438"/>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38" name="Google Shape;238;g1ba48c26a40_0_438"/>
          <p:cNvSpPr txBox="1"/>
          <p:nvPr/>
        </p:nvSpPr>
        <p:spPr>
          <a:xfrm>
            <a:off x="630925" y="3233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i="1" lang="en-US" sz="4400">
                <a:solidFill>
                  <a:srgbClr val="000000"/>
                </a:solidFill>
                <a:highlight>
                  <a:srgbClr val="E6B8AF"/>
                </a:highlight>
                <a:latin typeface="Twentieth Century"/>
                <a:ea typeface="Twentieth Century"/>
                <a:cs typeface="Twentieth Century"/>
                <a:sym typeface="Twentieth Century"/>
              </a:rPr>
              <a:t>Mitigation Strategies And Adaptation</a:t>
            </a:r>
            <a:endParaRPr i="1" sz="4400">
              <a:solidFill>
                <a:srgbClr val="000000"/>
              </a:solidFill>
              <a:highlight>
                <a:srgbClr val="E6B8AF"/>
              </a:highlight>
              <a:latin typeface="Twentieth Century"/>
              <a:ea typeface="Twentieth Century"/>
              <a:cs typeface="Twentieth Century"/>
              <a:sym typeface="Twentieth Century"/>
            </a:endParaRPr>
          </a:p>
          <a:p>
            <a:pPr indent="0" lvl="0" marL="0" rtl="0" algn="l">
              <a:lnSpc>
                <a:spcPct val="90000"/>
              </a:lnSpc>
              <a:spcBef>
                <a:spcPts val="0"/>
              </a:spcBef>
              <a:spcAft>
                <a:spcPts val="0"/>
              </a:spcAft>
              <a:buNone/>
            </a:pPr>
            <a:r>
              <a:t/>
            </a:r>
            <a:endParaRPr sz="4400">
              <a:solidFill>
                <a:srgbClr val="000000"/>
              </a:solidFill>
              <a:latin typeface="Calibri"/>
              <a:ea typeface="Calibri"/>
              <a:cs typeface="Calibri"/>
              <a:sym typeface="Calibri"/>
            </a:endParaRPr>
          </a:p>
        </p:txBody>
      </p:sp>
      <p:sp>
        <p:nvSpPr>
          <p:cNvPr id="239" name="Google Shape;239;g1ba48c26a40_0_438"/>
          <p:cNvSpPr txBox="1"/>
          <p:nvPr/>
        </p:nvSpPr>
        <p:spPr>
          <a:xfrm>
            <a:off x="300" y="1245875"/>
            <a:ext cx="12192000" cy="3948300"/>
          </a:xfrm>
          <a:prstGeom prst="rect">
            <a:avLst/>
          </a:prstGeom>
          <a:noFill/>
          <a:ln>
            <a:noFill/>
          </a:ln>
        </p:spPr>
        <p:txBody>
          <a:bodyPr anchorCtr="0" anchor="t" bIns="45700" lIns="91425" spcFirstLastPara="1" rIns="91425" wrap="square" tIns="45700">
            <a:normAutofit fontScale="25000" lnSpcReduction="20000"/>
          </a:bodyPr>
          <a:lstStyle/>
          <a:p>
            <a:pPr indent="-378618" lvl="0" marL="457200" rtl="0" algn="l">
              <a:lnSpc>
                <a:spcPct val="150000"/>
              </a:lnSpc>
              <a:spcBef>
                <a:spcPts val="1200"/>
              </a:spcBef>
              <a:spcAft>
                <a:spcPts val="0"/>
              </a:spcAft>
              <a:buClr>
                <a:srgbClr val="000000"/>
              </a:buClr>
              <a:buSzPct val="100000"/>
              <a:buFont typeface="Times New Roman"/>
              <a:buChar char="●"/>
            </a:pPr>
            <a:r>
              <a:rPr lang="en-US" sz="9450">
                <a:highlight>
                  <a:srgbClr val="FFFFFF"/>
                </a:highlight>
                <a:latin typeface="Times New Roman"/>
                <a:ea typeface="Times New Roman"/>
                <a:cs typeface="Times New Roman"/>
                <a:sym typeface="Times New Roman"/>
              </a:rPr>
              <a:t>C</a:t>
            </a:r>
            <a:r>
              <a:rPr lang="en-US" sz="9450">
                <a:solidFill>
                  <a:srgbClr val="000000"/>
                </a:solidFill>
                <a:highlight>
                  <a:srgbClr val="FFFFFF"/>
                </a:highlight>
                <a:latin typeface="Times New Roman"/>
                <a:ea typeface="Times New Roman"/>
                <a:cs typeface="Times New Roman"/>
                <a:sym typeface="Times New Roman"/>
              </a:rPr>
              <a:t>arrying </a:t>
            </a:r>
            <a:r>
              <a:rPr lang="en-US" sz="9450">
                <a:highlight>
                  <a:srgbClr val="FFFFFF"/>
                </a:highlight>
                <a:latin typeface="Times New Roman"/>
                <a:ea typeface="Times New Roman"/>
                <a:cs typeface="Times New Roman"/>
                <a:sym typeface="Times New Roman"/>
              </a:rPr>
              <a:t>your </a:t>
            </a:r>
            <a:r>
              <a:rPr lang="en-US" sz="9450">
                <a:solidFill>
                  <a:srgbClr val="000000"/>
                </a:solidFill>
                <a:highlight>
                  <a:srgbClr val="FFFFFF"/>
                </a:highlight>
                <a:latin typeface="Times New Roman"/>
                <a:ea typeface="Times New Roman"/>
                <a:cs typeface="Times New Roman"/>
                <a:sym typeface="Times New Roman"/>
              </a:rPr>
              <a:t>own cutlery.(spoons, steel straws,etc..)</a:t>
            </a:r>
            <a:endParaRPr sz="6250">
              <a:solidFill>
                <a:srgbClr val="000000"/>
              </a:solidFill>
              <a:highlight>
                <a:srgbClr val="FFFFFF"/>
              </a:highlight>
              <a:latin typeface="Times New Roman"/>
              <a:ea typeface="Times New Roman"/>
              <a:cs typeface="Times New Roman"/>
              <a:sym typeface="Times New Roman"/>
            </a:endParaRPr>
          </a:p>
          <a:p>
            <a:pPr indent="-378618" lvl="0" marL="457200" rtl="0" algn="l">
              <a:lnSpc>
                <a:spcPct val="150000"/>
              </a:lnSpc>
              <a:spcBef>
                <a:spcPts val="0"/>
              </a:spcBef>
              <a:spcAft>
                <a:spcPts val="0"/>
              </a:spcAft>
              <a:buClr>
                <a:srgbClr val="000000"/>
              </a:buClr>
              <a:buSzPct val="100000"/>
              <a:buFont typeface="Times New Roman"/>
              <a:buChar char="●"/>
            </a:pPr>
            <a:r>
              <a:rPr lang="en-US" sz="9450">
                <a:solidFill>
                  <a:srgbClr val="000000"/>
                </a:solidFill>
                <a:highlight>
                  <a:srgbClr val="FFFFFF"/>
                </a:highlight>
                <a:latin typeface="Times New Roman"/>
                <a:ea typeface="Times New Roman"/>
                <a:cs typeface="Times New Roman"/>
                <a:sym typeface="Times New Roman"/>
              </a:rPr>
              <a:t>Develop a habit of taking a shower than using a bucket and a mug, which also helps in saving water.</a:t>
            </a:r>
            <a:endParaRPr sz="9450">
              <a:solidFill>
                <a:srgbClr val="000000"/>
              </a:solidFill>
              <a:highlight>
                <a:srgbClr val="FFFFFF"/>
              </a:highlight>
              <a:latin typeface="Times New Roman"/>
              <a:ea typeface="Times New Roman"/>
              <a:cs typeface="Times New Roman"/>
              <a:sym typeface="Times New Roman"/>
            </a:endParaRPr>
          </a:p>
          <a:p>
            <a:pPr indent="-378618" lvl="0" marL="457200" rtl="0" algn="l">
              <a:lnSpc>
                <a:spcPct val="150000"/>
              </a:lnSpc>
              <a:spcBef>
                <a:spcPts val="0"/>
              </a:spcBef>
              <a:spcAft>
                <a:spcPts val="0"/>
              </a:spcAft>
              <a:buClr>
                <a:srgbClr val="000000"/>
              </a:buClr>
              <a:buSzPct val="100000"/>
              <a:buFont typeface="Times New Roman"/>
              <a:buChar char="●"/>
            </a:pPr>
            <a:r>
              <a:rPr lang="en-US" sz="9450">
                <a:solidFill>
                  <a:srgbClr val="000000"/>
                </a:solidFill>
                <a:highlight>
                  <a:srgbClr val="FFFFFF"/>
                </a:highlight>
                <a:latin typeface="Times New Roman"/>
                <a:ea typeface="Times New Roman"/>
                <a:cs typeface="Times New Roman"/>
                <a:sym typeface="Times New Roman"/>
              </a:rPr>
              <a:t>Usage of solid paper packaging instead of plastic containers.</a:t>
            </a:r>
            <a:endParaRPr sz="9450">
              <a:solidFill>
                <a:srgbClr val="000000"/>
              </a:solidFill>
              <a:highlight>
                <a:srgbClr val="FFFFFF"/>
              </a:highlight>
              <a:latin typeface="Times New Roman"/>
              <a:ea typeface="Times New Roman"/>
              <a:cs typeface="Times New Roman"/>
              <a:sym typeface="Times New Roman"/>
            </a:endParaRPr>
          </a:p>
          <a:p>
            <a:pPr indent="0" lvl="0" marL="457200" rtl="0" algn="l">
              <a:lnSpc>
                <a:spcPct val="150000"/>
              </a:lnSpc>
              <a:spcBef>
                <a:spcPts val="1200"/>
              </a:spcBef>
              <a:spcAft>
                <a:spcPts val="0"/>
              </a:spcAft>
              <a:buNone/>
            </a:pPr>
            <a:r>
              <a:rPr lang="en-US" sz="9450">
                <a:solidFill>
                  <a:srgbClr val="000000"/>
                </a:solidFill>
                <a:highlight>
                  <a:srgbClr val="FFFFFF"/>
                </a:highlight>
                <a:latin typeface="Times New Roman"/>
                <a:ea typeface="Times New Roman"/>
                <a:cs typeface="Times New Roman"/>
                <a:sym typeface="Times New Roman"/>
              </a:rPr>
              <a:t>(As there is increase in e-commerce parallely there is increase in packages and delivery services which is again done using plastic.)</a:t>
            </a:r>
            <a:endParaRPr sz="9450">
              <a:solidFill>
                <a:srgbClr val="000000"/>
              </a:solidFill>
              <a:highlight>
                <a:srgbClr val="FFFFFF"/>
              </a:highlight>
              <a:latin typeface="Times New Roman"/>
              <a:ea typeface="Times New Roman"/>
              <a:cs typeface="Times New Roman"/>
              <a:sym typeface="Times New Roman"/>
            </a:endParaRPr>
          </a:p>
          <a:p>
            <a:pPr indent="0" lvl="0" marL="457200" rtl="0" algn="l">
              <a:lnSpc>
                <a:spcPct val="150000"/>
              </a:lnSpc>
              <a:spcBef>
                <a:spcPts val="1200"/>
              </a:spcBef>
              <a:spcAft>
                <a:spcPts val="0"/>
              </a:spcAft>
              <a:buNone/>
            </a:pPr>
            <a:r>
              <a:t/>
            </a:r>
            <a:endParaRPr i="1" sz="9450">
              <a:solidFill>
                <a:srgbClr val="000000"/>
              </a:solidFill>
              <a:highlight>
                <a:srgbClr val="FFFFFF"/>
              </a:highlight>
              <a:latin typeface="Times New Roman"/>
              <a:ea typeface="Times New Roman"/>
              <a:cs typeface="Times New Roman"/>
              <a:sym typeface="Times New Roman"/>
            </a:endParaRPr>
          </a:p>
          <a:p>
            <a:pPr indent="0" lvl="0" marL="457200" rtl="0" algn="l">
              <a:lnSpc>
                <a:spcPct val="200000"/>
              </a:lnSpc>
              <a:spcBef>
                <a:spcPts val="1200"/>
              </a:spcBef>
              <a:spcAft>
                <a:spcPts val="0"/>
              </a:spcAft>
              <a:buNone/>
            </a:pPr>
            <a:r>
              <a:t/>
            </a:r>
            <a:endParaRPr sz="5450">
              <a:solidFill>
                <a:srgbClr val="000000"/>
              </a:solidFill>
              <a:highlight>
                <a:srgbClr val="FFFFFF"/>
              </a:highlight>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rPr lang="en-US" sz="2740">
                <a:solidFill>
                  <a:srgbClr val="435765"/>
                </a:solidFill>
                <a:highlight>
                  <a:srgbClr val="F2F2F2"/>
                </a:highlight>
                <a:latin typeface="Times New Roman"/>
                <a:ea typeface="Times New Roman"/>
                <a:cs typeface="Times New Roman"/>
                <a:sym typeface="Times New Roman"/>
              </a:rPr>
              <a:t> </a:t>
            </a:r>
            <a:endParaRPr sz="2740">
              <a:solidFill>
                <a:srgbClr val="435765"/>
              </a:solidFill>
              <a:highlight>
                <a:srgbClr val="F2F2F2"/>
              </a:highlight>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t/>
            </a:r>
            <a:endParaRPr sz="4000">
              <a:solidFill>
                <a:srgbClr val="435765"/>
              </a:solidFill>
              <a:highlight>
                <a:srgbClr val="F2F2F2"/>
              </a:highlight>
              <a:latin typeface="Times New Roman"/>
              <a:ea typeface="Times New Roman"/>
              <a:cs typeface="Times New Roman"/>
              <a:sym typeface="Times New Roman"/>
            </a:endParaRPr>
          </a:p>
          <a:p>
            <a:pPr indent="0" lvl="0" marL="457200" rtl="0" algn="l">
              <a:lnSpc>
                <a:spcPct val="90000"/>
              </a:lnSpc>
              <a:spcBef>
                <a:spcPts val="1000"/>
              </a:spcBef>
              <a:spcAft>
                <a:spcPts val="0"/>
              </a:spcAft>
              <a:buNone/>
            </a:pPr>
            <a:r>
              <a:t/>
            </a:r>
            <a:endParaRPr sz="4000">
              <a:solidFill>
                <a:srgbClr val="000000"/>
              </a:solidFill>
              <a:latin typeface="Times New Roman"/>
              <a:ea typeface="Times New Roman"/>
              <a:cs typeface="Times New Roman"/>
              <a:sym typeface="Times New Roman"/>
            </a:endParaRPr>
          </a:p>
        </p:txBody>
      </p:sp>
      <p:pic>
        <p:nvPicPr>
          <p:cNvPr id="240" name="Google Shape;240;g1ba48c26a40_0_438"/>
          <p:cNvPicPr preferRelativeResize="0"/>
          <p:nvPr/>
        </p:nvPicPr>
        <p:blipFill>
          <a:blip r:embed="rId3">
            <a:alphaModFix/>
          </a:blip>
          <a:stretch>
            <a:fillRect/>
          </a:stretch>
        </p:blipFill>
        <p:spPr>
          <a:xfrm>
            <a:off x="7831800" y="3727800"/>
            <a:ext cx="3059550" cy="2902175"/>
          </a:xfrm>
          <a:prstGeom prst="rect">
            <a:avLst/>
          </a:prstGeom>
          <a:noFill/>
          <a:ln>
            <a:noFill/>
          </a:ln>
        </p:spPr>
      </p:pic>
      <p:sp>
        <p:nvSpPr>
          <p:cNvPr id="241" name="Google Shape;241;g1ba48c26a40_0_438"/>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 name="Shape 55"/>
        <p:cNvGrpSpPr/>
        <p:nvPr/>
      </p:nvGrpSpPr>
      <p:grpSpPr>
        <a:xfrm>
          <a:off x="0" y="0"/>
          <a:ext cx="0" cy="0"/>
          <a:chOff x="0" y="0"/>
          <a:chExt cx="0" cy="0"/>
        </a:xfrm>
      </p:grpSpPr>
      <p:sp>
        <p:nvSpPr>
          <p:cNvPr id="56" name="Google Shape;56;p2"/>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57" name="Google Shape;57;p2"/>
          <p:cNvSpPr txBox="1"/>
          <p:nvPr/>
        </p:nvSpPr>
        <p:spPr>
          <a:xfrm>
            <a:off x="838200" y="5713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4400">
                <a:highlight>
                  <a:srgbClr val="E6B8AF"/>
                </a:highlight>
                <a:latin typeface="Josefin Sans"/>
                <a:ea typeface="Josefin Sans"/>
                <a:cs typeface="Josefin Sans"/>
                <a:sym typeface="Josefin Sans"/>
              </a:rPr>
              <a:t>OBJECTIVE</a:t>
            </a:r>
            <a:endParaRPr sz="4400">
              <a:highlight>
                <a:srgbClr val="E6B8AF"/>
              </a:highlight>
              <a:latin typeface="Josefin Sans"/>
              <a:ea typeface="Josefin Sans"/>
              <a:cs typeface="Josefin Sans"/>
              <a:sym typeface="Josefin Sans"/>
            </a:endParaRPr>
          </a:p>
        </p:txBody>
      </p:sp>
      <p:sp>
        <p:nvSpPr>
          <p:cNvPr id="58" name="Google Shape;58;p2"/>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457200" rtl="0" algn="l">
              <a:lnSpc>
                <a:spcPct val="90000"/>
              </a:lnSpc>
              <a:spcBef>
                <a:spcPts val="1000"/>
              </a:spcBef>
              <a:spcAft>
                <a:spcPts val="0"/>
              </a:spcAft>
              <a:buNone/>
            </a:pPr>
            <a:r>
              <a:rPr lang="en-US" sz="4000">
                <a:solidFill>
                  <a:srgbClr val="434343"/>
                </a:solidFill>
                <a:latin typeface="Josefin Sans"/>
                <a:ea typeface="Josefin Sans"/>
                <a:cs typeface="Josefin Sans"/>
                <a:sym typeface="Josefin Sans"/>
              </a:rPr>
              <a:t>To find out the presence of microplastic in water samples. </a:t>
            </a:r>
            <a:endParaRPr sz="4000">
              <a:solidFill>
                <a:srgbClr val="434343"/>
              </a:solidFill>
              <a:latin typeface="Josefin Sans"/>
              <a:ea typeface="Josefin Sans"/>
              <a:cs typeface="Josefin Sans"/>
              <a:sym typeface="Josefin Sans"/>
            </a:endParaRPr>
          </a:p>
          <a:p>
            <a:pPr indent="0" lvl="0" marL="457200" rtl="0" algn="l">
              <a:lnSpc>
                <a:spcPct val="90000"/>
              </a:lnSpc>
              <a:spcBef>
                <a:spcPts val="1000"/>
              </a:spcBef>
              <a:spcAft>
                <a:spcPts val="0"/>
              </a:spcAft>
              <a:buNone/>
            </a:pPr>
            <a:r>
              <a:t/>
            </a:r>
            <a:endParaRPr sz="3800">
              <a:solidFill>
                <a:srgbClr val="434343"/>
              </a:solidFill>
              <a:latin typeface="Josefin Sans"/>
              <a:ea typeface="Josefin Sans"/>
              <a:cs typeface="Josefin Sans"/>
              <a:sym typeface="Josefin Sans"/>
            </a:endParaRPr>
          </a:p>
          <a:p>
            <a:pPr indent="0" lvl="0" marL="0" rtl="0" algn="l">
              <a:lnSpc>
                <a:spcPct val="90000"/>
              </a:lnSpc>
              <a:spcBef>
                <a:spcPts val="1000"/>
              </a:spcBef>
              <a:spcAft>
                <a:spcPts val="0"/>
              </a:spcAft>
              <a:buNone/>
            </a:pPr>
            <a:r>
              <a:t/>
            </a:r>
            <a:endParaRPr sz="32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rgbClr val="000000"/>
              </a:solidFill>
              <a:latin typeface="Calibri"/>
              <a:ea typeface="Calibri"/>
              <a:cs typeface="Calibri"/>
              <a:sym typeface="Calibri"/>
            </a:endParaRPr>
          </a:p>
        </p:txBody>
      </p:sp>
      <p:sp>
        <p:nvSpPr>
          <p:cNvPr id="59" name="Google Shape;59;p2"/>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60" name="Google Shape;60;p2"/>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5" name="Shape 245"/>
        <p:cNvGrpSpPr/>
        <p:nvPr/>
      </p:nvGrpSpPr>
      <p:grpSpPr>
        <a:xfrm>
          <a:off x="0" y="0"/>
          <a:ext cx="0" cy="0"/>
          <a:chOff x="0" y="0"/>
          <a:chExt cx="0" cy="0"/>
        </a:xfrm>
      </p:grpSpPr>
      <p:sp>
        <p:nvSpPr>
          <p:cNvPr id="246" name="Google Shape;246;g1ba48c26a40_0_822"/>
          <p:cNvSpPr txBox="1"/>
          <p:nvPr>
            <p:ph idx="12" type="sldNum"/>
          </p:nvPr>
        </p:nvSpPr>
        <p:spPr>
          <a:xfrm>
            <a:off x="10998240" y="6465225"/>
            <a:ext cx="301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47" name="Google Shape;247;g1ba48c26a40_0_822"/>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48" name="Google Shape;248;g1ba48c26a40_0_822"/>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i="1" lang="en-US" sz="4400">
                <a:highlight>
                  <a:srgbClr val="E6B8AF"/>
                </a:highlight>
                <a:latin typeface="Twentieth Century"/>
                <a:ea typeface="Twentieth Century"/>
                <a:cs typeface="Twentieth Century"/>
                <a:sym typeface="Twentieth Century"/>
              </a:rPr>
              <a:t>CONCLUSION</a:t>
            </a:r>
            <a:endParaRPr i="1" sz="4400">
              <a:solidFill>
                <a:srgbClr val="000000"/>
              </a:solidFill>
              <a:highlight>
                <a:srgbClr val="E6B8AF"/>
              </a:highlight>
              <a:latin typeface="Twentieth Century"/>
              <a:ea typeface="Twentieth Century"/>
              <a:cs typeface="Twentieth Century"/>
              <a:sym typeface="Twentieth Century"/>
            </a:endParaRPr>
          </a:p>
        </p:txBody>
      </p:sp>
      <p:sp>
        <p:nvSpPr>
          <p:cNvPr id="249" name="Google Shape;249;g1ba48c26a40_0_822"/>
          <p:cNvSpPr txBox="1"/>
          <p:nvPr/>
        </p:nvSpPr>
        <p:spPr>
          <a:xfrm>
            <a:off x="838200" y="18047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2700">
              <a:solidFill>
                <a:srgbClr val="000000"/>
              </a:solidFill>
              <a:latin typeface="Times New Roman"/>
              <a:ea typeface="Times New Roman"/>
              <a:cs typeface="Times New Roman"/>
              <a:sym typeface="Times New Roman"/>
            </a:endParaRPr>
          </a:p>
          <a:p>
            <a:pPr indent="-419100" lvl="0" marL="457200" rtl="0" algn="l">
              <a:lnSpc>
                <a:spcPct val="150000"/>
              </a:lnSpc>
              <a:spcBef>
                <a:spcPts val="100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Reduction of microplastic or plastic itself does not necessarily improve environment quality.</a:t>
            </a:r>
            <a:endParaRPr sz="3000">
              <a:solidFill>
                <a:schemeClr val="dk1"/>
              </a:solidFill>
              <a:latin typeface="Times New Roman"/>
              <a:ea typeface="Times New Roman"/>
              <a:cs typeface="Times New Roman"/>
              <a:sym typeface="Times New Roman"/>
            </a:endParaRPr>
          </a:p>
          <a:p>
            <a:pPr indent="-419100" lvl="0" marL="457200" rtl="0" algn="l">
              <a:lnSpc>
                <a:spcPct val="150000"/>
              </a:lnSpc>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The environment only benefits from measures that actually reduce the exposure of living organisms to microplastic. </a:t>
            </a:r>
            <a:endParaRPr sz="3000">
              <a:solidFill>
                <a:schemeClr val="dk1"/>
              </a:solidFill>
              <a:latin typeface="Times New Roman"/>
              <a:ea typeface="Times New Roman"/>
              <a:cs typeface="Times New Roman"/>
              <a:sym typeface="Times New Roman"/>
            </a:endParaRPr>
          </a:p>
          <a:p>
            <a:pPr indent="-50800" lvl="0" marL="228600" rtl="0" algn="l">
              <a:lnSpc>
                <a:spcPct val="90000"/>
              </a:lnSpc>
              <a:spcBef>
                <a:spcPts val="0"/>
              </a:spcBef>
              <a:spcAft>
                <a:spcPts val="0"/>
              </a:spcAft>
              <a:buNone/>
            </a:pPr>
            <a:r>
              <a:t/>
            </a:r>
            <a:endParaRPr sz="2700">
              <a:latin typeface="Times New Roman"/>
              <a:ea typeface="Times New Roman"/>
              <a:cs typeface="Times New Roman"/>
              <a:sym typeface="Times New Roman"/>
            </a:endParaRPr>
          </a:p>
        </p:txBody>
      </p:sp>
      <p:sp>
        <p:nvSpPr>
          <p:cNvPr id="250" name="Google Shape;250;g1ba48c26a40_0_822"/>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4" name="Shape 254"/>
        <p:cNvGrpSpPr/>
        <p:nvPr/>
      </p:nvGrpSpPr>
      <p:grpSpPr>
        <a:xfrm>
          <a:off x="0" y="0"/>
          <a:ext cx="0" cy="0"/>
          <a:chOff x="0" y="0"/>
          <a:chExt cx="0" cy="0"/>
        </a:xfrm>
      </p:grpSpPr>
      <p:sp>
        <p:nvSpPr>
          <p:cNvPr id="255" name="Google Shape;255;g1ba48c26a40_0_444"/>
          <p:cNvSpPr txBox="1"/>
          <p:nvPr>
            <p:ph idx="12" type="sldNum"/>
          </p:nvPr>
        </p:nvSpPr>
        <p:spPr>
          <a:xfrm>
            <a:off x="10998240" y="6465225"/>
            <a:ext cx="3018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56" name="Google Shape;256;g1ba48c26a40_0_444"/>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57" name="Google Shape;257;g1ba48c26a40_0_444"/>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i="1" lang="en-US" sz="4400">
                <a:solidFill>
                  <a:srgbClr val="000000"/>
                </a:solidFill>
                <a:highlight>
                  <a:srgbClr val="E6B8AF"/>
                </a:highlight>
                <a:latin typeface="Twentieth Century"/>
                <a:ea typeface="Twentieth Century"/>
                <a:cs typeface="Twentieth Century"/>
                <a:sym typeface="Twentieth Century"/>
              </a:rPr>
              <a:t>REFERENCES</a:t>
            </a:r>
            <a:endParaRPr i="1" sz="4400">
              <a:solidFill>
                <a:srgbClr val="000000"/>
              </a:solidFill>
              <a:highlight>
                <a:srgbClr val="E6B8AF"/>
              </a:highlight>
              <a:latin typeface="Twentieth Century"/>
              <a:ea typeface="Twentieth Century"/>
              <a:cs typeface="Twentieth Century"/>
              <a:sym typeface="Twentieth Century"/>
            </a:endParaRPr>
          </a:p>
        </p:txBody>
      </p:sp>
      <p:sp>
        <p:nvSpPr>
          <p:cNvPr id="258" name="Google Shape;258;g1ba48c26a40_0_444"/>
          <p:cNvSpPr txBox="1"/>
          <p:nvPr/>
        </p:nvSpPr>
        <p:spPr>
          <a:xfrm>
            <a:off x="838200" y="18047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2700">
              <a:solidFill>
                <a:srgbClr val="000000"/>
              </a:solidFill>
              <a:latin typeface="Times New Roman"/>
              <a:ea typeface="Times New Roman"/>
              <a:cs typeface="Times New Roman"/>
              <a:sym typeface="Times New Roman"/>
            </a:endParaRPr>
          </a:p>
          <a:p>
            <a:pPr indent="-400050" lvl="0" marL="457200" rtl="0" algn="just">
              <a:spcBef>
                <a:spcPts val="0"/>
              </a:spcBef>
              <a:spcAft>
                <a:spcPts val="0"/>
              </a:spcAft>
              <a:buClr>
                <a:srgbClr val="000000"/>
              </a:buClr>
              <a:buSzPts val="2700"/>
              <a:buFont typeface="Times New Roman"/>
              <a:buChar char="★"/>
            </a:pPr>
            <a:r>
              <a:rPr lang="en-US" sz="2700">
                <a:latin typeface="Times New Roman"/>
                <a:ea typeface="Times New Roman"/>
                <a:cs typeface="Times New Roman"/>
                <a:sym typeface="Times New Roman"/>
              </a:rPr>
              <a:t>Centre for Nature and Climate.</a:t>
            </a:r>
            <a:endParaRPr sz="2700">
              <a:latin typeface="Times New Roman"/>
              <a:ea typeface="Times New Roman"/>
              <a:cs typeface="Times New Roman"/>
              <a:sym typeface="Times New Roman"/>
            </a:endParaRPr>
          </a:p>
          <a:p>
            <a:pPr indent="-400050" lvl="0" marL="457200" rtl="0" algn="just">
              <a:spcBef>
                <a:spcPts val="0"/>
              </a:spcBef>
              <a:spcAft>
                <a:spcPts val="0"/>
              </a:spcAft>
              <a:buClr>
                <a:srgbClr val="000000"/>
              </a:buClr>
              <a:buSzPts val="2700"/>
              <a:buFont typeface="Times New Roman"/>
              <a:buChar char="★"/>
            </a:pPr>
            <a:r>
              <a:rPr lang="en-US" sz="2700">
                <a:latin typeface="Times New Roman"/>
                <a:ea typeface="Times New Roman"/>
                <a:cs typeface="Times New Roman"/>
                <a:sym typeface="Times New Roman"/>
              </a:rPr>
              <a:t>Geological Survey(U.S).</a:t>
            </a:r>
            <a:endParaRPr sz="2700">
              <a:latin typeface="Times New Roman"/>
              <a:ea typeface="Times New Roman"/>
              <a:cs typeface="Times New Roman"/>
              <a:sym typeface="Times New Roman"/>
            </a:endParaRPr>
          </a:p>
          <a:p>
            <a:pPr indent="-400050" lvl="0" marL="457200" rtl="0" algn="just">
              <a:spcBef>
                <a:spcPts val="0"/>
              </a:spcBef>
              <a:spcAft>
                <a:spcPts val="0"/>
              </a:spcAft>
              <a:buClr>
                <a:srgbClr val="000000"/>
              </a:buClr>
              <a:buSzPts val="2700"/>
              <a:buFont typeface="Times New Roman"/>
              <a:buChar char="★"/>
            </a:pPr>
            <a:r>
              <a:rPr lang="en-US" sz="2700">
                <a:latin typeface="Times New Roman"/>
                <a:ea typeface="Times New Roman"/>
                <a:cs typeface="Times New Roman"/>
                <a:sym typeface="Times New Roman"/>
              </a:rPr>
              <a:t>TrAC Trends in Analytical Chemistry.</a:t>
            </a:r>
            <a:endParaRPr sz="2700">
              <a:latin typeface="Times New Roman"/>
              <a:ea typeface="Times New Roman"/>
              <a:cs typeface="Times New Roman"/>
              <a:sym typeface="Times New Roman"/>
            </a:endParaRPr>
          </a:p>
          <a:p>
            <a:pPr indent="-400050" lvl="0" marL="457200" rtl="0" algn="just">
              <a:spcBef>
                <a:spcPts val="0"/>
              </a:spcBef>
              <a:spcAft>
                <a:spcPts val="0"/>
              </a:spcAft>
              <a:buClr>
                <a:srgbClr val="000000"/>
              </a:buClr>
              <a:buSzPts val="2700"/>
              <a:buFont typeface="Times New Roman"/>
              <a:buChar char="★"/>
            </a:pPr>
            <a:r>
              <a:rPr lang="en-US" sz="2700">
                <a:latin typeface="Times New Roman"/>
                <a:ea typeface="Times New Roman"/>
                <a:cs typeface="Times New Roman"/>
                <a:sym typeface="Times New Roman"/>
              </a:rPr>
              <a:t>University Of Alaska Fairbanks.</a:t>
            </a:r>
            <a:endParaRPr sz="2700">
              <a:latin typeface="Times New Roman"/>
              <a:ea typeface="Times New Roman"/>
              <a:cs typeface="Times New Roman"/>
              <a:sym typeface="Times New Roman"/>
            </a:endParaRPr>
          </a:p>
          <a:p>
            <a:pPr indent="-50800" lvl="0" marL="228600" rtl="0" algn="l">
              <a:lnSpc>
                <a:spcPct val="90000"/>
              </a:lnSpc>
              <a:spcBef>
                <a:spcPts val="0"/>
              </a:spcBef>
              <a:spcAft>
                <a:spcPts val="0"/>
              </a:spcAft>
              <a:buNone/>
            </a:pPr>
            <a:r>
              <a:t/>
            </a:r>
            <a:endParaRPr i="1" sz="4400">
              <a:solidFill>
                <a:srgbClr val="000000"/>
              </a:solidFill>
              <a:latin typeface="Twentieth Century"/>
              <a:ea typeface="Twentieth Century"/>
              <a:cs typeface="Twentieth Century"/>
              <a:sym typeface="Twentieth Century"/>
            </a:endParaRPr>
          </a:p>
        </p:txBody>
      </p:sp>
      <p:sp>
        <p:nvSpPr>
          <p:cNvPr id="259" name="Google Shape;259;g1ba48c26a40_0_444"/>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3" name="Shape 263"/>
        <p:cNvGrpSpPr/>
        <p:nvPr/>
      </p:nvGrpSpPr>
      <p:grpSpPr>
        <a:xfrm>
          <a:off x="0" y="0"/>
          <a:ext cx="0" cy="0"/>
          <a:chOff x="0" y="0"/>
          <a:chExt cx="0" cy="0"/>
        </a:xfrm>
      </p:grpSpPr>
      <p:sp>
        <p:nvSpPr>
          <p:cNvPr id="264" name="Google Shape;264;g1ba48c26a40_0_450"/>
          <p:cNvSpPr txBox="1"/>
          <p:nvPr>
            <p:ph idx="12" type="sldNum"/>
          </p:nvPr>
        </p:nvSpPr>
        <p:spPr>
          <a:xfrm>
            <a:off x="11102797" y="6465225"/>
            <a:ext cx="1974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265" name="Google Shape;265;g1ba48c26a40_0_450"/>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266" name="Google Shape;266;g1ba48c26a40_0_450"/>
          <p:cNvSpPr txBox="1"/>
          <p:nvPr>
            <p:ph idx="10" type="dt"/>
          </p:nvPr>
        </p:nvSpPr>
        <p:spPr>
          <a:xfrm>
            <a:off x="2443175" y="6465225"/>
            <a:ext cx="6957900" cy="375600"/>
          </a:xfrm>
          <a:prstGeom prst="rect">
            <a:avLst/>
          </a:prstGeom>
          <a:noFill/>
          <a:ln>
            <a:noFill/>
          </a:ln>
        </p:spPr>
        <p:txBody>
          <a:bodyPr anchorCtr="0" anchor="t" bIns="0" lIns="0" spcFirstLastPara="1" rIns="0" wrap="square" tIns="0">
            <a:spAutoFit/>
          </a:bodyPr>
          <a:lstStyle/>
          <a:p>
            <a:pPr indent="0" lvl="0" marL="0" rtl="0" algn="ctr">
              <a:lnSpc>
                <a:spcPct val="103333"/>
              </a:lnSpc>
              <a:spcBef>
                <a:spcPts val="0"/>
              </a:spcBef>
              <a:spcAft>
                <a:spcPts val="0"/>
              </a:spcAft>
              <a:buNone/>
            </a:pPr>
            <a:r>
              <a:rPr lang="en-US"/>
              <a:t>LAKE 2022:</a:t>
            </a:r>
            <a:r>
              <a:rPr lang="en-US"/>
              <a:t>Conservation of wetlands: ecosystem-based adaptation of climate change, December 28-30, 2022</a:t>
            </a:r>
            <a:endParaRPr>
              <a:solidFill>
                <a:schemeClr val="dk1"/>
              </a:solidFill>
            </a:endParaRPr>
          </a:p>
          <a:p>
            <a:pPr indent="0" lvl="0" marL="0" rtl="0" algn="ctr">
              <a:lnSpc>
                <a:spcPct val="103333"/>
              </a:lnSpc>
              <a:spcBef>
                <a:spcPts val="0"/>
              </a:spcBef>
              <a:spcAft>
                <a:spcPts val="0"/>
              </a:spcAft>
              <a:buNone/>
            </a:pPr>
            <a:r>
              <a:t/>
            </a:r>
            <a:endParaRPr/>
          </a:p>
        </p:txBody>
      </p:sp>
      <p:sp>
        <p:nvSpPr>
          <p:cNvPr id="267" name="Google Shape;267;g1ba48c26a40_0_450"/>
          <p:cNvSpPr txBox="1"/>
          <p:nvPr/>
        </p:nvSpPr>
        <p:spPr>
          <a:xfrm>
            <a:off x="838200" y="6810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i="1" lang="en-US" sz="4400">
                <a:solidFill>
                  <a:srgbClr val="000000"/>
                </a:solidFill>
                <a:highlight>
                  <a:srgbClr val="E6B8AF"/>
                </a:highlight>
                <a:latin typeface="Twentieth Century"/>
                <a:ea typeface="Twentieth Century"/>
                <a:cs typeface="Twentieth Century"/>
                <a:sym typeface="Twentieth Century"/>
              </a:rPr>
              <a:t>ACKNOWLEDGEMENT</a:t>
            </a:r>
            <a:br>
              <a:rPr b="1" lang="en-US" sz="4400">
                <a:solidFill>
                  <a:srgbClr val="000000"/>
                </a:solidFill>
                <a:latin typeface="Calibri"/>
                <a:ea typeface="Calibri"/>
                <a:cs typeface="Calibri"/>
                <a:sym typeface="Calibri"/>
              </a:rPr>
            </a:br>
            <a:endParaRPr b="1" sz="4400">
              <a:solidFill>
                <a:srgbClr val="000000"/>
              </a:solidFill>
              <a:latin typeface="Calibri"/>
              <a:ea typeface="Calibri"/>
              <a:cs typeface="Calibri"/>
              <a:sym typeface="Calibri"/>
            </a:endParaRPr>
          </a:p>
        </p:txBody>
      </p:sp>
      <p:sp>
        <p:nvSpPr>
          <p:cNvPr id="268" name="Google Shape;268;g1ba48c26a40_0_450"/>
          <p:cNvSpPr txBox="1"/>
          <p:nvPr/>
        </p:nvSpPr>
        <p:spPr>
          <a:xfrm>
            <a:off x="334900" y="1548600"/>
            <a:ext cx="11019000" cy="4628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i="1" lang="en-US" sz="3200">
                <a:solidFill>
                  <a:srgbClr val="000000"/>
                </a:solidFill>
                <a:latin typeface="Times New Roman"/>
                <a:ea typeface="Times New Roman"/>
                <a:cs typeface="Times New Roman"/>
                <a:sym typeface="Times New Roman"/>
              </a:rPr>
              <a:t>We would like to express our special thanks of gratitude to all our teachers for their guidance and support in completing our Project.</a:t>
            </a:r>
            <a:endParaRPr i="1" sz="3200">
              <a:solidFill>
                <a:srgbClr val="000000"/>
              </a:solidFill>
              <a:latin typeface="Times New Roman"/>
              <a:ea typeface="Times New Roman"/>
              <a:cs typeface="Times New Roman"/>
              <a:sym typeface="Times New Roman"/>
            </a:endParaRPr>
          </a:p>
          <a:p>
            <a:pPr indent="0" lvl="0" marL="0" rtl="0" algn="ctr">
              <a:lnSpc>
                <a:spcPct val="90000"/>
              </a:lnSpc>
              <a:spcBef>
                <a:spcPts val="0"/>
              </a:spcBef>
              <a:spcAft>
                <a:spcPts val="0"/>
              </a:spcAft>
              <a:buNone/>
            </a:pPr>
            <a:r>
              <a:rPr i="1" lang="en-US" sz="3200">
                <a:solidFill>
                  <a:srgbClr val="000000"/>
                </a:solidFill>
                <a:latin typeface="Times New Roman"/>
                <a:ea typeface="Times New Roman"/>
                <a:cs typeface="Times New Roman"/>
                <a:sym typeface="Times New Roman"/>
              </a:rPr>
              <a:t>We would also like to extend our gratitude to Principal Mam for providing us with all the facility that was required and also to the  IISc institute for guiding us and giving us an opportunity to take part.</a:t>
            </a:r>
            <a:endParaRPr i="1" sz="3200">
              <a:solidFill>
                <a:srgbClr val="000000"/>
              </a:solidFill>
              <a:latin typeface="Times New Roman"/>
              <a:ea typeface="Times New Roman"/>
              <a:cs typeface="Times New Roman"/>
              <a:sym typeface="Times New Roman"/>
            </a:endParaRPr>
          </a:p>
          <a:p>
            <a:pPr indent="0" lvl="0" marL="0" rtl="0" algn="ctr">
              <a:lnSpc>
                <a:spcPct val="90000"/>
              </a:lnSpc>
              <a:spcBef>
                <a:spcPts val="0"/>
              </a:spcBef>
              <a:spcAft>
                <a:spcPts val="0"/>
              </a:spcAft>
              <a:buNone/>
            </a:pPr>
            <a:r>
              <a:t/>
            </a:r>
            <a:endParaRPr i="1" sz="3000">
              <a:solidFill>
                <a:srgbClr val="000000"/>
              </a:solidFill>
              <a:latin typeface="Josefin Sans"/>
              <a:ea typeface="Josefin Sans"/>
              <a:cs typeface="Josefin Sans"/>
              <a:sym typeface="Josefin Sans"/>
            </a:endParaRPr>
          </a:p>
          <a:p>
            <a:pPr indent="0" lvl="0" marL="0" rtl="0" algn="ctr">
              <a:lnSpc>
                <a:spcPct val="90000"/>
              </a:lnSpc>
              <a:spcBef>
                <a:spcPts val="0"/>
              </a:spcBef>
              <a:spcAft>
                <a:spcPts val="0"/>
              </a:spcAft>
              <a:buNone/>
            </a:pPr>
            <a:r>
              <a:rPr i="1" lang="en-US" sz="3900">
                <a:solidFill>
                  <a:srgbClr val="000000"/>
                </a:solidFill>
                <a:highlight>
                  <a:srgbClr val="CFE2F3"/>
                </a:highlight>
                <a:latin typeface="Times New Roman"/>
                <a:ea typeface="Times New Roman"/>
                <a:cs typeface="Times New Roman"/>
                <a:sym typeface="Times New Roman"/>
              </a:rPr>
              <a:t>Thank You</a:t>
            </a:r>
            <a:endParaRPr i="1" sz="3900">
              <a:solidFill>
                <a:srgbClr val="000000"/>
              </a:solidFill>
              <a:highlight>
                <a:srgbClr val="CFE2F3"/>
              </a:highlight>
              <a:latin typeface="Times New Roman"/>
              <a:ea typeface="Times New Roman"/>
              <a:cs typeface="Times New Roman"/>
              <a:sym typeface="Times New Roman"/>
            </a:endParaRPr>
          </a:p>
          <a:p>
            <a:pPr indent="0" lvl="0" marL="177800" rtl="0" algn="l">
              <a:lnSpc>
                <a:spcPct val="90000"/>
              </a:lnSpc>
              <a:spcBef>
                <a:spcPts val="0"/>
              </a:spcBef>
              <a:spcAft>
                <a:spcPts val="0"/>
              </a:spcAft>
              <a:buNone/>
            </a:pPr>
            <a:r>
              <a:t/>
            </a:r>
            <a:endParaRPr sz="280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 name="Shape 64"/>
        <p:cNvGrpSpPr/>
        <p:nvPr/>
      </p:nvGrpSpPr>
      <p:grpSpPr>
        <a:xfrm>
          <a:off x="0" y="0"/>
          <a:ext cx="0" cy="0"/>
          <a:chOff x="0" y="0"/>
          <a:chExt cx="0" cy="0"/>
        </a:xfrm>
      </p:grpSpPr>
      <p:sp>
        <p:nvSpPr>
          <p:cNvPr id="65" name="Google Shape;65;g1ba48c26a40_0_390"/>
          <p:cNvSpPr txBox="1"/>
          <p:nvPr>
            <p:ph idx="12" type="sldNum"/>
          </p:nvPr>
        </p:nvSpPr>
        <p:spPr>
          <a:xfrm>
            <a:off x="11146535" y="6465214"/>
            <a:ext cx="1536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66" name="Google Shape;66;g1ba48c26a40_0_390"/>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67" name="Google Shape;67;g1ba48c26a40_0_390"/>
          <p:cNvSpPr txBox="1"/>
          <p:nvPr>
            <p:ph idx="10" type="dt"/>
          </p:nvPr>
        </p:nvSpPr>
        <p:spPr>
          <a:xfrm>
            <a:off x="2373200" y="6465225"/>
            <a:ext cx="8184600" cy="184800"/>
          </a:xfrm>
          <a:prstGeom prst="rect">
            <a:avLst/>
          </a:prstGeom>
          <a:noFill/>
          <a:ln>
            <a:noFill/>
          </a:ln>
        </p:spPr>
        <p:txBody>
          <a:bodyPr anchorCtr="0" anchor="t" bIns="0" lIns="0" spcFirstLastPara="1" rIns="0" wrap="square" tIns="0">
            <a:spAutoFit/>
          </a:bodyPr>
          <a:lstStyle/>
          <a:p>
            <a:pPr indent="0" lvl="0" marL="0" rtl="0" algn="ctr">
              <a:lnSpc>
                <a:spcPct val="103333"/>
              </a:lnSpc>
              <a:spcBef>
                <a:spcPts val="0"/>
              </a:spcBef>
              <a:spcAft>
                <a:spcPts val="0"/>
              </a:spcAft>
              <a:buNone/>
            </a:pPr>
            <a:r>
              <a:rPr lang="en-US"/>
              <a:t>LAKE 2022:</a:t>
            </a:r>
            <a:r>
              <a:rPr lang="en-US"/>
              <a:t>Conservation of wetlands: ecosystem-based adaptation of climate change, December 28-30, 2022</a:t>
            </a:r>
            <a:endParaRPr/>
          </a:p>
        </p:txBody>
      </p:sp>
      <p:sp>
        <p:nvSpPr>
          <p:cNvPr id="68" name="Google Shape;68;g1ba48c26a40_0_390"/>
          <p:cNvSpPr txBox="1"/>
          <p:nvPr/>
        </p:nvSpPr>
        <p:spPr>
          <a:xfrm>
            <a:off x="2647292" y="207983"/>
            <a:ext cx="6417900" cy="18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i="1" lang="en-US" sz="4400">
                <a:solidFill>
                  <a:srgbClr val="000000"/>
                </a:solidFill>
                <a:highlight>
                  <a:srgbClr val="E6B8AF"/>
                </a:highlight>
                <a:latin typeface="Josefin Sans"/>
                <a:ea typeface="Josefin Sans"/>
                <a:cs typeface="Josefin Sans"/>
                <a:sym typeface="Josefin Sans"/>
              </a:rPr>
              <a:t>What is a m</a:t>
            </a:r>
            <a:r>
              <a:rPr i="1" lang="en-US" sz="4400">
                <a:solidFill>
                  <a:srgbClr val="000000"/>
                </a:solidFill>
                <a:highlight>
                  <a:srgbClr val="E6B8AF"/>
                </a:highlight>
                <a:latin typeface="Twentieth Century"/>
                <a:ea typeface="Twentieth Century"/>
                <a:cs typeface="Twentieth Century"/>
                <a:sym typeface="Twentieth Century"/>
              </a:rPr>
              <a:t>icr</a:t>
            </a:r>
            <a:r>
              <a:rPr i="1" lang="en-US" sz="4400">
                <a:solidFill>
                  <a:srgbClr val="000000"/>
                </a:solidFill>
                <a:highlight>
                  <a:srgbClr val="E6B8AF"/>
                </a:highlight>
                <a:latin typeface="Josefin Sans"/>
                <a:ea typeface="Josefin Sans"/>
                <a:cs typeface="Josefin Sans"/>
                <a:sym typeface="Josefin Sans"/>
              </a:rPr>
              <a:t>oplastic?</a:t>
            </a:r>
            <a:endParaRPr sz="4400">
              <a:solidFill>
                <a:srgbClr val="000000"/>
              </a:solidFill>
              <a:highlight>
                <a:srgbClr val="E6B8AF"/>
              </a:highlight>
              <a:latin typeface="Josefin Sans"/>
              <a:ea typeface="Josefin Sans"/>
              <a:cs typeface="Josefin Sans"/>
              <a:sym typeface="Josefin Sans"/>
            </a:endParaRPr>
          </a:p>
        </p:txBody>
      </p:sp>
      <p:sp>
        <p:nvSpPr>
          <p:cNvPr id="69" name="Google Shape;69;g1ba48c26a40_0_390"/>
          <p:cNvSpPr txBox="1"/>
          <p:nvPr/>
        </p:nvSpPr>
        <p:spPr>
          <a:xfrm>
            <a:off x="167275" y="1927825"/>
            <a:ext cx="5457600" cy="4265400"/>
          </a:xfrm>
          <a:prstGeom prst="rect">
            <a:avLst/>
          </a:prstGeom>
          <a:noFill/>
          <a:ln>
            <a:noFill/>
          </a:ln>
        </p:spPr>
        <p:txBody>
          <a:bodyPr anchorCtr="0" anchor="t" bIns="45700" lIns="91425" spcFirstLastPara="1" rIns="91425" wrap="square" tIns="45700">
            <a:normAutofit/>
          </a:bodyPr>
          <a:lstStyle/>
          <a:p>
            <a:pPr indent="-431800" lvl="0" marL="457200" rtl="0" algn="l">
              <a:lnSpc>
                <a:spcPct val="90000"/>
              </a:lnSpc>
              <a:spcBef>
                <a:spcPts val="1000"/>
              </a:spcBef>
              <a:spcAft>
                <a:spcPts val="0"/>
              </a:spcAft>
              <a:buClr>
                <a:srgbClr val="000000"/>
              </a:buClr>
              <a:buSzPts val="3200"/>
              <a:buFont typeface="Times New Roman"/>
              <a:buChar char="●"/>
            </a:pPr>
            <a:r>
              <a:rPr lang="en-US" sz="3200">
                <a:solidFill>
                  <a:srgbClr val="000000"/>
                </a:solidFill>
                <a:latin typeface="Times New Roman"/>
                <a:ea typeface="Times New Roman"/>
                <a:cs typeface="Times New Roman"/>
                <a:sym typeface="Times New Roman"/>
              </a:rPr>
              <a:t>A piece of plastic less than 5 millimeters in size, about the length of a grain of rice or smaller.</a:t>
            </a:r>
            <a:endParaRPr sz="3200">
              <a:solidFill>
                <a:srgbClr val="000000"/>
              </a:solidFill>
              <a:latin typeface="Times New Roman"/>
              <a:ea typeface="Times New Roman"/>
              <a:cs typeface="Times New Roman"/>
              <a:sym typeface="Times New Roman"/>
            </a:endParaRPr>
          </a:p>
          <a:p>
            <a:pPr indent="-431800" lvl="0" marL="457200" rtl="0" algn="l">
              <a:lnSpc>
                <a:spcPct val="90000"/>
              </a:lnSpc>
              <a:spcBef>
                <a:spcPts val="0"/>
              </a:spcBef>
              <a:spcAft>
                <a:spcPts val="0"/>
              </a:spcAft>
              <a:buClr>
                <a:srgbClr val="000000"/>
              </a:buClr>
              <a:buSzPts val="3200"/>
              <a:buFont typeface="Times New Roman"/>
              <a:buChar char="●"/>
            </a:pPr>
            <a:r>
              <a:rPr lang="en-US" sz="3200">
                <a:solidFill>
                  <a:srgbClr val="000000"/>
                </a:solidFill>
                <a:latin typeface="Times New Roman"/>
                <a:ea typeface="Times New Roman"/>
                <a:cs typeface="Times New Roman"/>
                <a:sym typeface="Times New Roman"/>
              </a:rPr>
              <a:t>It’s very difficult to see much smaller than 5mm without close inspection or a microscope.</a:t>
            </a:r>
            <a:endParaRPr sz="3200">
              <a:solidFill>
                <a:srgbClr val="000000"/>
              </a:solidFill>
              <a:latin typeface="Times New Roman"/>
              <a:ea typeface="Times New Roman"/>
              <a:cs typeface="Times New Roman"/>
              <a:sym typeface="Times New Roman"/>
            </a:endParaRPr>
          </a:p>
        </p:txBody>
      </p:sp>
      <p:pic>
        <p:nvPicPr>
          <p:cNvPr id="70" name="Google Shape;70;g1ba48c26a40_0_390"/>
          <p:cNvPicPr preferRelativeResize="0"/>
          <p:nvPr/>
        </p:nvPicPr>
        <p:blipFill>
          <a:blip r:embed="rId3">
            <a:alphaModFix/>
          </a:blip>
          <a:stretch>
            <a:fillRect/>
          </a:stretch>
        </p:blipFill>
        <p:spPr>
          <a:xfrm>
            <a:off x="5918450" y="2059575"/>
            <a:ext cx="5457600" cy="37125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 name="Shape 74"/>
        <p:cNvGrpSpPr/>
        <p:nvPr/>
      </p:nvGrpSpPr>
      <p:grpSpPr>
        <a:xfrm>
          <a:off x="0" y="0"/>
          <a:ext cx="0" cy="0"/>
          <a:chOff x="0" y="0"/>
          <a:chExt cx="0" cy="0"/>
        </a:xfrm>
      </p:grpSpPr>
      <p:sp>
        <p:nvSpPr>
          <p:cNvPr id="75" name="Google Shape;75;p3"/>
          <p:cNvSpPr txBox="1"/>
          <p:nvPr>
            <p:ph idx="12" type="sldNum"/>
          </p:nvPr>
        </p:nvSpPr>
        <p:spPr>
          <a:xfrm>
            <a:off x="11146535" y="6465214"/>
            <a:ext cx="153670" cy="177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76" name="Google Shape;76;p3"/>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4400">
                <a:solidFill>
                  <a:srgbClr val="000000"/>
                </a:solidFill>
                <a:highlight>
                  <a:srgbClr val="EA9999"/>
                </a:highlight>
                <a:latin typeface="Josefin Sans"/>
                <a:ea typeface="Josefin Sans"/>
                <a:cs typeface="Josefin Sans"/>
                <a:sym typeface="Josefin Sans"/>
              </a:rPr>
              <a:t>Studies on microplastics</a:t>
            </a:r>
            <a:endParaRPr sz="4400">
              <a:solidFill>
                <a:srgbClr val="000000"/>
              </a:solidFill>
              <a:highlight>
                <a:srgbClr val="EA9999"/>
              </a:highlight>
              <a:latin typeface="Josefin Sans"/>
              <a:ea typeface="Josefin Sans"/>
              <a:cs typeface="Josefin Sans"/>
              <a:sym typeface="Josefin Sans"/>
            </a:endParaRPr>
          </a:p>
        </p:txBody>
      </p:sp>
      <p:sp>
        <p:nvSpPr>
          <p:cNvPr id="77" name="Google Shape;77;p3"/>
          <p:cNvSpPr txBox="1"/>
          <p:nvPr/>
        </p:nvSpPr>
        <p:spPr>
          <a:xfrm>
            <a:off x="354525" y="2379950"/>
            <a:ext cx="4473000" cy="33108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US" sz="4000">
                <a:solidFill>
                  <a:srgbClr val="38761D"/>
                </a:solidFill>
                <a:latin typeface="Josefin Sans"/>
                <a:ea typeface="Josefin Sans"/>
                <a:cs typeface="Josefin Sans"/>
                <a:sym typeface="Josefin Sans"/>
              </a:rPr>
              <a:t>Microplastic studies conducted in India.</a:t>
            </a:r>
            <a:endParaRPr sz="2800">
              <a:solidFill>
                <a:srgbClr val="38761D"/>
              </a:solidFill>
              <a:latin typeface="Josefin Sans"/>
              <a:ea typeface="Josefin Sans"/>
              <a:cs typeface="Josefin Sans"/>
              <a:sym typeface="Josefin Sans"/>
            </a:endParaRPr>
          </a:p>
        </p:txBody>
      </p:sp>
      <p:pic>
        <p:nvPicPr>
          <p:cNvPr id="78" name="Google Shape;78;p3"/>
          <p:cNvPicPr preferRelativeResize="0"/>
          <p:nvPr/>
        </p:nvPicPr>
        <p:blipFill rotWithShape="1">
          <a:blip r:embed="rId3">
            <a:alphaModFix/>
          </a:blip>
          <a:srcRect b="4470" l="0" r="0" t="4470"/>
          <a:stretch/>
        </p:blipFill>
        <p:spPr>
          <a:xfrm>
            <a:off x="4827525" y="1674050"/>
            <a:ext cx="6765300" cy="4126225"/>
          </a:xfrm>
          <a:prstGeom prst="rect">
            <a:avLst/>
          </a:prstGeom>
          <a:noFill/>
          <a:ln>
            <a:noFill/>
          </a:ln>
        </p:spPr>
      </p:pic>
      <p:sp>
        <p:nvSpPr>
          <p:cNvPr id="79" name="Google Shape;79;p3"/>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80" name="Google Shape;80;p3"/>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 name="Shape 84"/>
        <p:cNvGrpSpPr/>
        <p:nvPr/>
      </p:nvGrpSpPr>
      <p:grpSpPr>
        <a:xfrm>
          <a:off x="0" y="0"/>
          <a:ext cx="0" cy="0"/>
          <a:chOff x="0" y="0"/>
          <a:chExt cx="0" cy="0"/>
        </a:xfrm>
      </p:grpSpPr>
      <p:sp>
        <p:nvSpPr>
          <p:cNvPr id="85" name="Google Shape;85;g1ba48c26a40_0_241"/>
          <p:cNvSpPr txBox="1"/>
          <p:nvPr>
            <p:ph idx="12" type="sldNum"/>
          </p:nvPr>
        </p:nvSpPr>
        <p:spPr>
          <a:xfrm>
            <a:off x="11146535" y="6465214"/>
            <a:ext cx="1536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pic>
        <p:nvPicPr>
          <p:cNvPr id="86" name="Google Shape;86;g1ba48c26a40_0_241" title="Points scored"/>
          <p:cNvPicPr preferRelativeResize="0"/>
          <p:nvPr/>
        </p:nvPicPr>
        <p:blipFill>
          <a:blip r:embed="rId3">
            <a:alphaModFix/>
          </a:blip>
          <a:stretch>
            <a:fillRect/>
          </a:stretch>
        </p:blipFill>
        <p:spPr>
          <a:xfrm>
            <a:off x="732150" y="85000"/>
            <a:ext cx="10547151" cy="6188926"/>
          </a:xfrm>
          <a:prstGeom prst="rect">
            <a:avLst/>
          </a:prstGeom>
          <a:noFill/>
          <a:ln>
            <a:noFill/>
          </a:ln>
        </p:spPr>
      </p:pic>
      <p:sp>
        <p:nvSpPr>
          <p:cNvPr id="87" name="Google Shape;87;g1ba48c26a40_0_241"/>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88" name="Google Shape;88;g1ba48c26a40_0_241"/>
          <p:cNvSpPr txBox="1"/>
          <p:nvPr>
            <p:ph idx="10" type="dt"/>
          </p:nvPr>
        </p:nvSpPr>
        <p:spPr>
          <a:xfrm>
            <a:off x="2900375" y="6465225"/>
            <a:ext cx="6848100" cy="375600"/>
          </a:xfrm>
          <a:prstGeom prst="rect">
            <a:avLst/>
          </a:prstGeom>
          <a:noFill/>
          <a:ln>
            <a:noFill/>
          </a:ln>
        </p:spPr>
        <p:txBody>
          <a:bodyPr anchorCtr="0" anchor="t" bIns="0" lIns="0" spcFirstLastPara="1" rIns="0" wrap="square" tIns="0">
            <a:spAutoFit/>
          </a:bodyPr>
          <a:lstStyle/>
          <a:p>
            <a:pPr indent="0" lvl="0" marL="0" rtl="0" algn="ctr">
              <a:lnSpc>
                <a:spcPct val="103333"/>
              </a:lnSpc>
              <a:spcBef>
                <a:spcPts val="0"/>
              </a:spcBef>
              <a:spcAft>
                <a:spcPts val="0"/>
              </a:spcAft>
              <a:buNone/>
            </a:pPr>
            <a:r>
              <a:rPr lang="en-US"/>
              <a:t>LAKE 2022 </a:t>
            </a:r>
            <a:r>
              <a:rPr lang="en-US"/>
              <a:t>Conservation of wetlands: ecosystem-based adaptation of climate change, December 28-30, 2022</a:t>
            </a:r>
            <a:endParaRPr>
              <a:solidFill>
                <a:schemeClr val="dk1"/>
              </a:solidFill>
            </a:endParaRPr>
          </a:p>
          <a:p>
            <a:pPr indent="0" lvl="0" marL="0" rtl="0" algn="ctr">
              <a:lnSpc>
                <a:spcPct val="103333"/>
              </a:lnSpc>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 name="Shape 92"/>
        <p:cNvGrpSpPr/>
        <p:nvPr/>
      </p:nvGrpSpPr>
      <p:grpSpPr>
        <a:xfrm>
          <a:off x="0" y="0"/>
          <a:ext cx="0" cy="0"/>
          <a:chOff x="0" y="0"/>
          <a:chExt cx="0" cy="0"/>
        </a:xfrm>
      </p:grpSpPr>
      <p:sp>
        <p:nvSpPr>
          <p:cNvPr id="93" name="Google Shape;93;g1ba48c26a40_0_310"/>
          <p:cNvSpPr txBox="1"/>
          <p:nvPr>
            <p:ph idx="12" type="sldNum"/>
          </p:nvPr>
        </p:nvSpPr>
        <p:spPr>
          <a:xfrm>
            <a:off x="11146535" y="6465214"/>
            <a:ext cx="1536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94" name="Google Shape;94;g1ba48c26a40_0_310"/>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95" name="Google Shape;95;g1ba48c26a40_0_310"/>
          <p:cNvSpPr txBox="1"/>
          <p:nvPr/>
        </p:nvSpPr>
        <p:spPr>
          <a:xfrm>
            <a:off x="838200" y="4999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4400">
                <a:solidFill>
                  <a:srgbClr val="000000"/>
                </a:solidFill>
                <a:highlight>
                  <a:srgbClr val="E6B8AF"/>
                </a:highlight>
                <a:latin typeface="Josefin Sans"/>
                <a:ea typeface="Josefin Sans"/>
                <a:cs typeface="Josefin Sans"/>
                <a:sym typeface="Josefin Sans"/>
              </a:rPr>
              <a:t>MICROPLASTIC IN RAINWATER</a:t>
            </a:r>
            <a:endParaRPr sz="4400">
              <a:solidFill>
                <a:srgbClr val="000000"/>
              </a:solidFill>
              <a:highlight>
                <a:srgbClr val="E6B8AF"/>
              </a:highlight>
              <a:latin typeface="Josefin Sans"/>
              <a:ea typeface="Josefin Sans"/>
              <a:cs typeface="Josefin Sans"/>
              <a:sym typeface="Josefin Sans"/>
            </a:endParaRPr>
          </a:p>
        </p:txBody>
      </p:sp>
      <p:sp>
        <p:nvSpPr>
          <p:cNvPr id="96" name="Google Shape;96;g1ba48c26a40_0_310"/>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b="1" lang="en-US" sz="3200">
                <a:solidFill>
                  <a:srgbClr val="333333"/>
                </a:solidFill>
                <a:highlight>
                  <a:srgbClr val="FFFFFF"/>
                </a:highlight>
                <a:latin typeface="Times New Roman"/>
                <a:ea typeface="Times New Roman"/>
                <a:cs typeface="Times New Roman"/>
                <a:sym typeface="Times New Roman"/>
              </a:rPr>
              <a:t> </a:t>
            </a:r>
            <a:r>
              <a:rPr lang="en-US" sz="3400">
                <a:solidFill>
                  <a:srgbClr val="333333"/>
                </a:solidFill>
                <a:highlight>
                  <a:srgbClr val="FFFFFF"/>
                </a:highlight>
                <a:latin typeface="Times New Roman"/>
                <a:ea typeface="Times New Roman"/>
                <a:cs typeface="Times New Roman"/>
                <a:sym typeface="Times New Roman"/>
              </a:rPr>
              <a:t>Atmospheric circulation patterns are capable of transporting microplastics significant distances and they have been recorded in some of the most remote parts of the oceans and the Arctic</a:t>
            </a:r>
            <a:r>
              <a:rPr lang="en-US" sz="3400">
                <a:solidFill>
                  <a:srgbClr val="333333"/>
                </a:solidFill>
                <a:highlight>
                  <a:srgbClr val="FFFFFF"/>
                </a:highlight>
                <a:latin typeface="Josefin Sans"/>
                <a:ea typeface="Josefin Sans"/>
                <a:cs typeface="Josefin Sans"/>
                <a:sym typeface="Josefin Sans"/>
              </a:rPr>
              <a:t>.</a:t>
            </a:r>
            <a:endParaRPr sz="3400">
              <a:solidFill>
                <a:srgbClr val="333333"/>
              </a:solidFill>
              <a:highlight>
                <a:srgbClr val="FFFFFF"/>
              </a:highlight>
              <a:latin typeface="Josefin Sans"/>
              <a:ea typeface="Josefin Sans"/>
              <a:cs typeface="Josefin Sans"/>
              <a:sym typeface="Josefin Sans"/>
            </a:endParaRPr>
          </a:p>
          <a:p>
            <a:pPr indent="0" lvl="0" marL="0" rtl="0" algn="l">
              <a:lnSpc>
                <a:spcPct val="90000"/>
              </a:lnSpc>
              <a:spcBef>
                <a:spcPts val="1000"/>
              </a:spcBef>
              <a:spcAft>
                <a:spcPts val="0"/>
              </a:spcAft>
              <a:buNone/>
            </a:pPr>
            <a:r>
              <a:t/>
            </a:r>
            <a:endParaRPr sz="3400">
              <a:solidFill>
                <a:srgbClr val="202124"/>
              </a:solidFill>
              <a:highlight>
                <a:srgbClr val="FFFFFF"/>
              </a:highlight>
              <a:latin typeface="Josefin Sans"/>
              <a:ea typeface="Josefin Sans"/>
              <a:cs typeface="Josefin Sans"/>
              <a:sym typeface="Josefin Sans"/>
            </a:endParaRPr>
          </a:p>
          <a:p>
            <a:pPr indent="0" lvl="0" marL="0" rtl="0" algn="l">
              <a:lnSpc>
                <a:spcPct val="90000"/>
              </a:lnSpc>
              <a:spcBef>
                <a:spcPts val="1000"/>
              </a:spcBef>
              <a:spcAft>
                <a:spcPts val="0"/>
              </a:spcAft>
              <a:buNone/>
            </a:pPr>
            <a:r>
              <a:t/>
            </a:r>
            <a:endParaRPr b="1" sz="3200">
              <a:solidFill>
                <a:srgbClr val="333333"/>
              </a:solidFill>
              <a:highlight>
                <a:srgbClr val="FFFFFF"/>
              </a:highlight>
              <a:latin typeface="Josefin Sans"/>
              <a:ea typeface="Josefin Sans"/>
              <a:cs typeface="Josefin Sans"/>
              <a:sym typeface="Josefin Sans"/>
            </a:endParaRPr>
          </a:p>
        </p:txBody>
      </p:sp>
      <p:sp>
        <p:nvSpPr>
          <p:cNvPr id="97" name="Google Shape;97;g1ba48c26a40_0_310"/>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1" name="Shape 101"/>
        <p:cNvGrpSpPr/>
        <p:nvPr/>
      </p:nvGrpSpPr>
      <p:grpSpPr>
        <a:xfrm>
          <a:off x="0" y="0"/>
          <a:ext cx="0" cy="0"/>
          <a:chOff x="0" y="0"/>
          <a:chExt cx="0" cy="0"/>
        </a:xfrm>
      </p:grpSpPr>
      <p:sp>
        <p:nvSpPr>
          <p:cNvPr id="102" name="Google Shape;102;g1ba48c26a40_0_378"/>
          <p:cNvSpPr txBox="1"/>
          <p:nvPr>
            <p:ph idx="12" type="sldNum"/>
          </p:nvPr>
        </p:nvSpPr>
        <p:spPr>
          <a:xfrm>
            <a:off x="11146535" y="6465214"/>
            <a:ext cx="1536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03" name="Google Shape;103;g1ba48c26a40_0_378"/>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04" name="Google Shape;104;g1ba48c26a40_0_378"/>
          <p:cNvSpPr txBox="1"/>
          <p:nvPr/>
        </p:nvSpPr>
        <p:spPr>
          <a:xfrm>
            <a:off x="-2151700" y="373400"/>
            <a:ext cx="10515600" cy="1565400"/>
          </a:xfrm>
          <a:prstGeom prst="rect">
            <a:avLst/>
          </a:prstGeom>
          <a:noFill/>
          <a:ln>
            <a:noFill/>
          </a:ln>
        </p:spPr>
        <p:txBody>
          <a:bodyPr anchorCtr="0" anchor="ctr" bIns="45700" lIns="91425" spcFirstLastPara="1" rIns="91425" wrap="square" tIns="45700">
            <a:normAutofit/>
          </a:bodyPr>
          <a:lstStyle/>
          <a:p>
            <a:pPr indent="-723900" lvl="0" marL="3240000" rtl="0" algn="l">
              <a:lnSpc>
                <a:spcPct val="90000"/>
              </a:lnSpc>
              <a:spcBef>
                <a:spcPts val="0"/>
              </a:spcBef>
              <a:spcAft>
                <a:spcPts val="0"/>
              </a:spcAft>
              <a:buNone/>
            </a:pPr>
            <a:r>
              <a:rPr b="1" lang="en-US" sz="4200">
                <a:solidFill>
                  <a:srgbClr val="000000"/>
                </a:solidFill>
                <a:highlight>
                  <a:srgbClr val="E6B8AF"/>
                </a:highlight>
                <a:latin typeface="Twentieth Century"/>
                <a:ea typeface="Twentieth Century"/>
                <a:cs typeface="Twentieth Century"/>
                <a:sym typeface="Twentieth Century"/>
              </a:rPr>
              <a:t>Materials </a:t>
            </a:r>
            <a:r>
              <a:rPr b="1" lang="en-US" sz="4200">
                <a:highlight>
                  <a:srgbClr val="E6B8AF"/>
                </a:highlight>
                <a:latin typeface="Twentieth Century"/>
                <a:ea typeface="Twentieth Century"/>
                <a:cs typeface="Twentieth Century"/>
                <a:sym typeface="Twentieth Century"/>
              </a:rPr>
              <a:t> Used</a:t>
            </a:r>
            <a:r>
              <a:rPr b="1" lang="en-US" sz="4200">
                <a:solidFill>
                  <a:srgbClr val="000000"/>
                </a:solidFill>
                <a:highlight>
                  <a:srgbClr val="E6B8AF"/>
                </a:highlight>
                <a:latin typeface="Twentieth Century"/>
                <a:ea typeface="Twentieth Century"/>
                <a:cs typeface="Twentieth Century"/>
                <a:sym typeface="Twentieth Century"/>
              </a:rPr>
              <a:t> </a:t>
            </a:r>
            <a:endParaRPr sz="4100">
              <a:solidFill>
                <a:srgbClr val="000000"/>
              </a:solidFill>
              <a:highlight>
                <a:srgbClr val="E6B8AF"/>
              </a:highlight>
              <a:latin typeface="Twentieth Century"/>
              <a:ea typeface="Twentieth Century"/>
              <a:cs typeface="Twentieth Century"/>
              <a:sym typeface="Twentieth Century"/>
            </a:endParaRPr>
          </a:p>
        </p:txBody>
      </p:sp>
      <p:sp>
        <p:nvSpPr>
          <p:cNvPr id="105" name="Google Shape;105;g1ba48c26a40_0_378"/>
          <p:cNvSpPr txBox="1"/>
          <p:nvPr/>
        </p:nvSpPr>
        <p:spPr>
          <a:xfrm>
            <a:off x="418525" y="2201975"/>
            <a:ext cx="7338900" cy="39675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None/>
            </a:pPr>
            <a:r>
              <a:rPr lang="en-US" sz="2800">
                <a:solidFill>
                  <a:srgbClr val="000000"/>
                </a:solidFill>
                <a:highlight>
                  <a:srgbClr val="D9EAD3"/>
                </a:highlight>
                <a:latin typeface="Times New Roman"/>
                <a:ea typeface="Times New Roman"/>
                <a:cs typeface="Times New Roman"/>
                <a:sym typeface="Times New Roman"/>
              </a:rPr>
              <a:t>Temperature</a:t>
            </a:r>
            <a:r>
              <a:rPr lang="en-US" sz="2800">
                <a:solidFill>
                  <a:srgbClr val="000000"/>
                </a:solidFill>
                <a:latin typeface="Times New Roman"/>
                <a:ea typeface="Times New Roman"/>
                <a:cs typeface="Times New Roman"/>
                <a:sym typeface="Times New Roman"/>
              </a:rPr>
              <a:t>- Thermometer</a:t>
            </a:r>
            <a:endParaRPr sz="2800">
              <a:solidFill>
                <a:srgbClr val="000000"/>
              </a:solidFill>
              <a:latin typeface="Times New Roman"/>
              <a:ea typeface="Times New Roman"/>
              <a:cs typeface="Times New Roman"/>
              <a:sym typeface="Times New Roman"/>
            </a:endParaRPr>
          </a:p>
          <a:p>
            <a:pPr indent="-50800" lvl="0" marL="228600" rtl="0" algn="l">
              <a:lnSpc>
                <a:spcPct val="90000"/>
              </a:lnSpc>
              <a:spcBef>
                <a:spcPts val="0"/>
              </a:spcBef>
              <a:spcAft>
                <a:spcPts val="0"/>
              </a:spcAft>
              <a:buNone/>
            </a:pPr>
            <a:r>
              <a:t/>
            </a:r>
            <a:endParaRPr sz="2800">
              <a:solidFill>
                <a:srgbClr val="000000"/>
              </a:solidFill>
              <a:latin typeface="Times New Roman"/>
              <a:ea typeface="Times New Roman"/>
              <a:cs typeface="Times New Roman"/>
              <a:sym typeface="Times New Roman"/>
            </a:endParaRPr>
          </a:p>
          <a:p>
            <a:pPr indent="-50800" lvl="0" marL="228600" rtl="0" algn="l">
              <a:lnSpc>
                <a:spcPct val="90000"/>
              </a:lnSpc>
              <a:spcBef>
                <a:spcPts val="0"/>
              </a:spcBef>
              <a:spcAft>
                <a:spcPts val="0"/>
              </a:spcAft>
              <a:buNone/>
            </a:pPr>
            <a:r>
              <a:rPr lang="en-US" sz="2800">
                <a:solidFill>
                  <a:srgbClr val="000000"/>
                </a:solidFill>
                <a:highlight>
                  <a:srgbClr val="D9EAD3"/>
                </a:highlight>
                <a:latin typeface="Times New Roman"/>
                <a:ea typeface="Times New Roman"/>
                <a:cs typeface="Times New Roman"/>
                <a:sym typeface="Times New Roman"/>
              </a:rPr>
              <a:t>Acidity</a:t>
            </a:r>
            <a:r>
              <a:rPr lang="en-US" sz="2800">
                <a:solidFill>
                  <a:srgbClr val="000000"/>
                </a:solidFill>
                <a:latin typeface="Times New Roman"/>
                <a:ea typeface="Times New Roman"/>
                <a:cs typeface="Times New Roman"/>
                <a:sym typeface="Times New Roman"/>
              </a:rPr>
              <a:t>- pH paper</a:t>
            </a:r>
            <a:r>
              <a:rPr lang="en-US" sz="2800">
                <a:latin typeface="Times New Roman"/>
                <a:ea typeface="Times New Roman"/>
                <a:cs typeface="Times New Roman"/>
                <a:sym typeface="Times New Roman"/>
              </a:rPr>
              <a:t>, universal indicator</a:t>
            </a:r>
            <a:endParaRPr sz="2800">
              <a:solidFill>
                <a:srgbClr val="000000"/>
              </a:solidFill>
              <a:latin typeface="Times New Roman"/>
              <a:ea typeface="Times New Roman"/>
              <a:cs typeface="Times New Roman"/>
              <a:sym typeface="Times New Roman"/>
            </a:endParaRPr>
          </a:p>
          <a:p>
            <a:pPr indent="0" lvl="0" marL="0" rtl="0" algn="l">
              <a:lnSpc>
                <a:spcPct val="90000"/>
              </a:lnSpc>
              <a:spcBef>
                <a:spcPts val="0"/>
              </a:spcBef>
              <a:spcAft>
                <a:spcPts val="0"/>
              </a:spcAft>
              <a:buNone/>
            </a:pPr>
            <a:r>
              <a:t/>
            </a:r>
            <a:endParaRPr sz="2800">
              <a:solidFill>
                <a:srgbClr val="000000"/>
              </a:solidFill>
              <a:latin typeface="Times New Roman"/>
              <a:ea typeface="Times New Roman"/>
              <a:cs typeface="Times New Roman"/>
              <a:sym typeface="Times New Roman"/>
            </a:endParaRPr>
          </a:p>
          <a:p>
            <a:pPr indent="-50800" lvl="0" marL="228600" rtl="0" algn="l">
              <a:lnSpc>
                <a:spcPct val="90000"/>
              </a:lnSpc>
              <a:spcBef>
                <a:spcPts val="0"/>
              </a:spcBef>
              <a:spcAft>
                <a:spcPts val="0"/>
              </a:spcAft>
              <a:buNone/>
            </a:pPr>
            <a:r>
              <a:rPr lang="en-US" sz="2800">
                <a:solidFill>
                  <a:srgbClr val="000000"/>
                </a:solidFill>
                <a:highlight>
                  <a:srgbClr val="D9EAD3"/>
                </a:highlight>
                <a:latin typeface="Times New Roman"/>
                <a:ea typeface="Times New Roman"/>
                <a:cs typeface="Times New Roman"/>
                <a:sym typeface="Times New Roman"/>
              </a:rPr>
              <a:t>Bacterial contamination</a:t>
            </a:r>
            <a:r>
              <a:rPr lang="en-US" sz="2800">
                <a:solidFill>
                  <a:srgbClr val="000000"/>
                </a:solidFill>
                <a:latin typeface="Times New Roman"/>
                <a:ea typeface="Times New Roman"/>
                <a:cs typeface="Times New Roman"/>
                <a:sym typeface="Times New Roman"/>
              </a:rPr>
              <a:t> - Microscope</a:t>
            </a:r>
            <a:endParaRPr sz="2800">
              <a:solidFill>
                <a:srgbClr val="000000"/>
              </a:solidFill>
              <a:latin typeface="Times New Roman"/>
              <a:ea typeface="Times New Roman"/>
              <a:cs typeface="Times New Roman"/>
              <a:sym typeface="Times New Roman"/>
            </a:endParaRPr>
          </a:p>
        </p:txBody>
      </p:sp>
      <p:pic>
        <p:nvPicPr>
          <p:cNvPr id="106" name="Google Shape;106;g1ba48c26a40_0_378"/>
          <p:cNvPicPr preferRelativeResize="0"/>
          <p:nvPr/>
        </p:nvPicPr>
        <p:blipFill rotWithShape="1">
          <a:blip r:embed="rId3">
            <a:alphaModFix/>
          </a:blip>
          <a:srcRect b="159" l="0" r="0" t="159"/>
          <a:stretch/>
        </p:blipFill>
        <p:spPr>
          <a:xfrm>
            <a:off x="7757525" y="1088625"/>
            <a:ext cx="3908900" cy="5195425"/>
          </a:xfrm>
          <a:prstGeom prst="rect">
            <a:avLst/>
          </a:prstGeom>
          <a:noFill/>
          <a:ln>
            <a:noFill/>
          </a:ln>
        </p:spPr>
      </p:pic>
      <p:sp>
        <p:nvSpPr>
          <p:cNvPr id="107" name="Google Shape;107;g1ba48c26a40_0_378"/>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1" name="Shape 111"/>
        <p:cNvGrpSpPr/>
        <p:nvPr/>
      </p:nvGrpSpPr>
      <p:grpSpPr>
        <a:xfrm>
          <a:off x="0" y="0"/>
          <a:ext cx="0" cy="0"/>
          <a:chOff x="0" y="0"/>
          <a:chExt cx="0" cy="0"/>
        </a:xfrm>
      </p:grpSpPr>
      <p:sp>
        <p:nvSpPr>
          <p:cNvPr id="112" name="Google Shape;112;g1ba48c26a40_0_384"/>
          <p:cNvSpPr txBox="1"/>
          <p:nvPr>
            <p:ph idx="12" type="sldNum"/>
          </p:nvPr>
        </p:nvSpPr>
        <p:spPr>
          <a:xfrm>
            <a:off x="11146535" y="6465214"/>
            <a:ext cx="1536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13" name="Google Shape;113;g1ba48c26a40_0_384"/>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sp>
        <p:nvSpPr>
          <p:cNvPr id="114" name="Google Shape;114;g1ba48c26a40_0_384"/>
          <p:cNvSpPr txBox="1"/>
          <p:nvPr/>
        </p:nvSpPr>
        <p:spPr>
          <a:xfrm>
            <a:off x="426125" y="-146350"/>
            <a:ext cx="4864200" cy="11361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i="1" lang="en-US" sz="4000">
                <a:solidFill>
                  <a:srgbClr val="000000"/>
                </a:solidFill>
                <a:highlight>
                  <a:srgbClr val="E6B8AF"/>
                </a:highlight>
                <a:latin typeface="Josefin Sans"/>
                <a:ea typeface="Josefin Sans"/>
                <a:cs typeface="Josefin Sans"/>
                <a:sym typeface="Josefin Sans"/>
              </a:rPr>
              <a:t>Rain Water Sample</a:t>
            </a:r>
            <a:endParaRPr i="1" sz="4000">
              <a:solidFill>
                <a:srgbClr val="000000"/>
              </a:solidFill>
              <a:highlight>
                <a:srgbClr val="E6B8AF"/>
              </a:highlight>
              <a:latin typeface="Josefin Sans"/>
              <a:ea typeface="Josefin Sans"/>
              <a:cs typeface="Josefin Sans"/>
              <a:sym typeface="Josefin Sans"/>
            </a:endParaRPr>
          </a:p>
        </p:txBody>
      </p:sp>
      <p:graphicFrame>
        <p:nvGraphicFramePr>
          <p:cNvPr id="115" name="Google Shape;115;g1ba48c26a40_0_384"/>
          <p:cNvGraphicFramePr/>
          <p:nvPr/>
        </p:nvGraphicFramePr>
        <p:xfrm>
          <a:off x="0" y="1121126"/>
          <a:ext cx="3000000" cy="3000000"/>
        </p:xfrm>
        <a:graphic>
          <a:graphicData uri="http://schemas.openxmlformats.org/drawingml/2006/table">
            <a:tbl>
              <a:tblPr>
                <a:noFill/>
                <a:tableStyleId>{8DB7A515-792C-46D2-8D41-CE22EFB41E75}</a:tableStyleId>
              </a:tblPr>
              <a:tblGrid>
                <a:gridCol w="861325"/>
                <a:gridCol w="1968075"/>
                <a:gridCol w="1916200"/>
                <a:gridCol w="1902975"/>
              </a:tblGrid>
              <a:tr h="992275">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SNo.</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Parameters</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Sample-1</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Sample-2</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1124575">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1.</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Location</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lnSpc>
                          <a:spcPct val="90000"/>
                        </a:lnSpc>
                        <a:spcBef>
                          <a:spcPts val="0"/>
                        </a:spcBef>
                        <a:spcAft>
                          <a:spcPts val="0"/>
                        </a:spcAft>
                        <a:buNone/>
                      </a:pPr>
                      <a:r>
                        <a:rPr b="1" lang="en-US" sz="2400">
                          <a:solidFill>
                            <a:srgbClr val="000000"/>
                          </a:solidFill>
                          <a:latin typeface="Times New Roman"/>
                          <a:ea typeface="Times New Roman"/>
                          <a:cs typeface="Times New Roman"/>
                          <a:sym typeface="Times New Roman"/>
                        </a:rPr>
                        <a:t>Nagarbhavi</a:t>
                      </a:r>
                      <a:endParaRPr b="1" sz="2400">
                        <a:solidFill>
                          <a:srgbClr val="000000"/>
                        </a:solidFill>
                        <a:latin typeface="Times New Roman"/>
                        <a:ea typeface="Times New Roman"/>
                        <a:cs typeface="Times New Roman"/>
                        <a:sym typeface="Times New Roman"/>
                      </a:endParaRPr>
                    </a:p>
                    <a:p>
                      <a:pPr indent="0" lvl="0" marL="0" rtl="0" algn="l">
                        <a:lnSpc>
                          <a:spcPct val="90000"/>
                        </a:lnSpc>
                        <a:spcBef>
                          <a:spcPts val="0"/>
                        </a:spcBef>
                        <a:spcAft>
                          <a:spcPts val="0"/>
                        </a:spcAft>
                        <a:buClr>
                          <a:srgbClr val="000000"/>
                        </a:buClr>
                        <a:buSzPts val="2800"/>
                        <a:buFont typeface="Arial"/>
                        <a:buNone/>
                      </a:pPr>
                      <a:r>
                        <a:rPr b="1" lang="en-US" sz="2400">
                          <a:solidFill>
                            <a:srgbClr val="000000"/>
                          </a:solidFill>
                          <a:latin typeface="Times New Roman"/>
                          <a:ea typeface="Times New Roman"/>
                          <a:cs typeface="Times New Roman"/>
                          <a:sym typeface="Times New Roman"/>
                        </a:rPr>
                        <a:t>Bangalore</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177800" rtl="0" algn="l">
                        <a:lnSpc>
                          <a:spcPct val="90000"/>
                        </a:lnSpc>
                        <a:spcBef>
                          <a:spcPts val="0"/>
                        </a:spcBef>
                        <a:spcAft>
                          <a:spcPts val="0"/>
                        </a:spcAft>
                        <a:buNone/>
                      </a:pPr>
                      <a:r>
                        <a:rPr b="1" lang="en-US" sz="2400">
                          <a:solidFill>
                            <a:srgbClr val="000000"/>
                          </a:solidFill>
                          <a:latin typeface="Times New Roman"/>
                          <a:ea typeface="Times New Roman"/>
                          <a:cs typeface="Times New Roman"/>
                          <a:sym typeface="Times New Roman"/>
                        </a:rPr>
                        <a:t>Ullal </a:t>
                      </a:r>
                      <a:endParaRPr b="1" sz="2400">
                        <a:solidFill>
                          <a:srgbClr val="000000"/>
                        </a:solidFill>
                        <a:latin typeface="Times New Roman"/>
                        <a:ea typeface="Times New Roman"/>
                        <a:cs typeface="Times New Roman"/>
                        <a:sym typeface="Times New Roman"/>
                      </a:endParaRPr>
                    </a:p>
                    <a:p>
                      <a:pPr indent="0" lvl="0" marL="0" rtl="0" algn="l">
                        <a:lnSpc>
                          <a:spcPct val="90000"/>
                        </a:lnSpc>
                        <a:spcBef>
                          <a:spcPts val="0"/>
                        </a:spcBef>
                        <a:spcAft>
                          <a:spcPts val="0"/>
                        </a:spcAft>
                        <a:buClr>
                          <a:srgbClr val="000000"/>
                        </a:buClr>
                        <a:buSzPts val="2800"/>
                        <a:buFont typeface="Arial"/>
                        <a:buNone/>
                      </a:pPr>
                      <a:r>
                        <a:rPr b="1" lang="en-US" sz="2400">
                          <a:solidFill>
                            <a:srgbClr val="000000"/>
                          </a:solidFill>
                          <a:latin typeface="Times New Roman"/>
                          <a:ea typeface="Times New Roman"/>
                          <a:cs typeface="Times New Roman"/>
                          <a:sym typeface="Times New Roman"/>
                        </a:rPr>
                        <a:t>Bangalore</a:t>
                      </a:r>
                      <a:endParaRPr b="1" sz="2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529200">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2.</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Date</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lnSpc>
                          <a:spcPct val="115000"/>
                        </a:lnSpc>
                        <a:spcBef>
                          <a:spcPts val="1000"/>
                        </a:spcBef>
                        <a:spcAft>
                          <a:spcPts val="0"/>
                        </a:spcAft>
                        <a:buNone/>
                      </a:pPr>
                      <a:r>
                        <a:rPr b="1" lang="en-US" sz="2400">
                          <a:solidFill>
                            <a:srgbClr val="000000"/>
                          </a:solidFill>
                          <a:latin typeface="Times New Roman"/>
                          <a:ea typeface="Times New Roman"/>
                          <a:cs typeface="Times New Roman"/>
                          <a:sym typeface="Times New Roman"/>
                        </a:rPr>
                        <a:t>21-Nov-2022</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lnSpc>
                          <a:spcPct val="115000"/>
                        </a:lnSpc>
                        <a:spcBef>
                          <a:spcPts val="1000"/>
                        </a:spcBef>
                        <a:spcAft>
                          <a:spcPts val="0"/>
                        </a:spcAft>
                        <a:buClr>
                          <a:srgbClr val="000000"/>
                        </a:buClr>
                        <a:buSzPts val="1100"/>
                        <a:buFont typeface="Arial"/>
                        <a:buNone/>
                      </a:pPr>
                      <a:r>
                        <a:rPr b="1" lang="en-US" sz="2400">
                          <a:solidFill>
                            <a:srgbClr val="000000"/>
                          </a:solidFill>
                          <a:latin typeface="Times New Roman"/>
                          <a:ea typeface="Times New Roman"/>
                          <a:cs typeface="Times New Roman"/>
                          <a:sym typeface="Times New Roman"/>
                        </a:rPr>
                        <a:t>24-Nov-2022</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909575">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3.</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Time</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lnSpc>
                          <a:spcPct val="115000"/>
                        </a:lnSpc>
                        <a:spcBef>
                          <a:spcPts val="1000"/>
                        </a:spcBef>
                        <a:spcAft>
                          <a:spcPts val="0"/>
                        </a:spcAft>
                        <a:buClr>
                          <a:srgbClr val="000000"/>
                        </a:buClr>
                        <a:buSzPts val="1100"/>
                        <a:buFont typeface="Arial"/>
                        <a:buNone/>
                      </a:pPr>
                      <a:r>
                        <a:rPr b="1" lang="en-US" sz="2400">
                          <a:solidFill>
                            <a:srgbClr val="000000"/>
                          </a:solidFill>
                          <a:latin typeface="Times New Roman"/>
                          <a:ea typeface="Times New Roman"/>
                          <a:cs typeface="Times New Roman"/>
                          <a:sym typeface="Times New Roman"/>
                        </a:rPr>
                        <a:t>2:50pm</a:t>
                      </a:r>
                      <a:endParaRPr b="1" sz="2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lnSpc>
                          <a:spcPct val="115000"/>
                        </a:lnSpc>
                        <a:spcBef>
                          <a:spcPts val="1000"/>
                        </a:spcBef>
                        <a:spcAft>
                          <a:spcPts val="0"/>
                        </a:spcAft>
                        <a:buClr>
                          <a:srgbClr val="000000"/>
                        </a:buClr>
                        <a:buSzPts val="1100"/>
                        <a:buFont typeface="Arial"/>
                        <a:buNone/>
                      </a:pPr>
                      <a:r>
                        <a:rPr b="1" lang="en-US" sz="2400">
                          <a:solidFill>
                            <a:srgbClr val="000000"/>
                          </a:solidFill>
                          <a:latin typeface="Times New Roman"/>
                          <a:ea typeface="Times New Roman"/>
                          <a:cs typeface="Times New Roman"/>
                          <a:sym typeface="Times New Roman"/>
                        </a:rPr>
                        <a:t> 12:30pm</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529200">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4.</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pH</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5</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5</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859950">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5.</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US" sz="2400">
                          <a:solidFill>
                            <a:srgbClr val="000000"/>
                          </a:solidFill>
                          <a:latin typeface="Times New Roman"/>
                          <a:ea typeface="Times New Roman"/>
                          <a:cs typeface="Times New Roman"/>
                          <a:sym typeface="Times New Roman"/>
                        </a:rPr>
                        <a:t>Temperatu</a:t>
                      </a:r>
                      <a:r>
                        <a:rPr b="1" lang="en-US" sz="2400">
                          <a:latin typeface="Times New Roman"/>
                          <a:ea typeface="Times New Roman"/>
                          <a:cs typeface="Times New Roman"/>
                          <a:sym typeface="Times New Roman"/>
                        </a:rPr>
                        <a:t>r</a:t>
                      </a:r>
                      <a:r>
                        <a:rPr b="1" lang="en-US" sz="2400">
                          <a:solidFill>
                            <a:srgbClr val="000000"/>
                          </a:solidFill>
                          <a:latin typeface="Times New Roman"/>
                          <a:ea typeface="Times New Roman"/>
                          <a:cs typeface="Times New Roman"/>
                          <a:sym typeface="Times New Roman"/>
                        </a:rPr>
                        <a:t>e</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Clr>
                          <a:srgbClr val="000000"/>
                        </a:buClr>
                        <a:buSzPts val="1100"/>
                        <a:buFont typeface="Arial"/>
                        <a:buNone/>
                      </a:pPr>
                      <a:r>
                        <a:rPr b="1" lang="en-US" sz="2400">
                          <a:solidFill>
                            <a:srgbClr val="000000"/>
                          </a:solidFill>
                          <a:latin typeface="Times New Roman"/>
                          <a:ea typeface="Times New Roman"/>
                          <a:cs typeface="Times New Roman"/>
                          <a:sym typeface="Times New Roman"/>
                        </a:rPr>
                        <a:t>21°C</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Clr>
                          <a:srgbClr val="000000"/>
                        </a:buClr>
                        <a:buSzPts val="1100"/>
                        <a:buFont typeface="Arial"/>
                        <a:buNone/>
                      </a:pPr>
                      <a:r>
                        <a:rPr b="1" lang="en-US" sz="2400">
                          <a:solidFill>
                            <a:srgbClr val="000000"/>
                          </a:solidFill>
                          <a:latin typeface="Times New Roman"/>
                          <a:ea typeface="Times New Roman"/>
                          <a:cs typeface="Times New Roman"/>
                          <a:sym typeface="Times New Roman"/>
                        </a:rPr>
                        <a:t>26°C</a:t>
                      </a:r>
                      <a:endParaRPr b="1" sz="2400">
                        <a:solidFill>
                          <a:srgbClr val="000000"/>
                        </a:solidFill>
                        <a:latin typeface="Times New Roman"/>
                        <a:ea typeface="Times New Roman"/>
                        <a:cs typeface="Times New Roman"/>
                        <a:sym typeface="Times New Roman"/>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bl>
          </a:graphicData>
        </a:graphic>
      </p:graphicFrame>
      <p:pic>
        <p:nvPicPr>
          <p:cNvPr id="116" name="Google Shape;116;g1ba48c26a40_0_384"/>
          <p:cNvPicPr preferRelativeResize="0"/>
          <p:nvPr/>
        </p:nvPicPr>
        <p:blipFill rotWithShape="1">
          <a:blip r:embed="rId3">
            <a:alphaModFix/>
          </a:blip>
          <a:srcRect b="9847" l="30909" r="30912" t="5913"/>
          <a:stretch/>
        </p:blipFill>
        <p:spPr>
          <a:xfrm>
            <a:off x="6847713" y="994050"/>
            <a:ext cx="3109674" cy="5434225"/>
          </a:xfrm>
          <a:prstGeom prst="rect">
            <a:avLst/>
          </a:prstGeom>
          <a:noFill/>
          <a:ln>
            <a:noFill/>
          </a:ln>
        </p:spPr>
      </p:pic>
      <p:pic>
        <p:nvPicPr>
          <p:cNvPr id="117" name="Google Shape;117;g1ba48c26a40_0_384"/>
          <p:cNvPicPr preferRelativeResize="0"/>
          <p:nvPr/>
        </p:nvPicPr>
        <p:blipFill rotWithShape="1">
          <a:blip r:embed="rId4">
            <a:alphaModFix/>
          </a:blip>
          <a:srcRect b="0" l="16065" r="16059" t="0"/>
          <a:stretch/>
        </p:blipFill>
        <p:spPr>
          <a:xfrm>
            <a:off x="9957375" y="994050"/>
            <a:ext cx="2076799" cy="5434226"/>
          </a:xfrm>
          <a:prstGeom prst="rect">
            <a:avLst/>
          </a:prstGeom>
          <a:noFill/>
          <a:ln>
            <a:noFill/>
          </a:ln>
        </p:spPr>
      </p:pic>
      <p:sp>
        <p:nvSpPr>
          <p:cNvPr id="118" name="Google Shape;118;g1ba48c26a40_0_384"/>
          <p:cNvSpPr txBox="1"/>
          <p:nvPr/>
        </p:nvSpPr>
        <p:spPr>
          <a:xfrm>
            <a:off x="7276525" y="578425"/>
            <a:ext cx="2076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00000"/>
                </a:solidFill>
                <a:latin typeface="Times New Roman"/>
                <a:ea typeface="Times New Roman"/>
                <a:cs typeface="Times New Roman"/>
                <a:sym typeface="Times New Roman"/>
              </a:rPr>
              <a:t>Sample</a:t>
            </a:r>
            <a:r>
              <a:rPr lang="en-US" sz="2400">
                <a:solidFill>
                  <a:srgbClr val="000000"/>
                </a:solidFill>
                <a:latin typeface="Josefin Sans"/>
                <a:ea typeface="Josefin Sans"/>
                <a:cs typeface="Josefin Sans"/>
                <a:sym typeface="Josefin Sans"/>
              </a:rPr>
              <a:t>-1</a:t>
            </a:r>
            <a:endParaRPr sz="2400">
              <a:solidFill>
                <a:srgbClr val="000000"/>
              </a:solidFill>
              <a:latin typeface="Josefin Sans"/>
              <a:ea typeface="Josefin Sans"/>
              <a:cs typeface="Josefin Sans"/>
              <a:sym typeface="Josefin Sans"/>
            </a:endParaRPr>
          </a:p>
          <a:p>
            <a:pPr indent="0" lvl="0" marL="0" rtl="0" algn="l">
              <a:spcBef>
                <a:spcPts val="0"/>
              </a:spcBef>
              <a:spcAft>
                <a:spcPts val="0"/>
              </a:spcAft>
              <a:buNone/>
            </a:pPr>
            <a:r>
              <a:t/>
            </a:r>
            <a:endParaRPr>
              <a:latin typeface="Calibri"/>
              <a:ea typeface="Calibri"/>
              <a:cs typeface="Calibri"/>
              <a:sym typeface="Calibri"/>
            </a:endParaRPr>
          </a:p>
        </p:txBody>
      </p:sp>
      <p:sp>
        <p:nvSpPr>
          <p:cNvPr id="119" name="Google Shape;119;g1ba48c26a40_0_384"/>
          <p:cNvSpPr txBox="1"/>
          <p:nvPr/>
        </p:nvSpPr>
        <p:spPr>
          <a:xfrm>
            <a:off x="10051675" y="578425"/>
            <a:ext cx="2076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0000"/>
                </a:solidFill>
                <a:latin typeface="Times New Roman"/>
                <a:ea typeface="Times New Roman"/>
                <a:cs typeface="Times New Roman"/>
                <a:sym typeface="Times New Roman"/>
              </a:rPr>
              <a:t>Sample-2</a:t>
            </a:r>
            <a:endParaRPr sz="2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Calibri"/>
              <a:ea typeface="Calibri"/>
              <a:cs typeface="Calibri"/>
              <a:sym typeface="Calibri"/>
            </a:endParaRPr>
          </a:p>
        </p:txBody>
      </p:sp>
      <p:sp>
        <p:nvSpPr>
          <p:cNvPr id="120" name="Google Shape;120;g1ba48c26a40_0_384"/>
          <p:cNvSpPr txBox="1"/>
          <p:nvPr/>
        </p:nvSpPr>
        <p:spPr>
          <a:xfrm>
            <a:off x="2698425" y="6411825"/>
            <a:ext cx="7087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sp>
        <p:nvSpPr>
          <p:cNvPr id="125" name="Google Shape;125;g1ba48c26a40_0_396"/>
          <p:cNvSpPr txBox="1"/>
          <p:nvPr>
            <p:ph idx="12" type="sldNum"/>
          </p:nvPr>
        </p:nvSpPr>
        <p:spPr>
          <a:xfrm>
            <a:off x="11146535" y="6465214"/>
            <a:ext cx="153600" cy="184800"/>
          </a:xfrm>
          <a:prstGeom prst="rect">
            <a:avLst/>
          </a:prstGeom>
          <a:noFill/>
          <a:ln>
            <a:noFill/>
          </a:ln>
        </p:spPr>
        <p:txBody>
          <a:bodyPr anchorCtr="0" anchor="t" bIns="0" lIns="0" spcFirstLastPara="1" rIns="0" wrap="square" tIns="0">
            <a:spAutoFit/>
          </a:bodyPr>
          <a:lstStyle/>
          <a:p>
            <a:pPr indent="0" lvl="0" marL="38100" rtl="0" algn="l">
              <a:lnSpc>
                <a:spcPct val="103333"/>
              </a:lnSpc>
              <a:spcBef>
                <a:spcPts val="0"/>
              </a:spcBef>
              <a:spcAft>
                <a:spcPts val="0"/>
              </a:spcAft>
              <a:buNone/>
            </a:pPr>
            <a:fld id="{00000000-1234-1234-1234-123412341234}" type="slidenum">
              <a:rPr lang="en-US"/>
              <a:t>‹#›</a:t>
            </a:fld>
            <a:endParaRPr/>
          </a:p>
        </p:txBody>
      </p:sp>
      <p:sp>
        <p:nvSpPr>
          <p:cNvPr id="126" name="Google Shape;126;g1ba48c26a40_0_396"/>
          <p:cNvSpPr txBox="1"/>
          <p:nvPr/>
        </p:nvSpPr>
        <p:spPr>
          <a:xfrm>
            <a:off x="562354" y="6432563"/>
            <a:ext cx="9444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7</a:t>
            </a:r>
            <a:r>
              <a:rPr b="0" i="0" lang="en-US" sz="1200" u="none" cap="none" strike="noStrike">
                <a:solidFill>
                  <a:srgbClr val="888888"/>
                </a:solidFill>
                <a:latin typeface="Calibri"/>
                <a:ea typeface="Calibri"/>
                <a:cs typeface="Calibri"/>
                <a:sym typeface="Calibri"/>
              </a:rPr>
              <a:t>/</a:t>
            </a:r>
            <a:r>
              <a:rPr lang="en-US" sz="1200">
                <a:solidFill>
                  <a:srgbClr val="888888"/>
                </a:solidFill>
                <a:latin typeface="Calibri"/>
                <a:ea typeface="Calibri"/>
                <a:cs typeface="Calibri"/>
                <a:sym typeface="Calibri"/>
              </a:rPr>
              <a:t>12</a:t>
            </a:r>
            <a:r>
              <a:rPr b="0" i="0" lang="en-US" sz="1200" u="none" cap="none" strike="noStrike">
                <a:solidFill>
                  <a:srgbClr val="888888"/>
                </a:solidFill>
                <a:latin typeface="Calibri"/>
                <a:ea typeface="Calibri"/>
                <a:cs typeface="Calibri"/>
                <a:sym typeface="Calibri"/>
              </a:rPr>
              <a:t>/2022</a:t>
            </a:r>
            <a:endParaRPr b="0" i="0" sz="1200" u="none" cap="none" strike="noStrike">
              <a:latin typeface="Calibri"/>
              <a:ea typeface="Calibri"/>
              <a:cs typeface="Calibri"/>
              <a:sym typeface="Calibri"/>
            </a:endParaRPr>
          </a:p>
        </p:txBody>
      </p:sp>
      <p:pic>
        <p:nvPicPr>
          <p:cNvPr id="127" name="Google Shape;127;g1ba48c26a40_0_396"/>
          <p:cNvPicPr preferRelativeResize="0"/>
          <p:nvPr/>
        </p:nvPicPr>
        <p:blipFill rotWithShape="1">
          <a:blip r:embed="rId3">
            <a:alphaModFix/>
          </a:blip>
          <a:srcRect b="0" l="0" r="4159" t="0"/>
          <a:stretch/>
        </p:blipFill>
        <p:spPr>
          <a:xfrm>
            <a:off x="1197825" y="461750"/>
            <a:ext cx="4204501" cy="4260876"/>
          </a:xfrm>
          <a:prstGeom prst="rect">
            <a:avLst/>
          </a:prstGeom>
          <a:noFill/>
          <a:ln>
            <a:noFill/>
          </a:ln>
        </p:spPr>
      </p:pic>
      <p:sp>
        <p:nvSpPr>
          <p:cNvPr id="128" name="Google Shape;128;g1ba48c26a40_0_396"/>
          <p:cNvSpPr txBox="1"/>
          <p:nvPr/>
        </p:nvSpPr>
        <p:spPr>
          <a:xfrm>
            <a:off x="562350" y="4894100"/>
            <a:ext cx="6161400" cy="1074300"/>
          </a:xfrm>
          <a:prstGeom prst="rect">
            <a:avLst/>
          </a:prstGeom>
          <a:noFill/>
          <a:ln>
            <a:noFill/>
          </a:ln>
        </p:spPr>
        <p:txBody>
          <a:bodyPr anchorCtr="0" anchor="t" bIns="45700" lIns="91425" spcFirstLastPara="1" rIns="91425" wrap="square" tIns="45700">
            <a:noAutofit/>
          </a:bodyPr>
          <a:lstStyle/>
          <a:p>
            <a:pPr indent="0" lvl="0" marL="177800" rtl="0" algn="l">
              <a:lnSpc>
                <a:spcPct val="90000"/>
              </a:lnSpc>
              <a:spcBef>
                <a:spcPts val="0"/>
              </a:spcBef>
              <a:spcAft>
                <a:spcPts val="0"/>
              </a:spcAft>
              <a:buSzPts val="1018"/>
              <a:buNone/>
            </a:pPr>
            <a:r>
              <a:rPr lang="en-US" sz="2690">
                <a:solidFill>
                  <a:srgbClr val="000000"/>
                </a:solidFill>
                <a:highlight>
                  <a:srgbClr val="D9EAD3"/>
                </a:highlight>
                <a:latin typeface="Times New Roman"/>
                <a:ea typeface="Times New Roman"/>
                <a:cs typeface="Times New Roman"/>
                <a:sym typeface="Times New Roman"/>
              </a:rPr>
              <a:t> </a:t>
            </a:r>
            <a:r>
              <a:rPr lang="en-US" sz="2320">
                <a:solidFill>
                  <a:srgbClr val="000000"/>
                </a:solidFill>
                <a:highlight>
                  <a:srgbClr val="D9EAD3"/>
                </a:highlight>
                <a:latin typeface="Times New Roman"/>
                <a:ea typeface="Times New Roman"/>
                <a:cs typeface="Times New Roman"/>
                <a:sym typeface="Times New Roman"/>
              </a:rPr>
              <a:t>Sample gathered in Nagarbhavi,Bangalore</a:t>
            </a:r>
            <a:endParaRPr sz="2320">
              <a:solidFill>
                <a:srgbClr val="000000"/>
              </a:solidFill>
              <a:highlight>
                <a:srgbClr val="D9EAD3"/>
              </a:highlight>
              <a:latin typeface="Times New Roman"/>
              <a:ea typeface="Times New Roman"/>
              <a:cs typeface="Times New Roman"/>
              <a:sym typeface="Times New Roman"/>
            </a:endParaRPr>
          </a:p>
          <a:p>
            <a:pPr indent="0" lvl="0" marL="177800" rtl="0" algn="l">
              <a:lnSpc>
                <a:spcPct val="90000"/>
              </a:lnSpc>
              <a:spcBef>
                <a:spcPts val="0"/>
              </a:spcBef>
              <a:spcAft>
                <a:spcPts val="0"/>
              </a:spcAft>
              <a:buSzPts val="1018"/>
              <a:buNone/>
            </a:pPr>
            <a:r>
              <a:t/>
            </a:r>
            <a:endParaRPr sz="2320">
              <a:solidFill>
                <a:srgbClr val="000000"/>
              </a:solidFill>
              <a:highlight>
                <a:srgbClr val="D9EAD3"/>
              </a:highlight>
              <a:latin typeface="Times New Roman"/>
              <a:ea typeface="Times New Roman"/>
              <a:cs typeface="Times New Roman"/>
              <a:sym typeface="Times New Roman"/>
            </a:endParaRPr>
          </a:p>
          <a:p>
            <a:pPr indent="0" lvl="0" marL="177800" rtl="0" algn="l">
              <a:lnSpc>
                <a:spcPct val="90000"/>
              </a:lnSpc>
              <a:spcBef>
                <a:spcPts val="0"/>
              </a:spcBef>
              <a:spcAft>
                <a:spcPts val="0"/>
              </a:spcAft>
              <a:buSzPts val="1018"/>
              <a:buNone/>
            </a:pPr>
            <a:r>
              <a:rPr lang="en-US" sz="2520">
                <a:latin typeface="Times New Roman"/>
                <a:ea typeface="Times New Roman"/>
                <a:cs typeface="Times New Roman"/>
                <a:sym typeface="Times New Roman"/>
              </a:rPr>
              <a:t>22-Nov-2022, 3:21pm</a:t>
            </a:r>
            <a:endParaRPr sz="2520">
              <a:latin typeface="Times New Roman"/>
              <a:ea typeface="Times New Roman"/>
              <a:cs typeface="Times New Roman"/>
              <a:sym typeface="Times New Roman"/>
            </a:endParaRPr>
          </a:p>
        </p:txBody>
      </p:sp>
      <p:pic>
        <p:nvPicPr>
          <p:cNvPr id="129" name="Google Shape;129;g1ba48c26a40_0_396"/>
          <p:cNvPicPr preferRelativeResize="0"/>
          <p:nvPr/>
        </p:nvPicPr>
        <p:blipFill rotWithShape="1">
          <a:blip r:embed="rId4">
            <a:alphaModFix/>
          </a:blip>
          <a:srcRect b="6006" l="5048" r="3660" t="0"/>
          <a:stretch/>
        </p:blipFill>
        <p:spPr>
          <a:xfrm>
            <a:off x="6795262" y="429100"/>
            <a:ext cx="4704426" cy="4260874"/>
          </a:xfrm>
          <a:prstGeom prst="rect">
            <a:avLst/>
          </a:prstGeom>
          <a:noFill/>
          <a:ln>
            <a:noFill/>
          </a:ln>
        </p:spPr>
      </p:pic>
      <p:sp>
        <p:nvSpPr>
          <p:cNvPr id="130" name="Google Shape;130;g1ba48c26a40_0_396"/>
          <p:cNvSpPr txBox="1"/>
          <p:nvPr/>
        </p:nvSpPr>
        <p:spPr>
          <a:xfrm>
            <a:off x="6484975" y="4894100"/>
            <a:ext cx="5325000" cy="1074300"/>
          </a:xfrm>
          <a:prstGeom prst="rect">
            <a:avLst/>
          </a:prstGeom>
          <a:noFill/>
          <a:ln>
            <a:noFill/>
          </a:ln>
        </p:spPr>
        <p:txBody>
          <a:bodyPr anchorCtr="0" anchor="t" bIns="45700" lIns="91425" spcFirstLastPara="1" rIns="91425" wrap="square" tIns="45700">
            <a:normAutofit fontScale="92500" lnSpcReduction="10000"/>
          </a:bodyPr>
          <a:lstStyle/>
          <a:p>
            <a:pPr indent="0" lvl="0" marL="177800" rtl="0" algn="l">
              <a:lnSpc>
                <a:spcPct val="90000"/>
              </a:lnSpc>
              <a:spcBef>
                <a:spcPts val="0"/>
              </a:spcBef>
              <a:spcAft>
                <a:spcPts val="0"/>
              </a:spcAft>
              <a:buNone/>
            </a:pPr>
            <a:r>
              <a:rPr lang="en-US" sz="2800">
                <a:solidFill>
                  <a:srgbClr val="000000"/>
                </a:solidFill>
                <a:highlight>
                  <a:srgbClr val="D9EAD3"/>
                </a:highlight>
                <a:latin typeface="Calibri"/>
                <a:ea typeface="Calibri"/>
                <a:cs typeface="Calibri"/>
                <a:sym typeface="Calibri"/>
              </a:rPr>
              <a:t> </a:t>
            </a:r>
            <a:r>
              <a:rPr lang="en-US" sz="3100">
                <a:solidFill>
                  <a:srgbClr val="000000"/>
                </a:solidFill>
                <a:highlight>
                  <a:srgbClr val="D9EAD3"/>
                </a:highlight>
                <a:latin typeface="Times New Roman"/>
                <a:ea typeface="Times New Roman"/>
                <a:cs typeface="Times New Roman"/>
                <a:sym typeface="Times New Roman"/>
              </a:rPr>
              <a:t> </a:t>
            </a:r>
            <a:r>
              <a:rPr lang="en-US" sz="2700">
                <a:solidFill>
                  <a:srgbClr val="000000"/>
                </a:solidFill>
                <a:highlight>
                  <a:srgbClr val="D9EAD3"/>
                </a:highlight>
                <a:latin typeface="Times New Roman"/>
                <a:ea typeface="Times New Roman"/>
                <a:cs typeface="Times New Roman"/>
                <a:sym typeface="Times New Roman"/>
              </a:rPr>
              <a:t>Sample gathered in Ullal, Bangalore</a:t>
            </a:r>
            <a:endParaRPr sz="2700">
              <a:solidFill>
                <a:srgbClr val="000000"/>
              </a:solidFill>
              <a:highlight>
                <a:srgbClr val="D9EAD3"/>
              </a:highlight>
              <a:latin typeface="Times New Roman"/>
              <a:ea typeface="Times New Roman"/>
              <a:cs typeface="Times New Roman"/>
              <a:sym typeface="Times New Roman"/>
            </a:endParaRPr>
          </a:p>
          <a:p>
            <a:pPr indent="0" lvl="0" marL="177800" rtl="0" algn="l">
              <a:lnSpc>
                <a:spcPct val="90000"/>
              </a:lnSpc>
              <a:spcBef>
                <a:spcPts val="0"/>
              </a:spcBef>
              <a:spcAft>
                <a:spcPts val="0"/>
              </a:spcAft>
              <a:buNone/>
            </a:pPr>
            <a:r>
              <a:t/>
            </a:r>
            <a:endParaRPr sz="2700">
              <a:solidFill>
                <a:srgbClr val="000000"/>
              </a:solidFill>
              <a:highlight>
                <a:srgbClr val="D9EAD3"/>
              </a:highlight>
              <a:latin typeface="Times New Roman"/>
              <a:ea typeface="Times New Roman"/>
              <a:cs typeface="Times New Roman"/>
              <a:sym typeface="Times New Roman"/>
            </a:endParaRPr>
          </a:p>
          <a:p>
            <a:pPr indent="0" lvl="0" marL="177800" rtl="0" algn="l">
              <a:lnSpc>
                <a:spcPct val="90000"/>
              </a:lnSpc>
              <a:spcBef>
                <a:spcPts val="0"/>
              </a:spcBef>
              <a:spcAft>
                <a:spcPts val="0"/>
              </a:spcAft>
              <a:buNone/>
            </a:pPr>
            <a:r>
              <a:rPr lang="en-US" sz="2700">
                <a:solidFill>
                  <a:srgbClr val="000000"/>
                </a:solidFill>
                <a:latin typeface="Times New Roman"/>
                <a:ea typeface="Times New Roman"/>
                <a:cs typeface="Times New Roman"/>
                <a:sym typeface="Times New Roman"/>
              </a:rPr>
              <a:t>24-Nov-2022, 12:30pm</a:t>
            </a:r>
            <a:endParaRPr sz="2400">
              <a:solidFill>
                <a:srgbClr val="000000"/>
              </a:solidFill>
              <a:highlight>
                <a:srgbClr val="D9EAD3"/>
              </a:highlight>
              <a:latin typeface="Times New Roman"/>
              <a:ea typeface="Times New Roman"/>
              <a:cs typeface="Times New Roman"/>
              <a:sym typeface="Times New Roman"/>
            </a:endParaRPr>
          </a:p>
        </p:txBody>
      </p:sp>
      <p:sp>
        <p:nvSpPr>
          <p:cNvPr id="131" name="Google Shape;131;g1ba48c26a40_0_396"/>
          <p:cNvSpPr txBox="1"/>
          <p:nvPr/>
        </p:nvSpPr>
        <p:spPr>
          <a:xfrm>
            <a:off x="2698425" y="6411825"/>
            <a:ext cx="73077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200" u="none" cap="none" strike="noStrike">
                <a:solidFill>
                  <a:srgbClr val="888888"/>
                </a:solidFill>
                <a:latin typeface="Calibri"/>
                <a:ea typeface="Calibri"/>
                <a:cs typeface="Calibri"/>
                <a:sym typeface="Calibri"/>
              </a:rPr>
              <a:t>LAKE 2022: Conservation of wetlands: ecosystem-based adaptation of climate change, December 28-30, 2022</a:t>
            </a:r>
            <a:endParaRPr b="0" i="0" sz="1200" u="none" cap="none" strike="noStrike">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2022-12-15T14:32:55Z</dcterms:created>
  <dc:creator>ergvinayaka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2022-12-01T00:00:00Z</vt:filetime>
  </property>
  <property fmtid="{D5CDD505-2E9C-101B-9397-08002B2CF9AE}" pid="3" name="Creator">
    <vt:lpwstr>Microsoft® PowerPoint® 2016</vt:lpwstr>
  </property>
  <property fmtid="{D5CDD505-2E9C-101B-9397-08002B2CF9AE}" pid="4" name="LastSaved">
    <vt:filetime>2022-12-15T00:00:00Z</vt:filetime>
  </property>
</Properties>
</file>