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8"/>
  </p:notesMasterIdLst>
  <p:sldIdLst>
    <p:sldId id="256" r:id="rId3"/>
    <p:sldId id="266" r:id="rId4"/>
    <p:sldId id="260" r:id="rId5"/>
    <p:sldId id="258" r:id="rId6"/>
    <p:sldId id="259" r:id="rId7"/>
    <p:sldId id="261" r:id="rId8"/>
    <p:sldId id="284" r:id="rId9"/>
    <p:sldId id="275" r:id="rId10"/>
    <p:sldId id="276" r:id="rId11"/>
    <p:sldId id="277" r:id="rId12"/>
    <p:sldId id="278" r:id="rId13"/>
    <p:sldId id="279" r:id="rId14"/>
    <p:sldId id="285" r:id="rId15"/>
    <p:sldId id="280" r:id="rId16"/>
    <p:sldId id="281" r:id="rId17"/>
    <p:sldId id="282" r:id="rId18"/>
    <p:sldId id="283" r:id="rId19"/>
    <p:sldId id="271" r:id="rId20"/>
    <p:sldId id="267" r:id="rId21"/>
    <p:sldId id="268" r:id="rId22"/>
    <p:sldId id="262" r:id="rId23"/>
    <p:sldId id="286" r:id="rId24"/>
    <p:sldId id="273" r:id="rId25"/>
    <p:sldId id="274"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22" initials="C" lastIdx="1" clrIdx="0">
    <p:extLst>
      <p:ext uri="{19B8F6BF-5375-455C-9EA6-DF929625EA0E}">
        <p15:presenceInfo xmlns:p15="http://schemas.microsoft.com/office/powerpoint/2012/main" userId="S-1-5-21-981371892-4266604534-149243063-1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259B"/>
    <a:srgbClr val="C9E61A"/>
    <a:srgbClr val="FFCC00"/>
    <a:srgbClr val="CB4E3D"/>
    <a:srgbClr val="F957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566E1-2832-436C-9187-CD28E8C5A93E}" v="5" dt="2022-11-22T08:50:13.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34" autoAdjust="0"/>
  </p:normalViewPr>
  <p:slideViewPr>
    <p:cSldViewPr snapToGrid="0">
      <p:cViewPr varScale="1">
        <p:scale>
          <a:sx n="86" d="100"/>
          <a:sy n="86" d="100"/>
        </p:scale>
        <p:origin x="56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3T11:37:35.045" idx="1">
    <p:pos x="10" y="10"/>
    <p:text/>
    <p:extLst>
      <p:ext uri="{C676402C-5697-4E1C-873F-D02D1690AC5C}">
        <p15:threadingInfo xmlns:p15="http://schemas.microsoft.com/office/powerpoint/2012/main" timeZoneBias="-3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97415-6773-42E9-AD81-4717E74DC176}" type="datetimeFigureOut">
              <a:rPr lang="en-IN" smtClean="0"/>
              <a:t>16-12-2022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8719F-2885-4896-BE4A-66F18B4CDEB7}" type="slidenum">
              <a:rPr lang="en-IN" smtClean="0"/>
              <a:t>‹#›</a:t>
            </a:fld>
            <a:endParaRPr lang="en-IN"/>
          </a:p>
        </p:txBody>
      </p:sp>
    </p:spTree>
    <p:extLst>
      <p:ext uri="{BB962C8B-B14F-4D97-AF65-F5344CB8AC3E}">
        <p14:creationId xmlns:p14="http://schemas.microsoft.com/office/powerpoint/2010/main" val="269317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9138719F-2885-4896-BE4A-66F18B4CDEB7}" type="slidenum">
              <a:rPr lang="en-IN" smtClean="0"/>
              <a:t>1</a:t>
            </a:fld>
            <a:endParaRPr lang="en-IN"/>
          </a:p>
        </p:txBody>
      </p:sp>
    </p:spTree>
    <p:extLst>
      <p:ext uri="{BB962C8B-B14F-4D97-AF65-F5344CB8AC3E}">
        <p14:creationId xmlns:p14="http://schemas.microsoft.com/office/powerpoint/2010/main" val="273163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9138719F-2885-4896-BE4A-66F18B4CDEB7}" type="slidenum">
              <a:rPr lang="en-IN" smtClean="0"/>
              <a:t>21</a:t>
            </a:fld>
            <a:endParaRPr lang="en-IN"/>
          </a:p>
        </p:txBody>
      </p:sp>
    </p:spTree>
    <p:extLst>
      <p:ext uri="{BB962C8B-B14F-4D97-AF65-F5344CB8AC3E}">
        <p14:creationId xmlns:p14="http://schemas.microsoft.com/office/powerpoint/2010/main" val="77680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6F6C-DF9E-419F-97A9-4A803B4846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7CCE1D4-D628-48FC-ADCB-6EA78DC1D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37495E1-45E8-4412-B7E5-B6A34CA3546D}"/>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5" name="Footer Placeholder 4">
            <a:extLst>
              <a:ext uri="{FF2B5EF4-FFF2-40B4-BE49-F238E27FC236}">
                <a16:creationId xmlns:a16="http://schemas.microsoft.com/office/drawing/2014/main" id="{E78192B1-7891-4EE2-B688-D5C3A38EA3C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383FF68-CA87-4761-ACEE-E525E2B9E4B2}"/>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409890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4BC1-3B47-4C30-81ED-70EAFD2DA26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0A016E1-1C7E-4799-B308-ECF1D1B14D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68304EC-00CF-4FCE-9C0C-F140E5E79985}"/>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5" name="Footer Placeholder 4">
            <a:extLst>
              <a:ext uri="{FF2B5EF4-FFF2-40B4-BE49-F238E27FC236}">
                <a16:creationId xmlns:a16="http://schemas.microsoft.com/office/drawing/2014/main" id="{7356B9C6-3C47-4969-B586-75DEE63839F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6CB064B-C7B1-47C8-9C27-45F800A87B30}"/>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3403183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6B3B4B-28C3-48A0-BA63-3D3C9CA501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AE014E-A0A3-41E5-A61D-430B68B0F6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7FCAEC1-1425-4687-A6C4-59B3197C4B75}"/>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5" name="Footer Placeholder 4">
            <a:extLst>
              <a:ext uri="{FF2B5EF4-FFF2-40B4-BE49-F238E27FC236}">
                <a16:creationId xmlns:a16="http://schemas.microsoft.com/office/drawing/2014/main" id="{FDF273D2-0BC4-4A34-A9A8-62BFFBE9BC0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D1A5D30-7F79-4153-8F9F-2E649AB8EDE4}"/>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3353721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13AD9C2-F4A7-46FB-A20C-AB8F96E8C8FF}"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D6E8-2CD9-4B0D-B874-5D1B8A7B5A0C}"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9610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D6E8-2CD9-4B0D-B874-5D1B8A7B5A0C}"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1360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D6E8-2CD9-4B0D-B874-5D1B8A7B5A0C}"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570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D6E8-2CD9-4B0D-B874-5D1B8A7B5A0C}" type="slidenum">
              <a:rPr lang="en-US" smtClean="0"/>
              <a:pPr/>
              <a:t>‹#›</a:t>
            </a:fld>
            <a:endParaRPr lang="en-US"/>
          </a:p>
        </p:txBody>
      </p:sp>
    </p:spTree>
    <p:extLst>
      <p:ext uri="{BB962C8B-B14F-4D97-AF65-F5344CB8AC3E}">
        <p14:creationId xmlns:p14="http://schemas.microsoft.com/office/powerpoint/2010/main" val="134472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D6E8-2CD9-4B0D-B874-5D1B8A7B5A0C}" type="slidenum">
              <a:rPr lang="en-US" smtClean="0"/>
              <a:pPr/>
              <a:t>‹#›</a:t>
            </a:fld>
            <a:endParaRPr lang="en-US"/>
          </a:p>
        </p:txBody>
      </p:sp>
    </p:spTree>
    <p:extLst>
      <p:ext uri="{BB962C8B-B14F-4D97-AF65-F5344CB8AC3E}">
        <p14:creationId xmlns:p14="http://schemas.microsoft.com/office/powerpoint/2010/main" val="208831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D6E8-2CD9-4B0D-B874-5D1B8A7B5A0C}" type="slidenum">
              <a:rPr lang="en-US" smtClean="0"/>
              <a:pPr/>
              <a:t>‹#›</a:t>
            </a:fld>
            <a:endParaRPr lang="en-US"/>
          </a:p>
        </p:txBody>
      </p:sp>
    </p:spTree>
    <p:extLst>
      <p:ext uri="{BB962C8B-B14F-4D97-AF65-F5344CB8AC3E}">
        <p14:creationId xmlns:p14="http://schemas.microsoft.com/office/powerpoint/2010/main" val="242077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D6E8-2CD9-4B0D-B874-5D1B8A7B5A0C}" type="slidenum">
              <a:rPr lang="en-US" smtClean="0"/>
              <a:pPr/>
              <a:t>‹#›</a:t>
            </a:fld>
            <a:endParaRPr lang="en-US"/>
          </a:p>
        </p:txBody>
      </p:sp>
    </p:spTree>
    <p:extLst>
      <p:ext uri="{BB962C8B-B14F-4D97-AF65-F5344CB8AC3E}">
        <p14:creationId xmlns:p14="http://schemas.microsoft.com/office/powerpoint/2010/main" val="3577876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D6E8-2CD9-4B0D-B874-5D1B8A7B5A0C}" type="slidenum">
              <a:rPr lang="en-US" smtClean="0"/>
              <a:pPr/>
              <a:t>‹#›</a:t>
            </a:fld>
            <a:endParaRPr lang="en-US"/>
          </a:p>
        </p:txBody>
      </p:sp>
    </p:spTree>
    <p:extLst>
      <p:ext uri="{BB962C8B-B14F-4D97-AF65-F5344CB8AC3E}">
        <p14:creationId xmlns:p14="http://schemas.microsoft.com/office/powerpoint/2010/main" val="343435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13C3-99D1-4C7A-906A-3451A063C2A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524B59A-1DAC-4892-B861-2891EA742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913FE1A-8135-49DD-B90B-01C1A3AD4E28}"/>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5" name="Footer Placeholder 4">
            <a:extLst>
              <a:ext uri="{FF2B5EF4-FFF2-40B4-BE49-F238E27FC236}">
                <a16:creationId xmlns:a16="http://schemas.microsoft.com/office/drawing/2014/main" id="{5EDCC6B0-5CEA-4C43-A1F0-07203175437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6F1FB74-2380-4CCE-A38F-9DA975DFC094}"/>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4175948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D6E8-2CD9-4B0D-B874-5D1B8A7B5A0C}"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92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D6E8-2CD9-4B0D-B874-5D1B8A7B5A0C}" type="slidenum">
              <a:rPr lang="en-US" smtClean="0"/>
              <a:pPr/>
              <a:t>‹#›</a:t>
            </a:fld>
            <a:endParaRPr lang="en-US"/>
          </a:p>
        </p:txBody>
      </p:sp>
    </p:spTree>
    <p:extLst>
      <p:ext uri="{BB962C8B-B14F-4D97-AF65-F5344CB8AC3E}">
        <p14:creationId xmlns:p14="http://schemas.microsoft.com/office/powerpoint/2010/main" val="10683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D6E8-2CD9-4B0D-B874-5D1B8A7B5A0C}" type="slidenum">
              <a:rPr lang="en-US" smtClean="0"/>
              <a:pPr/>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451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81050-C851-45E8-AE4D-ADE2E95E5DC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CEF8ACD-E466-484A-A8B3-A444AD6B8E8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39CDF25-5D96-4CCD-9592-D97248DDF15F}"/>
              </a:ext>
            </a:extLst>
          </p:cNvPr>
          <p:cNvSpPr>
            <a:spLocks noGrp="1"/>
          </p:cNvSpPr>
          <p:nvPr>
            <p:ph type="dt" sz="half" idx="10"/>
          </p:nvPr>
        </p:nvSpPr>
        <p:spPr/>
        <p:txBody>
          <a:bodyPr/>
          <a:lstStyle/>
          <a:p>
            <a:fld id="{613AD9C2-F4A7-46FB-A20C-AB8F96E8C8FF}" type="datetimeFigureOut">
              <a:rPr lang="en-US" smtClean="0"/>
              <a:pPr/>
              <a:t>12/16/2022</a:t>
            </a:fld>
            <a:endParaRPr lang="en-US"/>
          </a:p>
        </p:txBody>
      </p:sp>
      <p:sp>
        <p:nvSpPr>
          <p:cNvPr id="5" name="Footer Placeholder 4">
            <a:extLst>
              <a:ext uri="{FF2B5EF4-FFF2-40B4-BE49-F238E27FC236}">
                <a16:creationId xmlns:a16="http://schemas.microsoft.com/office/drawing/2014/main" id="{A674E380-426B-4203-962D-1DE9FBD6E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DE9B1-412E-4AD2-BA1B-D3C5C7FDC4B4}"/>
              </a:ext>
            </a:extLst>
          </p:cNvPr>
          <p:cNvSpPr>
            <a:spLocks noGrp="1"/>
          </p:cNvSpPr>
          <p:nvPr>
            <p:ph type="sldNum" sz="quarter" idx="12"/>
          </p:nvPr>
        </p:nvSpPr>
        <p:spPr/>
        <p:txBody>
          <a:bodyPr/>
          <a:lstStyle/>
          <a:p>
            <a:fld id="{CB4CD6E8-2CD9-4B0D-B874-5D1B8A7B5A0C}"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65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2BA9-69B2-4C16-BA12-EACCA5DC71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D5C57B5-B7A8-4438-95BD-4DCA4B24D7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B0EA2-9717-494A-9401-BAE36004F18B}"/>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5" name="Footer Placeholder 4">
            <a:extLst>
              <a:ext uri="{FF2B5EF4-FFF2-40B4-BE49-F238E27FC236}">
                <a16:creationId xmlns:a16="http://schemas.microsoft.com/office/drawing/2014/main" id="{69A18AD5-E916-4E80-8CDB-482029FD703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744A5F-FBD9-4427-ACB6-93857CE79093}"/>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2065634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9833-A3CD-470B-A007-8E7315CE7B4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8F29A47-FE0B-42D4-BCD8-D71D05680C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E756A8B-5C92-452D-A149-D0389A6FE8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D551BF5-0916-488A-99FF-1CB5370EDD9D}"/>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6" name="Footer Placeholder 5">
            <a:extLst>
              <a:ext uri="{FF2B5EF4-FFF2-40B4-BE49-F238E27FC236}">
                <a16:creationId xmlns:a16="http://schemas.microsoft.com/office/drawing/2014/main" id="{1E7CA904-4019-4D12-BBC4-A27019C19AC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5E5863C-17D5-4A37-94B0-7B77055BB9CC}"/>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334740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7FE9-C852-4423-B48A-6CDB162A9B7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4982B04-70A8-497C-B817-0EDE7F777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00929-56CA-427C-A039-BC18115351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0037131-38E9-4044-A718-5C77C56FB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7630C-C835-4C10-AA36-85CF026E94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DAC7F896-DC31-46F6-90B6-5E8E88AFAB23}"/>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8" name="Footer Placeholder 7">
            <a:extLst>
              <a:ext uri="{FF2B5EF4-FFF2-40B4-BE49-F238E27FC236}">
                <a16:creationId xmlns:a16="http://schemas.microsoft.com/office/drawing/2014/main" id="{D66B535A-90A2-48CC-91C5-9A8ECB18F73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47A2F7D-5142-49AB-AE20-D513965ED663}"/>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84476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DA03B-611C-4616-AECA-46EC526151D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413DDCB-3600-4244-AC8A-69C77117D389}"/>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4" name="Footer Placeholder 3">
            <a:extLst>
              <a:ext uri="{FF2B5EF4-FFF2-40B4-BE49-F238E27FC236}">
                <a16:creationId xmlns:a16="http://schemas.microsoft.com/office/drawing/2014/main" id="{591D3767-B4CF-4B3E-9516-73F781545C1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E5BDFF1-89F7-4751-AE0E-B116D8623927}"/>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3027241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762493-DFCB-44BF-9D33-DAF708B8EA9D}"/>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3" name="Footer Placeholder 2">
            <a:extLst>
              <a:ext uri="{FF2B5EF4-FFF2-40B4-BE49-F238E27FC236}">
                <a16:creationId xmlns:a16="http://schemas.microsoft.com/office/drawing/2014/main" id="{E9A7E663-2084-4E79-8A65-7ABC55061B3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6B71BAB-EB87-4DBD-8366-CFDF927EC254}"/>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195352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7BC6-466D-4EA5-8FB7-F81E36AA0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82B60F3-EB6F-4307-99A1-ED66FF6DD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3408EE4-11E5-4CDE-8495-630D5D067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6D8080-9475-4B10-8BD6-AE8301E1C529}"/>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6" name="Footer Placeholder 5">
            <a:extLst>
              <a:ext uri="{FF2B5EF4-FFF2-40B4-BE49-F238E27FC236}">
                <a16:creationId xmlns:a16="http://schemas.microsoft.com/office/drawing/2014/main" id="{F338FE11-8BC3-4F5E-849A-88916F575F7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F4C150-E423-4743-A2F8-4396745C8E15}"/>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417920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B972-1A25-47A8-A53B-B03AA8633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BAAAAEF-02F7-44C3-976F-D86A9D7D7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B70E930-57BE-4244-9568-F875FD182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11669-1869-4257-80DA-F734DF9A39F9}"/>
              </a:ext>
            </a:extLst>
          </p:cNvPr>
          <p:cNvSpPr>
            <a:spLocks noGrp="1"/>
          </p:cNvSpPr>
          <p:nvPr>
            <p:ph type="dt" sz="half" idx="10"/>
          </p:nvPr>
        </p:nvSpPr>
        <p:spPr/>
        <p:txBody>
          <a:bodyPr/>
          <a:lstStyle/>
          <a:p>
            <a:fld id="{36C7BFA7-4119-4089-A044-636EE376DF3A}" type="datetimeFigureOut">
              <a:rPr lang="en-IN" smtClean="0"/>
              <a:t>16-12-2022</a:t>
            </a:fld>
            <a:endParaRPr lang="en-IN"/>
          </a:p>
        </p:txBody>
      </p:sp>
      <p:sp>
        <p:nvSpPr>
          <p:cNvPr id="6" name="Footer Placeholder 5">
            <a:extLst>
              <a:ext uri="{FF2B5EF4-FFF2-40B4-BE49-F238E27FC236}">
                <a16:creationId xmlns:a16="http://schemas.microsoft.com/office/drawing/2014/main" id="{6D1D4934-5600-424D-9A93-DBD0E10C051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15B18BE-29FA-4BC9-B556-811075EAF74A}"/>
              </a:ext>
            </a:extLst>
          </p:cNvPr>
          <p:cNvSpPr>
            <a:spLocks noGrp="1"/>
          </p:cNvSpPr>
          <p:nvPr>
            <p:ph type="sldNum" sz="quarter" idx="12"/>
          </p:nvPr>
        </p:nvSpPr>
        <p:spPr/>
        <p:txBody>
          <a:bodyPr/>
          <a:lstStyle/>
          <a:p>
            <a:fld id="{D9BBF6C4-9F4A-439F-9A7A-EEDE5BF5126B}" type="slidenum">
              <a:rPr lang="en-IN" smtClean="0"/>
              <a:t>‹#›</a:t>
            </a:fld>
            <a:endParaRPr lang="en-IN"/>
          </a:p>
        </p:txBody>
      </p:sp>
    </p:spTree>
    <p:extLst>
      <p:ext uri="{BB962C8B-B14F-4D97-AF65-F5344CB8AC3E}">
        <p14:creationId xmlns:p14="http://schemas.microsoft.com/office/powerpoint/2010/main" val="407586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865C9E-2092-47AD-B500-CAB367BD2B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36A47BA-65A3-48B6-9C9D-5AADB2623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B11462D-CD4A-4072-B3FA-5BB229189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7BFA7-4119-4089-A044-636EE376DF3A}" type="datetimeFigureOut">
              <a:rPr lang="en-IN" smtClean="0"/>
              <a:t>16-12-2022</a:t>
            </a:fld>
            <a:endParaRPr lang="en-IN"/>
          </a:p>
        </p:txBody>
      </p:sp>
      <p:sp>
        <p:nvSpPr>
          <p:cNvPr id="5" name="Footer Placeholder 4">
            <a:extLst>
              <a:ext uri="{FF2B5EF4-FFF2-40B4-BE49-F238E27FC236}">
                <a16:creationId xmlns:a16="http://schemas.microsoft.com/office/drawing/2014/main" id="{3D03C2BC-243F-484F-905D-A875EBD9C9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637A516-1BF0-4BBF-9A43-FE1C5778C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BF6C4-9F4A-439F-9A7A-EEDE5BF5126B}" type="slidenum">
              <a:rPr lang="en-IN" smtClean="0"/>
              <a:t>‹#›</a:t>
            </a:fld>
            <a:endParaRPr lang="en-IN"/>
          </a:p>
        </p:txBody>
      </p:sp>
    </p:spTree>
    <p:extLst>
      <p:ext uri="{BB962C8B-B14F-4D97-AF65-F5344CB8AC3E}">
        <p14:creationId xmlns:p14="http://schemas.microsoft.com/office/powerpoint/2010/main" val="3666612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6C7BFA7-4119-4089-A044-636EE376DF3A}" type="datetimeFigureOut">
              <a:rPr lang="en-IN" smtClean="0"/>
              <a:t>16-12-2022</a:t>
            </a:fld>
            <a:endParaRPr lang="en-IN"/>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IN"/>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9BBF6C4-9F4A-439F-9A7A-EEDE5BF5126B}" type="slidenum">
              <a:rPr lang="en-IN" smtClean="0"/>
              <a:t>‹#›</a:t>
            </a:fld>
            <a:endParaRPr lang="en-IN"/>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06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2"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www.cleanwaterstore.com/" TargetMode="External"/><Relationship Id="rId2" Type="http://schemas.openxmlformats.org/officeDocument/2006/relationships/hyperlink" Target="http://www.researchgate.com/"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C1E31B-3F6C-4C7B-ABED-D76AF0880EF9}"/>
              </a:ext>
            </a:extLst>
          </p:cNvPr>
          <p:cNvSpPr txBox="1"/>
          <p:nvPr/>
        </p:nvSpPr>
        <p:spPr>
          <a:xfrm>
            <a:off x="7363978" y="3753385"/>
            <a:ext cx="438432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a:ea typeface="+mn-ea"/>
                <a:cs typeface="+mn-cs"/>
              </a:rPr>
              <a:t>     </a:t>
            </a:r>
            <a:endParaRPr kumimoji="0" lang="en-IN"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827CAC6-541E-562F-3FA9-23875F0EF365}"/>
              </a:ext>
            </a:extLst>
          </p:cNvPr>
          <p:cNvSpPr/>
          <p:nvPr/>
        </p:nvSpPr>
        <p:spPr>
          <a:xfrm>
            <a:off x="883751" y="2678543"/>
            <a:ext cx="9664861" cy="421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m</a:t>
            </a:r>
          </a:p>
        </p:txBody>
      </p:sp>
      <p:pic>
        <p:nvPicPr>
          <p:cNvPr id="8" name="Content Placeholder 3"/>
          <p:cNvPicPr>
            <a:picLocks noChangeAspect="1"/>
          </p:cNvPicPr>
          <p:nvPr/>
        </p:nvPicPr>
        <p:blipFill>
          <a:blip r:embed="rId3"/>
          <a:stretch>
            <a:fillRect/>
          </a:stretch>
        </p:blipFill>
        <p:spPr>
          <a:xfrm>
            <a:off x="883751" y="3474205"/>
            <a:ext cx="7340516" cy="3431443"/>
          </a:xfrm>
          <a:prstGeom prst="rect">
            <a:avLst/>
          </a:prstGeom>
        </p:spPr>
      </p:pic>
      <p:sp>
        <p:nvSpPr>
          <p:cNvPr id="9" name="Rectangle 8"/>
          <p:cNvSpPr/>
          <p:nvPr/>
        </p:nvSpPr>
        <p:spPr>
          <a:xfrm>
            <a:off x="1643522" y="478599"/>
            <a:ext cx="5335625" cy="1938992"/>
          </a:xfrm>
          <a:prstGeom prst="rect">
            <a:avLst/>
          </a:prstGeom>
        </p:spPr>
        <p:txBody>
          <a:bodyPr wrap="square">
            <a:spAutoFit/>
          </a:bodyPr>
          <a:lstStyle/>
          <a:p>
            <a:pPr lvl="1" algn="ctr"/>
            <a:r>
              <a:rPr lang="en-US" sz="2000" dirty="0">
                <a:solidFill>
                  <a:srgbClr val="000000"/>
                </a:solidFill>
                <a:latin typeface="Bauhaus 93" pitchFamily="82" charset="0"/>
                <a:cs typeface="Andalus" panose="02020603050405020304" pitchFamily="18" charset="-78"/>
              </a:rPr>
              <a:t>LAKE 2022: CONSERVATION OF WETLANDS: ECOSYSTEM-BASED ADAPTATION OF CLIMATE CHANGE</a:t>
            </a:r>
            <a:endParaRPr lang="en-US" sz="2000" b="1" u="sng" dirty="0">
              <a:solidFill>
                <a:srgbClr val="000000"/>
              </a:solidFill>
              <a:latin typeface="Bauhaus 93" pitchFamily="82" charset="0"/>
              <a:cs typeface="Andalus" panose="02020603050405020304" pitchFamily="18" charset="-78"/>
            </a:endParaRPr>
          </a:p>
          <a:p>
            <a:pPr lvl="1" algn="ctr"/>
            <a:br>
              <a:rPr lang="en-US" sz="2000" b="1" u="sng" dirty="0">
                <a:solidFill>
                  <a:srgbClr val="000000"/>
                </a:solidFill>
                <a:latin typeface="Andalus" panose="02020603050405020304" pitchFamily="18" charset="-78"/>
                <a:cs typeface="Andalus" panose="02020603050405020304" pitchFamily="18" charset="-78"/>
              </a:rPr>
            </a:br>
            <a:r>
              <a:rPr lang="en-US" sz="2000" b="1" u="sng" dirty="0">
                <a:solidFill>
                  <a:srgbClr val="800080"/>
                </a:solidFill>
                <a:latin typeface="Andalus" panose="02020603050405020304" pitchFamily="18" charset="-78"/>
                <a:cs typeface="Andalus" panose="02020603050405020304" pitchFamily="18" charset="-78"/>
              </a:rPr>
              <a:t>[THE 13</a:t>
            </a:r>
            <a:r>
              <a:rPr lang="en-US" sz="2000" b="1" u="sng" baseline="30000" dirty="0">
                <a:solidFill>
                  <a:srgbClr val="800080"/>
                </a:solidFill>
                <a:latin typeface="Andalus" panose="02020603050405020304" pitchFamily="18" charset="-78"/>
                <a:cs typeface="Andalus" panose="02020603050405020304" pitchFamily="18" charset="-78"/>
              </a:rPr>
              <a:t>TH</a:t>
            </a:r>
            <a:r>
              <a:rPr lang="en-US" sz="2000" b="1" u="sng" dirty="0">
                <a:solidFill>
                  <a:srgbClr val="800080"/>
                </a:solidFill>
                <a:latin typeface="Andalus" panose="02020603050405020304" pitchFamily="18" charset="-78"/>
                <a:cs typeface="Andalus" panose="02020603050405020304" pitchFamily="18" charset="-78"/>
              </a:rPr>
              <a:t> BIENNIAL LAKE SYMPOSIUM]</a:t>
            </a:r>
            <a:endParaRPr lang="en-IN" sz="2000" dirty="0">
              <a:latin typeface="Andalus" panose="02020603050405020304" pitchFamily="18" charset="-78"/>
              <a:cs typeface="Andalus" panose="02020603050405020304" pitchFamily="18" charset="-78"/>
            </a:endParaRPr>
          </a:p>
        </p:txBody>
      </p:sp>
      <p:sp>
        <p:nvSpPr>
          <p:cNvPr id="2" name="TextBox 1">
            <a:extLst>
              <a:ext uri="{FF2B5EF4-FFF2-40B4-BE49-F238E27FC236}">
                <a16:creationId xmlns:a16="http://schemas.microsoft.com/office/drawing/2014/main" id="{6053B9B7-FB44-D940-86E6-9E4DE213D976}"/>
              </a:ext>
            </a:extLst>
          </p:cNvPr>
          <p:cNvSpPr txBox="1"/>
          <p:nvPr/>
        </p:nvSpPr>
        <p:spPr>
          <a:xfrm>
            <a:off x="2164036" y="2417591"/>
            <a:ext cx="4294598" cy="1015663"/>
          </a:xfrm>
          <a:prstGeom prst="rect">
            <a:avLst/>
          </a:prstGeom>
          <a:noFill/>
        </p:spPr>
        <p:txBody>
          <a:bodyPr wrap="square" rtlCol="0">
            <a:spAutoFit/>
          </a:bodyPr>
          <a:lstStyle/>
          <a:p>
            <a:pPr algn="ctr"/>
            <a:r>
              <a:rPr lang="en-IN" sz="2000" b="1" i="1" u="sng" dirty="0">
                <a:latin typeface="Times New Roman" panose="02020603050405020304" pitchFamily="18" charset="0"/>
                <a:cs typeface="Times New Roman" panose="02020603050405020304" pitchFamily="18" charset="0"/>
              </a:rPr>
              <a:t>Topic : Study of water contamination , plant species and micro organisms found in </a:t>
            </a:r>
            <a:r>
              <a:rPr lang="en-IN" sz="2000" b="1" i="1" u="sng" dirty="0" err="1">
                <a:latin typeface="Times New Roman" panose="02020603050405020304" pitchFamily="18" charset="0"/>
                <a:cs typeface="Times New Roman" panose="02020603050405020304" pitchFamily="18" charset="0"/>
              </a:rPr>
              <a:t>Kannalli</a:t>
            </a:r>
            <a:r>
              <a:rPr lang="en-IN" sz="2000" b="1" i="1" u="sng" dirty="0">
                <a:latin typeface="Times New Roman" panose="02020603050405020304" pitchFamily="18" charset="0"/>
                <a:cs typeface="Times New Roman" panose="02020603050405020304" pitchFamily="18" charset="0"/>
              </a:rPr>
              <a:t> lake</a:t>
            </a:r>
          </a:p>
        </p:txBody>
      </p:sp>
      <p:sp>
        <p:nvSpPr>
          <p:cNvPr id="3" name="TextBox 2">
            <a:extLst>
              <a:ext uri="{FF2B5EF4-FFF2-40B4-BE49-F238E27FC236}">
                <a16:creationId xmlns:a16="http://schemas.microsoft.com/office/drawing/2014/main" id="{96142FF7-7380-779B-9C2C-DB65F9C8966A}"/>
              </a:ext>
            </a:extLst>
          </p:cNvPr>
          <p:cNvSpPr txBox="1"/>
          <p:nvPr/>
        </p:nvSpPr>
        <p:spPr>
          <a:xfrm>
            <a:off x="8414535" y="4212404"/>
            <a:ext cx="3524036" cy="1615827"/>
          </a:xfrm>
          <a:prstGeom prst="rect">
            <a:avLst/>
          </a:prstGeom>
          <a:noFill/>
        </p:spPr>
        <p:txBody>
          <a:bodyPr wrap="square" rtlCol="0">
            <a:spAutoFit/>
          </a:bodyPr>
          <a:lstStyle/>
          <a:p>
            <a:pPr algn="ctr">
              <a:lnSpc>
                <a:spcPct val="150000"/>
              </a:lnSpc>
            </a:pPr>
            <a:r>
              <a:rPr lang="en-IN" b="1" dirty="0">
                <a:latin typeface="Arial Unicode MS" pitchFamily="34" charset="-128"/>
                <a:ea typeface="Arial Unicode MS" pitchFamily="34" charset="-128"/>
                <a:cs typeface="Arial Unicode MS" pitchFamily="34" charset="-128"/>
              </a:rPr>
              <a:t>1.BHOOMI.DEEPAK</a:t>
            </a:r>
          </a:p>
          <a:p>
            <a:pPr algn="ctr">
              <a:lnSpc>
                <a:spcPct val="150000"/>
              </a:lnSpc>
            </a:pPr>
            <a:r>
              <a:rPr lang="en-IN" b="1" dirty="0">
                <a:latin typeface="Arial Unicode MS" pitchFamily="34" charset="-128"/>
                <a:ea typeface="Arial Unicode MS" pitchFamily="34" charset="-128"/>
                <a:cs typeface="Arial Unicode MS" pitchFamily="34" charset="-128"/>
              </a:rPr>
              <a:t> 2.MITHUN .S </a:t>
            </a:r>
          </a:p>
          <a:p>
            <a:pPr algn="ctr">
              <a:lnSpc>
                <a:spcPct val="150000"/>
              </a:lnSpc>
            </a:pPr>
            <a:r>
              <a:rPr lang="en-IN" b="1" dirty="0">
                <a:latin typeface="Arial Unicode MS" pitchFamily="34" charset="-128"/>
                <a:ea typeface="Arial Unicode MS" pitchFamily="34" charset="-128"/>
                <a:cs typeface="Arial Unicode MS" pitchFamily="34" charset="-128"/>
              </a:rPr>
              <a:t> 3.VISHRUTH . K S </a:t>
            </a:r>
          </a:p>
          <a:p>
            <a:pPr algn="ctr"/>
            <a:endParaRPr lang="en-IN" dirty="0"/>
          </a:p>
        </p:txBody>
      </p:sp>
    </p:spTree>
    <p:extLst>
      <p:ext uri="{BB962C8B-B14F-4D97-AF65-F5344CB8AC3E}">
        <p14:creationId xmlns:p14="http://schemas.microsoft.com/office/powerpoint/2010/main" val="198243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45" y="421443"/>
            <a:ext cx="9720072" cy="1499616"/>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 for calcium hardness</a:t>
            </a:r>
          </a:p>
        </p:txBody>
      </p:sp>
      <p:sp>
        <p:nvSpPr>
          <p:cNvPr id="3" name="Content Placeholder 2"/>
          <p:cNvSpPr>
            <a:spLocks noGrp="1"/>
          </p:cNvSpPr>
          <p:nvPr>
            <p:ph idx="1"/>
          </p:nvPr>
        </p:nvSpPr>
        <p:spPr>
          <a:xfrm>
            <a:off x="273" y="1585855"/>
            <a:ext cx="7966965" cy="4469643"/>
          </a:xfrm>
        </p:spPr>
        <p:txBody>
          <a:bodyPr/>
          <a:lstStyle/>
          <a:p>
            <a:r>
              <a:rPr lang="en-IN" sz="2400" b="1" dirty="0">
                <a:latin typeface="Times New Roman" panose="02020603050405020304" pitchFamily="18" charset="0"/>
                <a:cs typeface="Times New Roman" panose="02020603050405020304" pitchFamily="18" charset="0"/>
              </a:rPr>
              <a:t>Test for Calcium Hardness was done using water testing kit</a:t>
            </a:r>
            <a:r>
              <a:rPr lang="en-IN" b="1" dirty="0">
                <a:latin typeface="Times New Roman" panose="02020603050405020304" pitchFamily="18" charset="0"/>
                <a:cs typeface="Times New Roman" panose="02020603050405020304" pitchFamily="18" charset="0"/>
              </a:rPr>
              <a:t>.</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Take 25ml of water sample in the test bottle</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10 Drops of Calcium Hardness Reagent-2 and mix</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10 Drops Of Calcium Harness Reagent-3 and mix</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few specs of Calcium Hardness Reagent-1 and mix until a distinct pink colour develops.</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For Hard/Soft water . Add Calcium Hardness Reagent-4. Shake well after each drop until the colour changes from </a:t>
            </a:r>
            <a:r>
              <a:rPr lang="en-IN" sz="2400" b="1" i="1" dirty="0">
                <a:solidFill>
                  <a:srgbClr val="E3259B"/>
                </a:solidFill>
                <a:latin typeface="Times New Roman" panose="02020603050405020304" pitchFamily="18" charset="0"/>
                <a:cs typeface="Times New Roman" panose="02020603050405020304" pitchFamily="18" charset="0"/>
              </a:rPr>
              <a:t>Pink</a:t>
            </a:r>
            <a:r>
              <a:rPr lang="en-IN" sz="2400" b="1" i="1" dirty="0">
                <a:latin typeface="Times New Roman" panose="02020603050405020304" pitchFamily="18" charset="0"/>
                <a:cs typeface="Times New Roman" panose="02020603050405020304" pitchFamily="18" charset="0"/>
              </a:rPr>
              <a:t> To </a:t>
            </a:r>
            <a:r>
              <a:rPr lang="en-IN" sz="2400" b="1" i="1" dirty="0">
                <a:solidFill>
                  <a:srgbClr val="7030A0"/>
                </a:solidFill>
                <a:latin typeface="Times New Roman" panose="02020603050405020304" pitchFamily="18" charset="0"/>
                <a:cs typeface="Times New Roman" panose="02020603050405020304" pitchFamily="18" charset="0"/>
              </a:rPr>
              <a:t>Purple</a:t>
            </a:r>
            <a:r>
              <a:rPr lang="en-IN" sz="2400" dirty="0">
                <a:latin typeface="Times New Roman" panose="02020603050405020304" pitchFamily="18" charset="0"/>
                <a:cs typeface="Times New Roman" panose="02020603050405020304" pitchFamily="18" charset="0"/>
              </a:rPr>
              <a:t>. Count the number of drops of Reagent-4 required for colour change.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706" t="19502" r="9203" b="25772"/>
          <a:stretch/>
        </p:blipFill>
        <p:spPr>
          <a:xfrm>
            <a:off x="7967238" y="1639478"/>
            <a:ext cx="4134557" cy="2181198"/>
          </a:xfrm>
          <a:prstGeom prst="rect">
            <a:avLst/>
          </a:prstGeom>
        </p:spPr>
      </p:pic>
    </p:spTree>
    <p:extLst>
      <p:ext uri="{BB962C8B-B14F-4D97-AF65-F5344CB8AC3E}">
        <p14:creationId xmlns:p14="http://schemas.microsoft.com/office/powerpoint/2010/main" val="3571270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431"/>
            <a:ext cx="9720072" cy="1499616"/>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 Of Calcium Hardness Test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08069134"/>
              </p:ext>
            </p:extLst>
          </p:nvPr>
        </p:nvGraphicFramePr>
        <p:xfrm>
          <a:off x="938091" y="2306338"/>
          <a:ext cx="9720260" cy="1224128"/>
        </p:xfrm>
        <a:graphic>
          <a:graphicData uri="http://schemas.openxmlformats.org/drawingml/2006/table">
            <a:tbl>
              <a:tblPr firstRow="1" bandRow="1">
                <a:tableStyleId>{073A0DAA-6AF3-43AB-8588-CEC1D06C72B9}</a:tableStyleId>
              </a:tblPr>
              <a:tblGrid>
                <a:gridCol w="1944052">
                  <a:extLst>
                    <a:ext uri="{9D8B030D-6E8A-4147-A177-3AD203B41FA5}">
                      <a16:colId xmlns:a16="http://schemas.microsoft.com/office/drawing/2014/main" val="20000"/>
                    </a:ext>
                  </a:extLst>
                </a:gridCol>
                <a:gridCol w="1944052">
                  <a:extLst>
                    <a:ext uri="{9D8B030D-6E8A-4147-A177-3AD203B41FA5}">
                      <a16:colId xmlns:a16="http://schemas.microsoft.com/office/drawing/2014/main" val="20001"/>
                    </a:ext>
                  </a:extLst>
                </a:gridCol>
                <a:gridCol w="1944052">
                  <a:extLst>
                    <a:ext uri="{9D8B030D-6E8A-4147-A177-3AD203B41FA5}">
                      <a16:colId xmlns:a16="http://schemas.microsoft.com/office/drawing/2014/main" val="20002"/>
                    </a:ext>
                  </a:extLst>
                </a:gridCol>
                <a:gridCol w="1944052">
                  <a:extLst>
                    <a:ext uri="{9D8B030D-6E8A-4147-A177-3AD203B41FA5}">
                      <a16:colId xmlns:a16="http://schemas.microsoft.com/office/drawing/2014/main" val="20003"/>
                    </a:ext>
                  </a:extLst>
                </a:gridCol>
                <a:gridCol w="1944052">
                  <a:extLst>
                    <a:ext uri="{9D8B030D-6E8A-4147-A177-3AD203B41FA5}">
                      <a16:colId xmlns:a16="http://schemas.microsoft.com/office/drawing/2014/main" val="20004"/>
                    </a:ext>
                  </a:extLst>
                </a:gridCol>
              </a:tblGrid>
              <a:tr h="471609">
                <a:tc>
                  <a:txBody>
                    <a:bodyPr/>
                    <a:lstStyle/>
                    <a:p>
                      <a:pPr algn="ctr"/>
                      <a:r>
                        <a:rPr lang="en-IN" b="1" dirty="0"/>
                        <a:t>Sample No.</a:t>
                      </a:r>
                    </a:p>
                  </a:txBody>
                  <a:tcPr/>
                </a:tc>
                <a:tc>
                  <a:txBody>
                    <a:bodyPr/>
                    <a:lstStyle/>
                    <a:p>
                      <a:pPr algn="ctr"/>
                      <a:r>
                        <a:rPr lang="en-IN" b="1" dirty="0"/>
                        <a:t>Sample 1</a:t>
                      </a:r>
                    </a:p>
                  </a:txBody>
                  <a:tcPr/>
                </a:tc>
                <a:tc>
                  <a:txBody>
                    <a:bodyPr/>
                    <a:lstStyle/>
                    <a:p>
                      <a:pPr algn="ctr"/>
                      <a:r>
                        <a:rPr lang="en-IN" b="1" dirty="0"/>
                        <a:t>Sample 2</a:t>
                      </a:r>
                    </a:p>
                  </a:txBody>
                  <a:tcPr/>
                </a:tc>
                <a:tc>
                  <a:txBody>
                    <a:bodyPr/>
                    <a:lstStyle/>
                    <a:p>
                      <a:pPr algn="ctr"/>
                      <a:r>
                        <a:rPr lang="en-IN" b="1" dirty="0"/>
                        <a:t>Sample 3</a:t>
                      </a:r>
                    </a:p>
                  </a:txBody>
                  <a:tcPr/>
                </a:tc>
                <a:tc>
                  <a:txBody>
                    <a:bodyPr/>
                    <a:lstStyle/>
                    <a:p>
                      <a:pPr algn="ctr"/>
                      <a:r>
                        <a:rPr lang="en-IN" b="1" dirty="0"/>
                        <a:t>Sample 4</a:t>
                      </a:r>
                    </a:p>
                  </a:txBody>
                  <a:tcPr/>
                </a:tc>
                <a:extLst>
                  <a:ext uri="{0D108BD9-81ED-4DB2-BD59-A6C34878D82A}">
                    <a16:rowId xmlns:a16="http://schemas.microsoft.com/office/drawing/2014/main" val="10000"/>
                  </a:ext>
                </a:extLst>
              </a:tr>
              <a:tr h="386759">
                <a:tc>
                  <a:txBody>
                    <a:bodyPr/>
                    <a:lstStyle/>
                    <a:p>
                      <a:pPr algn="ctr"/>
                      <a:r>
                        <a:rPr lang="en-IN" b="1" dirty="0"/>
                        <a:t>No Of Drops.</a:t>
                      </a:r>
                    </a:p>
                  </a:txBody>
                  <a:tcPr/>
                </a:tc>
                <a:tc>
                  <a:txBody>
                    <a:bodyPr/>
                    <a:lstStyle/>
                    <a:p>
                      <a:pPr algn="ctr"/>
                      <a:r>
                        <a:rPr lang="en-IN" b="1" dirty="0"/>
                        <a:t>11</a:t>
                      </a:r>
                    </a:p>
                  </a:txBody>
                  <a:tcPr/>
                </a:tc>
                <a:tc>
                  <a:txBody>
                    <a:bodyPr/>
                    <a:lstStyle/>
                    <a:p>
                      <a:pPr algn="ctr"/>
                      <a:r>
                        <a:rPr lang="en-IN" b="1" dirty="0"/>
                        <a:t>22</a:t>
                      </a:r>
                    </a:p>
                  </a:txBody>
                  <a:tcPr/>
                </a:tc>
                <a:tc>
                  <a:txBody>
                    <a:bodyPr/>
                    <a:lstStyle/>
                    <a:p>
                      <a:pPr algn="ctr"/>
                      <a:r>
                        <a:rPr lang="en-IN" b="1" dirty="0"/>
                        <a:t>30</a:t>
                      </a:r>
                    </a:p>
                  </a:txBody>
                  <a:tcPr/>
                </a:tc>
                <a:tc>
                  <a:txBody>
                    <a:bodyPr/>
                    <a:lstStyle/>
                    <a:p>
                      <a:pPr algn="ctr"/>
                      <a:r>
                        <a:rPr lang="en-IN" b="1" dirty="0"/>
                        <a:t>26</a:t>
                      </a:r>
                    </a:p>
                  </a:txBody>
                  <a:tcPr/>
                </a:tc>
                <a:extLst>
                  <a:ext uri="{0D108BD9-81ED-4DB2-BD59-A6C34878D82A}">
                    <a16:rowId xmlns:a16="http://schemas.microsoft.com/office/drawing/2014/main" val="10001"/>
                  </a:ext>
                </a:extLst>
              </a:tr>
              <a:tr h="293956">
                <a:tc>
                  <a:txBody>
                    <a:bodyPr/>
                    <a:lstStyle/>
                    <a:p>
                      <a:pPr algn="ctr"/>
                      <a:r>
                        <a:rPr lang="en-IN" b="1" dirty="0"/>
                        <a:t>Final</a:t>
                      </a:r>
                      <a:r>
                        <a:rPr lang="en-IN" b="1" baseline="0" dirty="0"/>
                        <a:t> Value.(mg/L)</a:t>
                      </a:r>
                      <a:endParaRPr lang="en-IN" b="1" dirty="0"/>
                    </a:p>
                  </a:txBody>
                  <a:tcPr/>
                </a:tc>
                <a:tc>
                  <a:txBody>
                    <a:bodyPr/>
                    <a:lstStyle/>
                    <a:p>
                      <a:pPr algn="ctr"/>
                      <a:r>
                        <a:rPr lang="en-IN" b="1" dirty="0"/>
                        <a:t>55</a:t>
                      </a:r>
                    </a:p>
                  </a:txBody>
                  <a:tcPr/>
                </a:tc>
                <a:tc>
                  <a:txBody>
                    <a:bodyPr/>
                    <a:lstStyle/>
                    <a:p>
                      <a:pPr algn="ctr"/>
                      <a:r>
                        <a:rPr lang="en-IN" b="1" dirty="0"/>
                        <a:t>110</a:t>
                      </a:r>
                    </a:p>
                  </a:txBody>
                  <a:tcPr/>
                </a:tc>
                <a:tc>
                  <a:txBody>
                    <a:bodyPr/>
                    <a:lstStyle/>
                    <a:p>
                      <a:pPr algn="ctr"/>
                      <a:r>
                        <a:rPr lang="en-IN" b="1" dirty="0"/>
                        <a:t>150</a:t>
                      </a:r>
                    </a:p>
                  </a:txBody>
                  <a:tcPr/>
                </a:tc>
                <a:tc>
                  <a:txBody>
                    <a:bodyPr/>
                    <a:lstStyle/>
                    <a:p>
                      <a:pPr algn="ctr"/>
                      <a:r>
                        <a:rPr lang="en-IN" b="1" dirty="0"/>
                        <a:t>130</a:t>
                      </a:r>
                    </a:p>
                  </a:txBody>
                  <a:tcPr/>
                </a:tc>
                <a:extLst>
                  <a:ext uri="{0D108BD9-81ED-4DB2-BD59-A6C34878D82A}">
                    <a16:rowId xmlns:a16="http://schemas.microsoft.com/office/drawing/2014/main" val="10002"/>
                  </a:ext>
                </a:extLst>
              </a:tr>
            </a:tbl>
          </a:graphicData>
        </a:graphic>
      </p:graphicFrame>
      <p:sp>
        <p:nvSpPr>
          <p:cNvPr id="8" name="TextBox 7"/>
          <p:cNvSpPr txBox="1"/>
          <p:nvPr/>
        </p:nvSpPr>
        <p:spPr>
          <a:xfrm>
            <a:off x="1469835" y="1401559"/>
            <a:ext cx="7724633" cy="584775"/>
          </a:xfrm>
          <a:prstGeom prst="rect">
            <a:avLst/>
          </a:prstGeom>
          <a:noFill/>
        </p:spPr>
        <p:txBody>
          <a:bodyPr wrap="square" rtlCol="0">
            <a:spAutoFit/>
          </a:bodyPr>
          <a:lstStyle/>
          <a:p>
            <a:pPr algn="ctr"/>
            <a:r>
              <a:rPr lang="en-IN" sz="3200" b="1" dirty="0">
                <a:latin typeface="Times New Roman" panose="02020603050405020304" pitchFamily="18" charset="0"/>
                <a:cs typeface="Times New Roman" panose="02020603050405020304" pitchFamily="18" charset="0"/>
              </a:rPr>
              <a:t>Calcium Hardness = No. of Drops X 5</a:t>
            </a:r>
          </a:p>
        </p:txBody>
      </p:sp>
      <p:pic>
        <p:nvPicPr>
          <p:cNvPr id="9" name="Picture 8">
            <a:extLst>
              <a:ext uri="{FF2B5EF4-FFF2-40B4-BE49-F238E27FC236}">
                <a16:creationId xmlns:a16="http://schemas.microsoft.com/office/drawing/2014/main" id="{6AA1E16B-2227-98B1-B09F-80635745C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480" y="3616657"/>
            <a:ext cx="2970516" cy="2451859"/>
          </a:xfrm>
          <a:prstGeom prst="rect">
            <a:avLst/>
          </a:prstGeom>
        </p:spPr>
      </p:pic>
      <p:cxnSp>
        <p:nvCxnSpPr>
          <p:cNvPr id="11" name="Straight Arrow Connector 10"/>
          <p:cNvCxnSpPr/>
          <p:nvPr/>
        </p:nvCxnSpPr>
        <p:spPr>
          <a:xfrm>
            <a:off x="4285397" y="4908456"/>
            <a:ext cx="3207224"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7022" y="3616657"/>
            <a:ext cx="3444585" cy="2451859"/>
          </a:xfrm>
          <a:prstGeom prst="rect">
            <a:avLst/>
          </a:prstGeom>
        </p:spPr>
      </p:pic>
      <p:sp>
        <p:nvSpPr>
          <p:cNvPr id="13" name="TextBox 12"/>
          <p:cNvSpPr txBox="1"/>
          <p:nvPr/>
        </p:nvSpPr>
        <p:spPr>
          <a:xfrm>
            <a:off x="3980996" y="4426503"/>
            <a:ext cx="3816026" cy="461665"/>
          </a:xfrm>
          <a:prstGeom prst="rect">
            <a:avLst/>
          </a:prstGeom>
          <a:noFill/>
        </p:spPr>
        <p:txBody>
          <a:bodyPr wrap="square" rtlCol="0">
            <a:spAutoFit/>
          </a:bodyPr>
          <a:lstStyle/>
          <a:p>
            <a:pPr algn="ctr"/>
            <a:r>
              <a:rPr lang="en-IN" sz="2400" b="1" i="1" dirty="0">
                <a:solidFill>
                  <a:srgbClr val="E3259B"/>
                </a:solidFill>
              </a:rPr>
              <a:t>Pink</a:t>
            </a:r>
            <a:r>
              <a:rPr lang="en-IN" sz="2400" i="1" dirty="0"/>
              <a:t> to</a:t>
            </a:r>
            <a:r>
              <a:rPr lang="en-IN" sz="2400" b="1" i="1" dirty="0">
                <a:solidFill>
                  <a:srgbClr val="002060"/>
                </a:solidFill>
              </a:rPr>
              <a:t> </a:t>
            </a:r>
            <a:r>
              <a:rPr lang="en-IN" sz="2400" b="1" i="1" dirty="0">
                <a:solidFill>
                  <a:srgbClr val="7030A0"/>
                </a:solidFill>
              </a:rPr>
              <a:t>Purple </a:t>
            </a:r>
          </a:p>
        </p:txBody>
      </p:sp>
    </p:spTree>
    <p:extLst>
      <p:ext uri="{BB962C8B-B14F-4D97-AF65-F5344CB8AC3E}">
        <p14:creationId xmlns:p14="http://schemas.microsoft.com/office/powerpoint/2010/main" val="291820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0" y="241955"/>
            <a:ext cx="9720072" cy="1499616"/>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 for Total hardness of water</a:t>
            </a:r>
          </a:p>
        </p:txBody>
      </p:sp>
      <p:sp>
        <p:nvSpPr>
          <p:cNvPr id="3" name="Content Placeholder 2"/>
          <p:cNvSpPr>
            <a:spLocks noGrp="1"/>
          </p:cNvSpPr>
          <p:nvPr>
            <p:ph idx="1"/>
          </p:nvPr>
        </p:nvSpPr>
        <p:spPr>
          <a:xfrm>
            <a:off x="-1" y="1423106"/>
            <a:ext cx="7828861" cy="4432748"/>
          </a:xfrm>
        </p:spPr>
        <p:txBody>
          <a:bodyPr>
            <a:noAutofit/>
          </a:bodyPr>
          <a:lstStyle/>
          <a:p>
            <a:r>
              <a:rPr lang="en-IN" sz="2400" b="1" dirty="0">
                <a:latin typeface="Times New Roman" panose="02020603050405020304" pitchFamily="18" charset="0"/>
                <a:cs typeface="Times New Roman" panose="02020603050405020304" pitchFamily="18" charset="0"/>
              </a:rPr>
              <a:t>Test for Total Hardness Of Water using water testing kit</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Take 25ml of water sample in the test bottle.</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10 drops of Total Hardness Reagent-2 and mix.</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few specs of Total Hardness Reagent-1 and mix until a distinct</a:t>
            </a:r>
            <a:r>
              <a:rPr lang="en-IN" sz="2400" b="1" i="1" dirty="0">
                <a:solidFill>
                  <a:srgbClr val="E3259B"/>
                </a:solidFill>
                <a:latin typeface="Times New Roman" panose="02020603050405020304" pitchFamily="18" charset="0"/>
                <a:cs typeface="Times New Roman" panose="02020603050405020304" pitchFamily="18" charset="0"/>
              </a:rPr>
              <a:t> pink </a:t>
            </a:r>
            <a:r>
              <a:rPr lang="en-IN" sz="2400" dirty="0">
                <a:latin typeface="Times New Roman" panose="02020603050405020304" pitchFamily="18" charset="0"/>
                <a:cs typeface="Times New Roman" panose="02020603050405020304" pitchFamily="18" charset="0"/>
              </a:rPr>
              <a:t>colour develops.</a:t>
            </a:r>
          </a:p>
          <a:p>
            <a:pPr marL="457200" indent="-457200">
              <a:buClrTx/>
              <a:buFont typeface="+mj-lt"/>
              <a:buAutoNum type="arabicParenR"/>
            </a:pPr>
            <a:r>
              <a:rPr lang="en-IN" sz="2400" b="1" i="1" dirty="0">
                <a:latin typeface="Times New Roman" panose="02020603050405020304" pitchFamily="18" charset="0"/>
                <a:cs typeface="Times New Roman" panose="02020603050405020304" pitchFamily="18" charset="0"/>
              </a:rPr>
              <a:t>For Hard Water</a:t>
            </a:r>
            <a:r>
              <a:rPr lang="en-IN" sz="2400" dirty="0">
                <a:latin typeface="Times New Roman" panose="02020603050405020304" pitchFamily="18" charset="0"/>
                <a:cs typeface="Times New Roman" panose="02020603050405020304" pitchFamily="18" charset="0"/>
              </a:rPr>
              <a:t>, add Total Hardness Reagent-3 , shake well after each drop until the colour changes from </a:t>
            </a:r>
            <a:r>
              <a:rPr lang="en-IN" sz="2400" b="1" dirty="0">
                <a:solidFill>
                  <a:srgbClr val="E3259B"/>
                </a:solidFill>
                <a:latin typeface="Times New Roman" panose="02020603050405020304" pitchFamily="18" charset="0"/>
                <a:cs typeface="Times New Roman" panose="02020603050405020304" pitchFamily="18" charset="0"/>
              </a:rPr>
              <a:t>pink</a:t>
            </a:r>
            <a:r>
              <a:rPr lang="en-IN" sz="2400" dirty="0">
                <a:latin typeface="Times New Roman" panose="02020603050405020304" pitchFamily="18" charset="0"/>
                <a:cs typeface="Times New Roman" panose="02020603050405020304" pitchFamily="18" charset="0"/>
              </a:rPr>
              <a:t> to </a:t>
            </a:r>
            <a:r>
              <a:rPr lang="en-IN" sz="2400" b="1" dirty="0">
                <a:solidFill>
                  <a:schemeClr val="accent2">
                    <a:lumMod val="75000"/>
                  </a:schemeClr>
                </a:solidFill>
                <a:latin typeface="Times New Roman" panose="02020603050405020304" pitchFamily="18" charset="0"/>
                <a:cs typeface="Times New Roman" panose="02020603050405020304" pitchFamily="18" charset="0"/>
              </a:rPr>
              <a:t>blue</a:t>
            </a:r>
            <a:r>
              <a:rPr lang="en-IN" sz="2400" dirty="0">
                <a:latin typeface="Times New Roman" panose="02020603050405020304" pitchFamily="18" charset="0"/>
                <a:cs typeface="Times New Roman" panose="02020603050405020304" pitchFamily="18" charset="0"/>
              </a:rPr>
              <a:t>. Count the number of drops of TH-3 required for colour change.</a:t>
            </a:r>
          </a:p>
          <a:p>
            <a:r>
              <a:rPr lang="en-IN" sz="2400" b="1" dirty="0">
                <a:latin typeface="Times New Roman" panose="02020603050405020304" pitchFamily="18" charset="0"/>
                <a:cs typeface="Times New Roman" panose="02020603050405020304" pitchFamily="18" charset="0"/>
              </a:rPr>
              <a:t>Result: In addition of reagent -3 the colour does not changes from pink to blue, thus the water is  not moderately hard.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512" t="20896" r="8608" b="17015"/>
          <a:stretch/>
        </p:blipFill>
        <p:spPr>
          <a:xfrm>
            <a:off x="7828861" y="1423106"/>
            <a:ext cx="4224599" cy="2345330"/>
          </a:xfrm>
          <a:prstGeom prst="rect">
            <a:avLst/>
          </a:prstGeom>
        </p:spPr>
      </p:pic>
    </p:spTree>
    <p:extLst>
      <p:ext uri="{BB962C8B-B14F-4D97-AF65-F5344CB8AC3E}">
        <p14:creationId xmlns:p14="http://schemas.microsoft.com/office/powerpoint/2010/main" val="979294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03" y="573207"/>
            <a:ext cx="11997728" cy="5654267"/>
          </a:xfrm>
        </p:spPr>
        <p:txBody>
          <a:bodyPr>
            <a:normAutofit/>
          </a:bodyPr>
          <a:lstStyle/>
          <a:p>
            <a:pPr marL="457200" indent="-457200">
              <a:buClrTx/>
              <a:buFont typeface="+mj-lt"/>
              <a:buAutoNum type="arabicParenR" startAt="5"/>
            </a:pPr>
            <a:r>
              <a:rPr lang="en-IN" sz="2400" b="1" i="1" dirty="0">
                <a:latin typeface="Times New Roman" panose="02020603050405020304" pitchFamily="18" charset="0"/>
                <a:cs typeface="Times New Roman" panose="02020603050405020304" pitchFamily="18" charset="0"/>
              </a:rPr>
              <a:t>For</a:t>
            </a:r>
            <a:r>
              <a:rPr lang="en-IN" sz="2400" dirty="0">
                <a:latin typeface="Times New Roman" panose="02020603050405020304" pitchFamily="18" charset="0"/>
                <a:cs typeface="Times New Roman" panose="02020603050405020304" pitchFamily="18" charset="0"/>
              </a:rPr>
              <a:t> </a:t>
            </a:r>
            <a:r>
              <a:rPr lang="en-IN" sz="2400" b="1" i="1" dirty="0">
                <a:latin typeface="Times New Roman" panose="02020603050405020304" pitchFamily="18" charset="0"/>
                <a:cs typeface="Times New Roman" panose="02020603050405020304" pitchFamily="18" charset="0"/>
              </a:rPr>
              <a:t>Soft Water</a:t>
            </a:r>
            <a:r>
              <a:rPr lang="en-IN" sz="2400" dirty="0">
                <a:latin typeface="Times New Roman" panose="02020603050405020304" pitchFamily="18" charset="0"/>
                <a:cs typeface="Times New Roman" panose="02020603050405020304" pitchFamily="18" charset="0"/>
              </a:rPr>
              <a:t> : Add Total Hardness Reagent-4 shake well after each drop until colour changes from pink to blue. Count the number of drops of TH-4 required for colour change. </a:t>
            </a:r>
          </a:p>
          <a:p>
            <a:r>
              <a:rPr lang="en-IN" sz="2400" b="1" dirty="0">
                <a:latin typeface="Times New Roman" panose="02020603050405020304" pitchFamily="18" charset="0"/>
                <a:cs typeface="Times New Roman" panose="02020603050405020304" pitchFamily="18" charset="0"/>
              </a:rPr>
              <a:t>Result</a:t>
            </a:r>
            <a:r>
              <a:rPr lang="en-IN" sz="2400" dirty="0">
                <a:latin typeface="Times New Roman" panose="02020603050405020304" pitchFamily="18" charset="0"/>
                <a:cs typeface="Times New Roman" panose="02020603050405020304" pitchFamily="18" charset="0"/>
              </a:rPr>
              <a:t> :</a:t>
            </a:r>
          </a:p>
          <a:p>
            <a:endParaRPr lang="en-IN" sz="2400" dirty="0">
              <a:latin typeface="Times New Roman" panose="02020603050405020304" pitchFamily="18" charset="0"/>
              <a:cs typeface="Times New Roman" panose="02020603050405020304" pitchFamily="18" charset="0"/>
            </a:endParaRPr>
          </a:p>
          <a:p>
            <a:pPr marL="457200" indent="-457200">
              <a:buClrTx/>
              <a:buFont typeface="+mj-lt"/>
              <a:buAutoNum type="arabicParenR" startAt="6"/>
            </a:pPr>
            <a:r>
              <a:rPr lang="en-IN" sz="2400" dirty="0">
                <a:latin typeface="Times New Roman" panose="02020603050405020304" pitchFamily="18" charset="0"/>
                <a:cs typeface="Times New Roman" panose="02020603050405020304" pitchFamily="18" charset="0"/>
              </a:rPr>
              <a:t>For</a:t>
            </a:r>
            <a:r>
              <a:rPr lang="en-IN" sz="2400" b="1" i="1" dirty="0">
                <a:latin typeface="Times New Roman" panose="02020603050405020304" pitchFamily="18" charset="0"/>
                <a:cs typeface="Times New Roman" panose="02020603050405020304" pitchFamily="18" charset="0"/>
              </a:rPr>
              <a:t> Very Hard Water </a:t>
            </a:r>
            <a:r>
              <a:rPr lang="en-IN" sz="2400" dirty="0">
                <a:latin typeface="Times New Roman" panose="02020603050405020304" pitchFamily="18" charset="0"/>
                <a:cs typeface="Times New Roman" panose="02020603050405020304" pitchFamily="18" charset="0"/>
              </a:rPr>
              <a:t>: Add Total Hardness Reagent-5 shake well after each drop until colour changes from pink to blue. Count the number of drops of TH-5 required for colour change. </a:t>
            </a:r>
          </a:p>
          <a:p>
            <a:pPr marL="0" indent="0">
              <a:buNone/>
            </a:pPr>
            <a:r>
              <a:rPr lang="en-IN" sz="2400" b="1" dirty="0">
                <a:latin typeface="Times New Roman" panose="02020603050405020304" pitchFamily="18" charset="0"/>
                <a:cs typeface="Times New Roman" panose="02020603050405020304" pitchFamily="18" charset="0"/>
              </a:rPr>
              <a:t> Result</a:t>
            </a:r>
            <a:r>
              <a:rPr lang="en-IN" sz="2400" dirty="0">
                <a:latin typeface="Times New Roman" panose="02020603050405020304" pitchFamily="18" charset="0"/>
                <a:cs typeface="Times New Roman" panose="02020603050405020304" pitchFamily="18" charset="0"/>
              </a:rPr>
              <a:t> : </a:t>
            </a:r>
            <a:r>
              <a:rPr lang="en-IN" sz="2400" b="1" dirty="0">
                <a:latin typeface="Times New Roman" panose="02020603050405020304" pitchFamily="18" charset="0"/>
                <a:cs typeface="Times New Roman" panose="02020603050405020304" pitchFamily="18" charset="0"/>
              </a:rPr>
              <a:t>In addition of reagent -5 the colour changes from pink to blue, thus the water is very  hard.</a:t>
            </a:r>
            <a:endParaRPr lang="en-IN" sz="2400" dirty="0">
              <a:latin typeface="Times New Roman" panose="02020603050405020304" pitchFamily="18" charset="0"/>
              <a:cs typeface="Times New Roman" panose="02020603050405020304" pitchFamily="18" charset="0"/>
            </a:endParaRPr>
          </a:p>
          <a:p>
            <a:pPr marL="0" indent="0">
              <a:buNone/>
            </a:pPr>
            <a:endParaRPr lang="en-IN" sz="2000" b="1" dirty="0"/>
          </a:p>
          <a:p>
            <a:endParaRPr lang="en-IN" sz="2000" b="1" dirty="0"/>
          </a:p>
          <a:p>
            <a:pPr marL="0" indent="0">
              <a:buNone/>
            </a:pPr>
            <a:endParaRPr lang="en-IN" sz="2000" dirty="0"/>
          </a:p>
        </p:txBody>
      </p:sp>
      <p:sp>
        <p:nvSpPr>
          <p:cNvPr id="4" name="Rectangle 3"/>
          <p:cNvSpPr/>
          <p:nvPr/>
        </p:nvSpPr>
        <p:spPr>
          <a:xfrm>
            <a:off x="1157340" y="1403175"/>
            <a:ext cx="10232709" cy="830997"/>
          </a:xfrm>
          <a:prstGeom prst="rect">
            <a:avLst/>
          </a:prstGeom>
        </p:spPr>
        <p:txBody>
          <a:bodyPr wrap="square">
            <a:spAutoFit/>
          </a:bodyPr>
          <a:lstStyle/>
          <a:p>
            <a:r>
              <a:rPr lang="en-IN" sz="2400" b="1" dirty="0">
                <a:latin typeface="Times New Roman" panose="02020603050405020304" pitchFamily="18" charset="0"/>
                <a:cs typeface="Times New Roman" panose="02020603050405020304" pitchFamily="18" charset="0"/>
              </a:rPr>
              <a:t> In addition of reagent - 4 the colour does not changes from pink to blue, thus the water is  not soft.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284" y="3726463"/>
            <a:ext cx="4056672" cy="2501011"/>
          </a:xfrm>
          <a:prstGeom prst="rect">
            <a:avLst/>
          </a:prstGeom>
        </p:spPr>
      </p:pic>
      <p:sp>
        <p:nvSpPr>
          <p:cNvPr id="8" name="TextBox 7"/>
          <p:cNvSpPr txBox="1"/>
          <p:nvPr/>
        </p:nvSpPr>
        <p:spPr>
          <a:xfrm>
            <a:off x="7587361" y="5286637"/>
            <a:ext cx="3278908" cy="646331"/>
          </a:xfrm>
          <a:prstGeom prst="rect">
            <a:avLst/>
          </a:prstGeom>
          <a:noFill/>
        </p:spPr>
        <p:txBody>
          <a:bodyPr wrap="square" rtlCol="0">
            <a:spAutoFit/>
          </a:bodyPr>
          <a:lstStyle/>
          <a:p>
            <a:r>
              <a:rPr lang="en-IN" b="1" i="1" dirty="0"/>
              <a:t>Materials  used for testing the total hardnes</a:t>
            </a:r>
            <a:r>
              <a:rPr lang="en-IN" b="1" dirty="0"/>
              <a:t>s</a:t>
            </a:r>
          </a:p>
        </p:txBody>
      </p:sp>
    </p:spTree>
    <p:extLst>
      <p:ext uri="{BB962C8B-B14F-4D97-AF65-F5344CB8AC3E}">
        <p14:creationId xmlns:p14="http://schemas.microsoft.com/office/powerpoint/2010/main" val="207620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220572"/>
            <a:ext cx="9720072" cy="1499616"/>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 of total hardness: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69471303"/>
              </p:ext>
            </p:extLst>
          </p:nvPr>
        </p:nvGraphicFramePr>
        <p:xfrm>
          <a:off x="820630" y="1818081"/>
          <a:ext cx="9720260" cy="1224128"/>
        </p:xfrm>
        <a:graphic>
          <a:graphicData uri="http://schemas.openxmlformats.org/drawingml/2006/table">
            <a:tbl>
              <a:tblPr firstRow="1" bandRow="1">
                <a:tableStyleId>{073A0DAA-6AF3-43AB-8588-CEC1D06C72B9}</a:tableStyleId>
              </a:tblPr>
              <a:tblGrid>
                <a:gridCol w="1944052">
                  <a:extLst>
                    <a:ext uri="{9D8B030D-6E8A-4147-A177-3AD203B41FA5}">
                      <a16:colId xmlns:a16="http://schemas.microsoft.com/office/drawing/2014/main" val="20000"/>
                    </a:ext>
                  </a:extLst>
                </a:gridCol>
                <a:gridCol w="1944052">
                  <a:extLst>
                    <a:ext uri="{9D8B030D-6E8A-4147-A177-3AD203B41FA5}">
                      <a16:colId xmlns:a16="http://schemas.microsoft.com/office/drawing/2014/main" val="20001"/>
                    </a:ext>
                  </a:extLst>
                </a:gridCol>
                <a:gridCol w="1944052">
                  <a:extLst>
                    <a:ext uri="{9D8B030D-6E8A-4147-A177-3AD203B41FA5}">
                      <a16:colId xmlns:a16="http://schemas.microsoft.com/office/drawing/2014/main" val="20002"/>
                    </a:ext>
                  </a:extLst>
                </a:gridCol>
                <a:gridCol w="1944052">
                  <a:extLst>
                    <a:ext uri="{9D8B030D-6E8A-4147-A177-3AD203B41FA5}">
                      <a16:colId xmlns:a16="http://schemas.microsoft.com/office/drawing/2014/main" val="20003"/>
                    </a:ext>
                  </a:extLst>
                </a:gridCol>
                <a:gridCol w="1944052">
                  <a:extLst>
                    <a:ext uri="{9D8B030D-6E8A-4147-A177-3AD203B41FA5}">
                      <a16:colId xmlns:a16="http://schemas.microsoft.com/office/drawing/2014/main" val="20004"/>
                    </a:ext>
                  </a:extLst>
                </a:gridCol>
              </a:tblGrid>
              <a:tr h="471609">
                <a:tc>
                  <a:txBody>
                    <a:bodyPr/>
                    <a:lstStyle/>
                    <a:p>
                      <a:pPr algn="ctr"/>
                      <a:r>
                        <a:rPr lang="en-IN" b="1" dirty="0"/>
                        <a:t>Sample No.</a:t>
                      </a:r>
                    </a:p>
                  </a:txBody>
                  <a:tcPr/>
                </a:tc>
                <a:tc>
                  <a:txBody>
                    <a:bodyPr/>
                    <a:lstStyle/>
                    <a:p>
                      <a:pPr algn="ctr"/>
                      <a:r>
                        <a:rPr lang="en-IN" b="1" dirty="0"/>
                        <a:t>Sample 1</a:t>
                      </a:r>
                    </a:p>
                  </a:txBody>
                  <a:tcPr/>
                </a:tc>
                <a:tc>
                  <a:txBody>
                    <a:bodyPr/>
                    <a:lstStyle/>
                    <a:p>
                      <a:pPr algn="ctr"/>
                      <a:r>
                        <a:rPr lang="en-IN" b="1" dirty="0"/>
                        <a:t>Sample 2</a:t>
                      </a:r>
                    </a:p>
                  </a:txBody>
                  <a:tcPr/>
                </a:tc>
                <a:tc>
                  <a:txBody>
                    <a:bodyPr/>
                    <a:lstStyle/>
                    <a:p>
                      <a:pPr algn="ctr"/>
                      <a:r>
                        <a:rPr lang="en-IN" b="1" dirty="0"/>
                        <a:t>Sample 3</a:t>
                      </a:r>
                    </a:p>
                  </a:txBody>
                  <a:tcPr/>
                </a:tc>
                <a:tc>
                  <a:txBody>
                    <a:bodyPr/>
                    <a:lstStyle/>
                    <a:p>
                      <a:pPr algn="ctr"/>
                      <a:r>
                        <a:rPr lang="en-IN" b="1" dirty="0"/>
                        <a:t>Sample 4</a:t>
                      </a:r>
                    </a:p>
                  </a:txBody>
                  <a:tcPr/>
                </a:tc>
                <a:extLst>
                  <a:ext uri="{0D108BD9-81ED-4DB2-BD59-A6C34878D82A}">
                    <a16:rowId xmlns:a16="http://schemas.microsoft.com/office/drawing/2014/main" val="10000"/>
                  </a:ext>
                </a:extLst>
              </a:tr>
              <a:tr h="386759">
                <a:tc>
                  <a:txBody>
                    <a:bodyPr/>
                    <a:lstStyle/>
                    <a:p>
                      <a:pPr algn="ctr"/>
                      <a:r>
                        <a:rPr lang="en-IN" b="1" dirty="0"/>
                        <a:t>No Of Drops.</a:t>
                      </a:r>
                    </a:p>
                  </a:txBody>
                  <a:tcPr/>
                </a:tc>
                <a:tc>
                  <a:txBody>
                    <a:bodyPr/>
                    <a:lstStyle/>
                    <a:p>
                      <a:pPr algn="ctr"/>
                      <a:r>
                        <a:rPr lang="en-IN" b="1" dirty="0"/>
                        <a:t>12</a:t>
                      </a:r>
                    </a:p>
                  </a:txBody>
                  <a:tcPr/>
                </a:tc>
                <a:tc>
                  <a:txBody>
                    <a:bodyPr/>
                    <a:lstStyle/>
                    <a:p>
                      <a:pPr algn="ctr"/>
                      <a:r>
                        <a:rPr lang="en-IN" b="1" dirty="0"/>
                        <a:t>12</a:t>
                      </a:r>
                    </a:p>
                  </a:txBody>
                  <a:tcPr/>
                </a:tc>
                <a:tc>
                  <a:txBody>
                    <a:bodyPr/>
                    <a:lstStyle/>
                    <a:p>
                      <a:pPr algn="ctr"/>
                      <a:r>
                        <a:rPr lang="en-IN" b="1" dirty="0"/>
                        <a:t>15</a:t>
                      </a:r>
                    </a:p>
                  </a:txBody>
                  <a:tcPr/>
                </a:tc>
                <a:tc>
                  <a:txBody>
                    <a:bodyPr/>
                    <a:lstStyle/>
                    <a:p>
                      <a:pPr algn="ctr"/>
                      <a:r>
                        <a:rPr lang="en-IN" b="1" dirty="0"/>
                        <a:t>14</a:t>
                      </a:r>
                    </a:p>
                  </a:txBody>
                  <a:tcPr/>
                </a:tc>
                <a:extLst>
                  <a:ext uri="{0D108BD9-81ED-4DB2-BD59-A6C34878D82A}">
                    <a16:rowId xmlns:a16="http://schemas.microsoft.com/office/drawing/2014/main" val="10001"/>
                  </a:ext>
                </a:extLst>
              </a:tr>
              <a:tr h="293956">
                <a:tc>
                  <a:txBody>
                    <a:bodyPr/>
                    <a:lstStyle/>
                    <a:p>
                      <a:pPr algn="ctr"/>
                      <a:r>
                        <a:rPr lang="en-IN" b="1" dirty="0"/>
                        <a:t>Final</a:t>
                      </a:r>
                      <a:r>
                        <a:rPr lang="en-IN" b="1" baseline="0" dirty="0"/>
                        <a:t> Value.(mg/L)</a:t>
                      </a:r>
                      <a:endParaRPr lang="en-IN" b="1" dirty="0"/>
                    </a:p>
                  </a:txBody>
                  <a:tcPr/>
                </a:tc>
                <a:tc>
                  <a:txBody>
                    <a:bodyPr/>
                    <a:lstStyle/>
                    <a:p>
                      <a:pPr algn="ctr"/>
                      <a:r>
                        <a:rPr lang="en-IN" b="1" dirty="0"/>
                        <a:t>600</a:t>
                      </a:r>
                    </a:p>
                  </a:txBody>
                  <a:tcPr/>
                </a:tc>
                <a:tc>
                  <a:txBody>
                    <a:bodyPr/>
                    <a:lstStyle/>
                    <a:p>
                      <a:pPr algn="ctr"/>
                      <a:r>
                        <a:rPr lang="en-IN" b="1" dirty="0"/>
                        <a:t>600</a:t>
                      </a:r>
                    </a:p>
                  </a:txBody>
                  <a:tcPr/>
                </a:tc>
                <a:tc>
                  <a:txBody>
                    <a:bodyPr/>
                    <a:lstStyle/>
                    <a:p>
                      <a:pPr algn="ctr"/>
                      <a:r>
                        <a:rPr lang="en-IN" b="1" dirty="0"/>
                        <a:t>750</a:t>
                      </a:r>
                    </a:p>
                  </a:txBody>
                  <a:tcPr/>
                </a:tc>
                <a:tc>
                  <a:txBody>
                    <a:bodyPr/>
                    <a:lstStyle/>
                    <a:p>
                      <a:pPr algn="ctr"/>
                      <a:r>
                        <a:rPr lang="en-IN" b="1" dirty="0"/>
                        <a:t>700</a:t>
                      </a:r>
                    </a:p>
                  </a:txBody>
                  <a:tcPr/>
                </a:tc>
                <a:extLst>
                  <a:ext uri="{0D108BD9-81ED-4DB2-BD59-A6C34878D82A}">
                    <a16:rowId xmlns:a16="http://schemas.microsoft.com/office/drawing/2014/main" val="10002"/>
                  </a:ext>
                </a:extLst>
              </a:tr>
            </a:tbl>
          </a:graphicData>
        </a:graphic>
      </p:graphicFrame>
      <p:pic>
        <p:nvPicPr>
          <p:cNvPr id="6" name="Picture 5">
            <a:extLst>
              <a:ext uri="{FF2B5EF4-FFF2-40B4-BE49-F238E27FC236}">
                <a16:creationId xmlns:a16="http://schemas.microsoft.com/office/drawing/2014/main" id="{396F72E0-A89D-B732-20A0-4BF858703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630" y="3150208"/>
            <a:ext cx="3163627" cy="2886423"/>
          </a:xfrm>
          <a:prstGeom prst="rect">
            <a:avLst/>
          </a:prstGeom>
        </p:spPr>
      </p:pic>
      <p:pic>
        <p:nvPicPr>
          <p:cNvPr id="7" name="Picture 6">
            <a:extLst>
              <a:ext uri="{FF2B5EF4-FFF2-40B4-BE49-F238E27FC236}">
                <a16:creationId xmlns:a16="http://schemas.microsoft.com/office/drawing/2014/main" id="{04916F41-4449-5CBC-3B6B-069D50368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521" y="3119888"/>
            <a:ext cx="3357349" cy="2861166"/>
          </a:xfrm>
          <a:prstGeom prst="rect">
            <a:avLst/>
          </a:prstGeom>
        </p:spPr>
      </p:pic>
      <p:sp>
        <p:nvSpPr>
          <p:cNvPr id="9" name="TextBox 8"/>
          <p:cNvSpPr txBox="1"/>
          <p:nvPr/>
        </p:nvSpPr>
        <p:spPr>
          <a:xfrm>
            <a:off x="2625195" y="1304689"/>
            <a:ext cx="5268036" cy="830997"/>
          </a:xfrm>
          <a:prstGeom prst="rect">
            <a:avLst/>
          </a:prstGeom>
          <a:noFill/>
        </p:spPr>
        <p:txBody>
          <a:bodyPr wrap="square" rtlCol="0">
            <a:spAutoFit/>
          </a:bodyPr>
          <a:lstStyle/>
          <a:p>
            <a:pPr algn="ctr"/>
            <a:r>
              <a:rPr lang="en-IN" sz="2400" b="1" dirty="0"/>
              <a:t>Total </a:t>
            </a:r>
            <a:r>
              <a:rPr lang="en-IN" sz="2400" b="1" dirty="0">
                <a:latin typeface="Times New Roman" panose="02020603050405020304" pitchFamily="18" charset="0"/>
                <a:cs typeface="Times New Roman" panose="02020603050405020304" pitchFamily="18" charset="0"/>
              </a:rPr>
              <a:t>Hardness</a:t>
            </a:r>
            <a:r>
              <a:rPr lang="en-IN" sz="2400" b="1" dirty="0"/>
              <a:t> = no. of drops X 50</a:t>
            </a:r>
          </a:p>
          <a:p>
            <a:pPr algn="ctr"/>
            <a:endParaRPr lang="en-IN" sz="2400" dirty="0"/>
          </a:p>
        </p:txBody>
      </p:sp>
      <p:cxnSp>
        <p:nvCxnSpPr>
          <p:cNvPr id="11" name="Straight Arrow Connector 10"/>
          <p:cNvCxnSpPr/>
          <p:nvPr/>
        </p:nvCxnSpPr>
        <p:spPr>
          <a:xfrm>
            <a:off x="4180068" y="4296998"/>
            <a:ext cx="3357349" cy="1010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4176215" y="3517540"/>
            <a:ext cx="3181707" cy="461665"/>
          </a:xfrm>
          <a:prstGeom prst="rect">
            <a:avLst/>
          </a:prstGeom>
          <a:noFill/>
        </p:spPr>
        <p:txBody>
          <a:bodyPr wrap="square" rtlCol="0">
            <a:spAutoFit/>
          </a:bodyPr>
          <a:lstStyle/>
          <a:p>
            <a:pPr algn="ctr"/>
            <a:r>
              <a:rPr lang="en-IN" sz="2400" b="1" dirty="0">
                <a:solidFill>
                  <a:srgbClr val="E3259B"/>
                </a:solidFill>
              </a:rPr>
              <a:t>Pink</a:t>
            </a:r>
            <a:r>
              <a:rPr lang="en-IN" sz="2400" b="1" dirty="0"/>
              <a:t> To </a:t>
            </a:r>
            <a:r>
              <a:rPr lang="en-IN" sz="2400" b="1" dirty="0">
                <a:solidFill>
                  <a:schemeClr val="accent1"/>
                </a:solidFill>
              </a:rPr>
              <a:t>Blue</a:t>
            </a:r>
          </a:p>
        </p:txBody>
      </p:sp>
      <p:sp>
        <p:nvSpPr>
          <p:cNvPr id="3" name="TextBox 2"/>
          <p:cNvSpPr txBox="1"/>
          <p:nvPr/>
        </p:nvSpPr>
        <p:spPr>
          <a:xfrm>
            <a:off x="4172362" y="4296998"/>
            <a:ext cx="3713163" cy="1938992"/>
          </a:xfrm>
          <a:prstGeom prst="rect">
            <a:avLst/>
          </a:prstGeom>
          <a:noFill/>
        </p:spPr>
        <p:txBody>
          <a:bodyPr wrap="square" rtlCol="0">
            <a:spAutoFit/>
          </a:bodyPr>
          <a:lstStyle/>
          <a:p>
            <a:r>
              <a:rPr lang="en-US" sz="2000" b="1" i="1" dirty="0">
                <a:solidFill>
                  <a:srgbClr val="FF0000"/>
                </a:solidFill>
                <a:latin typeface="Times New Roman" panose="02020603050405020304" pitchFamily="18" charset="0"/>
                <a:cs typeface="Times New Roman" panose="02020603050405020304" pitchFamily="18" charset="0"/>
              </a:rPr>
              <a:t>Any water with 700 ppm and above is considered to be polluted. Thus on the tests done the 3</a:t>
            </a:r>
            <a:r>
              <a:rPr lang="en-US" sz="2000" b="1" i="1" baseline="30000" dirty="0">
                <a:solidFill>
                  <a:srgbClr val="FF0000"/>
                </a:solidFill>
                <a:latin typeface="Times New Roman" panose="02020603050405020304" pitchFamily="18" charset="0"/>
                <a:cs typeface="Times New Roman" panose="02020603050405020304" pitchFamily="18" charset="0"/>
              </a:rPr>
              <a:t>rd</a:t>
            </a:r>
            <a:r>
              <a:rPr lang="en-US" sz="2000" b="1" i="1" dirty="0">
                <a:solidFill>
                  <a:srgbClr val="FF0000"/>
                </a:solidFill>
                <a:latin typeface="Times New Roman" panose="02020603050405020304" pitchFamily="18" charset="0"/>
                <a:cs typeface="Times New Roman" panose="02020603050405020304" pitchFamily="18" charset="0"/>
              </a:rPr>
              <a:t> and 4</a:t>
            </a:r>
            <a:r>
              <a:rPr lang="en-US" sz="2000" b="1" i="1" baseline="30000" dirty="0">
                <a:solidFill>
                  <a:srgbClr val="FF0000"/>
                </a:solidFill>
                <a:latin typeface="Times New Roman" panose="02020603050405020304" pitchFamily="18" charset="0"/>
                <a:cs typeface="Times New Roman" panose="02020603050405020304" pitchFamily="18" charset="0"/>
              </a:rPr>
              <a:t>th</a:t>
            </a:r>
            <a:r>
              <a:rPr lang="en-US" sz="2000" b="1" i="1" dirty="0">
                <a:solidFill>
                  <a:srgbClr val="FF0000"/>
                </a:solidFill>
                <a:latin typeface="Times New Roman" panose="02020603050405020304" pitchFamily="18" charset="0"/>
                <a:cs typeface="Times New Roman" panose="02020603050405020304" pitchFamily="18" charset="0"/>
              </a:rPr>
              <a:t> sample are very hard where as the 1</a:t>
            </a:r>
            <a:r>
              <a:rPr lang="en-US" sz="2000" b="1" i="1" baseline="30000" dirty="0">
                <a:solidFill>
                  <a:srgbClr val="FF0000"/>
                </a:solidFill>
                <a:latin typeface="Times New Roman" panose="02020603050405020304" pitchFamily="18" charset="0"/>
                <a:cs typeface="Times New Roman" panose="02020603050405020304" pitchFamily="18" charset="0"/>
              </a:rPr>
              <a:t>st</a:t>
            </a:r>
            <a:r>
              <a:rPr lang="en-US" sz="2000" b="1" i="1" dirty="0">
                <a:solidFill>
                  <a:srgbClr val="FF0000"/>
                </a:solidFill>
                <a:latin typeface="Times New Roman" panose="02020603050405020304" pitchFamily="18" charset="0"/>
                <a:cs typeface="Times New Roman" panose="02020603050405020304" pitchFamily="18" charset="0"/>
              </a:rPr>
              <a:t> and 2</a:t>
            </a:r>
            <a:r>
              <a:rPr lang="en-US" sz="2000" b="1" i="1" baseline="30000" dirty="0">
                <a:solidFill>
                  <a:srgbClr val="FF0000"/>
                </a:solidFill>
                <a:latin typeface="Times New Roman" panose="02020603050405020304" pitchFamily="18" charset="0"/>
                <a:cs typeface="Times New Roman" panose="02020603050405020304" pitchFamily="18" charset="0"/>
              </a:rPr>
              <a:t>nd</a:t>
            </a:r>
            <a:r>
              <a:rPr lang="en-US" sz="2000" b="1" i="1" dirty="0">
                <a:solidFill>
                  <a:srgbClr val="FF0000"/>
                </a:solidFill>
                <a:latin typeface="Times New Roman" panose="02020603050405020304" pitchFamily="18" charset="0"/>
                <a:cs typeface="Times New Roman" panose="02020603050405020304" pitchFamily="18" charset="0"/>
              </a:rPr>
              <a:t> sample are moderately polluted.</a:t>
            </a:r>
          </a:p>
        </p:txBody>
      </p:sp>
    </p:spTree>
    <p:extLst>
      <p:ext uri="{BB962C8B-B14F-4D97-AF65-F5344CB8AC3E}">
        <p14:creationId xmlns:p14="http://schemas.microsoft.com/office/powerpoint/2010/main" val="135964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71" y="308711"/>
            <a:ext cx="9720072" cy="1499616"/>
          </a:xfrm>
        </p:spPr>
        <p:txBody>
          <a:bodyPr>
            <a:normAutofit/>
          </a:bodyPr>
          <a:lstStyle/>
          <a:p>
            <a:r>
              <a:rPr lang="en-IN" sz="32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 </a:t>
            </a:r>
            <a:r>
              <a:rPr lang="en-IN" sz="36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a:t>
            </a:r>
            <a:r>
              <a:rPr lang="en-IN" sz="32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dissolved oxygen level</a:t>
            </a:r>
          </a:p>
        </p:txBody>
      </p:sp>
      <p:sp>
        <p:nvSpPr>
          <p:cNvPr id="3" name="Content Placeholder 2"/>
          <p:cNvSpPr>
            <a:spLocks noGrp="1"/>
          </p:cNvSpPr>
          <p:nvPr>
            <p:ph idx="1"/>
          </p:nvPr>
        </p:nvSpPr>
        <p:spPr>
          <a:xfrm>
            <a:off x="79899" y="1515876"/>
            <a:ext cx="8412461" cy="4467674"/>
          </a:xfrm>
        </p:spPr>
        <p:txBody>
          <a:bodyPr>
            <a:normAutofit/>
          </a:bodyPr>
          <a:lstStyle/>
          <a:p>
            <a:r>
              <a:rPr lang="en-IN" sz="2400" b="1" dirty="0">
                <a:latin typeface="Times New Roman" panose="02020603050405020304" pitchFamily="18" charset="0"/>
                <a:cs typeface="Times New Roman" panose="02020603050405020304" pitchFamily="18" charset="0"/>
              </a:rPr>
              <a:t>Test for Dissolved Oxygen Level was done using water testing kit</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Take 300ml of water sample in test bottle.</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2ml of Dissolved Oxygen Reagent-1 very carefully and the tip of the filler is dipped well below the water level.</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Then add 2ml of Dissolved Oxygen Reagent-2 very carefully and the tip of the filler is dipped well below the water level.</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Replace the stopper without inclusion of any air bubble and thoroughly mix the content by shaking the test bottle several times and allow the precipitate formed to settle.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78" t="12304" r="8278" b="17985"/>
          <a:stretch/>
        </p:blipFill>
        <p:spPr>
          <a:xfrm>
            <a:off x="8320363" y="954886"/>
            <a:ext cx="3714884" cy="1814439"/>
          </a:xfrm>
          <a:prstGeom prst="rect">
            <a:avLst/>
          </a:prstGeom>
        </p:spPr>
      </p:pic>
    </p:spTree>
    <p:extLst>
      <p:ext uri="{BB962C8B-B14F-4D97-AF65-F5344CB8AC3E}">
        <p14:creationId xmlns:p14="http://schemas.microsoft.com/office/powerpoint/2010/main" val="3718106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676" y="679068"/>
            <a:ext cx="11540971" cy="5724144"/>
          </a:xfrm>
        </p:spPr>
        <p:txBody>
          <a:bodyPr>
            <a:normAutofit/>
          </a:bodyPr>
          <a:lstStyle/>
          <a:p>
            <a:pPr marL="457200" indent="-457200">
              <a:buClrTx/>
              <a:buFont typeface="+mj-lt"/>
              <a:buAutoNum type="arabicParenR" startAt="5"/>
            </a:pPr>
            <a:r>
              <a:rPr lang="en-IN" sz="2400" dirty="0">
                <a:latin typeface="Times New Roman" panose="02020603050405020304" pitchFamily="18" charset="0"/>
                <a:cs typeface="Times New Roman" panose="02020603050405020304" pitchFamily="18" charset="0"/>
              </a:rPr>
              <a:t>After 2-3 minutes of settling, carefully remove the stopper of test bottle and immediately add 2ml of Dissolved Oxygen Reagent-3 very carefully by running the reagent down  the neck of the bottle and mix thoroughly to dissolve the precipitate settled completely.</a:t>
            </a:r>
          </a:p>
          <a:p>
            <a:pPr marL="457200" indent="-457200">
              <a:buClrTx/>
              <a:buFont typeface="+mj-lt"/>
              <a:buAutoNum type="arabicParenR" startAt="5"/>
            </a:pPr>
            <a:r>
              <a:rPr lang="en-IN" sz="2400" dirty="0">
                <a:latin typeface="Times New Roman" panose="02020603050405020304" pitchFamily="18" charset="0"/>
                <a:cs typeface="Times New Roman" panose="02020603050405020304" pitchFamily="18" charset="0"/>
              </a:rPr>
              <a:t>Take 200ml of the solution in an iodine flask and add 4 drops of Dissolved Oxygen Reagent-4</a:t>
            </a:r>
          </a:p>
          <a:p>
            <a:pPr marL="457200" indent="-457200">
              <a:buClrTx/>
              <a:buFont typeface="+mj-lt"/>
              <a:buAutoNum type="arabicParenR" startAt="5"/>
            </a:pPr>
            <a:r>
              <a:rPr lang="en-IN" sz="2400" dirty="0">
                <a:latin typeface="Times New Roman" panose="02020603050405020304" pitchFamily="18" charset="0"/>
                <a:cs typeface="Times New Roman" panose="02020603050405020304" pitchFamily="18" charset="0"/>
              </a:rPr>
              <a:t>Titrate with Dissolved Oxygen Reagent-5 taken in 10ml syringe until the colour changes from</a:t>
            </a:r>
            <a:r>
              <a:rPr lang="en-IN" sz="2400" dirty="0">
                <a:solidFill>
                  <a:srgbClr val="C9E61A"/>
                </a:solidFill>
                <a:latin typeface="Times New Roman" panose="02020603050405020304" pitchFamily="18" charset="0"/>
                <a:cs typeface="Times New Roman" panose="02020603050405020304" pitchFamily="18" charset="0"/>
              </a:rPr>
              <a:t> </a:t>
            </a:r>
            <a:r>
              <a:rPr lang="en-IN" sz="2400" b="1" i="1" dirty="0">
                <a:solidFill>
                  <a:srgbClr val="FFC000"/>
                </a:solidFill>
                <a:latin typeface="Times New Roman" panose="02020603050405020304" pitchFamily="18" charset="0"/>
                <a:cs typeface="Times New Roman" panose="02020603050405020304" pitchFamily="18" charset="0"/>
              </a:rPr>
              <a:t>yellow</a:t>
            </a:r>
            <a:r>
              <a:rPr lang="en-IN" sz="2400" i="1" dirty="0">
                <a:solidFill>
                  <a:srgbClr val="C9E61A"/>
                </a:solidFill>
                <a:latin typeface="Times New Roman" panose="02020603050405020304" pitchFamily="18" charset="0"/>
                <a:cs typeface="Times New Roman" panose="02020603050405020304" pitchFamily="18" charset="0"/>
              </a:rPr>
              <a:t> </a:t>
            </a:r>
            <a:r>
              <a:rPr lang="en-IN" sz="2400" i="1" dirty="0">
                <a:latin typeface="Times New Roman" panose="02020603050405020304" pitchFamily="18" charset="0"/>
                <a:cs typeface="Times New Roman" panose="02020603050405020304" pitchFamily="18" charset="0"/>
              </a:rPr>
              <a:t>to</a:t>
            </a:r>
            <a:r>
              <a:rPr lang="en-IN" sz="2400" b="1" i="1" dirty="0">
                <a:solidFill>
                  <a:schemeClr val="bg1">
                    <a:lumMod val="50000"/>
                  </a:schemeClr>
                </a:solidFill>
                <a:latin typeface="Times New Roman" panose="02020603050405020304" pitchFamily="18" charset="0"/>
                <a:cs typeface="Times New Roman" panose="02020603050405020304" pitchFamily="18" charset="0"/>
              </a:rPr>
              <a:t> </a:t>
            </a:r>
            <a:r>
              <a:rPr lang="en-IN" sz="2400" b="1" i="1" dirty="0">
                <a:latin typeface="Times New Roman" panose="02020603050405020304" pitchFamily="18" charset="0"/>
                <a:cs typeface="Times New Roman" panose="02020603050405020304" pitchFamily="18" charset="0"/>
              </a:rPr>
              <a:t>colourless</a:t>
            </a:r>
            <a:r>
              <a:rPr lang="en-IN" sz="2400" b="1" i="1" dirty="0"/>
              <a:t>.</a:t>
            </a:r>
            <a:r>
              <a:rPr lang="en-IN" sz="2400" b="1" i="1" dirty="0">
                <a:solidFill>
                  <a:schemeClr val="bg1">
                    <a:lumMod val="50000"/>
                  </a:schemeClr>
                </a:solidFill>
              </a:rPr>
              <a: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2638" y="3308020"/>
            <a:ext cx="3827883" cy="2870912"/>
          </a:xfrm>
          <a:prstGeom prst="rect">
            <a:avLst/>
          </a:prstGeom>
        </p:spPr>
      </p:pic>
      <p:sp>
        <p:nvSpPr>
          <p:cNvPr id="8" name="TextBox 7"/>
          <p:cNvSpPr txBox="1"/>
          <p:nvPr/>
        </p:nvSpPr>
        <p:spPr>
          <a:xfrm>
            <a:off x="8380521" y="4926936"/>
            <a:ext cx="2830011" cy="923330"/>
          </a:xfrm>
          <a:prstGeom prst="rect">
            <a:avLst/>
          </a:prstGeom>
          <a:solidFill>
            <a:schemeClr val="bg1"/>
          </a:solidFill>
        </p:spPr>
        <p:txBody>
          <a:bodyPr wrap="square" rtlCol="0">
            <a:spAutoFit/>
          </a:bodyPr>
          <a:lstStyle/>
          <a:p>
            <a:r>
              <a:rPr lang="en-IN" b="1" i="1" dirty="0"/>
              <a:t>Materials used for testing the dissolved oxygen</a:t>
            </a:r>
            <a:endParaRPr lang="en-IN" b="1" dirty="0"/>
          </a:p>
          <a:p>
            <a:endParaRPr lang="en-IN" dirty="0"/>
          </a:p>
        </p:txBody>
      </p:sp>
    </p:spTree>
    <p:extLst>
      <p:ext uri="{BB962C8B-B14F-4D97-AF65-F5344CB8AC3E}">
        <p14:creationId xmlns:p14="http://schemas.microsoft.com/office/powerpoint/2010/main" val="3868100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15"/>
            <a:ext cx="10839635" cy="1499616"/>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 for dissolved oxygen level:</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794835837"/>
              </p:ext>
            </p:extLst>
          </p:nvPr>
        </p:nvGraphicFramePr>
        <p:xfrm>
          <a:off x="163722" y="4573538"/>
          <a:ext cx="9720260" cy="1258039"/>
        </p:xfrm>
        <a:graphic>
          <a:graphicData uri="http://schemas.openxmlformats.org/drawingml/2006/table">
            <a:tbl>
              <a:tblPr firstRow="1" bandRow="1">
                <a:tableStyleId>{073A0DAA-6AF3-43AB-8588-CEC1D06C72B9}</a:tableStyleId>
              </a:tblPr>
              <a:tblGrid>
                <a:gridCol w="1944052">
                  <a:extLst>
                    <a:ext uri="{9D8B030D-6E8A-4147-A177-3AD203B41FA5}">
                      <a16:colId xmlns:a16="http://schemas.microsoft.com/office/drawing/2014/main" val="20000"/>
                    </a:ext>
                  </a:extLst>
                </a:gridCol>
                <a:gridCol w="1944052">
                  <a:extLst>
                    <a:ext uri="{9D8B030D-6E8A-4147-A177-3AD203B41FA5}">
                      <a16:colId xmlns:a16="http://schemas.microsoft.com/office/drawing/2014/main" val="20001"/>
                    </a:ext>
                  </a:extLst>
                </a:gridCol>
                <a:gridCol w="1944052">
                  <a:extLst>
                    <a:ext uri="{9D8B030D-6E8A-4147-A177-3AD203B41FA5}">
                      <a16:colId xmlns:a16="http://schemas.microsoft.com/office/drawing/2014/main" val="20002"/>
                    </a:ext>
                  </a:extLst>
                </a:gridCol>
                <a:gridCol w="1944052">
                  <a:extLst>
                    <a:ext uri="{9D8B030D-6E8A-4147-A177-3AD203B41FA5}">
                      <a16:colId xmlns:a16="http://schemas.microsoft.com/office/drawing/2014/main" val="20003"/>
                    </a:ext>
                  </a:extLst>
                </a:gridCol>
                <a:gridCol w="1944052">
                  <a:extLst>
                    <a:ext uri="{9D8B030D-6E8A-4147-A177-3AD203B41FA5}">
                      <a16:colId xmlns:a16="http://schemas.microsoft.com/office/drawing/2014/main" val="20004"/>
                    </a:ext>
                  </a:extLst>
                </a:gridCol>
              </a:tblGrid>
              <a:tr h="505520">
                <a:tc>
                  <a:txBody>
                    <a:bodyPr/>
                    <a:lstStyle/>
                    <a:p>
                      <a:pPr algn="ctr"/>
                      <a:r>
                        <a:rPr lang="en-IN" b="1" dirty="0"/>
                        <a:t>Sample No.</a:t>
                      </a:r>
                    </a:p>
                  </a:txBody>
                  <a:tcPr/>
                </a:tc>
                <a:tc>
                  <a:txBody>
                    <a:bodyPr/>
                    <a:lstStyle/>
                    <a:p>
                      <a:pPr algn="ctr"/>
                      <a:r>
                        <a:rPr lang="en-IN" b="1" dirty="0"/>
                        <a:t>Sample 1</a:t>
                      </a:r>
                    </a:p>
                  </a:txBody>
                  <a:tcPr/>
                </a:tc>
                <a:tc>
                  <a:txBody>
                    <a:bodyPr/>
                    <a:lstStyle/>
                    <a:p>
                      <a:pPr algn="ctr"/>
                      <a:r>
                        <a:rPr lang="en-IN" b="1" dirty="0"/>
                        <a:t>Sample 2</a:t>
                      </a:r>
                    </a:p>
                  </a:txBody>
                  <a:tcPr/>
                </a:tc>
                <a:tc>
                  <a:txBody>
                    <a:bodyPr/>
                    <a:lstStyle/>
                    <a:p>
                      <a:pPr algn="ctr"/>
                      <a:r>
                        <a:rPr lang="en-IN" b="1" dirty="0"/>
                        <a:t>Sample 3</a:t>
                      </a:r>
                    </a:p>
                  </a:txBody>
                  <a:tcPr/>
                </a:tc>
                <a:tc>
                  <a:txBody>
                    <a:bodyPr/>
                    <a:lstStyle/>
                    <a:p>
                      <a:pPr algn="ctr"/>
                      <a:r>
                        <a:rPr lang="en-IN" b="1" dirty="0"/>
                        <a:t>Sample 4</a:t>
                      </a:r>
                    </a:p>
                  </a:txBody>
                  <a:tcPr/>
                </a:tc>
                <a:extLst>
                  <a:ext uri="{0D108BD9-81ED-4DB2-BD59-A6C34878D82A}">
                    <a16:rowId xmlns:a16="http://schemas.microsoft.com/office/drawing/2014/main" val="10000"/>
                  </a:ext>
                </a:extLst>
              </a:tr>
              <a:tr h="386759">
                <a:tc>
                  <a:txBody>
                    <a:bodyPr/>
                    <a:lstStyle/>
                    <a:p>
                      <a:pPr algn="ctr"/>
                      <a:r>
                        <a:rPr lang="en-IN" b="1" dirty="0"/>
                        <a:t>Syringe</a:t>
                      </a:r>
                      <a:r>
                        <a:rPr lang="en-IN" b="1" baseline="0" dirty="0"/>
                        <a:t> Reading</a:t>
                      </a:r>
                      <a:endParaRPr lang="en-IN" b="1" dirty="0"/>
                    </a:p>
                  </a:txBody>
                  <a:tcPr/>
                </a:tc>
                <a:tc>
                  <a:txBody>
                    <a:bodyPr/>
                    <a:lstStyle/>
                    <a:p>
                      <a:pPr algn="ctr"/>
                      <a:r>
                        <a:rPr lang="en-IN" b="1" dirty="0"/>
                        <a:t>3</a:t>
                      </a:r>
                    </a:p>
                  </a:txBody>
                  <a:tcPr/>
                </a:tc>
                <a:tc>
                  <a:txBody>
                    <a:bodyPr/>
                    <a:lstStyle/>
                    <a:p>
                      <a:pPr algn="ctr"/>
                      <a:r>
                        <a:rPr lang="en-IN" b="1" dirty="0"/>
                        <a:t>6</a:t>
                      </a:r>
                    </a:p>
                  </a:txBody>
                  <a:tcPr/>
                </a:tc>
                <a:tc>
                  <a:txBody>
                    <a:bodyPr/>
                    <a:lstStyle/>
                    <a:p>
                      <a:pPr algn="ctr"/>
                      <a:r>
                        <a:rPr lang="en-IN" b="1" dirty="0"/>
                        <a:t>3</a:t>
                      </a:r>
                    </a:p>
                  </a:txBody>
                  <a:tcPr/>
                </a:tc>
                <a:tc>
                  <a:txBody>
                    <a:bodyPr/>
                    <a:lstStyle/>
                    <a:p>
                      <a:pPr algn="ctr"/>
                      <a:r>
                        <a:rPr lang="en-IN" b="1" dirty="0"/>
                        <a:t>2</a:t>
                      </a:r>
                    </a:p>
                  </a:txBody>
                  <a:tcPr/>
                </a:tc>
                <a:extLst>
                  <a:ext uri="{0D108BD9-81ED-4DB2-BD59-A6C34878D82A}">
                    <a16:rowId xmlns:a16="http://schemas.microsoft.com/office/drawing/2014/main" val="10001"/>
                  </a:ext>
                </a:extLst>
              </a:tr>
              <a:tr h="293956">
                <a:tc>
                  <a:txBody>
                    <a:bodyPr/>
                    <a:lstStyle/>
                    <a:p>
                      <a:pPr algn="ctr"/>
                      <a:r>
                        <a:rPr lang="en-IN" b="1" dirty="0"/>
                        <a:t>Final</a:t>
                      </a:r>
                      <a:r>
                        <a:rPr lang="en-IN" b="1" baseline="0" dirty="0"/>
                        <a:t> Value.(mg/L)</a:t>
                      </a:r>
                      <a:endParaRPr lang="en-IN" b="1" dirty="0"/>
                    </a:p>
                  </a:txBody>
                  <a:tcPr/>
                </a:tc>
                <a:tc>
                  <a:txBody>
                    <a:bodyPr/>
                    <a:lstStyle/>
                    <a:p>
                      <a:pPr algn="ctr"/>
                      <a:r>
                        <a:rPr lang="en-IN" b="1" dirty="0"/>
                        <a:t>3</a:t>
                      </a:r>
                    </a:p>
                  </a:txBody>
                  <a:tcPr/>
                </a:tc>
                <a:tc>
                  <a:txBody>
                    <a:bodyPr/>
                    <a:lstStyle/>
                    <a:p>
                      <a:pPr algn="ctr"/>
                      <a:r>
                        <a:rPr lang="en-IN" b="1" dirty="0"/>
                        <a:t>6</a:t>
                      </a:r>
                    </a:p>
                  </a:txBody>
                  <a:tcPr/>
                </a:tc>
                <a:tc>
                  <a:txBody>
                    <a:bodyPr/>
                    <a:lstStyle/>
                    <a:p>
                      <a:pPr algn="ctr"/>
                      <a:r>
                        <a:rPr lang="en-IN" b="1" dirty="0"/>
                        <a:t>3</a:t>
                      </a:r>
                    </a:p>
                  </a:txBody>
                  <a:tcPr/>
                </a:tc>
                <a:tc>
                  <a:txBody>
                    <a:bodyPr/>
                    <a:lstStyle/>
                    <a:p>
                      <a:pPr algn="ctr"/>
                      <a:r>
                        <a:rPr lang="en-IN" b="1" dirty="0"/>
                        <a:t>2</a:t>
                      </a:r>
                    </a:p>
                  </a:txBody>
                  <a:tcPr/>
                </a:tc>
                <a:extLst>
                  <a:ext uri="{0D108BD9-81ED-4DB2-BD59-A6C34878D82A}">
                    <a16:rowId xmlns:a16="http://schemas.microsoft.com/office/drawing/2014/main" val="10002"/>
                  </a:ext>
                </a:extLst>
              </a:tr>
            </a:tbl>
          </a:graphicData>
        </a:graphic>
      </p:graphicFrame>
      <p:sp>
        <p:nvSpPr>
          <p:cNvPr id="14" name="TextBox 13"/>
          <p:cNvSpPr txBox="1"/>
          <p:nvPr/>
        </p:nvSpPr>
        <p:spPr>
          <a:xfrm>
            <a:off x="0" y="2122595"/>
            <a:ext cx="7411249" cy="830997"/>
          </a:xfrm>
          <a:prstGeom prst="rect">
            <a:avLst/>
          </a:prstGeom>
          <a:noFill/>
        </p:spPr>
        <p:txBody>
          <a:bodyPr wrap="square" rtlCol="0">
            <a:spAutoFit/>
          </a:bodyPr>
          <a:lstStyle/>
          <a:p>
            <a:pPr algn="ctr"/>
            <a:r>
              <a:rPr lang="en-IN" sz="2400" b="1" dirty="0">
                <a:latin typeface="Times New Roman" panose="02020603050405020304" pitchFamily="18" charset="0"/>
                <a:cs typeface="Times New Roman" panose="02020603050405020304" pitchFamily="18" charset="0"/>
              </a:rPr>
              <a:t>Dissolved Oxygen (mg/L or ppm) = Volume in ml of Dissolved Oxygen Reagent-5 Used For Titration</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6851" y="1527192"/>
            <a:ext cx="4345059" cy="2852799"/>
          </a:xfrm>
          <a:prstGeom prst="rect">
            <a:avLst/>
          </a:prstGeom>
        </p:spPr>
      </p:pic>
    </p:spTree>
    <p:extLst>
      <p:ext uri="{BB962C8B-B14F-4D97-AF65-F5344CB8AC3E}">
        <p14:creationId xmlns:p14="http://schemas.microsoft.com/office/powerpoint/2010/main" val="82756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2" y="153935"/>
            <a:ext cx="11149675" cy="1499616"/>
          </a:xfrm>
        </p:spPr>
        <p:txBody>
          <a:bodyPr>
            <a:normAutofit/>
          </a:bodyPr>
          <a:lstStyle/>
          <a:p>
            <a:r>
              <a:rPr lang="en-US"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 of dissolved oxygen test:</a:t>
            </a:r>
          </a:p>
        </p:txBody>
      </p:sp>
      <p:sp>
        <p:nvSpPr>
          <p:cNvPr id="3" name="Content Placeholder 2"/>
          <p:cNvSpPr>
            <a:spLocks noGrp="1"/>
          </p:cNvSpPr>
          <p:nvPr>
            <p:ph idx="1"/>
          </p:nvPr>
        </p:nvSpPr>
        <p:spPr>
          <a:xfrm>
            <a:off x="226685" y="1487175"/>
            <a:ext cx="6961424" cy="4137660"/>
          </a:xfrm>
        </p:spPr>
        <p:txBody>
          <a:bodyPr>
            <a:normAutofit lnSpcReduction="10000"/>
          </a:bodyPr>
          <a:lstStyle/>
          <a:p>
            <a:pPr marL="0" indent="0">
              <a:buNone/>
            </a:pPr>
            <a:r>
              <a:rPr lang="en-US" sz="2400" b="1" dirty="0">
                <a:latin typeface="Times New Roman" panose="02020603050405020304" pitchFamily="18" charset="0"/>
                <a:cs typeface="Times New Roman" panose="02020603050405020304" pitchFamily="18" charset="0"/>
              </a:rPr>
              <a:t>Therefore, from above observation we can conclude that </a:t>
            </a:r>
            <a:r>
              <a:rPr lang="en-US" sz="2400" dirty="0">
                <a:latin typeface="Times New Roman" panose="02020603050405020304" pitchFamily="18" charset="0"/>
                <a:cs typeface="Times New Roman" panose="02020603050405020304" pitchFamily="18" charset="0"/>
              </a:rPr>
              <a:t>:</a:t>
            </a:r>
          </a:p>
          <a:p>
            <a:pPr marL="0" indent="0">
              <a:buNone/>
            </a:pPr>
            <a:r>
              <a:rPr lang="en-US" sz="2400" b="1" dirty="0">
                <a:solidFill>
                  <a:schemeClr val="accent1">
                    <a:lumMod val="50000"/>
                  </a:schemeClr>
                </a:solidFill>
                <a:latin typeface="Times New Roman" panose="02020603050405020304" pitchFamily="18" charset="0"/>
                <a:cs typeface="Times New Roman" panose="02020603050405020304" pitchFamily="18" charset="0"/>
              </a:rPr>
              <a:t>Sample1 is severely polluted  </a:t>
            </a:r>
            <a:r>
              <a:rPr lang="en-US" sz="2400" b="1" dirty="0">
                <a:latin typeface="Times New Roman" panose="02020603050405020304" pitchFamily="18" charset="0"/>
                <a:cs typeface="Times New Roman" panose="02020603050405020304" pitchFamily="18" charset="0"/>
              </a:rPr>
              <a:t>(3 mg/L)</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1">
                    <a:lumMod val="50000"/>
                  </a:schemeClr>
                </a:solidFill>
                <a:latin typeface="Times New Roman" panose="02020603050405020304" pitchFamily="18" charset="0"/>
                <a:cs typeface="Times New Roman" panose="02020603050405020304" pitchFamily="18" charset="0"/>
              </a:rPr>
              <a:t>Sample 2 is slightly polluted  </a:t>
            </a:r>
            <a:r>
              <a:rPr lang="en-US" sz="2400" b="1" dirty="0">
                <a:latin typeface="Times New Roman" panose="02020603050405020304" pitchFamily="18" charset="0"/>
                <a:cs typeface="Times New Roman" panose="02020603050405020304" pitchFamily="18" charset="0"/>
              </a:rPr>
              <a:t>(6 mg/L)</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b="1" dirty="0">
                <a:solidFill>
                  <a:schemeClr val="accent1">
                    <a:lumMod val="50000"/>
                  </a:schemeClr>
                </a:solidFill>
                <a:latin typeface="Times New Roman" panose="02020603050405020304" pitchFamily="18" charset="0"/>
                <a:cs typeface="Times New Roman" panose="02020603050405020304" pitchFamily="18" charset="0"/>
              </a:rPr>
              <a:t>Sample 3 is severely polluted  </a:t>
            </a:r>
            <a:r>
              <a:rPr lang="en-US" sz="2400" b="1" dirty="0">
                <a:latin typeface="Times New Roman" panose="02020603050405020304" pitchFamily="18" charset="0"/>
                <a:cs typeface="Times New Roman" panose="02020603050405020304" pitchFamily="18" charset="0"/>
              </a:rPr>
              <a:t>(3 mg/L)</a:t>
            </a:r>
          </a:p>
          <a:p>
            <a:pPr marL="0" indent="0">
              <a:buNone/>
            </a:pPr>
            <a:r>
              <a:rPr lang="en-US" sz="2400" b="1" dirty="0">
                <a:solidFill>
                  <a:schemeClr val="accent1">
                    <a:lumMod val="50000"/>
                  </a:schemeClr>
                </a:solidFill>
                <a:latin typeface="Times New Roman" panose="02020603050405020304" pitchFamily="18" charset="0"/>
                <a:cs typeface="Times New Roman" panose="02020603050405020304" pitchFamily="18" charset="0"/>
              </a:rPr>
              <a:t>Sample 4 is severely polluted </a:t>
            </a:r>
            <a:r>
              <a:rPr lang="en-US" sz="2400" b="1" dirty="0">
                <a:latin typeface="Times New Roman" panose="02020603050405020304" pitchFamily="18" charset="0"/>
                <a:cs typeface="Times New Roman" panose="02020603050405020304" pitchFamily="18" charset="0"/>
              </a:rPr>
              <a:t>(2 mg/L)</a:t>
            </a:r>
          </a:p>
          <a:p>
            <a:pPr marL="0" indent="0">
              <a:buNone/>
            </a:pP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solidFill>
                  <a:srgbClr val="FF0000"/>
                </a:solidFill>
                <a:latin typeface="Times New Roman" panose="02020603050405020304" pitchFamily="18" charset="0"/>
                <a:cs typeface="Times New Roman" panose="02020603050405020304" pitchFamily="18" charset="0"/>
              </a:rPr>
              <a:t>Hence , the 1</a:t>
            </a:r>
            <a:r>
              <a:rPr lang="en-US" sz="2400" b="1" baseline="30000" dirty="0">
                <a:solidFill>
                  <a:srgbClr val="FF0000"/>
                </a:solidFill>
                <a:latin typeface="Times New Roman" panose="02020603050405020304" pitchFamily="18" charset="0"/>
                <a:cs typeface="Times New Roman" panose="02020603050405020304" pitchFamily="18" charset="0"/>
              </a:rPr>
              <a:t>st</a:t>
            </a:r>
            <a:r>
              <a:rPr lang="en-US" sz="2400" b="1" dirty="0">
                <a:solidFill>
                  <a:srgbClr val="FF0000"/>
                </a:solidFill>
                <a:latin typeface="Times New Roman" panose="02020603050405020304" pitchFamily="18" charset="0"/>
                <a:cs typeface="Times New Roman" panose="02020603050405020304" pitchFamily="18" charset="0"/>
              </a:rPr>
              <a:t>, 3</a:t>
            </a:r>
            <a:r>
              <a:rPr lang="en-US" sz="2400" b="1" baseline="30000" dirty="0">
                <a:solidFill>
                  <a:srgbClr val="FF0000"/>
                </a:solidFill>
                <a:latin typeface="Times New Roman" panose="02020603050405020304" pitchFamily="18" charset="0"/>
                <a:cs typeface="Times New Roman" panose="02020603050405020304" pitchFamily="18" charset="0"/>
              </a:rPr>
              <a:t>rd</a:t>
            </a:r>
            <a:r>
              <a:rPr lang="en-US" sz="2400" b="1" dirty="0">
                <a:solidFill>
                  <a:srgbClr val="FF0000"/>
                </a:solidFill>
                <a:latin typeface="Times New Roman" panose="02020603050405020304" pitchFamily="18" charset="0"/>
                <a:cs typeface="Times New Roman" panose="02020603050405020304" pitchFamily="18" charset="0"/>
              </a:rPr>
              <a:t>,  4</a:t>
            </a:r>
            <a:r>
              <a:rPr lang="en-US" sz="2400" b="1" baseline="30000" dirty="0">
                <a:solidFill>
                  <a:srgbClr val="FF0000"/>
                </a:solidFill>
                <a:latin typeface="Times New Roman" panose="02020603050405020304" pitchFamily="18" charset="0"/>
                <a:cs typeface="Times New Roman" panose="02020603050405020304" pitchFamily="18" charset="0"/>
              </a:rPr>
              <a:t>th</a:t>
            </a:r>
            <a:r>
              <a:rPr lang="en-US" sz="2400" b="1" dirty="0">
                <a:solidFill>
                  <a:srgbClr val="FF0000"/>
                </a:solidFill>
                <a:latin typeface="Times New Roman" panose="02020603050405020304" pitchFamily="18" charset="0"/>
                <a:cs typeface="Times New Roman" panose="02020603050405020304" pitchFamily="18" charset="0"/>
              </a:rPr>
              <a:t> sample are severely polluted whereas the 2</a:t>
            </a:r>
            <a:r>
              <a:rPr lang="en-US" sz="2400" b="1" baseline="30000" dirty="0">
                <a:solidFill>
                  <a:srgbClr val="FF0000"/>
                </a:solidFill>
                <a:latin typeface="Times New Roman" panose="02020603050405020304" pitchFamily="18" charset="0"/>
                <a:cs typeface="Times New Roman" panose="02020603050405020304" pitchFamily="18" charset="0"/>
              </a:rPr>
              <a:t>nd</a:t>
            </a:r>
            <a:r>
              <a:rPr lang="en-US" sz="2400" b="1" dirty="0">
                <a:solidFill>
                  <a:srgbClr val="FF0000"/>
                </a:solidFill>
                <a:latin typeface="Times New Roman" panose="02020603050405020304" pitchFamily="18" charset="0"/>
                <a:cs typeface="Times New Roman" panose="02020603050405020304" pitchFamily="18" charset="0"/>
              </a:rPr>
              <a:t> sample is moderately polluted.</a:t>
            </a:r>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1530" y="1372875"/>
            <a:ext cx="4775380" cy="4112249"/>
          </a:xfrm>
          <a:prstGeom prst="rect">
            <a:avLst/>
          </a:prstGeom>
        </p:spPr>
      </p:pic>
      <p:sp>
        <p:nvSpPr>
          <p:cNvPr id="5" name="TextBox 4"/>
          <p:cNvSpPr txBox="1"/>
          <p:nvPr/>
        </p:nvSpPr>
        <p:spPr>
          <a:xfrm>
            <a:off x="7501631" y="5485124"/>
            <a:ext cx="4538249" cy="369332"/>
          </a:xfrm>
          <a:prstGeom prst="rect">
            <a:avLst/>
          </a:prstGeom>
          <a:noFill/>
        </p:spPr>
        <p:txBody>
          <a:bodyPr wrap="square" rtlCol="0">
            <a:spAutoFit/>
          </a:bodyPr>
          <a:lstStyle/>
          <a:p>
            <a:r>
              <a:rPr lang="en-US" b="1" u="sng" dirty="0"/>
              <a:t>Parameters for identifying the polluted level</a:t>
            </a:r>
          </a:p>
        </p:txBody>
      </p:sp>
    </p:spTree>
    <p:extLst>
      <p:ext uri="{BB962C8B-B14F-4D97-AF65-F5344CB8AC3E}">
        <p14:creationId xmlns:p14="http://schemas.microsoft.com/office/powerpoint/2010/main" val="3582386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45" y="502179"/>
            <a:ext cx="7275948" cy="1073924"/>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plant species IDENTIFIED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3568" y="1819572"/>
            <a:ext cx="2704062" cy="249171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644" y="681837"/>
            <a:ext cx="2822198" cy="248696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464" y="1986276"/>
            <a:ext cx="2704062" cy="259515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0340" y="3454020"/>
            <a:ext cx="2706806" cy="245964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45" y="1524337"/>
            <a:ext cx="3140005" cy="3824648"/>
          </a:xfrm>
          <a:prstGeom prst="rect">
            <a:avLst/>
          </a:prstGeom>
        </p:spPr>
      </p:pic>
      <p:sp>
        <p:nvSpPr>
          <p:cNvPr id="7" name="TextBox 6"/>
          <p:cNvSpPr txBox="1"/>
          <p:nvPr/>
        </p:nvSpPr>
        <p:spPr>
          <a:xfrm>
            <a:off x="6592451" y="4268363"/>
            <a:ext cx="2297463" cy="369332"/>
          </a:xfrm>
          <a:prstGeom prst="rect">
            <a:avLst/>
          </a:prstGeom>
          <a:solidFill>
            <a:schemeClr val="bg1"/>
          </a:solidFill>
        </p:spPr>
        <p:txBody>
          <a:bodyPr wrap="square" rtlCol="0">
            <a:spAutoFit/>
          </a:bodyPr>
          <a:lstStyle/>
          <a:p>
            <a:r>
              <a:rPr lang="en-IN" b="1" i="1" dirty="0" err="1">
                <a:latin typeface="Times New Roman" panose="02020603050405020304" pitchFamily="18" charset="0"/>
                <a:cs typeface="Times New Roman" panose="02020603050405020304" pitchFamily="18" charset="0"/>
              </a:rPr>
              <a:t>Lemna</a:t>
            </a:r>
            <a:r>
              <a:rPr lang="en-IN" b="1" i="1" dirty="0">
                <a:latin typeface="Times New Roman" panose="02020603050405020304" pitchFamily="18" charset="0"/>
                <a:cs typeface="Times New Roman" panose="02020603050405020304" pitchFamily="18" charset="0"/>
              </a:rPr>
              <a:t> (Duck weed)</a:t>
            </a:r>
          </a:p>
        </p:txBody>
      </p:sp>
      <p:sp>
        <p:nvSpPr>
          <p:cNvPr id="8" name="TextBox 7"/>
          <p:cNvSpPr txBox="1"/>
          <p:nvPr/>
        </p:nvSpPr>
        <p:spPr>
          <a:xfrm>
            <a:off x="3642373" y="3818993"/>
            <a:ext cx="2279119" cy="369332"/>
          </a:xfrm>
          <a:prstGeom prst="rect">
            <a:avLst/>
          </a:prstGeom>
          <a:noFill/>
        </p:spPr>
        <p:txBody>
          <a:bodyPr wrap="square" rtlCol="0">
            <a:spAutoFit/>
          </a:bodyPr>
          <a:lstStyle/>
          <a:p>
            <a:r>
              <a:rPr lang="en-IN" dirty="0"/>
              <a:t> </a:t>
            </a:r>
          </a:p>
        </p:txBody>
      </p:sp>
      <p:sp>
        <p:nvSpPr>
          <p:cNvPr id="14" name="TextBox 13"/>
          <p:cNvSpPr txBox="1"/>
          <p:nvPr/>
        </p:nvSpPr>
        <p:spPr>
          <a:xfrm>
            <a:off x="3745419" y="4185420"/>
            <a:ext cx="2172325" cy="369332"/>
          </a:xfrm>
          <a:prstGeom prst="rect">
            <a:avLst/>
          </a:prstGeom>
          <a:solidFill>
            <a:schemeClr val="bg1"/>
          </a:solidFill>
        </p:spPr>
        <p:txBody>
          <a:bodyPr wrap="square" rtlCol="0">
            <a:spAutoFit/>
          </a:bodyPr>
          <a:lstStyle/>
          <a:p>
            <a:r>
              <a:rPr lang="en-IN" b="1" i="1" dirty="0" err="1">
                <a:latin typeface="Times New Roman" panose="02020603050405020304" pitchFamily="18" charset="0"/>
                <a:cs typeface="Times New Roman" panose="02020603050405020304" pitchFamily="18" charset="0"/>
              </a:rPr>
              <a:t>Spirodela</a:t>
            </a:r>
            <a:r>
              <a:rPr lang="en-IN" b="1" i="1" dirty="0">
                <a:latin typeface="Times New Roman" panose="02020603050405020304" pitchFamily="18" charset="0"/>
                <a:cs typeface="Times New Roman" panose="02020603050405020304" pitchFamily="18" charset="0"/>
              </a:rPr>
              <a:t>  </a:t>
            </a:r>
            <a:r>
              <a:rPr lang="en-IN" b="1" i="1" dirty="0" err="1">
                <a:latin typeface="Times New Roman" panose="02020603050405020304" pitchFamily="18" charset="0"/>
                <a:cs typeface="Times New Roman" panose="02020603050405020304" pitchFamily="18" charset="0"/>
              </a:rPr>
              <a:t>polyrhiza</a:t>
            </a:r>
            <a:endParaRPr lang="en-IN"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92508" y="4984060"/>
            <a:ext cx="2369878" cy="646331"/>
          </a:xfrm>
          <a:prstGeom prst="rect">
            <a:avLst/>
          </a:prstGeom>
          <a:solidFill>
            <a:schemeClr val="bg1"/>
          </a:solidFill>
        </p:spPr>
        <p:txBody>
          <a:bodyPr wrap="square" rtlCol="0">
            <a:spAutoFit/>
          </a:bodyPr>
          <a:lstStyle/>
          <a:p>
            <a:pPr algn="ctr"/>
            <a:r>
              <a:rPr lang="en-IN" b="1" i="1" dirty="0">
                <a:latin typeface="Times New Roman" panose="02020603050405020304" pitchFamily="18" charset="0"/>
                <a:cs typeface="Times New Roman" panose="02020603050405020304" pitchFamily="18" charset="0"/>
              </a:rPr>
              <a:t>Typha angustifolia (Narrowleaf cattail) </a:t>
            </a:r>
          </a:p>
        </p:txBody>
      </p:sp>
      <p:sp>
        <p:nvSpPr>
          <p:cNvPr id="17" name="TextBox 16"/>
          <p:cNvSpPr txBox="1"/>
          <p:nvPr/>
        </p:nvSpPr>
        <p:spPr>
          <a:xfrm>
            <a:off x="9153914" y="2726873"/>
            <a:ext cx="2930641" cy="677108"/>
          </a:xfrm>
          <a:prstGeom prst="rect">
            <a:avLst/>
          </a:prstGeom>
          <a:solidFill>
            <a:schemeClr val="bg1"/>
          </a:solidFill>
        </p:spPr>
        <p:txBody>
          <a:bodyPr wrap="square" rtlCol="0">
            <a:spAutoFit/>
          </a:bodyPr>
          <a:lstStyle/>
          <a:p>
            <a:r>
              <a:rPr lang="en-IN" b="1" i="1" dirty="0">
                <a:latin typeface="Times New Roman" panose="02020603050405020304" pitchFamily="18" charset="0"/>
                <a:cs typeface="Times New Roman" panose="02020603050405020304" pitchFamily="18" charset="0"/>
              </a:rPr>
              <a:t>Alternanthera </a:t>
            </a:r>
            <a:r>
              <a:rPr lang="en-IN" b="1" i="1" dirty="0" err="1">
                <a:latin typeface="Times New Roman" panose="02020603050405020304" pitchFamily="18" charset="0"/>
                <a:cs typeface="Times New Roman" panose="02020603050405020304" pitchFamily="18" charset="0"/>
              </a:rPr>
              <a:t>philoxerodies</a:t>
            </a:r>
            <a:endParaRPr lang="en-IN" b="1" i="1" dirty="0">
              <a:latin typeface="Times New Roman" panose="02020603050405020304" pitchFamily="18" charset="0"/>
              <a:cs typeface="Times New Roman" panose="02020603050405020304" pitchFamily="18" charset="0"/>
            </a:endParaRPr>
          </a:p>
          <a:p>
            <a:r>
              <a:rPr lang="en-IN" b="1" i="1" dirty="0">
                <a:latin typeface="Times New Roman" panose="02020603050405020304" pitchFamily="18" charset="0"/>
                <a:cs typeface="Times New Roman" panose="02020603050405020304" pitchFamily="18" charset="0"/>
              </a:rPr>
              <a:t>(Alligator weed</a:t>
            </a:r>
            <a:r>
              <a:rPr lang="en-IN" sz="2000" b="1" i="1" dirty="0">
                <a:latin typeface="Times New Roman" panose="02020603050405020304" pitchFamily="18" charset="0"/>
                <a:cs typeface="Times New Roman" panose="02020603050405020304" pitchFamily="18" charset="0"/>
              </a:rPr>
              <a:t>)</a:t>
            </a:r>
            <a:endParaRPr lang="en-IN" sz="20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570126" y="5590499"/>
            <a:ext cx="2129366" cy="646331"/>
          </a:xfrm>
          <a:prstGeom prst="rect">
            <a:avLst/>
          </a:prstGeom>
          <a:solidFill>
            <a:schemeClr val="bg1"/>
          </a:solidFill>
        </p:spPr>
        <p:txBody>
          <a:bodyPr wrap="square" rtlCol="0">
            <a:spAutoFit/>
          </a:bodyPr>
          <a:lstStyle/>
          <a:p>
            <a:r>
              <a:rPr lang="en-IN" b="1" i="1" dirty="0">
                <a:latin typeface="Times New Roman" panose="02020603050405020304" pitchFamily="18" charset="0"/>
                <a:cs typeface="Times New Roman" panose="02020603050405020304" pitchFamily="18" charset="0"/>
              </a:rPr>
              <a:t>Eichhornia </a:t>
            </a:r>
          </a:p>
          <a:p>
            <a:r>
              <a:rPr lang="en-IN" b="1" i="1" dirty="0">
                <a:latin typeface="Times New Roman" panose="02020603050405020304" pitchFamily="18" charset="0"/>
                <a:cs typeface="Times New Roman" panose="02020603050405020304" pitchFamily="18" charset="0"/>
              </a:rPr>
              <a:t>(Water  hyacinth)</a:t>
            </a:r>
          </a:p>
        </p:txBody>
      </p:sp>
    </p:spTree>
    <p:extLst>
      <p:ext uri="{BB962C8B-B14F-4D97-AF65-F5344CB8AC3E}">
        <p14:creationId xmlns:p14="http://schemas.microsoft.com/office/powerpoint/2010/main" val="146473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74" y="323060"/>
            <a:ext cx="7806001" cy="1180868"/>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r>
              <a:rPr lang="en-IN" sz="3600" b="1" u="sng" dirty="0">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363936" y="1245074"/>
            <a:ext cx="10799573" cy="4023360"/>
          </a:xfrm>
        </p:spPr>
        <p:txBody>
          <a:bodyPr>
            <a:normAutofit/>
          </a:bodyPr>
          <a:lstStyle/>
          <a:p>
            <a:pPr marL="457200" indent="-457200">
              <a:buFont typeface="+mj-lt"/>
              <a:buAutoNum type="arabicPeriod"/>
            </a:pPr>
            <a:r>
              <a:rPr lang="en-IN" sz="2350" dirty="0">
                <a:latin typeface="Times New Roman" panose="02020603050405020304" pitchFamily="18" charset="0"/>
                <a:cs typeface="Times New Roman" panose="02020603050405020304" pitchFamily="18" charset="0"/>
              </a:rPr>
              <a:t>The main ideology of our project is to study the contamination of the </a:t>
            </a:r>
            <a:r>
              <a:rPr lang="en-IN" sz="2350" dirty="0" err="1">
                <a:latin typeface="Times New Roman" panose="02020603050405020304" pitchFamily="18" charset="0"/>
                <a:cs typeface="Times New Roman" panose="02020603050405020304" pitchFamily="18" charset="0"/>
              </a:rPr>
              <a:t>Kannalli</a:t>
            </a:r>
            <a:r>
              <a:rPr lang="en-IN" sz="2350" dirty="0">
                <a:latin typeface="Times New Roman" panose="02020603050405020304" pitchFamily="18" charset="0"/>
                <a:cs typeface="Times New Roman" panose="02020603050405020304" pitchFamily="18" charset="0"/>
              </a:rPr>
              <a:t> lake. </a:t>
            </a:r>
          </a:p>
          <a:p>
            <a:pPr marL="457200" indent="-457200">
              <a:buFont typeface="+mj-lt"/>
              <a:buAutoNum type="arabicPeriod"/>
            </a:pPr>
            <a:r>
              <a:rPr lang="en-IN" sz="2350" dirty="0">
                <a:latin typeface="Times New Roman" panose="02020603050405020304" pitchFamily="18" charset="0"/>
                <a:cs typeface="Times New Roman" panose="02020603050405020304" pitchFamily="18" charset="0"/>
              </a:rPr>
              <a:t>We found the cause for the contamination. </a:t>
            </a:r>
          </a:p>
          <a:p>
            <a:pPr marL="457200" indent="-457200">
              <a:buFont typeface="+mj-lt"/>
              <a:buAutoNum type="arabicPeriod"/>
            </a:pPr>
            <a:r>
              <a:rPr lang="en-IN" sz="2350" dirty="0">
                <a:latin typeface="Times New Roman" panose="02020603050405020304" pitchFamily="18" charset="0"/>
                <a:cs typeface="Times New Roman" panose="02020603050405020304" pitchFamily="18" charset="0"/>
              </a:rPr>
              <a:t>We have identified different microbes and plant species present in the lake .</a:t>
            </a:r>
          </a:p>
          <a:p>
            <a:pPr marL="457200" indent="-457200">
              <a:buFont typeface="+mj-lt"/>
              <a:buAutoNum type="arabicPeriod"/>
            </a:pPr>
            <a:r>
              <a:rPr lang="en-IN" sz="2350" dirty="0">
                <a:latin typeface="Times New Roman" panose="02020603050405020304" pitchFamily="18" charset="0"/>
                <a:cs typeface="Times New Roman" panose="02020603050405020304" pitchFamily="18" charset="0"/>
              </a:rPr>
              <a:t>In this study, we have done different types of analysis and experiments  to know </a:t>
            </a:r>
            <a:r>
              <a:rPr lang="en-US" sz="2350" dirty="0">
                <a:latin typeface="Times New Roman" panose="02020603050405020304" pitchFamily="18" charset="0"/>
                <a:cs typeface="Times New Roman" panose="02020603050405020304" pitchFamily="18" charset="0"/>
              </a:rPr>
              <a:t>whether the lake is contaminated or not</a:t>
            </a:r>
            <a:r>
              <a:rPr lang="en-IN" sz="2350" dirty="0">
                <a:latin typeface="Times New Roman" panose="02020603050405020304" pitchFamily="18" charset="0"/>
                <a:cs typeface="Times New Roman" panose="02020603050405020304" pitchFamily="18" charset="0"/>
              </a:rPr>
              <a:t> .</a:t>
            </a:r>
          </a:p>
          <a:p>
            <a:pPr marL="0" indent="0">
              <a:buNone/>
            </a:pPr>
            <a:endParaRPr lang="en-IN" sz="2350" dirty="0">
              <a:latin typeface="Times New Roman" panose="02020603050405020304" pitchFamily="18" charset="0"/>
              <a:cs typeface="Times New Roman" panose="02020603050405020304" pitchFamily="18" charset="0"/>
            </a:endParaRPr>
          </a:p>
          <a:p>
            <a:pPr marL="0" indent="0">
              <a:buNone/>
            </a:pPr>
            <a:endParaRPr lang="en-IN" sz="2350" dirty="0">
              <a:latin typeface="Times New Roman" panose="02020603050405020304" pitchFamily="18" charset="0"/>
              <a:cs typeface="Times New Roman" panose="02020603050405020304" pitchFamily="18" charset="0"/>
            </a:endParaRPr>
          </a:p>
          <a:p>
            <a:pPr marL="0" indent="0">
              <a:buNone/>
            </a:pPr>
            <a:endParaRPr lang="en-IN" sz="235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688453" y="2338996"/>
            <a:ext cx="2596237" cy="5120739"/>
          </a:xfrm>
          <a:prstGeom prst="rect">
            <a:avLst/>
          </a:prstGeom>
        </p:spPr>
      </p:pic>
      <p:pic>
        <p:nvPicPr>
          <p:cNvPr id="1026" name="Picture 2" descr="D:\insta pics\IMG_20201022_093553_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00" y="3680688"/>
            <a:ext cx="5295900" cy="2567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1700" y="3886200"/>
            <a:ext cx="2070100" cy="381000"/>
          </a:xfrm>
          <a:prstGeom prst="rect">
            <a:avLst/>
          </a:prstGeom>
          <a:noFill/>
        </p:spPr>
        <p:txBody>
          <a:bodyPr wrap="square" rtlCol="0">
            <a:spAutoFit/>
          </a:bodyPr>
          <a:lstStyle/>
          <a:p>
            <a:r>
              <a:rPr lang="en-US" dirty="0"/>
              <a:t> 2018</a:t>
            </a:r>
          </a:p>
        </p:txBody>
      </p:sp>
      <p:sp>
        <p:nvSpPr>
          <p:cNvPr id="6" name="TextBox 5"/>
          <p:cNvSpPr txBox="1"/>
          <p:nvPr/>
        </p:nvSpPr>
        <p:spPr>
          <a:xfrm>
            <a:off x="6709434" y="3797300"/>
            <a:ext cx="2039671" cy="381000"/>
          </a:xfrm>
          <a:prstGeom prst="rect">
            <a:avLst/>
          </a:prstGeom>
          <a:noFill/>
        </p:spPr>
        <p:txBody>
          <a:bodyPr wrap="square" rtlCol="0">
            <a:spAutoFit/>
          </a:bodyPr>
          <a:lstStyle/>
          <a:p>
            <a:r>
              <a:rPr lang="en-US" dirty="0"/>
              <a:t>2022</a:t>
            </a:r>
          </a:p>
        </p:txBody>
      </p:sp>
      <p:sp>
        <p:nvSpPr>
          <p:cNvPr id="7" name="TextBox 6"/>
          <p:cNvSpPr txBox="1"/>
          <p:nvPr/>
        </p:nvSpPr>
        <p:spPr>
          <a:xfrm>
            <a:off x="4779034" y="5641593"/>
            <a:ext cx="1930400" cy="400110"/>
          </a:xfrm>
          <a:prstGeom prst="rect">
            <a:avLst/>
          </a:prstGeom>
          <a:noFill/>
        </p:spPr>
        <p:txBody>
          <a:bodyPr wrap="square" rtlCol="0">
            <a:spAutoFit/>
          </a:bodyPr>
          <a:lstStyle/>
          <a:p>
            <a:r>
              <a:rPr lang="en-US" sz="2000" dirty="0">
                <a:solidFill>
                  <a:schemeClr val="bg1"/>
                </a:solidFill>
              </a:rPr>
              <a:t>Then</a:t>
            </a:r>
          </a:p>
        </p:txBody>
      </p:sp>
      <p:sp>
        <p:nvSpPr>
          <p:cNvPr id="8" name="TextBox 7"/>
          <p:cNvSpPr txBox="1"/>
          <p:nvPr/>
        </p:nvSpPr>
        <p:spPr>
          <a:xfrm>
            <a:off x="10210800" y="5641593"/>
            <a:ext cx="1336141" cy="369332"/>
          </a:xfrm>
          <a:prstGeom prst="rect">
            <a:avLst/>
          </a:prstGeom>
          <a:noFill/>
        </p:spPr>
        <p:txBody>
          <a:bodyPr wrap="square" rtlCol="0">
            <a:spAutoFit/>
          </a:bodyPr>
          <a:lstStyle/>
          <a:p>
            <a:r>
              <a:rPr lang="en-US" dirty="0">
                <a:solidFill>
                  <a:schemeClr val="bg1"/>
                </a:solidFill>
              </a:rPr>
              <a:t>Now </a:t>
            </a:r>
          </a:p>
        </p:txBody>
      </p:sp>
    </p:spTree>
    <p:extLst>
      <p:ext uri="{BB962C8B-B14F-4D97-AF65-F5344CB8AC3E}">
        <p14:creationId xmlns:p14="http://schemas.microsoft.com/office/powerpoint/2010/main" val="56126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968"/>
            <a:ext cx="9720072" cy="1499616"/>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micro organisms IDENTIFIED:</a:t>
            </a:r>
          </a:p>
        </p:txBody>
      </p:sp>
      <p:pic>
        <p:nvPicPr>
          <p:cNvPr id="5" name="km_20221215_1080p_30f_20221215_21094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11362" y="1462088"/>
            <a:ext cx="7708709" cy="4336042"/>
          </a:xfrm>
        </p:spPr>
      </p:pic>
    </p:spTree>
    <p:extLst>
      <p:ext uri="{BB962C8B-B14F-4D97-AF65-F5344CB8AC3E}">
        <p14:creationId xmlns:p14="http://schemas.microsoft.com/office/powerpoint/2010/main" val="347167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06C0-566A-82D5-4C08-D9B407BA172F}"/>
              </a:ext>
            </a:extLst>
          </p:cNvPr>
          <p:cNvSpPr>
            <a:spLocks noGrp="1"/>
          </p:cNvSpPr>
          <p:nvPr>
            <p:ph type="title"/>
          </p:nvPr>
        </p:nvSpPr>
        <p:spPr>
          <a:xfrm>
            <a:off x="0" y="531548"/>
            <a:ext cx="9720072" cy="1034632"/>
          </a:xfrm>
        </p:spPr>
        <p:txBody>
          <a:bodyPr>
            <a:normAutofit/>
          </a:bodyPr>
          <a:lstStyle/>
          <a:p>
            <a:r>
              <a:rPr lang="en-IN"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a:t>
            </a:r>
            <a:r>
              <a:rPr lang="en-IN" sz="4000" b="1" dirty="0">
                <a:latin typeface="Times New Roman" panose="02020603050405020304" pitchFamily="18" charset="0"/>
                <a:cs typeface="Times New Roman" panose="02020603050405020304" pitchFamily="18" charset="0"/>
              </a:rPr>
              <a:t> </a:t>
            </a:r>
            <a:r>
              <a:rPr lang="en-IN" sz="4000" b="1" dirty="0"/>
              <a:t>:</a:t>
            </a:r>
          </a:p>
        </p:txBody>
      </p:sp>
      <p:sp>
        <p:nvSpPr>
          <p:cNvPr id="3" name="Content Placeholder 2">
            <a:extLst>
              <a:ext uri="{FF2B5EF4-FFF2-40B4-BE49-F238E27FC236}">
                <a16:creationId xmlns:a16="http://schemas.microsoft.com/office/drawing/2014/main" id="{49D9D4D5-4769-B9EC-FF58-809A5AF0106E}"/>
              </a:ext>
            </a:extLst>
          </p:cNvPr>
          <p:cNvSpPr>
            <a:spLocks noGrp="1"/>
          </p:cNvSpPr>
          <p:nvPr>
            <p:ph idx="1"/>
          </p:nvPr>
        </p:nvSpPr>
        <p:spPr>
          <a:xfrm>
            <a:off x="0" y="1566180"/>
            <a:ext cx="12192000" cy="4885899"/>
          </a:xfrm>
        </p:spPr>
        <p:txBody>
          <a:bodyPr>
            <a:normAutofit fontScale="85000" lnSpcReduction="20000"/>
          </a:bodyPr>
          <a:lstStyle/>
          <a:p>
            <a:pPr marL="514350" indent="-514350">
              <a:buClrTx/>
              <a:buFont typeface="+mj-lt"/>
              <a:buAutoNum type="arabicParenR"/>
            </a:pPr>
            <a:r>
              <a:rPr lang="en-IN" sz="2900" dirty="0">
                <a:latin typeface="Times New Roman" panose="02020603050405020304" pitchFamily="18" charset="0"/>
                <a:cs typeface="Times New Roman" panose="02020603050405020304" pitchFamily="18" charset="0"/>
              </a:rPr>
              <a:t>Based on the pH  value ,the lake water is </a:t>
            </a:r>
            <a:r>
              <a:rPr lang="en-IN" sz="2900" b="1" dirty="0">
                <a:latin typeface="Times New Roman" panose="02020603050405020304" pitchFamily="18" charset="0"/>
                <a:cs typeface="Times New Roman" panose="02020603050405020304" pitchFamily="18" charset="0"/>
              </a:rPr>
              <a:t>Basic</a:t>
            </a:r>
            <a:r>
              <a:rPr lang="en-IN" sz="2900" dirty="0">
                <a:latin typeface="Times New Roman" panose="02020603050405020304" pitchFamily="18" charset="0"/>
                <a:cs typeface="Times New Roman" panose="02020603050405020304" pitchFamily="18" charset="0"/>
              </a:rPr>
              <a:t> in nature.</a:t>
            </a:r>
          </a:p>
          <a:p>
            <a:pPr marL="514350" indent="-514350">
              <a:buClrTx/>
              <a:buFont typeface="+mj-lt"/>
              <a:buAutoNum type="arabicParenR"/>
            </a:pPr>
            <a:r>
              <a:rPr lang="en-IN" sz="2900" dirty="0">
                <a:latin typeface="Times New Roman" panose="02020603050405020304" pitchFamily="18" charset="0"/>
                <a:cs typeface="Times New Roman" panose="02020603050405020304" pitchFamily="18" charset="0"/>
              </a:rPr>
              <a:t>The presence of Chlorine , Magnesium , Calcium is the reason for hardness of the water</a:t>
            </a:r>
            <a:r>
              <a:rPr lang="en-US" sz="2900" b="1"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Which concludes that water is  extremely hard according to the </a:t>
            </a:r>
            <a:r>
              <a:rPr lang="en-US" sz="2900" b="1" dirty="0">
                <a:solidFill>
                  <a:schemeClr val="accent2">
                    <a:lumMod val="75000"/>
                  </a:schemeClr>
                </a:solidFill>
                <a:latin typeface="Times New Roman" panose="02020603050405020304" pitchFamily="18" charset="0"/>
                <a:cs typeface="Times New Roman" panose="02020603050405020304" pitchFamily="18" charset="0"/>
              </a:rPr>
              <a:t>parameters of pollution control board  </a:t>
            </a:r>
            <a:r>
              <a:rPr lang="en-US" sz="2900" b="1" dirty="0">
                <a:latin typeface="Times New Roman" panose="02020603050405020304" pitchFamily="18" charset="0"/>
                <a:cs typeface="Times New Roman" panose="02020603050405020304" pitchFamily="18" charset="0"/>
              </a:rPr>
              <a:t>and with respect to the tests done for total hardness, any  water  with 700ppm and above is very hard. </a:t>
            </a:r>
          </a:p>
          <a:p>
            <a:pPr marL="514350" indent="-514350">
              <a:buClrTx/>
              <a:buFont typeface="+mj-lt"/>
              <a:buAutoNum type="arabicParenR"/>
            </a:pPr>
            <a:r>
              <a:rPr lang="en-US" sz="2900" dirty="0">
                <a:latin typeface="Times New Roman" panose="02020603050405020304" pitchFamily="18" charset="0"/>
                <a:cs typeface="Times New Roman" panose="02020603050405020304" pitchFamily="18" charset="0"/>
              </a:rPr>
              <a:t>The plant species which were identified perform different activities in controlling and causing pollution . </a:t>
            </a:r>
            <a:endParaRPr lang="en-IN" sz="2900" dirty="0">
              <a:latin typeface="Times New Roman" panose="02020603050405020304" pitchFamily="18" charset="0"/>
              <a:cs typeface="Times New Roman" panose="02020603050405020304" pitchFamily="18" charset="0"/>
            </a:endParaRPr>
          </a:p>
          <a:p>
            <a:pPr marL="514350" indent="-514350">
              <a:buClrTx/>
              <a:buFont typeface="+mj-lt"/>
              <a:buAutoNum type="arabicParenR"/>
            </a:pPr>
            <a:r>
              <a:rPr lang="en-US" sz="2900" dirty="0">
                <a:latin typeface="Times New Roman" panose="02020603050405020304" pitchFamily="18" charset="0"/>
                <a:cs typeface="Times New Roman" panose="02020603050405020304" pitchFamily="18" charset="0"/>
              </a:rPr>
              <a:t>Usually in the contaminated water body, microbes should be more and the Dissolved  oxygen level should be less, we found the same here , but due to the growth of the plants in the water(weeds), the oxygen level has been quite maintained ,thus helps the water organisms  to survive</a:t>
            </a:r>
            <a:r>
              <a:rPr lang="en-IN" sz="2900" dirty="0">
                <a:latin typeface="Times New Roman" panose="02020603050405020304" pitchFamily="18" charset="0"/>
                <a:cs typeface="Times New Roman" panose="02020603050405020304" pitchFamily="18" charset="0"/>
              </a:rPr>
              <a:t>.</a:t>
            </a:r>
          </a:p>
          <a:p>
            <a:pPr marL="514350" indent="-514350">
              <a:buClrTx/>
              <a:buFont typeface="+mj-lt"/>
              <a:buAutoNum type="arabicParenR"/>
            </a:pPr>
            <a:r>
              <a:rPr lang="en-IN" sz="2900" dirty="0">
                <a:latin typeface="Times New Roman" panose="02020603050405020304" pitchFamily="18" charset="0"/>
                <a:cs typeface="Times New Roman" panose="02020603050405020304" pitchFamily="18" charset="0"/>
              </a:rPr>
              <a:t>On testing the D.O level the result we got 3mg/L , 6mg/L , 3mg/L , 2mg/L </a:t>
            </a:r>
            <a:r>
              <a:rPr lang="en-US" sz="2900" dirty="0">
                <a:latin typeface="Times New Roman" panose="02020603050405020304" pitchFamily="18" charset="0"/>
                <a:cs typeface="Times New Roman" panose="02020603050405020304" pitchFamily="18" charset="0"/>
              </a:rPr>
              <a:t>which  gives a conclusion that the  water contamination level is different at different points on the lake and is severely polluted . </a:t>
            </a:r>
          </a:p>
          <a:p>
            <a:pPr marL="0" indent="0">
              <a:buNone/>
            </a:pPr>
            <a:endParaRPr lang="en-US" sz="2900" dirty="0"/>
          </a:p>
          <a:p>
            <a:pPr marL="457200" indent="-457200">
              <a:buFont typeface="+mj-lt"/>
              <a:buAutoNum type="arabicPeriod"/>
            </a:pPr>
            <a:endParaRPr lang="en-US" sz="2900" dirty="0"/>
          </a:p>
          <a:p>
            <a:pPr marL="0" indent="0">
              <a:buNone/>
            </a:pPr>
            <a:endParaRPr lang="en-IN" dirty="0"/>
          </a:p>
        </p:txBody>
      </p:sp>
    </p:spTree>
    <p:extLst>
      <p:ext uri="{BB962C8B-B14F-4D97-AF65-F5344CB8AC3E}">
        <p14:creationId xmlns:p14="http://schemas.microsoft.com/office/powerpoint/2010/main" val="3027973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262" y="1087333"/>
            <a:ext cx="11241485" cy="4847207"/>
          </a:xfrm>
        </p:spPr>
        <p:txBody>
          <a:bodyPr>
            <a:normAutofit/>
          </a:bodyPr>
          <a:lstStyle/>
          <a:p>
            <a:pPr marL="457200" indent="-457200">
              <a:buClrTx/>
              <a:buFont typeface="+mj-lt"/>
              <a:buAutoNum type="arabicParenR" startAt="6"/>
            </a:pPr>
            <a:r>
              <a:rPr lang="en-US" sz="2400" dirty="0">
                <a:latin typeface="Times New Roman" panose="02020603050405020304" pitchFamily="18" charset="0"/>
                <a:cs typeface="Times New Roman" panose="02020603050405020304" pitchFamily="18" charset="0"/>
              </a:rPr>
              <a:t>As the main reason for the contamination is the direct release of sewage water to the lake without undergoing any sewage treatments.</a:t>
            </a:r>
          </a:p>
          <a:p>
            <a:pPr marL="457200" indent="-457200">
              <a:buClrTx/>
              <a:buFont typeface="+mj-lt"/>
              <a:buAutoNum type="arabicParenR" startAt="6"/>
            </a:pPr>
            <a:r>
              <a:rPr lang="en-US" sz="2400" dirty="0">
                <a:latin typeface="Times New Roman" panose="02020603050405020304" pitchFamily="18" charset="0"/>
                <a:cs typeface="Times New Roman" panose="02020603050405020304" pitchFamily="18" charset="0"/>
              </a:rPr>
              <a:t>If the sewage water is properly treated by setting up of STP in near by location of the lake, the pollution rate can be decreased .</a:t>
            </a:r>
          </a:p>
          <a:p>
            <a:pPr marL="457200" indent="-457200">
              <a:buClrTx/>
              <a:buFont typeface="+mj-lt"/>
              <a:buAutoNum type="arabicParenR" startAt="6"/>
            </a:pPr>
            <a:r>
              <a:rPr lang="en-US" sz="2400" dirty="0">
                <a:latin typeface="Times New Roman" panose="02020603050405020304" pitchFamily="18" charset="0"/>
                <a:cs typeface="Times New Roman" panose="02020603050405020304" pitchFamily="18" charset="0"/>
              </a:rPr>
              <a:t>By taking up few preventive measures and responsibilities the lake can be brought to its previous state with the help of the local governing bodies as well as the localities.  </a:t>
            </a:r>
          </a:p>
          <a:p>
            <a:pPr marL="0" indent="0">
              <a:buNone/>
            </a:pPr>
            <a:endParaRPr lang="en-US" sz="2400" dirty="0">
              <a:latin typeface="Times New Roman" panose="02020603050405020304" pitchFamily="18" charset="0"/>
              <a:cs typeface="Times New Roman" panose="02020603050405020304" pitchFamily="18" charset="0"/>
            </a:endParaRPr>
          </a:p>
          <a:p>
            <a:pPr algn="ctr"/>
            <a:r>
              <a:rPr lang="en-US" sz="2400" b="1" i="1" dirty="0">
                <a:solidFill>
                  <a:srgbClr val="FF0000"/>
                </a:solidFill>
                <a:latin typeface="Times New Roman" panose="02020603050405020304" pitchFamily="18" charset="0"/>
                <a:cs typeface="Times New Roman" panose="02020603050405020304" pitchFamily="18" charset="0"/>
              </a:rPr>
              <a:t>On the basis of our study we would like to conclude that the lake is at its initial stage of pollution with appropriate steps towards its conservation we can make the lake a better home for much more species</a:t>
            </a:r>
            <a:r>
              <a:rPr lang="en-US"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873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27" y="429187"/>
            <a:ext cx="5644509" cy="1002284"/>
          </a:xfrm>
        </p:spPr>
        <p:txBody>
          <a:bodyPr>
            <a:noAutofit/>
          </a:bodyPr>
          <a:lstStyle/>
          <a:p>
            <a:r>
              <a:rPr lang="en-US"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Photo gallery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8306" y="1759758"/>
            <a:ext cx="4037744" cy="2479187"/>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380856" y="3273626"/>
            <a:ext cx="1881417" cy="4037744"/>
          </a:xfrm>
          <a:prstGeom prst="rect">
            <a:avLst/>
          </a:prstGeom>
        </p:spPr>
      </p:pic>
      <p:sp>
        <p:nvSpPr>
          <p:cNvPr id="7" name="TextBox 6"/>
          <p:cNvSpPr txBox="1"/>
          <p:nvPr/>
        </p:nvSpPr>
        <p:spPr>
          <a:xfrm>
            <a:off x="71919" y="1246805"/>
            <a:ext cx="5603966" cy="400110"/>
          </a:xfrm>
          <a:prstGeom prst="rect">
            <a:avLst/>
          </a:prstGeom>
          <a:solidFill>
            <a:schemeClr val="bg1">
              <a:lumMod val="85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Wastes thrown into the water body of </a:t>
            </a:r>
            <a:r>
              <a:rPr lang="en-US" sz="2000" dirty="0" err="1">
                <a:latin typeface="Times New Roman" panose="02020603050405020304" pitchFamily="18" charset="0"/>
                <a:cs typeface="Times New Roman" panose="02020603050405020304" pitchFamily="18" charset="0"/>
              </a:rPr>
              <a:t>Kannalli</a:t>
            </a:r>
            <a:r>
              <a:rPr lang="en-US" sz="2000" dirty="0">
                <a:latin typeface="Times New Roman" panose="02020603050405020304" pitchFamily="18" charset="0"/>
                <a:cs typeface="Times New Roman" panose="02020603050405020304" pitchFamily="18" charset="0"/>
              </a:rPr>
              <a:t> lake</a:t>
            </a:r>
          </a:p>
        </p:txBody>
      </p:sp>
      <p:sp>
        <p:nvSpPr>
          <p:cNvPr id="8" name="TextBox 7"/>
          <p:cNvSpPr txBox="1"/>
          <p:nvPr/>
        </p:nvSpPr>
        <p:spPr>
          <a:xfrm>
            <a:off x="6435628" y="1246805"/>
            <a:ext cx="5532345" cy="400110"/>
          </a:xfrm>
          <a:prstGeom prst="rect">
            <a:avLst/>
          </a:prstGeom>
          <a:solidFill>
            <a:schemeClr val="bg1">
              <a:lumMod val="85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Drone view of the </a:t>
            </a:r>
            <a:r>
              <a:rPr lang="en-US" sz="2000" dirty="0" err="1">
                <a:latin typeface="Times New Roman" panose="02020603050405020304" pitchFamily="18" charset="0"/>
                <a:cs typeface="Times New Roman" panose="02020603050405020304" pitchFamily="18" charset="0"/>
              </a:rPr>
              <a:t>Kannali</a:t>
            </a:r>
            <a:r>
              <a:rPr lang="en-US" sz="2000" dirty="0">
                <a:latin typeface="Times New Roman" panose="02020603050405020304" pitchFamily="18" charset="0"/>
                <a:cs typeface="Times New Roman" panose="02020603050405020304" pitchFamily="18" charset="0"/>
              </a:rPr>
              <a:t> lake </a:t>
            </a:r>
          </a:p>
        </p:txBody>
      </p:sp>
      <p:pic>
        <p:nvPicPr>
          <p:cNvPr id="3" name="WhatsApp Video 2022-11-24 at 21.28.17">
            <a:hlinkClick r:id="" action="ppaction://media"/>
            <a:extLst>
              <a:ext uri="{FF2B5EF4-FFF2-40B4-BE49-F238E27FC236}">
                <a16:creationId xmlns:a16="http://schemas.microsoft.com/office/drawing/2014/main" id="{938392EB-A2BC-B833-EE3E-4B4F08D451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71576" y="1759758"/>
            <a:ext cx="5825447" cy="4407240"/>
          </a:xfrm>
          <a:prstGeom prst="rect">
            <a:avLst/>
          </a:prstGeom>
        </p:spPr>
      </p:pic>
    </p:spTree>
    <p:extLst>
      <p:ext uri="{BB962C8B-B14F-4D97-AF65-F5344CB8AC3E}">
        <p14:creationId xmlns:p14="http://schemas.microsoft.com/office/powerpoint/2010/main" val="28515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92" y="362214"/>
            <a:ext cx="9720072" cy="1499616"/>
          </a:xfrm>
        </p:spPr>
        <p:txBody>
          <a:bodyPr>
            <a:normAutofit/>
          </a:bodyPr>
          <a:lstStyle/>
          <a:p>
            <a:r>
              <a:rPr lang="en-US" sz="4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ACKNOWLEDGMENTS:</a:t>
            </a:r>
          </a:p>
        </p:txBody>
      </p:sp>
      <p:sp>
        <p:nvSpPr>
          <p:cNvPr id="3" name="Content Placeholder 2"/>
          <p:cNvSpPr>
            <a:spLocks noGrp="1"/>
          </p:cNvSpPr>
          <p:nvPr>
            <p:ph idx="1"/>
          </p:nvPr>
        </p:nvSpPr>
        <p:spPr>
          <a:xfrm>
            <a:off x="373290" y="1861830"/>
            <a:ext cx="9578578" cy="3678071"/>
          </a:xfrm>
        </p:spPr>
        <p:txBody>
          <a:bodyPr>
            <a:normAutofit/>
          </a:bodyPr>
          <a:lstStyle/>
          <a:p>
            <a:pPr marL="0" indent="0">
              <a:buNone/>
            </a:pPr>
            <a:r>
              <a:rPr lang="en-US" sz="2800" dirty="0">
                <a:latin typeface="Times New Roman" panose="02020603050405020304" pitchFamily="18" charset="0"/>
                <a:cs typeface="Times New Roman" panose="02020603050405020304" pitchFamily="18" charset="0"/>
              </a:rPr>
              <a:t>We would like to thank our teachers </a:t>
            </a:r>
            <a:r>
              <a:rPr lang="en-US" sz="2800" dirty="0" err="1">
                <a:latin typeface="Times New Roman" panose="02020603050405020304" pitchFamily="18" charset="0"/>
                <a:cs typeface="Times New Roman" panose="02020603050405020304" pitchFamily="18" charset="0"/>
              </a:rPr>
              <a:t>Ms.Meera</a:t>
            </a:r>
            <a:r>
              <a:rPr lang="en-US" sz="2800" dirty="0">
                <a:latin typeface="Times New Roman" panose="02020603050405020304" pitchFamily="18" charset="0"/>
                <a:cs typeface="Times New Roman" panose="02020603050405020304" pitchFamily="18" charset="0"/>
              </a:rPr>
              <a:t> Ma’am , Ms. </a:t>
            </a:r>
            <a:r>
              <a:rPr lang="en-US" sz="2800" dirty="0" err="1">
                <a:latin typeface="Times New Roman" panose="02020603050405020304" pitchFamily="18" charset="0"/>
                <a:cs typeface="Times New Roman" panose="02020603050405020304" pitchFamily="18" charset="0"/>
              </a:rPr>
              <a:t>Sripoorna</a:t>
            </a:r>
            <a:r>
              <a:rPr lang="en-US" sz="2800" dirty="0">
                <a:latin typeface="Times New Roman" panose="02020603050405020304" pitchFamily="18" charset="0"/>
                <a:cs typeface="Times New Roman" panose="02020603050405020304" pitchFamily="18" charset="0"/>
              </a:rPr>
              <a:t> Ma’am , Ms. </a:t>
            </a:r>
            <a:r>
              <a:rPr lang="en-US" sz="2800" dirty="0" err="1">
                <a:latin typeface="Times New Roman" panose="02020603050405020304" pitchFamily="18" charset="0"/>
                <a:cs typeface="Times New Roman" panose="02020603050405020304" pitchFamily="18" charset="0"/>
              </a:rPr>
              <a:t>Akshatha</a:t>
            </a:r>
            <a:r>
              <a:rPr lang="en-US" sz="2800" dirty="0">
                <a:latin typeface="Times New Roman" panose="02020603050405020304" pitchFamily="18" charset="0"/>
                <a:cs typeface="Times New Roman" panose="02020603050405020304" pitchFamily="18" charset="0"/>
              </a:rPr>
              <a:t> Ma’am , Ms. </a:t>
            </a:r>
            <a:r>
              <a:rPr lang="en-US" sz="2800" dirty="0" err="1">
                <a:latin typeface="Times New Roman" panose="02020603050405020304" pitchFamily="18" charset="0"/>
                <a:cs typeface="Times New Roman" panose="02020603050405020304" pitchFamily="18" charset="0"/>
              </a:rPr>
              <a:t>Ashwini</a:t>
            </a:r>
            <a:r>
              <a:rPr lang="en-US" sz="2800" dirty="0">
                <a:latin typeface="Times New Roman" panose="02020603050405020304" pitchFamily="18" charset="0"/>
                <a:cs typeface="Times New Roman" panose="02020603050405020304" pitchFamily="18" charset="0"/>
              </a:rPr>
              <a:t> Ma’am , Ms. </a:t>
            </a:r>
            <a:r>
              <a:rPr lang="en-US" sz="2800" dirty="0" err="1">
                <a:latin typeface="Times New Roman" panose="02020603050405020304" pitchFamily="18" charset="0"/>
                <a:cs typeface="Times New Roman" panose="02020603050405020304" pitchFamily="18" charset="0"/>
              </a:rPr>
              <a:t>Sarita</a:t>
            </a:r>
            <a:r>
              <a:rPr lang="en-US" sz="2800" dirty="0">
                <a:latin typeface="Times New Roman" panose="02020603050405020304" pitchFamily="18" charset="0"/>
                <a:cs typeface="Times New Roman" panose="02020603050405020304" pitchFamily="18" charset="0"/>
              </a:rPr>
              <a:t> Ma’am , Ms. Veena Ma’am for the valuable suggestions and guidance . </a:t>
            </a:r>
          </a:p>
          <a:p>
            <a:pPr marL="0" indent="0">
              <a:buNone/>
            </a:pPr>
            <a:r>
              <a:rPr lang="en-US" sz="2800" dirty="0">
                <a:latin typeface="Times New Roman" panose="02020603050405020304" pitchFamily="18" charset="0"/>
                <a:cs typeface="Times New Roman" panose="02020603050405020304" pitchFamily="18" charset="0"/>
              </a:rPr>
              <a:t>We would like to convey our  gratitude to our school management and IISc for giving us such an enriching opportunity to learn.</a:t>
            </a:r>
          </a:p>
        </p:txBody>
      </p:sp>
    </p:spTree>
    <p:extLst>
      <p:ext uri="{BB962C8B-B14F-4D97-AF65-F5344CB8AC3E}">
        <p14:creationId xmlns:p14="http://schemas.microsoft.com/office/powerpoint/2010/main" val="2339863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44AE-16D6-7C90-2A56-ACA539FABE05}"/>
              </a:ext>
            </a:extLst>
          </p:cNvPr>
          <p:cNvSpPr>
            <a:spLocks noGrp="1"/>
          </p:cNvSpPr>
          <p:nvPr>
            <p:ph type="title"/>
          </p:nvPr>
        </p:nvSpPr>
        <p:spPr>
          <a:xfrm>
            <a:off x="0" y="234842"/>
            <a:ext cx="9720072" cy="1499616"/>
          </a:xfrm>
        </p:spPr>
        <p:txBody>
          <a:bodyPr>
            <a:normAutofit/>
          </a:bodyPr>
          <a:lstStyle/>
          <a:p>
            <a:r>
              <a:rPr lang="en-IN" sz="4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2454A518-5312-8E92-972D-7973DEADF0DC}"/>
              </a:ext>
            </a:extLst>
          </p:cNvPr>
          <p:cNvSpPr>
            <a:spLocks noGrp="1"/>
          </p:cNvSpPr>
          <p:nvPr>
            <p:ph idx="1"/>
          </p:nvPr>
        </p:nvSpPr>
        <p:spPr>
          <a:xfrm>
            <a:off x="112649" y="1734458"/>
            <a:ext cx="9720073" cy="4023360"/>
          </a:xfrm>
        </p:spPr>
        <p:txBody>
          <a:bodyPr>
            <a:normAutofit fontScale="92500" lnSpcReduction="20000"/>
          </a:bodyPr>
          <a:lstStyle/>
          <a:p>
            <a:pPr marL="457200" indent="-457200">
              <a:buClrTx/>
              <a:buFont typeface="+mj-lt"/>
              <a:buAutoNum type="arabicPeriod"/>
            </a:pPr>
            <a:r>
              <a:rPr lang="en-IN" sz="2400" dirty="0">
                <a:latin typeface="Times New Roman" panose="02020603050405020304" pitchFamily="18" charset="0"/>
                <a:cs typeface="Times New Roman" panose="02020603050405020304" pitchFamily="18" charset="0"/>
              </a:rPr>
              <a:t>Process and methods  instructed in the testing kits .</a:t>
            </a:r>
          </a:p>
          <a:p>
            <a:pPr marL="457200" indent="-457200">
              <a:buClrTx/>
              <a:buFont typeface="+mj-lt"/>
              <a:buAutoNum type="arabicPeriod"/>
            </a:pPr>
            <a:r>
              <a:rPr lang="en-IN" sz="2400" dirty="0">
                <a:latin typeface="Times New Roman" panose="02020603050405020304" pitchFamily="18" charset="0"/>
                <a:cs typeface="Times New Roman" panose="02020603050405020304" pitchFamily="18" charset="0"/>
              </a:rPr>
              <a:t>Bio manual for identification of microbes and plant species .</a:t>
            </a:r>
          </a:p>
          <a:p>
            <a:pPr marL="457200" indent="-457200">
              <a:buClrTx/>
              <a:buFont typeface="+mj-lt"/>
              <a:buAutoNum type="arabicPeriod"/>
            </a:pPr>
            <a:r>
              <a:rPr lang="en-IN" sz="2400" dirty="0">
                <a:latin typeface="Times New Roman" panose="02020603050405020304" pitchFamily="18" charset="0"/>
                <a:cs typeface="Times New Roman" panose="02020603050405020304" pitchFamily="18" charset="0"/>
              </a:rPr>
              <a:t>Parameters published by Pollution Control Board .</a:t>
            </a:r>
          </a:p>
          <a:p>
            <a:pPr marL="457200" indent="-457200">
              <a:buClrTx/>
              <a:buFont typeface="+mj-lt"/>
              <a:buAutoNum type="arabicPeriod"/>
            </a:pPr>
            <a:r>
              <a:rPr lang="en-IN" sz="2400" dirty="0">
                <a:latin typeface="Times New Roman" panose="02020603050405020304" pitchFamily="18" charset="0"/>
                <a:cs typeface="Times New Roman" panose="02020603050405020304" pitchFamily="18" charset="0"/>
              </a:rPr>
              <a:t>Local Panchayath.</a:t>
            </a:r>
          </a:p>
          <a:p>
            <a:pPr marL="457200" indent="-457200">
              <a:buClrTx/>
              <a:buFont typeface="+mj-lt"/>
              <a:buAutoNum type="arabicPeriod"/>
            </a:pPr>
            <a:r>
              <a:rPr lang="en-IN" sz="2400" dirty="0">
                <a:latin typeface="Times New Roman" panose="02020603050405020304" pitchFamily="18" charset="0"/>
                <a:cs typeface="Times New Roman" panose="02020603050405020304" pitchFamily="18" charset="0"/>
                <a:hlinkClick r:id="rId2"/>
              </a:rPr>
              <a:t>www.researchgate.com</a:t>
            </a:r>
            <a:endParaRPr lang="en-IN" sz="2400" dirty="0">
              <a:latin typeface="Times New Roman" panose="02020603050405020304" pitchFamily="18" charset="0"/>
              <a:cs typeface="Times New Roman" panose="02020603050405020304" pitchFamily="18" charset="0"/>
            </a:endParaRPr>
          </a:p>
          <a:p>
            <a:pPr marL="457200" indent="-457200">
              <a:buClrTx/>
              <a:buFont typeface="+mj-lt"/>
              <a:buAutoNum type="arabicPeriod"/>
            </a:pPr>
            <a:r>
              <a:rPr lang="en-IN" sz="2400" dirty="0">
                <a:latin typeface="Times New Roman" panose="02020603050405020304" pitchFamily="18" charset="0"/>
                <a:cs typeface="Times New Roman" panose="02020603050405020304" pitchFamily="18" charset="0"/>
                <a:hlinkClick r:id="rId3"/>
              </a:rPr>
              <a:t>www.cleanwaterstore.com</a:t>
            </a:r>
            <a:endParaRPr lang="en-IN" sz="2400" dirty="0">
              <a:latin typeface="Times New Roman" panose="02020603050405020304" pitchFamily="18" charset="0"/>
              <a:cs typeface="Times New Roman" panose="02020603050405020304" pitchFamily="18" charset="0"/>
            </a:endParaRPr>
          </a:p>
          <a:p>
            <a:pPr marL="457200" indent="-457200">
              <a:buClrTx/>
              <a:buFont typeface="+mj-lt"/>
              <a:buAutoNum type="arabicPeriod"/>
            </a:pPr>
            <a:r>
              <a:rPr lang="en-IN" sz="2400" dirty="0">
                <a:latin typeface="Times New Roman" panose="02020603050405020304" pitchFamily="18" charset="0"/>
                <a:cs typeface="Times New Roman" panose="02020603050405020304" pitchFamily="18" charset="0"/>
              </a:rPr>
              <a:t>Microbiology departments of Bangalore university .</a:t>
            </a:r>
          </a:p>
          <a:p>
            <a:pPr marL="0" indent="0">
              <a:buClrTx/>
              <a:buNone/>
            </a:pPr>
            <a:endParaRPr lang="en-IN" dirty="0">
              <a:latin typeface="Times New Roman" panose="02020603050405020304" pitchFamily="18" charset="0"/>
              <a:cs typeface="Times New Roman" panose="02020603050405020304" pitchFamily="18" charset="0"/>
            </a:endParaRPr>
          </a:p>
          <a:p>
            <a:endParaRPr lang="en-IN" dirty="0"/>
          </a:p>
          <a:p>
            <a:r>
              <a:rPr lang="en-IN" dirty="0"/>
              <a:t>                                                                                                      </a:t>
            </a:r>
          </a:p>
        </p:txBody>
      </p:sp>
      <p:sp>
        <p:nvSpPr>
          <p:cNvPr id="4" name="Rectangle 3"/>
          <p:cNvSpPr/>
          <p:nvPr/>
        </p:nvSpPr>
        <p:spPr>
          <a:xfrm>
            <a:off x="5908287" y="2967335"/>
            <a:ext cx="375423" cy="923330"/>
          </a:xfrm>
          <a:prstGeom prst="rect">
            <a:avLst/>
          </a:prstGeom>
          <a:noFill/>
        </p:spPr>
        <p:txBody>
          <a:bodyPr wrap="none" lIns="91440" tIns="45720" rIns="91440" bIns="45720">
            <a:spAutoFit/>
          </a:bodyPr>
          <a:lstStyle/>
          <a:p>
            <a:pPr algn="ctr"/>
            <a:r>
              <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en-US" sz="5400" b="1" cap="none" spc="50" dirty="0">
              <a:ln w="12700" cmpd="sng">
                <a:solidFill>
                  <a:schemeClr val="accent6">
                    <a:satMod val="120000"/>
                    <a:shade val="80000"/>
                  </a:schemeClr>
                </a:solidFill>
                <a:prstDash val="solid"/>
              </a:ln>
              <a:effectLst>
                <a:glow rad="53100">
                  <a:schemeClr val="accent6">
                    <a:satMod val="180000"/>
                    <a:alpha val="30000"/>
                  </a:schemeClr>
                </a:glow>
              </a:effectLst>
            </a:endParaRPr>
          </a:p>
        </p:txBody>
      </p:sp>
    </p:spTree>
    <p:extLst>
      <p:ext uri="{BB962C8B-B14F-4D97-AF65-F5344CB8AC3E}">
        <p14:creationId xmlns:p14="http://schemas.microsoft.com/office/powerpoint/2010/main" val="127411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F0B9-27E8-6A81-B73E-0835BBE0EBE3}"/>
              </a:ext>
            </a:extLst>
          </p:cNvPr>
          <p:cNvSpPr>
            <a:spLocks noGrp="1"/>
          </p:cNvSpPr>
          <p:nvPr>
            <p:ph type="title"/>
          </p:nvPr>
        </p:nvSpPr>
        <p:spPr>
          <a:xfrm>
            <a:off x="0" y="231374"/>
            <a:ext cx="9720072" cy="1499616"/>
          </a:xfrm>
        </p:spPr>
        <p:txBody>
          <a:bodyPr/>
          <a:lstStyle/>
          <a:p>
            <a:r>
              <a:rPr lang="en-IN"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About</a:t>
            </a:r>
            <a:r>
              <a:rPr lang="en-IN" u="sng" dirty="0">
                <a:effectLst>
                  <a:outerShdw blurRad="38100" dist="38100" dir="2700000" algn="tl">
                    <a:srgbClr val="000000">
                      <a:alpha val="43137"/>
                    </a:srgbClr>
                  </a:outerShdw>
                </a:effectLst>
              </a:rPr>
              <a:t> </a:t>
            </a:r>
            <a:r>
              <a:rPr lang="en-IN" sz="4000" b="1" u="sng" dirty="0">
                <a:latin typeface="Times New Roman" panose="02020603050405020304" pitchFamily="18" charset="0"/>
                <a:cs typeface="Times New Roman" panose="02020603050405020304" pitchFamily="18" charset="0"/>
              </a:rPr>
              <a:t>the lake </a:t>
            </a:r>
            <a:r>
              <a:rPr lang="en-IN" b="1" u="sng" dirty="0">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B493CA3D-D165-CDD2-D640-D6194B7F8D06}"/>
              </a:ext>
            </a:extLst>
          </p:cNvPr>
          <p:cNvSpPr>
            <a:spLocks noGrp="1"/>
          </p:cNvSpPr>
          <p:nvPr>
            <p:ph idx="1"/>
          </p:nvPr>
        </p:nvSpPr>
        <p:spPr>
          <a:xfrm>
            <a:off x="122830" y="1516358"/>
            <a:ext cx="7816202" cy="4775261"/>
          </a:xfrm>
        </p:spPr>
        <p:txBody>
          <a:bodyPr>
            <a:normAutofit fontScale="85000" lnSpcReduction="20000"/>
          </a:bodyPr>
          <a:lstStyle/>
          <a:p>
            <a:pPr marL="457200" indent="-457200">
              <a:buFont typeface="+mj-lt"/>
              <a:buAutoNum type="arabicPeriod"/>
            </a:pPr>
            <a:r>
              <a:rPr lang="en-IN" sz="2400" dirty="0">
                <a:latin typeface="Times New Roman" panose="02020603050405020304" pitchFamily="18" charset="0"/>
                <a:cs typeface="Times New Roman" panose="02020603050405020304" pitchFamily="18" charset="0"/>
              </a:rPr>
              <a:t>This lake is present in a small village called </a:t>
            </a:r>
            <a:r>
              <a:rPr lang="en-IN" sz="2400" dirty="0" err="1">
                <a:latin typeface="Times New Roman" panose="02020603050405020304" pitchFamily="18" charset="0"/>
                <a:cs typeface="Times New Roman" panose="02020603050405020304" pitchFamily="18" charset="0"/>
              </a:rPr>
              <a:t>Kannalli</a:t>
            </a:r>
            <a:r>
              <a:rPr lang="en-IN" sz="2400" dirty="0">
                <a:latin typeface="Times New Roman" panose="02020603050405020304" pitchFamily="18" charset="0"/>
                <a:cs typeface="Times New Roman" panose="02020603050405020304" pitchFamily="18" charset="0"/>
              </a:rPr>
              <a:t>.</a:t>
            </a:r>
          </a:p>
          <a:p>
            <a:pPr marL="457200" indent="-457200">
              <a:buFont typeface="+mj-lt"/>
              <a:buAutoNum type="arabicPeriod"/>
            </a:pPr>
            <a:r>
              <a:rPr lang="en-IN" sz="2400" dirty="0">
                <a:latin typeface="Times New Roman" panose="02020603050405020304" pitchFamily="18" charset="0"/>
                <a:cs typeface="Times New Roman" panose="02020603050405020304" pitchFamily="18" charset="0"/>
              </a:rPr>
              <a:t>The area of the lake is about  68 acres belonging to the survey number </a:t>
            </a:r>
            <a:r>
              <a:rPr lang="en-IN" sz="2400" dirty="0" err="1">
                <a:latin typeface="Times New Roman" panose="02020603050405020304" pitchFamily="18" charset="0"/>
                <a:cs typeface="Times New Roman" panose="02020603050405020304" pitchFamily="18" charset="0"/>
              </a:rPr>
              <a:t>Kannalli</a:t>
            </a:r>
            <a:r>
              <a:rPr lang="en-IN" sz="2400" dirty="0">
                <a:latin typeface="Times New Roman" panose="02020603050405020304" pitchFamily="18" charset="0"/>
                <a:cs typeface="Times New Roman" panose="02020603050405020304" pitchFamily="18" charset="0"/>
              </a:rPr>
              <a:t> 5 and </a:t>
            </a:r>
            <a:r>
              <a:rPr lang="en-IN" sz="2400" dirty="0" err="1">
                <a:latin typeface="Times New Roman" panose="02020603050405020304" pitchFamily="18" charset="0"/>
                <a:cs typeface="Times New Roman" panose="02020603050405020304" pitchFamily="18" charset="0"/>
              </a:rPr>
              <a:t>Kodigehalli</a:t>
            </a:r>
            <a:r>
              <a:rPr lang="en-IN" sz="2400" dirty="0">
                <a:latin typeface="Times New Roman" panose="02020603050405020304" pitchFamily="18" charset="0"/>
                <a:cs typeface="Times New Roman" panose="02020603050405020304" pitchFamily="18" charset="0"/>
              </a:rPr>
              <a:t> 86 . </a:t>
            </a:r>
          </a:p>
          <a:p>
            <a:pPr marL="457200" indent="-457200">
              <a:buFont typeface="+mj-lt"/>
              <a:buAutoNum type="arabicPeriod"/>
            </a:pPr>
            <a:r>
              <a:rPr lang="en-IN" sz="2400" dirty="0">
                <a:latin typeface="Times New Roman" panose="02020603050405020304" pitchFamily="18" charset="0"/>
                <a:cs typeface="Times New Roman" panose="02020603050405020304" pitchFamily="18" charset="0"/>
              </a:rPr>
              <a:t>This lake is considered to be one of the lakes which was identified by  </a:t>
            </a:r>
            <a:r>
              <a:rPr lang="en-IN" sz="2400" dirty="0" err="1">
                <a:latin typeface="Times New Roman" panose="02020603050405020304" pitchFamily="18" charset="0"/>
                <a:cs typeface="Times New Roman" panose="02020603050405020304" pitchFamily="18" charset="0"/>
              </a:rPr>
              <a:t>Kempegowda</a:t>
            </a:r>
            <a:r>
              <a:rPr lang="en-IN" sz="2400" dirty="0">
                <a:latin typeface="Times New Roman" panose="02020603050405020304" pitchFamily="18" charset="0"/>
                <a:cs typeface="Times New Roman" panose="02020603050405020304" pitchFamily="18" charset="0"/>
              </a:rPr>
              <a:t> during his mission of integrating the lakes. </a:t>
            </a:r>
          </a:p>
          <a:p>
            <a:pPr marL="457200" indent="-457200">
              <a:buFont typeface="+mj-lt"/>
              <a:buAutoNum type="arabicPeriod"/>
            </a:pPr>
            <a:r>
              <a:rPr lang="en-IN" sz="2400" dirty="0">
                <a:latin typeface="Times New Roman" panose="02020603050405020304" pitchFamily="18" charset="0"/>
                <a:cs typeface="Times New Roman" panose="02020603050405020304" pitchFamily="18" charset="0"/>
              </a:rPr>
              <a:t>Longitude 12.9662° N, Latitude 77.4590° E</a:t>
            </a:r>
          </a:p>
          <a:p>
            <a:pPr marL="457200" indent="-457200">
              <a:buFont typeface="+mj-lt"/>
              <a:buAutoNum type="arabicPeriod"/>
            </a:pPr>
            <a:r>
              <a:rPr lang="en-IN" sz="2400" dirty="0">
                <a:latin typeface="Times New Roman" panose="02020603050405020304" pitchFamily="18" charset="0"/>
                <a:cs typeface="Times New Roman" panose="02020603050405020304" pitchFamily="18" charset="0"/>
              </a:rPr>
              <a:t>According to the villagers the lake is been existing from the times of </a:t>
            </a:r>
            <a:r>
              <a:rPr lang="en-IN" sz="2400" dirty="0" err="1">
                <a:latin typeface="Times New Roman" panose="02020603050405020304" pitchFamily="18" charset="0"/>
                <a:cs typeface="Times New Roman" panose="02020603050405020304" pitchFamily="18" charset="0"/>
              </a:rPr>
              <a:t>Chola</a:t>
            </a:r>
            <a:r>
              <a:rPr lang="en-IN" sz="2400" dirty="0">
                <a:latin typeface="Times New Roman" panose="02020603050405020304" pitchFamily="18" charset="0"/>
                <a:cs typeface="Times New Roman" panose="02020603050405020304" pitchFamily="18" charset="0"/>
              </a:rPr>
              <a:t> dynasty. </a:t>
            </a:r>
          </a:p>
          <a:p>
            <a:pPr marL="0" indent="0">
              <a:buNone/>
            </a:pPr>
            <a:r>
              <a:rPr lang="en-IN" sz="2400" b="1" dirty="0">
                <a:latin typeface="Times New Roman" panose="02020603050405020304" pitchFamily="18" charset="0"/>
                <a:cs typeface="Times New Roman" panose="02020603050405020304" pitchFamily="18" charset="0"/>
              </a:rPr>
              <a:t>Lets now, look into the Reasons which caused pollution: </a:t>
            </a:r>
          </a:p>
          <a:p>
            <a:pPr marL="400050" indent="-400050">
              <a:buFont typeface="+mj-lt"/>
              <a:buAutoNum type="romanUcPeriod"/>
            </a:pPr>
            <a:r>
              <a:rPr lang="en-IN" sz="2400" dirty="0">
                <a:solidFill>
                  <a:srgbClr val="FF0000"/>
                </a:solidFill>
                <a:latin typeface="Times New Roman" panose="02020603050405020304" pitchFamily="18" charset="0"/>
                <a:cs typeface="Times New Roman" panose="02020603050405020304" pitchFamily="18" charset="0"/>
              </a:rPr>
              <a:t>Sewage of the near by cities are directly released into the lake without sewage  treatment . [lack of sewage treatment plants]</a:t>
            </a:r>
          </a:p>
          <a:p>
            <a:pPr marL="400050" indent="-400050">
              <a:buFont typeface="+mj-lt"/>
              <a:buAutoNum type="romanUcPeriod"/>
            </a:pPr>
            <a:r>
              <a:rPr lang="en-IN" sz="2400" dirty="0">
                <a:solidFill>
                  <a:srgbClr val="FF0000"/>
                </a:solidFill>
                <a:latin typeface="Times New Roman" panose="02020603050405020304" pitchFamily="18" charset="0"/>
                <a:cs typeface="Times New Roman" panose="02020603050405020304" pitchFamily="18" charset="0"/>
              </a:rPr>
              <a:t>Non biodegradable wastes thrown into the lake from localities .</a:t>
            </a:r>
          </a:p>
          <a:p>
            <a:pPr marL="400050" indent="-400050">
              <a:buFont typeface="+mj-lt"/>
              <a:buAutoNum type="romanUcPeriod"/>
            </a:pPr>
            <a:r>
              <a:rPr lang="en-IN" sz="2400" dirty="0">
                <a:solidFill>
                  <a:srgbClr val="FF0000"/>
                </a:solidFill>
                <a:latin typeface="Times New Roman" panose="02020603050405020304" pitchFamily="18" charset="0"/>
                <a:cs typeface="Times New Roman" panose="02020603050405020304" pitchFamily="18" charset="0"/>
              </a:rPr>
              <a:t>Lack of funds has been the reason for underdevelopment  of the lake.</a:t>
            </a:r>
          </a:p>
          <a:p>
            <a:pPr marL="400050" indent="-400050">
              <a:buFont typeface="+mj-lt"/>
              <a:buAutoNum type="romanUcPeriod"/>
            </a:pPr>
            <a:r>
              <a:rPr lang="en-IN" sz="2400" dirty="0">
                <a:solidFill>
                  <a:srgbClr val="FF0000"/>
                </a:solidFill>
                <a:latin typeface="Times New Roman" panose="02020603050405020304" pitchFamily="18" charset="0"/>
                <a:cs typeface="Times New Roman" panose="02020603050405020304" pitchFamily="18" charset="0"/>
              </a:rPr>
              <a:t>Lack of public interests. </a:t>
            </a:r>
          </a:p>
          <a:p>
            <a:pPr marL="0" indent="0">
              <a:buNone/>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457200" indent="-457200">
              <a:buFont typeface="+mj-lt"/>
              <a:buAutoNum type="arabicPeriod"/>
            </a:pPr>
            <a:endParaRPr lang="en-IN" dirty="0"/>
          </a:p>
          <a:p>
            <a:pPr marL="0" indent="0">
              <a:buNone/>
            </a:pPr>
            <a:endParaRPr lang="en-IN" dirty="0"/>
          </a:p>
          <a:p>
            <a:pPr marL="0" indent="0">
              <a:buNone/>
            </a:pPr>
            <a:endParaRPr lang="en-IN" dirty="0"/>
          </a:p>
          <a:p>
            <a:pPr marL="457200" indent="-457200">
              <a:buFont typeface="+mj-lt"/>
              <a:buAutoNum type="arabicPeriod"/>
            </a:pPr>
            <a:endParaRPr lang="en-IN" dirty="0"/>
          </a:p>
        </p:txBody>
      </p:sp>
      <p:pic>
        <p:nvPicPr>
          <p:cNvPr id="6" name="Picture 5">
            <a:extLst>
              <a:ext uri="{FF2B5EF4-FFF2-40B4-BE49-F238E27FC236}">
                <a16:creationId xmlns:a16="http://schemas.microsoft.com/office/drawing/2014/main" id="{1560A36C-B4A0-716D-A958-F81444F941A3}"/>
              </a:ext>
            </a:extLst>
          </p:cNvPr>
          <p:cNvPicPr>
            <a:picLocks noChangeAspect="1"/>
          </p:cNvPicPr>
          <p:nvPr/>
        </p:nvPicPr>
        <p:blipFill rotWithShape="1">
          <a:blip r:embed="rId2">
            <a:extLst>
              <a:ext uri="{28A0092B-C50C-407E-A947-70E740481C1C}">
                <a14:useLocalDpi xmlns:a14="http://schemas.microsoft.com/office/drawing/2010/main" val="0"/>
              </a:ext>
            </a:extLst>
          </a:blip>
          <a:srcRect l="22855" r="29116"/>
          <a:stretch/>
        </p:blipFill>
        <p:spPr>
          <a:xfrm>
            <a:off x="7938304" y="981181"/>
            <a:ext cx="4038011" cy="5050163"/>
          </a:xfrm>
          <a:prstGeom prst="rect">
            <a:avLst/>
          </a:prstGeom>
        </p:spPr>
      </p:pic>
    </p:spTree>
    <p:extLst>
      <p:ext uri="{BB962C8B-B14F-4D97-AF65-F5344CB8AC3E}">
        <p14:creationId xmlns:p14="http://schemas.microsoft.com/office/powerpoint/2010/main" val="4155241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60" y="1648170"/>
            <a:ext cx="8449733" cy="4270355"/>
          </a:xfrm>
          <a:prstGeom prst="rect">
            <a:avLst/>
          </a:prstGeom>
        </p:spPr>
      </p:pic>
      <p:sp>
        <p:nvSpPr>
          <p:cNvPr id="2" name="Title 1">
            <a:extLst>
              <a:ext uri="{FF2B5EF4-FFF2-40B4-BE49-F238E27FC236}">
                <a16:creationId xmlns:a16="http://schemas.microsoft.com/office/drawing/2014/main" id="{15B6C02D-03A2-57B7-A690-44854B78A6A0}"/>
              </a:ext>
            </a:extLst>
          </p:cNvPr>
          <p:cNvSpPr>
            <a:spLocks noGrp="1"/>
          </p:cNvSpPr>
          <p:nvPr>
            <p:ph type="title"/>
          </p:nvPr>
        </p:nvSpPr>
        <p:spPr>
          <a:xfrm>
            <a:off x="0" y="412002"/>
            <a:ext cx="10744200" cy="1499616"/>
          </a:xfrm>
        </p:spPr>
        <p:txBody>
          <a:bodyPr/>
          <a:lstStyle/>
          <a:p>
            <a:r>
              <a:rPr lang="en-IN"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a:t>
            </a:r>
            <a:r>
              <a:rPr lang="en-IN" b="1" u="sng" dirty="0">
                <a:effectLst>
                  <a:outerShdw blurRad="38100" dist="38100" dir="2700000" algn="tl">
                    <a:srgbClr val="000000">
                      <a:alpha val="43137"/>
                    </a:srgbClr>
                  </a:outerShdw>
                </a:effectLst>
              </a:rPr>
              <a:t>:</a:t>
            </a:r>
          </a:p>
        </p:txBody>
      </p:sp>
      <p:sp>
        <p:nvSpPr>
          <p:cNvPr id="3" name="Content Placeholder 2">
            <a:extLst>
              <a:ext uri="{FF2B5EF4-FFF2-40B4-BE49-F238E27FC236}">
                <a16:creationId xmlns:a16="http://schemas.microsoft.com/office/drawing/2014/main" id="{8AE22A86-A8C5-7016-09C7-2AAACA89102F}"/>
              </a:ext>
            </a:extLst>
          </p:cNvPr>
          <p:cNvSpPr>
            <a:spLocks noGrp="1"/>
          </p:cNvSpPr>
          <p:nvPr>
            <p:ph idx="1"/>
          </p:nvPr>
        </p:nvSpPr>
        <p:spPr>
          <a:xfrm>
            <a:off x="146713" y="1842449"/>
            <a:ext cx="8304829" cy="3812628"/>
          </a:xfrm>
        </p:spPr>
        <p:txBody>
          <a:bodyPr/>
          <a:lstStyle/>
          <a:p>
            <a:pPr marL="0" indent="0">
              <a:buNone/>
            </a:pPr>
            <a:r>
              <a:rPr lang="en-IN" sz="2400" dirty="0">
                <a:latin typeface="Times New Roman" panose="02020603050405020304" pitchFamily="18" charset="0"/>
                <a:cs typeface="Times New Roman" panose="02020603050405020304" pitchFamily="18" charset="0"/>
              </a:rPr>
              <a:t>1. To do </a:t>
            </a:r>
            <a:r>
              <a:rPr lang="en-IN" sz="2400" i="1" dirty="0">
                <a:latin typeface="Times New Roman" panose="02020603050405020304" pitchFamily="18" charset="0"/>
                <a:cs typeface="Times New Roman" panose="02020603050405020304" pitchFamily="18" charset="0"/>
              </a:rPr>
              <a:t>qualitative analysis </a:t>
            </a:r>
            <a:r>
              <a:rPr lang="en-IN" sz="2400" dirty="0">
                <a:latin typeface="Times New Roman" panose="02020603050405020304" pitchFamily="18" charset="0"/>
                <a:cs typeface="Times New Roman" panose="02020603050405020304" pitchFamily="18" charset="0"/>
              </a:rPr>
              <a:t>of the water samples of </a:t>
            </a:r>
            <a:r>
              <a:rPr lang="en-IN" sz="2400" dirty="0" err="1">
                <a:latin typeface="Times New Roman" panose="02020603050405020304" pitchFamily="18" charset="0"/>
                <a:cs typeface="Times New Roman" panose="02020603050405020304" pitchFamily="18" charset="0"/>
              </a:rPr>
              <a:t>Kannalli</a:t>
            </a:r>
            <a:r>
              <a:rPr lang="en-IN" sz="2400" dirty="0">
                <a:latin typeface="Times New Roman" panose="02020603050405020304" pitchFamily="18" charset="0"/>
                <a:cs typeface="Times New Roman" panose="02020603050405020304" pitchFamily="18" charset="0"/>
              </a:rPr>
              <a:t> lake   and to identify </a:t>
            </a:r>
            <a:r>
              <a:rPr lang="en-IN" sz="2400" i="1" dirty="0">
                <a:latin typeface="Times New Roman" panose="02020603050405020304" pitchFamily="18" charset="0"/>
                <a:cs typeface="Times New Roman" panose="02020603050405020304" pitchFamily="18" charset="0"/>
              </a:rPr>
              <a:t>micro organism </a:t>
            </a:r>
            <a:r>
              <a:rPr lang="en-IN" sz="2400" dirty="0">
                <a:latin typeface="Times New Roman" panose="02020603050405020304" pitchFamily="18" charset="0"/>
                <a:cs typeface="Times New Roman" panose="02020603050405020304" pitchFamily="18" charset="0"/>
              </a:rPr>
              <a:t>and </a:t>
            </a:r>
            <a:r>
              <a:rPr lang="en-IN" sz="2400" i="1" dirty="0">
                <a:latin typeface="Times New Roman" panose="02020603050405020304" pitchFamily="18" charset="0"/>
                <a:cs typeface="Times New Roman" panose="02020603050405020304" pitchFamily="18" charset="0"/>
              </a:rPr>
              <a:t>plant species </a:t>
            </a:r>
            <a:r>
              <a:rPr lang="en-IN" sz="2400" dirty="0">
                <a:latin typeface="Times New Roman" panose="02020603050405020304" pitchFamily="18" charset="0"/>
                <a:cs typeface="Times New Roman" panose="02020603050405020304" pitchFamily="18" charset="0"/>
              </a:rPr>
              <a:t>present in the water.</a:t>
            </a:r>
          </a:p>
          <a:p>
            <a:pPr marL="0" indent="0">
              <a:buNone/>
            </a:pPr>
            <a:endParaRPr lang="en-IN" dirty="0"/>
          </a:p>
          <a:p>
            <a:pPr marL="457200" indent="-457200">
              <a:buFont typeface="+mj-lt"/>
              <a:buAutoNum type="arabicPeriod"/>
            </a:pPr>
            <a:endParaRPr lang="en-I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045" y="765206"/>
            <a:ext cx="3130361" cy="5513696"/>
          </a:xfrm>
          <a:prstGeom prst="rect">
            <a:avLst/>
          </a:prstGeom>
        </p:spPr>
      </p:pic>
      <p:sp>
        <p:nvSpPr>
          <p:cNvPr id="5" name="TextBox 4"/>
          <p:cNvSpPr txBox="1"/>
          <p:nvPr/>
        </p:nvSpPr>
        <p:spPr>
          <a:xfrm>
            <a:off x="8871045" y="835082"/>
            <a:ext cx="2729551" cy="400110"/>
          </a:xfrm>
          <a:prstGeom prst="rect">
            <a:avLst/>
          </a:prstGeom>
          <a:noFill/>
        </p:spPr>
        <p:txBody>
          <a:bodyPr wrap="square" rtlCol="0">
            <a:spAutoFit/>
          </a:bodyPr>
          <a:lstStyle/>
          <a:p>
            <a:r>
              <a:rPr lang="en-IN" sz="2000" dirty="0"/>
              <a:t> </a:t>
            </a:r>
            <a:r>
              <a:rPr lang="en-IN" sz="2000" dirty="0" err="1"/>
              <a:t>Kannalli</a:t>
            </a:r>
            <a:r>
              <a:rPr lang="en-IN" sz="2000" dirty="0"/>
              <a:t> lake </a:t>
            </a:r>
          </a:p>
        </p:txBody>
      </p:sp>
    </p:spTree>
    <p:extLst>
      <p:ext uri="{BB962C8B-B14F-4D97-AF65-F5344CB8AC3E}">
        <p14:creationId xmlns:p14="http://schemas.microsoft.com/office/powerpoint/2010/main" val="2479700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F1FF-83A3-1185-5DDE-11608002611B}"/>
              </a:ext>
            </a:extLst>
          </p:cNvPr>
          <p:cNvSpPr>
            <a:spLocks noGrp="1"/>
          </p:cNvSpPr>
          <p:nvPr>
            <p:ph type="title"/>
          </p:nvPr>
        </p:nvSpPr>
        <p:spPr>
          <a:xfrm>
            <a:off x="150125" y="545910"/>
            <a:ext cx="10594075" cy="1538922"/>
          </a:xfrm>
        </p:spPr>
        <p:txBody>
          <a:bodyPr>
            <a:normAutofit/>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Materials and methods:</a:t>
            </a:r>
          </a:p>
        </p:txBody>
      </p:sp>
      <p:sp>
        <p:nvSpPr>
          <p:cNvPr id="3" name="Content Placeholder 2">
            <a:extLst>
              <a:ext uri="{FF2B5EF4-FFF2-40B4-BE49-F238E27FC236}">
                <a16:creationId xmlns:a16="http://schemas.microsoft.com/office/drawing/2014/main" id="{5144168E-F80A-8E6D-B60F-08A672936E90}"/>
              </a:ext>
            </a:extLst>
          </p:cNvPr>
          <p:cNvSpPr>
            <a:spLocks noGrp="1"/>
          </p:cNvSpPr>
          <p:nvPr>
            <p:ph idx="1"/>
          </p:nvPr>
        </p:nvSpPr>
        <p:spPr>
          <a:xfrm>
            <a:off x="532261" y="1667843"/>
            <a:ext cx="7519917" cy="4787547"/>
          </a:xfrm>
        </p:spPr>
        <p:txBody>
          <a:bodyPr>
            <a:normAutofit lnSpcReduction="10000"/>
          </a:bodyPr>
          <a:lstStyle/>
          <a:p>
            <a:pPr marL="0" indent="0">
              <a:buNone/>
            </a:pPr>
            <a:r>
              <a:rPr lang="en-IN" sz="2400" u="sng" dirty="0">
                <a:latin typeface="Times New Roman" panose="02020603050405020304" pitchFamily="18" charset="0"/>
                <a:cs typeface="Times New Roman" panose="02020603050405020304" pitchFamily="18" charset="0"/>
              </a:rPr>
              <a:t>Materials :</a:t>
            </a:r>
          </a:p>
          <a:p>
            <a:pPr>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Water samples that are collected at four different points of the lake.  </a:t>
            </a:r>
            <a:endParaRPr lang="en-IN" sz="2400" u="sng"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Different plant species collected from the lake.</a:t>
            </a:r>
          </a:p>
          <a:p>
            <a:pPr marL="0" indent="0">
              <a:buNone/>
            </a:pPr>
            <a:r>
              <a:rPr lang="en-IN" sz="2400" u="sng" dirty="0">
                <a:latin typeface="Times New Roman" panose="02020603050405020304" pitchFamily="18" charset="0"/>
                <a:cs typeface="Times New Roman" panose="02020603050405020304" pitchFamily="18" charset="0"/>
              </a:rPr>
              <a:t>Methods:</a:t>
            </a:r>
          </a:p>
          <a:p>
            <a:pPr>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 </a:t>
            </a:r>
            <a:r>
              <a:rPr lang="en-IN" sz="2000" i="1" dirty="0">
                <a:latin typeface="Times New Roman" panose="02020603050405020304" pitchFamily="18" charset="0"/>
                <a:cs typeface="Times New Roman" panose="02020603050405020304" pitchFamily="18" charset="0"/>
              </a:rPr>
              <a:t>Water analysis </a:t>
            </a:r>
            <a:r>
              <a:rPr lang="en-IN" sz="2000" dirty="0">
                <a:latin typeface="Times New Roman" panose="02020603050405020304" pitchFamily="18" charset="0"/>
                <a:cs typeface="Times New Roman" panose="02020603050405020304" pitchFamily="18" charset="0"/>
              </a:rPr>
              <a:t>on the samples collected from the lake with the help of testing kits. </a:t>
            </a:r>
          </a:p>
          <a:p>
            <a:pPr>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Finding the “</a:t>
            </a:r>
            <a:r>
              <a:rPr lang="en-IN" sz="2000" i="1" dirty="0">
                <a:latin typeface="Times New Roman" panose="02020603050405020304" pitchFamily="18" charset="0"/>
                <a:cs typeface="Times New Roman" panose="02020603050405020304" pitchFamily="18" charset="0"/>
              </a:rPr>
              <a:t>pH</a:t>
            </a:r>
            <a:r>
              <a:rPr lang="en-IN" sz="2000" dirty="0">
                <a:latin typeface="Times New Roman" panose="02020603050405020304" pitchFamily="18" charset="0"/>
                <a:cs typeface="Times New Roman" panose="02020603050405020304" pitchFamily="18" charset="0"/>
              </a:rPr>
              <a:t>” of the water .</a:t>
            </a:r>
          </a:p>
          <a:p>
            <a:pPr>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Identification of different </a:t>
            </a:r>
            <a:r>
              <a:rPr lang="en-IN" sz="2000" i="1" dirty="0">
                <a:latin typeface="Times New Roman" panose="02020603050405020304" pitchFamily="18" charset="0"/>
                <a:cs typeface="Times New Roman" panose="02020603050405020304" pitchFamily="18" charset="0"/>
              </a:rPr>
              <a:t>plant species and micro organisms</a:t>
            </a:r>
            <a:r>
              <a:rPr lang="en-IN" sz="2000" dirty="0">
                <a:latin typeface="Times New Roman" panose="02020603050405020304" pitchFamily="18" charset="0"/>
                <a:cs typeface="Times New Roman" panose="02020603050405020304" pitchFamily="18" charset="0"/>
              </a:rPr>
              <a:t> using </a:t>
            </a:r>
            <a:r>
              <a:rPr lang="en-IN" sz="2000" i="1" dirty="0">
                <a:latin typeface="Times New Roman" panose="02020603050405020304" pitchFamily="18" charset="0"/>
                <a:cs typeface="Times New Roman" panose="02020603050405020304" pitchFamily="18" charset="0"/>
              </a:rPr>
              <a:t>compound microscope</a:t>
            </a:r>
            <a:r>
              <a:rPr lang="en-IN" sz="20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D.O test for finding out contamination level with respect to parameters  published by the Pollution control board .</a:t>
            </a:r>
          </a:p>
          <a:p>
            <a:pPr>
              <a:buFont typeface="Arial" panose="020B0604020202020204" pitchFamily="34" charset="0"/>
              <a:buChar char="•"/>
            </a:pPr>
            <a:endParaRPr lang="en-IN" sz="2000" dirty="0"/>
          </a:p>
          <a:p>
            <a:pPr>
              <a:buFont typeface="Arial" panose="020B0604020202020204" pitchFamily="34" charset="0"/>
              <a:buChar char="•"/>
            </a:pPr>
            <a:endParaRPr lang="en-IN" sz="2000" dirty="0"/>
          </a:p>
          <a:p>
            <a:pPr marL="0" indent="0">
              <a:buNone/>
            </a:pPr>
            <a:endParaRPr lang="en-IN"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178" y="1023584"/>
            <a:ext cx="3910039" cy="5090615"/>
          </a:xfrm>
          <a:prstGeom prst="rect">
            <a:avLst/>
          </a:prstGeom>
        </p:spPr>
      </p:pic>
    </p:spTree>
    <p:extLst>
      <p:ext uri="{BB962C8B-B14F-4D97-AF65-F5344CB8AC3E}">
        <p14:creationId xmlns:p14="http://schemas.microsoft.com/office/powerpoint/2010/main" val="151998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1DE8-CE03-382A-737C-619666AB065F}"/>
              </a:ext>
            </a:extLst>
          </p:cNvPr>
          <p:cNvSpPr>
            <a:spLocks noGrp="1"/>
          </p:cNvSpPr>
          <p:nvPr>
            <p:ph type="title"/>
          </p:nvPr>
        </p:nvSpPr>
        <p:spPr>
          <a:xfrm>
            <a:off x="82754" y="278814"/>
            <a:ext cx="9763944" cy="1480782"/>
          </a:xfrm>
        </p:spPr>
        <p:txBody>
          <a:bodyPr/>
          <a:lstStyle/>
          <a:p>
            <a:r>
              <a:rPr lang="en-IN" sz="36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 OF THE TESTS CONDUCTED </a:t>
            </a:r>
            <a:r>
              <a:rPr lang="en-IN" b="1" dirty="0"/>
              <a:t>:</a:t>
            </a:r>
            <a:r>
              <a:rPr lang="en-IN" dirty="0"/>
              <a:t>     </a:t>
            </a:r>
            <a:r>
              <a:rPr lang="en-IN" b="1" dirty="0"/>
              <a:t> </a:t>
            </a:r>
          </a:p>
        </p:txBody>
      </p:sp>
      <p:sp>
        <p:nvSpPr>
          <p:cNvPr id="3" name="Content Placeholder 2">
            <a:extLst>
              <a:ext uri="{FF2B5EF4-FFF2-40B4-BE49-F238E27FC236}">
                <a16:creationId xmlns:a16="http://schemas.microsoft.com/office/drawing/2014/main" id="{BDBF6EDF-D013-9CC7-7A3D-953BBDD95BF2}"/>
              </a:ext>
            </a:extLst>
          </p:cNvPr>
          <p:cNvSpPr>
            <a:spLocks noGrp="1"/>
          </p:cNvSpPr>
          <p:nvPr>
            <p:ph idx="1"/>
          </p:nvPr>
        </p:nvSpPr>
        <p:spPr>
          <a:xfrm>
            <a:off x="104689" y="1582658"/>
            <a:ext cx="9720073" cy="4023360"/>
          </a:xfrm>
        </p:spPr>
        <p:txBody>
          <a:bodyPr>
            <a:normAutofit/>
          </a:bodyPr>
          <a:lstStyle/>
          <a:p>
            <a:pPr marL="457200" indent="-457200">
              <a:buFont typeface="+mj-lt"/>
              <a:buAutoNum type="arabicPeriod"/>
            </a:pPr>
            <a:r>
              <a:rPr lang="en-IN" sz="3200" b="1" dirty="0">
                <a:latin typeface="Times New Roman" panose="02020603050405020304" pitchFamily="18" charset="0"/>
                <a:cs typeface="Times New Roman" panose="02020603050405020304" pitchFamily="18" charset="0"/>
              </a:rPr>
              <a:t>Tests for finding out the pH values:</a:t>
            </a:r>
          </a:p>
          <a:p>
            <a:pPr marL="0" indent="0">
              <a:lnSpc>
                <a:spcPct val="150000"/>
              </a:lnSpc>
              <a:buNone/>
            </a:pPr>
            <a:r>
              <a:rPr lang="en-IN" sz="2400" b="1" u="sng" dirty="0">
                <a:latin typeface="Times New Roman" panose="02020603050405020304" pitchFamily="18" charset="0"/>
                <a:cs typeface="Times New Roman" panose="02020603050405020304" pitchFamily="18" charset="0"/>
              </a:rPr>
              <a:t>Method</a:t>
            </a:r>
            <a:r>
              <a:rPr lang="en-IN" sz="2400" dirty="0">
                <a:latin typeface="Times New Roman" panose="02020603050405020304" pitchFamily="18" charset="0"/>
                <a:cs typeface="Times New Roman" panose="02020603050405020304" pitchFamily="18" charset="0"/>
              </a:rPr>
              <a:t> :1) Take 10 ml of water sample in a test tube .</a:t>
            </a:r>
            <a:br>
              <a:rPr lang="en-IN" sz="2400" dirty="0">
                <a:latin typeface="Times New Roman" panose="02020603050405020304" pitchFamily="18" charset="0"/>
                <a:cs typeface="Times New Roman" panose="02020603050405020304" pitchFamily="18" charset="0"/>
              </a:rPr>
            </a:br>
            <a:r>
              <a:rPr lang="en-IN" sz="2400" dirty="0">
                <a:latin typeface="Times New Roman" panose="02020603050405020304" pitchFamily="18" charset="0"/>
                <a:cs typeface="Times New Roman" panose="02020603050405020304" pitchFamily="18" charset="0"/>
              </a:rPr>
              <a:t>               2) Add 3 -  4 drops of pH indicator solution (Phenol red). </a:t>
            </a:r>
          </a:p>
          <a:p>
            <a:pPr marL="0" indent="0">
              <a:buNone/>
            </a:pPr>
            <a:r>
              <a:rPr lang="en-IN" sz="2400" dirty="0">
                <a:latin typeface="Times New Roman" panose="02020603050405020304" pitchFamily="18" charset="0"/>
                <a:cs typeface="Times New Roman" panose="02020603050405020304" pitchFamily="18" charset="0"/>
              </a:rPr>
              <a:t>               3) Shake the test tube well.</a:t>
            </a:r>
          </a:p>
          <a:p>
            <a:pPr marL="0" indent="0">
              <a:buNone/>
            </a:pPr>
            <a:r>
              <a:rPr lang="en-IN" sz="2400" dirty="0">
                <a:latin typeface="Times New Roman" panose="02020603050405020304" pitchFamily="18" charset="0"/>
                <a:cs typeface="Times New Roman" panose="02020603050405020304" pitchFamily="18" charset="0"/>
              </a:rPr>
              <a:t>               4) With the help of the colour chart check the values of </a:t>
            </a:r>
            <a:r>
              <a:rPr lang="en-IN" sz="2400" dirty="0" err="1">
                <a:latin typeface="Times New Roman" panose="02020603050405020304" pitchFamily="18" charset="0"/>
                <a:cs typeface="Times New Roman" panose="02020603050405020304" pitchFamily="18" charset="0"/>
              </a:rPr>
              <a:t>pH.</a:t>
            </a:r>
            <a:endParaRPr lang="en-IN" sz="2400" dirty="0">
              <a:latin typeface="Times New Roman" panose="02020603050405020304" pitchFamily="18" charset="0"/>
              <a:cs typeface="Times New Roman" panose="02020603050405020304" pitchFamily="18" charset="0"/>
            </a:endParaRPr>
          </a:p>
          <a:p>
            <a:pPr marL="0" indent="0">
              <a:buNone/>
            </a:pPr>
            <a:r>
              <a:rPr lang="en-IN" sz="2400"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F3742028-0EEE-B51E-7087-FF391E4D60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9818" y="1354092"/>
            <a:ext cx="3461279" cy="461503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6490925"/>
              </p:ext>
            </p:extLst>
          </p:nvPr>
        </p:nvGraphicFramePr>
        <p:xfrm>
          <a:off x="283254" y="4996665"/>
          <a:ext cx="8128000" cy="1054546"/>
        </p:xfrm>
        <a:graphic>
          <a:graphicData uri="http://schemas.openxmlformats.org/drawingml/2006/table">
            <a:tbl>
              <a:tblPr firstRow="1" bandRow="1">
                <a:tableStyleId>{073A0DAA-6AF3-43AB-8588-CEC1D06C72B9}</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527273">
                <a:tc>
                  <a:txBody>
                    <a:bodyPr/>
                    <a:lstStyle/>
                    <a:p>
                      <a:pPr algn="ctr"/>
                      <a:r>
                        <a:rPr lang="en-IN" dirty="0"/>
                        <a:t>Sample</a:t>
                      </a:r>
                      <a:r>
                        <a:rPr lang="en-IN" baseline="0" dirty="0"/>
                        <a:t> No.</a:t>
                      </a:r>
                      <a:endParaRPr lang="en-IN" dirty="0"/>
                    </a:p>
                  </a:txBody>
                  <a:tcPr/>
                </a:tc>
                <a:tc>
                  <a:txBody>
                    <a:bodyPr/>
                    <a:lstStyle/>
                    <a:p>
                      <a:pPr algn="ctr"/>
                      <a:r>
                        <a:rPr lang="en-IN" dirty="0"/>
                        <a:t>Sample 1</a:t>
                      </a:r>
                    </a:p>
                  </a:txBody>
                  <a:tcPr/>
                </a:tc>
                <a:tc>
                  <a:txBody>
                    <a:bodyPr/>
                    <a:lstStyle/>
                    <a:p>
                      <a:pPr algn="ctr"/>
                      <a:r>
                        <a:rPr lang="en-IN" dirty="0"/>
                        <a:t>Sample 2</a:t>
                      </a:r>
                    </a:p>
                  </a:txBody>
                  <a:tcPr/>
                </a:tc>
                <a:tc>
                  <a:txBody>
                    <a:bodyPr/>
                    <a:lstStyle/>
                    <a:p>
                      <a:pPr algn="ctr"/>
                      <a:r>
                        <a:rPr lang="en-IN" dirty="0"/>
                        <a:t>Sample 3</a:t>
                      </a:r>
                    </a:p>
                  </a:txBody>
                  <a:tcPr/>
                </a:tc>
                <a:tc>
                  <a:txBody>
                    <a:bodyPr/>
                    <a:lstStyle/>
                    <a:p>
                      <a:pPr algn="ctr"/>
                      <a:r>
                        <a:rPr lang="en-IN" dirty="0"/>
                        <a:t>Sample 4</a:t>
                      </a:r>
                    </a:p>
                  </a:txBody>
                  <a:tcPr/>
                </a:tc>
                <a:extLst>
                  <a:ext uri="{0D108BD9-81ED-4DB2-BD59-A6C34878D82A}">
                    <a16:rowId xmlns:a16="http://schemas.microsoft.com/office/drawing/2014/main" val="10000"/>
                  </a:ext>
                </a:extLst>
              </a:tr>
              <a:tr h="527273">
                <a:tc>
                  <a:txBody>
                    <a:bodyPr/>
                    <a:lstStyle/>
                    <a:p>
                      <a:pPr algn="ctr"/>
                      <a:r>
                        <a:rPr lang="en-IN" dirty="0"/>
                        <a:t>pH Value</a:t>
                      </a:r>
                    </a:p>
                  </a:txBody>
                  <a:tcPr/>
                </a:tc>
                <a:tc>
                  <a:txBody>
                    <a:bodyPr/>
                    <a:lstStyle/>
                    <a:p>
                      <a:pPr algn="ctr"/>
                      <a:r>
                        <a:rPr lang="en-IN" dirty="0"/>
                        <a:t>7.6</a:t>
                      </a:r>
                    </a:p>
                  </a:txBody>
                  <a:tcPr/>
                </a:tc>
                <a:tc>
                  <a:txBody>
                    <a:bodyPr/>
                    <a:lstStyle/>
                    <a:p>
                      <a:pPr algn="ctr"/>
                      <a:r>
                        <a:rPr lang="en-IN" dirty="0"/>
                        <a:t>8.0</a:t>
                      </a:r>
                    </a:p>
                  </a:txBody>
                  <a:tcPr/>
                </a:tc>
                <a:tc>
                  <a:txBody>
                    <a:bodyPr/>
                    <a:lstStyle/>
                    <a:p>
                      <a:pPr algn="ctr"/>
                      <a:r>
                        <a:rPr lang="en-IN" dirty="0"/>
                        <a:t>8.0</a:t>
                      </a:r>
                    </a:p>
                  </a:txBody>
                  <a:tcPr/>
                </a:tc>
                <a:tc>
                  <a:txBody>
                    <a:bodyPr/>
                    <a:lstStyle/>
                    <a:p>
                      <a:pPr algn="ctr"/>
                      <a:r>
                        <a:rPr lang="en-IN" dirty="0"/>
                        <a:t>8.0</a:t>
                      </a:r>
                    </a:p>
                  </a:txBody>
                  <a:tcPr/>
                </a:tc>
                <a:extLst>
                  <a:ext uri="{0D108BD9-81ED-4DB2-BD59-A6C34878D82A}">
                    <a16:rowId xmlns:a16="http://schemas.microsoft.com/office/drawing/2014/main" val="10001"/>
                  </a:ext>
                </a:extLst>
              </a:tr>
            </a:tbl>
          </a:graphicData>
        </a:graphic>
      </p:graphicFrame>
      <p:sp>
        <p:nvSpPr>
          <p:cNvPr id="9" name="TextBox 8"/>
          <p:cNvSpPr txBox="1"/>
          <p:nvPr/>
        </p:nvSpPr>
        <p:spPr>
          <a:xfrm>
            <a:off x="1333779" y="4473445"/>
            <a:ext cx="6005014" cy="523220"/>
          </a:xfrm>
          <a:prstGeom prst="rect">
            <a:avLst/>
          </a:prstGeom>
          <a:noFill/>
        </p:spPr>
        <p:txBody>
          <a:bodyPr wrap="square" rtlCol="0">
            <a:spAutoFit/>
          </a:bodyPr>
          <a:lstStyle/>
          <a:p>
            <a:pPr algn="ctr"/>
            <a:r>
              <a:rPr lang="en-IN" sz="2800" b="1" dirty="0">
                <a:latin typeface="Times New Roman" panose="02020603050405020304" pitchFamily="18" charset="0"/>
                <a:cs typeface="Times New Roman" panose="02020603050405020304" pitchFamily="18" charset="0"/>
              </a:rPr>
              <a:t>pH Results</a:t>
            </a:r>
          </a:p>
        </p:txBody>
      </p:sp>
    </p:spTree>
    <p:extLst>
      <p:ext uri="{BB962C8B-B14F-4D97-AF65-F5344CB8AC3E}">
        <p14:creationId xmlns:p14="http://schemas.microsoft.com/office/powerpoint/2010/main" val="33916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470"/>
            <a:ext cx="9720072" cy="1499616"/>
          </a:xfrm>
        </p:spPr>
        <p:txBody>
          <a:bodyPr>
            <a:normAutofit/>
          </a:bodyPr>
          <a:lstStyle/>
          <a:p>
            <a:r>
              <a:rPr lang="en-IN" sz="44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 for fluorides:</a:t>
            </a:r>
          </a:p>
        </p:txBody>
      </p:sp>
      <p:sp>
        <p:nvSpPr>
          <p:cNvPr id="3" name="Content Placeholder 2"/>
          <p:cNvSpPr>
            <a:spLocks noGrp="1"/>
          </p:cNvSpPr>
          <p:nvPr>
            <p:ph idx="1"/>
          </p:nvPr>
        </p:nvSpPr>
        <p:spPr>
          <a:xfrm>
            <a:off x="97372" y="1256847"/>
            <a:ext cx="7987981" cy="4023360"/>
          </a:xfrm>
        </p:spPr>
        <p:txBody>
          <a:bodyPr/>
          <a:lstStyle/>
          <a:p>
            <a:r>
              <a:rPr lang="en-IN" sz="2400" b="1" dirty="0">
                <a:latin typeface="Times New Roman" panose="02020603050405020304" pitchFamily="18" charset="0"/>
                <a:cs typeface="Times New Roman" panose="02020603050405020304" pitchFamily="18" charset="0"/>
              </a:rPr>
              <a:t>Test for Fluoride using water testing kit</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Take 5ml water sample in the test bottle.</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Shake well the Fluoride Reagent-1 and then add 5 drops to the water sample.</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Refer the Colour Chart for the Fluoride Value. </a:t>
            </a:r>
          </a:p>
          <a:p>
            <a:pPr marL="457200" indent="-457200">
              <a:buClrTx/>
              <a:buFont typeface="+mj-lt"/>
              <a:buAutoNum type="arabicParenR"/>
            </a:pPr>
            <a:endParaRPr lang="en-IN" sz="2400" dirty="0">
              <a:latin typeface="Times New Roman" panose="02020603050405020304" pitchFamily="18" charset="0"/>
              <a:cs typeface="Times New Roman" panose="02020603050405020304" pitchFamily="18" charset="0"/>
            </a:endParaRPr>
          </a:p>
          <a:p>
            <a:pPr marL="0" indent="0">
              <a:buNone/>
            </a:pPr>
            <a:r>
              <a:rPr lang="en-IN" sz="2400" b="1" dirty="0">
                <a:latin typeface="Times New Roman" panose="02020603050405020304" pitchFamily="18" charset="0"/>
                <a:cs typeface="Times New Roman" panose="02020603050405020304" pitchFamily="18" charset="0"/>
              </a:rPr>
              <a:t>Results of the test </a:t>
            </a:r>
            <a:r>
              <a:rPr lang="en-IN" sz="2400" dirty="0">
                <a:latin typeface="Times New Roman" panose="02020603050405020304" pitchFamily="18" charset="0"/>
                <a:cs typeface="Times New Roman" panose="02020603050405020304" pitchFamily="18" charset="0"/>
              </a:rPr>
              <a:t>:</a:t>
            </a:r>
          </a:p>
          <a:p>
            <a:endParaRPr lang="en-IN" dirty="0"/>
          </a:p>
        </p:txBody>
      </p:sp>
      <p:pic>
        <p:nvPicPr>
          <p:cNvPr id="5" name="Content Placeholder 28">
            <a:extLst>
              <a:ext uri="{FF2B5EF4-FFF2-40B4-BE49-F238E27FC236}">
                <a16:creationId xmlns:a16="http://schemas.microsoft.com/office/drawing/2014/main" id="{242A3420-1872-EEA7-AD4F-7626458D49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094" t="8460" r="8998" b="68429"/>
          <a:stretch/>
        </p:blipFill>
        <p:spPr>
          <a:xfrm>
            <a:off x="8251961" y="733345"/>
            <a:ext cx="3704742" cy="163281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061935" y="1739920"/>
            <a:ext cx="2084794" cy="403795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314026191"/>
              </p:ext>
            </p:extLst>
          </p:nvPr>
        </p:nvGraphicFramePr>
        <p:xfrm>
          <a:off x="499414" y="4951733"/>
          <a:ext cx="8128000" cy="851976"/>
        </p:xfrm>
        <a:graphic>
          <a:graphicData uri="http://schemas.openxmlformats.org/drawingml/2006/table">
            <a:tbl>
              <a:tblPr firstRow="1" bandRow="1">
                <a:tableStyleId>{073A0DAA-6AF3-43AB-8588-CEC1D06C72B9}</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481136">
                <a:tc>
                  <a:txBody>
                    <a:bodyPr/>
                    <a:lstStyle/>
                    <a:p>
                      <a:r>
                        <a:rPr lang="en-IN" dirty="0"/>
                        <a:t>Sample no.</a:t>
                      </a:r>
                    </a:p>
                  </a:txBody>
                  <a:tcPr/>
                </a:tc>
                <a:tc>
                  <a:txBody>
                    <a:bodyPr/>
                    <a:lstStyle/>
                    <a:p>
                      <a:r>
                        <a:rPr lang="en-IN" dirty="0"/>
                        <a:t>Sample no.1</a:t>
                      </a:r>
                    </a:p>
                  </a:txBody>
                  <a:tcPr/>
                </a:tc>
                <a:tc>
                  <a:txBody>
                    <a:bodyPr/>
                    <a:lstStyle/>
                    <a:p>
                      <a:r>
                        <a:rPr lang="en-IN" dirty="0"/>
                        <a:t>Sample no.2</a:t>
                      </a:r>
                    </a:p>
                  </a:txBody>
                  <a:tcPr/>
                </a:tc>
                <a:tc>
                  <a:txBody>
                    <a:bodyPr/>
                    <a:lstStyle/>
                    <a:p>
                      <a:r>
                        <a:rPr lang="en-IN" dirty="0"/>
                        <a:t>Sample no.3</a:t>
                      </a:r>
                    </a:p>
                  </a:txBody>
                  <a:tcPr/>
                </a:tc>
                <a:tc>
                  <a:txBody>
                    <a:bodyPr/>
                    <a:lstStyle/>
                    <a:p>
                      <a:r>
                        <a:rPr lang="en-IN" dirty="0"/>
                        <a:t>Sample</a:t>
                      </a:r>
                      <a:r>
                        <a:rPr lang="en-IN" baseline="0" dirty="0"/>
                        <a:t> no.</a:t>
                      </a:r>
                      <a:r>
                        <a:rPr lang="en-IN" dirty="0"/>
                        <a:t>4</a:t>
                      </a:r>
                    </a:p>
                  </a:txBody>
                  <a:tcPr/>
                </a:tc>
                <a:extLst>
                  <a:ext uri="{0D108BD9-81ED-4DB2-BD59-A6C34878D82A}">
                    <a16:rowId xmlns:a16="http://schemas.microsoft.com/office/drawing/2014/main" val="10000"/>
                  </a:ext>
                </a:extLst>
              </a:tr>
              <a:tr h="370840">
                <a:tc>
                  <a:txBody>
                    <a:bodyPr/>
                    <a:lstStyle/>
                    <a:p>
                      <a:r>
                        <a:rPr lang="en-IN" dirty="0"/>
                        <a:t>Values (mg/L)</a:t>
                      </a:r>
                    </a:p>
                  </a:txBody>
                  <a:tcPr/>
                </a:tc>
                <a:tc>
                  <a:txBody>
                    <a:bodyPr/>
                    <a:lstStyle/>
                    <a:p>
                      <a:pPr algn="ctr"/>
                      <a:r>
                        <a:rPr lang="en-IN" dirty="0"/>
                        <a:t>0.0</a:t>
                      </a:r>
                    </a:p>
                  </a:txBody>
                  <a:tcPr/>
                </a:tc>
                <a:tc>
                  <a:txBody>
                    <a:bodyPr/>
                    <a:lstStyle/>
                    <a:p>
                      <a:pPr algn="ctr"/>
                      <a:r>
                        <a:rPr lang="en-IN" dirty="0"/>
                        <a:t>1</a:t>
                      </a:r>
                    </a:p>
                  </a:txBody>
                  <a:tcPr/>
                </a:tc>
                <a:tc>
                  <a:txBody>
                    <a:bodyPr/>
                    <a:lstStyle/>
                    <a:p>
                      <a:pPr algn="ctr"/>
                      <a:r>
                        <a:rPr lang="en-IN" dirty="0"/>
                        <a:t>1 </a:t>
                      </a:r>
                    </a:p>
                  </a:txBody>
                  <a:tcPr/>
                </a:tc>
                <a:tc>
                  <a:txBody>
                    <a:bodyPr/>
                    <a:lstStyle/>
                    <a:p>
                      <a:pPr algn="ctr"/>
                      <a:r>
                        <a:rPr lang="en-IN" dirty="0"/>
                        <a:t>1</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3739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093"/>
            <a:ext cx="9720072" cy="1499616"/>
          </a:xfrm>
        </p:spPr>
        <p:txBody>
          <a:bodyPr/>
          <a:lstStyle/>
          <a:p>
            <a:r>
              <a:rPr lang="en-IN"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 for Chlorides</a:t>
            </a:r>
            <a:r>
              <a:rPr lang="en-IN" b="1" u="sng" dirty="0">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0" y="1474012"/>
            <a:ext cx="9758149" cy="4353582"/>
          </a:xfrm>
        </p:spPr>
        <p:txBody>
          <a:bodyPr/>
          <a:lstStyle/>
          <a:p>
            <a:r>
              <a:rPr lang="en-IN" sz="2400" b="1" dirty="0">
                <a:latin typeface="Times New Roman" panose="02020603050405020304" pitchFamily="18" charset="0"/>
                <a:cs typeface="Times New Roman" panose="02020603050405020304" pitchFamily="18" charset="0"/>
              </a:rPr>
              <a:t>Test for chlorides was done using water testing kits.</a:t>
            </a:r>
          </a:p>
          <a:p>
            <a:pPr marL="0" indent="0">
              <a:buNone/>
            </a:pPr>
            <a:endParaRPr lang="en-IN" sz="2400" dirty="0">
              <a:latin typeface="Times New Roman" panose="02020603050405020304" pitchFamily="18" charset="0"/>
              <a:cs typeface="Times New Roman" panose="02020603050405020304" pitchFamily="18" charset="0"/>
            </a:endParaRP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Take 25ml of water sample in a test bottle.</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5 drops of Chloride Reagent-1 and mix well until a distinct </a:t>
            </a:r>
            <a:r>
              <a:rPr lang="en-IN" sz="2400" b="1" i="1" dirty="0">
                <a:solidFill>
                  <a:srgbClr val="FFCC00"/>
                </a:solidFill>
                <a:latin typeface="Times New Roman" panose="02020603050405020304" pitchFamily="18" charset="0"/>
                <a:cs typeface="Times New Roman" panose="02020603050405020304" pitchFamily="18" charset="0"/>
              </a:rPr>
              <a:t>yellow</a:t>
            </a:r>
            <a:r>
              <a:rPr lang="en-IN" sz="2400" dirty="0">
                <a:solidFill>
                  <a:srgbClr val="FFCC00"/>
                </a:solidFill>
                <a:latin typeface="Times New Roman" panose="02020603050405020304" pitchFamily="18" charset="0"/>
                <a:cs typeface="Times New Roman" panose="02020603050405020304" pitchFamily="18" charset="0"/>
              </a:rPr>
              <a:t> </a:t>
            </a:r>
            <a:r>
              <a:rPr lang="en-IN" sz="2400" dirty="0">
                <a:latin typeface="Times New Roman" panose="02020603050405020304" pitchFamily="18" charset="0"/>
                <a:cs typeface="Times New Roman" panose="02020603050405020304" pitchFamily="18" charset="0"/>
              </a:rPr>
              <a:t>colour develops.</a:t>
            </a:r>
          </a:p>
          <a:p>
            <a:pPr marL="457200" indent="-457200">
              <a:buClrTx/>
              <a:buFont typeface="+mj-lt"/>
              <a:buAutoNum type="arabicParenR"/>
            </a:pPr>
            <a:r>
              <a:rPr lang="en-IN" sz="2400" dirty="0">
                <a:latin typeface="Times New Roman" panose="02020603050405020304" pitchFamily="18" charset="0"/>
                <a:cs typeface="Times New Roman" panose="02020603050405020304" pitchFamily="18" charset="0"/>
              </a:rPr>
              <a:t>Add Chloride Reagent-2, Shake well after each drop until the colour changes from </a:t>
            </a:r>
            <a:r>
              <a:rPr lang="en-IN" sz="2400" b="1" i="1" dirty="0">
                <a:solidFill>
                  <a:srgbClr val="FFC000"/>
                </a:solidFill>
                <a:latin typeface="Times New Roman" panose="02020603050405020304" pitchFamily="18" charset="0"/>
                <a:cs typeface="Times New Roman" panose="02020603050405020304" pitchFamily="18" charset="0"/>
              </a:rPr>
              <a:t>yellow </a:t>
            </a:r>
            <a:r>
              <a:rPr lang="en-IN" sz="2400" b="1" i="1" dirty="0">
                <a:latin typeface="Times New Roman" panose="02020603050405020304" pitchFamily="18" charset="0"/>
                <a:cs typeface="Times New Roman" panose="02020603050405020304" pitchFamily="18" charset="0"/>
              </a:rPr>
              <a:t>to </a:t>
            </a:r>
            <a:r>
              <a:rPr lang="en-IN" sz="2400" b="1" i="1" dirty="0">
                <a:solidFill>
                  <a:srgbClr val="FF0000"/>
                </a:solidFill>
                <a:latin typeface="Times New Roman" panose="02020603050405020304" pitchFamily="18" charset="0"/>
                <a:cs typeface="Times New Roman" panose="02020603050405020304" pitchFamily="18" charset="0"/>
              </a:rPr>
              <a:t>red</a:t>
            </a:r>
            <a:r>
              <a:rPr lang="en-IN" sz="2400" dirty="0">
                <a:latin typeface="Times New Roman" panose="02020603050405020304" pitchFamily="18" charset="0"/>
                <a:cs typeface="Times New Roman" panose="02020603050405020304" pitchFamily="18" charset="0"/>
              </a:rPr>
              <a:t>. Count the number of drops of CL-2 required for colour change.</a:t>
            </a:r>
          </a:p>
          <a:p>
            <a:endParaRPr lang="en-IN" dirty="0"/>
          </a:p>
        </p:txBody>
      </p:sp>
      <p:pic>
        <p:nvPicPr>
          <p:cNvPr id="5" name="Content Placeholder 28">
            <a:extLst>
              <a:ext uri="{FF2B5EF4-FFF2-40B4-BE49-F238E27FC236}">
                <a16:creationId xmlns:a16="http://schemas.microsoft.com/office/drawing/2014/main" id="{242A3420-1872-EEA7-AD4F-7626458D49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22" t="31477" r="7820" b="35395"/>
          <a:stretch/>
        </p:blipFill>
        <p:spPr>
          <a:xfrm>
            <a:off x="7303642" y="676081"/>
            <a:ext cx="4832859" cy="139207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7394" y="2227967"/>
            <a:ext cx="2428094" cy="3953952"/>
          </a:xfrm>
          <a:prstGeom prst="rect">
            <a:avLst/>
          </a:prstGeom>
        </p:spPr>
      </p:pic>
    </p:spTree>
    <p:extLst>
      <p:ext uri="{BB962C8B-B14F-4D97-AF65-F5344CB8AC3E}">
        <p14:creationId xmlns:p14="http://schemas.microsoft.com/office/powerpoint/2010/main" val="3838942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 y="260945"/>
            <a:ext cx="9720072" cy="1499616"/>
          </a:xfrm>
        </p:spPr>
        <p:txBody>
          <a:bodyPr>
            <a:normAutofit/>
          </a:bodyPr>
          <a:lstStyle/>
          <a:p>
            <a:r>
              <a:rPr lang="en-IN" sz="4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 Of Chloride Test: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81705106"/>
              </p:ext>
            </p:extLst>
          </p:nvPr>
        </p:nvGraphicFramePr>
        <p:xfrm>
          <a:off x="819222" y="2039598"/>
          <a:ext cx="9720260" cy="1224128"/>
        </p:xfrm>
        <a:graphic>
          <a:graphicData uri="http://schemas.openxmlformats.org/drawingml/2006/table">
            <a:tbl>
              <a:tblPr firstRow="1" bandRow="1">
                <a:tableStyleId>{073A0DAA-6AF3-43AB-8588-CEC1D06C72B9}</a:tableStyleId>
              </a:tblPr>
              <a:tblGrid>
                <a:gridCol w="1944052">
                  <a:extLst>
                    <a:ext uri="{9D8B030D-6E8A-4147-A177-3AD203B41FA5}">
                      <a16:colId xmlns:a16="http://schemas.microsoft.com/office/drawing/2014/main" val="20000"/>
                    </a:ext>
                  </a:extLst>
                </a:gridCol>
                <a:gridCol w="1944052">
                  <a:extLst>
                    <a:ext uri="{9D8B030D-6E8A-4147-A177-3AD203B41FA5}">
                      <a16:colId xmlns:a16="http://schemas.microsoft.com/office/drawing/2014/main" val="20001"/>
                    </a:ext>
                  </a:extLst>
                </a:gridCol>
                <a:gridCol w="1944052">
                  <a:extLst>
                    <a:ext uri="{9D8B030D-6E8A-4147-A177-3AD203B41FA5}">
                      <a16:colId xmlns:a16="http://schemas.microsoft.com/office/drawing/2014/main" val="20002"/>
                    </a:ext>
                  </a:extLst>
                </a:gridCol>
                <a:gridCol w="1944052">
                  <a:extLst>
                    <a:ext uri="{9D8B030D-6E8A-4147-A177-3AD203B41FA5}">
                      <a16:colId xmlns:a16="http://schemas.microsoft.com/office/drawing/2014/main" val="20003"/>
                    </a:ext>
                  </a:extLst>
                </a:gridCol>
                <a:gridCol w="1944052">
                  <a:extLst>
                    <a:ext uri="{9D8B030D-6E8A-4147-A177-3AD203B41FA5}">
                      <a16:colId xmlns:a16="http://schemas.microsoft.com/office/drawing/2014/main" val="20004"/>
                    </a:ext>
                  </a:extLst>
                </a:gridCol>
              </a:tblGrid>
              <a:tr h="471609">
                <a:tc>
                  <a:txBody>
                    <a:bodyPr/>
                    <a:lstStyle/>
                    <a:p>
                      <a:pPr algn="ctr"/>
                      <a:r>
                        <a:rPr lang="en-IN" b="1" dirty="0"/>
                        <a:t>Sample No.</a:t>
                      </a:r>
                    </a:p>
                  </a:txBody>
                  <a:tcPr/>
                </a:tc>
                <a:tc>
                  <a:txBody>
                    <a:bodyPr/>
                    <a:lstStyle/>
                    <a:p>
                      <a:pPr algn="ctr"/>
                      <a:r>
                        <a:rPr lang="en-IN" b="1" dirty="0"/>
                        <a:t>Sample 1</a:t>
                      </a:r>
                    </a:p>
                  </a:txBody>
                  <a:tcPr/>
                </a:tc>
                <a:tc>
                  <a:txBody>
                    <a:bodyPr/>
                    <a:lstStyle/>
                    <a:p>
                      <a:pPr algn="ctr"/>
                      <a:r>
                        <a:rPr lang="en-IN" b="1" dirty="0"/>
                        <a:t>Sample 2</a:t>
                      </a:r>
                    </a:p>
                  </a:txBody>
                  <a:tcPr/>
                </a:tc>
                <a:tc>
                  <a:txBody>
                    <a:bodyPr/>
                    <a:lstStyle/>
                    <a:p>
                      <a:pPr algn="ctr"/>
                      <a:r>
                        <a:rPr lang="en-IN" b="1" dirty="0"/>
                        <a:t>Sample 3</a:t>
                      </a:r>
                    </a:p>
                  </a:txBody>
                  <a:tcPr/>
                </a:tc>
                <a:tc>
                  <a:txBody>
                    <a:bodyPr/>
                    <a:lstStyle/>
                    <a:p>
                      <a:pPr algn="ctr"/>
                      <a:r>
                        <a:rPr lang="en-IN" b="1" dirty="0"/>
                        <a:t>Sample 4</a:t>
                      </a:r>
                    </a:p>
                  </a:txBody>
                  <a:tcPr/>
                </a:tc>
                <a:extLst>
                  <a:ext uri="{0D108BD9-81ED-4DB2-BD59-A6C34878D82A}">
                    <a16:rowId xmlns:a16="http://schemas.microsoft.com/office/drawing/2014/main" val="10000"/>
                  </a:ext>
                </a:extLst>
              </a:tr>
              <a:tr h="386759">
                <a:tc>
                  <a:txBody>
                    <a:bodyPr/>
                    <a:lstStyle/>
                    <a:p>
                      <a:pPr algn="ctr"/>
                      <a:r>
                        <a:rPr lang="en-IN" b="1" dirty="0"/>
                        <a:t>No Of Drops.</a:t>
                      </a:r>
                    </a:p>
                  </a:txBody>
                  <a:tcPr/>
                </a:tc>
                <a:tc>
                  <a:txBody>
                    <a:bodyPr/>
                    <a:lstStyle/>
                    <a:p>
                      <a:pPr algn="ctr"/>
                      <a:r>
                        <a:rPr lang="en-IN" b="1" dirty="0"/>
                        <a:t>22</a:t>
                      </a:r>
                    </a:p>
                  </a:txBody>
                  <a:tcPr/>
                </a:tc>
                <a:tc>
                  <a:txBody>
                    <a:bodyPr/>
                    <a:lstStyle/>
                    <a:p>
                      <a:pPr algn="ctr"/>
                      <a:r>
                        <a:rPr lang="en-IN" b="1" dirty="0"/>
                        <a:t>16</a:t>
                      </a:r>
                    </a:p>
                  </a:txBody>
                  <a:tcPr/>
                </a:tc>
                <a:tc>
                  <a:txBody>
                    <a:bodyPr/>
                    <a:lstStyle/>
                    <a:p>
                      <a:pPr algn="ctr"/>
                      <a:r>
                        <a:rPr lang="en-IN" b="1" dirty="0"/>
                        <a:t>17</a:t>
                      </a:r>
                    </a:p>
                  </a:txBody>
                  <a:tcPr/>
                </a:tc>
                <a:tc>
                  <a:txBody>
                    <a:bodyPr/>
                    <a:lstStyle/>
                    <a:p>
                      <a:pPr algn="ctr"/>
                      <a:r>
                        <a:rPr lang="en-IN" b="1" dirty="0"/>
                        <a:t>17</a:t>
                      </a:r>
                    </a:p>
                  </a:txBody>
                  <a:tcPr/>
                </a:tc>
                <a:extLst>
                  <a:ext uri="{0D108BD9-81ED-4DB2-BD59-A6C34878D82A}">
                    <a16:rowId xmlns:a16="http://schemas.microsoft.com/office/drawing/2014/main" val="10001"/>
                  </a:ext>
                </a:extLst>
              </a:tr>
              <a:tr h="293956">
                <a:tc>
                  <a:txBody>
                    <a:bodyPr/>
                    <a:lstStyle/>
                    <a:p>
                      <a:pPr algn="ctr"/>
                      <a:r>
                        <a:rPr lang="en-IN" b="1" dirty="0"/>
                        <a:t>Final</a:t>
                      </a:r>
                      <a:r>
                        <a:rPr lang="en-IN" b="1" baseline="0" dirty="0"/>
                        <a:t> Value.(mg/L)</a:t>
                      </a:r>
                      <a:endParaRPr lang="en-IN" b="1" dirty="0"/>
                    </a:p>
                  </a:txBody>
                  <a:tcPr/>
                </a:tc>
                <a:tc>
                  <a:txBody>
                    <a:bodyPr/>
                    <a:lstStyle/>
                    <a:p>
                      <a:pPr algn="ctr"/>
                      <a:r>
                        <a:rPr lang="en-IN" b="1" dirty="0"/>
                        <a:t>220</a:t>
                      </a:r>
                    </a:p>
                  </a:txBody>
                  <a:tcPr/>
                </a:tc>
                <a:tc>
                  <a:txBody>
                    <a:bodyPr/>
                    <a:lstStyle/>
                    <a:p>
                      <a:pPr algn="ctr"/>
                      <a:r>
                        <a:rPr lang="en-IN" b="1" dirty="0"/>
                        <a:t>160</a:t>
                      </a:r>
                    </a:p>
                  </a:txBody>
                  <a:tcPr/>
                </a:tc>
                <a:tc>
                  <a:txBody>
                    <a:bodyPr/>
                    <a:lstStyle/>
                    <a:p>
                      <a:pPr algn="ctr"/>
                      <a:r>
                        <a:rPr lang="en-IN" b="1" dirty="0"/>
                        <a:t>170</a:t>
                      </a:r>
                    </a:p>
                  </a:txBody>
                  <a:tcPr/>
                </a:tc>
                <a:tc>
                  <a:txBody>
                    <a:bodyPr/>
                    <a:lstStyle/>
                    <a:p>
                      <a:pPr algn="ctr"/>
                      <a:r>
                        <a:rPr lang="en-IN" b="1" dirty="0"/>
                        <a:t>170</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1315673" y="1343143"/>
            <a:ext cx="9075761" cy="1077218"/>
          </a:xfrm>
          <a:prstGeom prst="rect">
            <a:avLst/>
          </a:prstGeom>
          <a:noFill/>
        </p:spPr>
        <p:txBody>
          <a:bodyPr wrap="square" rtlCol="0">
            <a:spAutoFit/>
          </a:bodyPr>
          <a:lstStyle/>
          <a:p>
            <a:pPr algn="ctr"/>
            <a:r>
              <a:rPr lang="en-IN" sz="3200" b="1" dirty="0">
                <a:latin typeface="Times New Roman" panose="02020603050405020304" pitchFamily="18" charset="0"/>
                <a:cs typeface="Times New Roman" panose="02020603050405020304" pitchFamily="18" charset="0"/>
              </a:rPr>
              <a:t>Chloride(as Cl), mg/l = no. of drops X 10</a:t>
            </a:r>
          </a:p>
          <a:p>
            <a:pPr algn="ctr"/>
            <a:endParaRPr lang="en-IN"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8C2E955-01D1-42A3-6092-F8A1E6455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175" y="3384917"/>
            <a:ext cx="2769541" cy="2798003"/>
          </a:xfrm>
          <a:prstGeom prst="rect">
            <a:avLst/>
          </a:prstGeom>
        </p:spPr>
      </p:pic>
      <p:cxnSp>
        <p:nvCxnSpPr>
          <p:cNvPr id="4" name="Straight Arrow Connector 3"/>
          <p:cNvCxnSpPr/>
          <p:nvPr/>
        </p:nvCxnSpPr>
        <p:spPr>
          <a:xfrm>
            <a:off x="4418462" y="4731895"/>
            <a:ext cx="3166281" cy="4094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C75FB835-CC8F-F18C-057E-5C8F1B52D7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658" y="3387862"/>
            <a:ext cx="2703840" cy="2820164"/>
          </a:xfrm>
          <a:prstGeom prst="rect">
            <a:avLst/>
          </a:prstGeom>
        </p:spPr>
      </p:pic>
      <p:sp>
        <p:nvSpPr>
          <p:cNvPr id="9" name="TextBox 8"/>
          <p:cNvSpPr txBox="1"/>
          <p:nvPr/>
        </p:nvSpPr>
        <p:spPr>
          <a:xfrm>
            <a:off x="3933965" y="4270230"/>
            <a:ext cx="4135271" cy="461665"/>
          </a:xfrm>
          <a:prstGeom prst="rect">
            <a:avLst/>
          </a:prstGeom>
          <a:noFill/>
        </p:spPr>
        <p:txBody>
          <a:bodyPr wrap="square" rtlCol="0">
            <a:spAutoFit/>
          </a:bodyPr>
          <a:lstStyle/>
          <a:p>
            <a:pPr algn="ctr"/>
            <a:r>
              <a:rPr lang="en-IN" sz="2400" b="1" dirty="0">
                <a:solidFill>
                  <a:srgbClr val="FFC000"/>
                </a:solidFill>
              </a:rPr>
              <a:t>Yellow</a:t>
            </a:r>
            <a:r>
              <a:rPr lang="en-IN" sz="2400" b="1" dirty="0"/>
              <a:t> Turns </a:t>
            </a:r>
            <a:r>
              <a:rPr lang="en-IN" sz="2400" b="1" dirty="0">
                <a:solidFill>
                  <a:srgbClr val="C00000"/>
                </a:solidFill>
              </a:rPr>
              <a:t>Red</a:t>
            </a:r>
          </a:p>
        </p:txBody>
      </p:sp>
    </p:spTree>
    <p:extLst>
      <p:ext uri="{BB962C8B-B14F-4D97-AF65-F5344CB8AC3E}">
        <p14:creationId xmlns:p14="http://schemas.microsoft.com/office/powerpoint/2010/main" val="73897548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1942</Words>
  <Application>Microsoft Office PowerPoint</Application>
  <PresentationFormat>Widescreen</PresentationFormat>
  <Paragraphs>351</Paragraphs>
  <Slides>25</Slides>
  <Notes>2</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Andalus</vt:lpstr>
      <vt:lpstr>Arial</vt:lpstr>
      <vt:lpstr>Arial Unicode MS</vt:lpstr>
      <vt:lpstr>Bauhaus 93</vt:lpstr>
      <vt:lpstr>Calibri</vt:lpstr>
      <vt:lpstr>Calibri Light</vt:lpstr>
      <vt:lpstr>Times New Roman</vt:lpstr>
      <vt:lpstr>Tw Cen MT</vt:lpstr>
      <vt:lpstr>Tw Cen MT Condensed</vt:lpstr>
      <vt:lpstr>Wingdings 3</vt:lpstr>
      <vt:lpstr>Office Theme</vt:lpstr>
      <vt:lpstr>Integral</vt:lpstr>
      <vt:lpstr>PowerPoint Presentation</vt:lpstr>
      <vt:lpstr>Introduction:</vt:lpstr>
      <vt:lpstr>About the lake : </vt:lpstr>
      <vt:lpstr>OBJECTIVE:</vt:lpstr>
      <vt:lpstr>Materials and methods:</vt:lpstr>
      <vt:lpstr>RESULTS OF THE TESTS CONDUCTED :      </vt:lpstr>
      <vt:lpstr>Test for fluorides:</vt:lpstr>
      <vt:lpstr>Test for Chlorides:</vt:lpstr>
      <vt:lpstr>Results Of Chloride Test:</vt:lpstr>
      <vt:lpstr>Test for calcium hardness</vt:lpstr>
      <vt:lpstr>Results Of Calcium Hardness Test </vt:lpstr>
      <vt:lpstr>Test for Total hardness of water</vt:lpstr>
      <vt:lpstr>PowerPoint Presentation</vt:lpstr>
      <vt:lpstr>Result of total hardness:</vt:lpstr>
      <vt:lpstr>Test for dissolved oxygen level</vt:lpstr>
      <vt:lpstr>PowerPoint Presentation</vt:lpstr>
      <vt:lpstr>Results for dissolved oxygen level:</vt:lpstr>
      <vt:lpstr>Conclusion of dissolved oxygen test:</vt:lpstr>
      <vt:lpstr>plant species IDENTIFIED :</vt:lpstr>
      <vt:lpstr>micro organisms IDENTIFIED:</vt:lpstr>
      <vt:lpstr>Conclusion :</vt:lpstr>
      <vt:lpstr>PowerPoint Presentation</vt:lpstr>
      <vt:lpstr>Photo gallery </vt:lpstr>
      <vt:lpstr>ACKNOWLEDGMENTS: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supriyabist68@gmail.com</dc:creator>
  <cp:lastModifiedBy>Renjitha R Kumar</cp:lastModifiedBy>
  <cp:revision>178</cp:revision>
  <dcterms:created xsi:type="dcterms:W3CDTF">2021-12-20T04:23:14Z</dcterms:created>
  <dcterms:modified xsi:type="dcterms:W3CDTF">2022-12-16T09:54:42Z</dcterms:modified>
</cp:coreProperties>
</file>