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5" roundtripDataSignature="AMtx7mgoskm7ZYd4rlfLQcx64f69KLEz6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2767EB7-82A4-4674-BD9E-B0FD427ADC19}">
  <a:tblStyle styleId="{92767EB7-82A4-4674-BD9E-B0FD427ADC19}"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5" Type="http://customschemas.google.com/relationships/presentationmetadata" Target="meta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Chemical Oxygen Demand through the following Procedure</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15ml of conc. sulphuric acid with 0.3g of mercuric sulphate and a pinch of silver sulphate along with 5ml of 0.025M potassium dichromate is taken into a Nessler's tube. 10ml of sample (thoroughly shaken) is pipetted out into this mixture and kept for about 90 minutes on the hot plate for digestion. 40ml of distilled water is added to the cooled mixture (to make up to 50ml) and titrated against 0.25M FAS using ferroin indicator, till the colour turns from blue green to wine red indicating the end point. A reagent blank is also carried out using 10ml of distilled water.</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Free Carbondioxide through the following procedure – </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A known volume (25ml) of the sample was measured into a conical flask. 2-3 drops of phenolphthalein indicator was added and titrated against 0.22N sodium hydroxide till the pink colour persisted indicating the end point.</a:t>
            </a:r>
            <a:br>
              <a:rPr lang="en-US"/>
            </a:br>
            <a:r>
              <a:rPr b="0" i="0" lang="en-US" sz="1200">
                <a:solidFill>
                  <a:schemeClr val="dk1"/>
                </a:solidFill>
                <a:latin typeface="Calibri"/>
                <a:ea typeface="Calibri"/>
                <a:cs typeface="Calibri"/>
                <a:sym typeface="Calibri"/>
              </a:rPr>
              <a:t>If the pink colour appears on adding phenolphthalein it indicates the absence of free carbon-dioxide.</a:t>
            </a:r>
            <a:endParaRPr/>
          </a:p>
        </p:txBody>
      </p:sp>
      <p:sp>
        <p:nvSpPr>
          <p:cNvPr id="194" name="Google Shape;194;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Biochemical Oxygen Demand through the following procedure – </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The sample having a pH of 7 is determined for first day DO. Various dilutions (at least 3) are prepared to obtain about 50% depletion of D.O. using sample and dilution water. The samples are incubated at 20 oC for 5 days and the 5th day D.O is noted using the Winkler’s method. A reagent blank is also prepared in a similar manner.</a:t>
            </a:r>
            <a:endParaRPr/>
          </a:p>
          <a:p>
            <a:pPr indent="0" lvl="0" marL="0" rtl="0" algn="l">
              <a:spcBef>
                <a:spcPts val="0"/>
              </a:spcBef>
              <a:spcAft>
                <a:spcPts val="0"/>
              </a:spcAft>
              <a:buNone/>
            </a:pPr>
            <a:r>
              <a:t/>
            </a:r>
            <a:endParaRPr/>
          </a:p>
        </p:txBody>
      </p:sp>
      <p:sp>
        <p:nvSpPr>
          <p:cNvPr id="204" name="Google Shape;204;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All of them through Water Testing Kit</a:t>
            </a:r>
            <a:endParaRPr/>
          </a:p>
          <a:p>
            <a:pPr indent="0" lvl="0" marL="0" rtl="0" algn="l">
              <a:spcBef>
                <a:spcPts val="0"/>
              </a:spcBef>
              <a:spcAft>
                <a:spcPts val="0"/>
              </a:spcAft>
              <a:buNone/>
            </a:pPr>
            <a:r>
              <a:rPr lang="en-US"/>
              <a:t>Fluoride: take 5ml of sample water then add 5 drops of Fluoride reagent – 1 (F – 1). Note the colour.</a:t>
            </a:r>
            <a:endParaRPr/>
          </a:p>
          <a:p>
            <a:pPr indent="0" lvl="0" marL="0" rtl="0" algn="l">
              <a:spcBef>
                <a:spcPts val="0"/>
              </a:spcBef>
              <a:spcAft>
                <a:spcPts val="0"/>
              </a:spcAft>
              <a:buNone/>
            </a:pPr>
            <a:r>
              <a:rPr lang="en-US"/>
              <a:t>Chlouride: Take 25ml of sample, then add 5 drops of Chloride reagent – 1 (C – 1), then add Chloride reagent – 2 (C – 2) till yellow colour turns red.</a:t>
            </a:r>
            <a:endParaRPr/>
          </a:p>
          <a:p>
            <a:pPr indent="0" lvl="0" marL="0" rtl="0" algn="l">
              <a:spcBef>
                <a:spcPts val="0"/>
              </a:spcBef>
              <a:spcAft>
                <a:spcPts val="0"/>
              </a:spcAft>
              <a:buNone/>
            </a:pPr>
            <a:r>
              <a:rPr lang="en-US"/>
              <a:t>Total Hardness: take 25ml of sample water, then add 10 drops of Total Hardness reagent – 1 (TH – 1), then add Total Hardness reagent – 3 (TH – 3) till pink colour turns blue.</a:t>
            </a:r>
            <a:endParaRPr/>
          </a:p>
        </p:txBody>
      </p:sp>
      <p:sp>
        <p:nvSpPr>
          <p:cNvPr id="221" name="Google Shape;221;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 name="Google Shape;232;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 name="Google Shape;11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 name="Google Shape;12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Turbidity through turbidity meter</a:t>
            </a:r>
            <a:endParaRPr/>
          </a:p>
          <a:p>
            <a:pPr indent="0" lvl="0" marL="0" rtl="0" algn="l">
              <a:spcBef>
                <a:spcPts val="0"/>
              </a:spcBef>
              <a:spcAft>
                <a:spcPts val="0"/>
              </a:spcAft>
              <a:buNone/>
            </a:pPr>
            <a:r>
              <a:rPr lang="en-US"/>
              <a:t>Alkalinity measured though the following procedure - </a:t>
            </a:r>
            <a:endParaRPr/>
          </a:p>
          <a:p>
            <a:pPr indent="0" lvl="0" marL="0" rtl="0" algn="l">
              <a:spcBef>
                <a:spcPts val="0"/>
              </a:spcBef>
              <a:spcAft>
                <a:spcPts val="0"/>
              </a:spcAft>
              <a:buNone/>
            </a:pPr>
            <a:r>
              <a:rPr b="0" i="0" lang="en-US" sz="1200">
                <a:solidFill>
                  <a:schemeClr val="lt1"/>
                </a:solidFill>
                <a:latin typeface="Calibri"/>
                <a:ea typeface="Calibri"/>
                <a:cs typeface="Calibri"/>
                <a:sym typeface="Calibri"/>
              </a:rPr>
              <a:t>Measure a suitable volume of sample in 250 ml conical flask. Add 2-3 drops of phenolphthalein indicator. If the pink colour develops titrate against 0.02 N H2SO4, till the colour disappears, which is the characteristic of pH 8.3.Note down the volume of H2SO4 consumed. Add 2-3 drops of methyl orange and continue titration with H2SO4 till the yellow colour changes to orange, which is the characteristic of pH 4.5. Note down the additional amount of H2SO4 required. In case pink colour does not appear after addition of phenolphthalein, continue with addition of methyl orange.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          </a:t>
            </a:r>
            <a:endParaRPr/>
          </a:p>
        </p:txBody>
      </p:sp>
      <p:sp>
        <p:nvSpPr>
          <p:cNvPr id="173" name="Google Shape;173;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Dissolved Oxygen through Winkler’s method</a:t>
            </a:r>
            <a:endParaRPr/>
          </a:p>
        </p:txBody>
      </p:sp>
      <p:sp>
        <p:nvSpPr>
          <p:cNvPr id="184" name="Google Shape;184;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3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0" name="Shape 90"/>
        <p:cNvGrpSpPr/>
        <p:nvPr/>
      </p:nvGrpSpPr>
      <p:grpSpPr>
        <a:xfrm>
          <a:off x="0" y="0"/>
          <a:ext cx="0" cy="0"/>
          <a:chOff x="0" y="0"/>
          <a:chExt cx="0" cy="0"/>
        </a:xfrm>
      </p:grpSpPr>
      <p:sp>
        <p:nvSpPr>
          <p:cNvPr id="91" name="Google Shape;91;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2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93" name="Google Shape;93;p2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94" name="Google Shape;94;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 name="Shape 27"/>
        <p:cNvGrpSpPr/>
        <p:nvPr/>
      </p:nvGrpSpPr>
      <p:grpSpPr>
        <a:xfrm>
          <a:off x="0" y="0"/>
          <a:ext cx="0" cy="0"/>
          <a:chOff x="0" y="0"/>
          <a:chExt cx="0" cy="0"/>
        </a:xfrm>
      </p:grpSpPr>
      <p:sp>
        <p:nvSpPr>
          <p:cNvPr id="28" name="Google Shape;28;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2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 name="Shape 34"/>
        <p:cNvGrpSpPr/>
        <p:nvPr/>
      </p:nvGrpSpPr>
      <p:grpSpPr>
        <a:xfrm>
          <a:off x="0" y="0"/>
          <a:ext cx="0" cy="0"/>
          <a:chOff x="0" y="0"/>
          <a:chExt cx="0" cy="0"/>
        </a:xfrm>
      </p:grpSpPr>
      <p:sp>
        <p:nvSpPr>
          <p:cNvPr id="35" name="Google Shape;35;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9" name="Shape 39"/>
        <p:cNvGrpSpPr/>
        <p:nvPr/>
      </p:nvGrpSpPr>
      <p:grpSpPr>
        <a:xfrm>
          <a:off x="0" y="0"/>
          <a:ext cx="0" cy="0"/>
          <a:chOff x="0" y="0"/>
          <a:chExt cx="0" cy="0"/>
        </a:xfrm>
      </p:grpSpPr>
      <p:sp>
        <p:nvSpPr>
          <p:cNvPr id="40" name="Google Shape;40;p2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2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2" name="Google Shape;42;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 name="Shape 45"/>
        <p:cNvGrpSpPr/>
        <p:nvPr/>
      </p:nvGrpSpPr>
      <p:grpSpPr>
        <a:xfrm>
          <a:off x="0" y="0"/>
          <a:ext cx="0" cy="0"/>
          <a:chOff x="0" y="0"/>
          <a:chExt cx="0" cy="0"/>
        </a:xfrm>
      </p:grpSpPr>
      <p:sp>
        <p:nvSpPr>
          <p:cNvPr id="46" name="Google Shape;46;p2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2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8" name="Google Shape;48;p2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2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0" name="Google Shape;50;p2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2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2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0"/>
          <p:cNvSpPr/>
          <p:nvPr>
            <p:ph idx="2" type="pic"/>
          </p:nvPr>
        </p:nvSpPr>
        <p:spPr>
          <a:xfrm>
            <a:off x="5183188" y="987425"/>
            <a:ext cx="6172200" cy="4873625"/>
          </a:xfrm>
          <a:prstGeom prst="rect">
            <a:avLst/>
          </a:prstGeom>
          <a:noFill/>
          <a:ln>
            <a:noFill/>
          </a:ln>
        </p:spPr>
      </p:sp>
      <p:sp>
        <p:nvSpPr>
          <p:cNvPr id="68" name="Google Shape;68;p3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7.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7.jpg"/><Relationship Id="rId2" Type="http://schemas.openxmlformats.org/officeDocument/2006/relationships/slideLayout" Target="../slideLayouts/slideLayout12.xml"/><Relationship Id="rId3"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84" name="Shape 84"/>
        <p:cNvGrpSpPr/>
        <p:nvPr/>
      </p:nvGrpSpPr>
      <p:grpSpPr>
        <a:xfrm>
          <a:off x="0" y="0"/>
          <a:ext cx="0" cy="0"/>
          <a:chOff x="0" y="0"/>
          <a:chExt cx="0" cy="0"/>
        </a:xfrm>
      </p:grpSpPr>
      <p:sp>
        <p:nvSpPr>
          <p:cNvPr id="85" name="Google Shape;85;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 name="Google Shape;86;p2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87" name="Google Shape;87;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88" name="Google Shape;88;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89" name="Google Shape;89;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1200" u="none">
                <a:solidFill>
                  <a:schemeClr val="lt1"/>
                </a:solidFill>
                <a:latin typeface="Calibri"/>
                <a:ea typeface="Calibri"/>
                <a:cs typeface="Calibri"/>
                <a:sym typeface="Calibri"/>
              </a:defRPr>
            </a:lvl1pPr>
            <a:lvl2pPr indent="0" lvl="1" marL="0" marR="0" rtl="0" algn="r">
              <a:spcBef>
                <a:spcPts val="0"/>
              </a:spcBef>
              <a:buNone/>
              <a:defRPr b="0" sz="1200" u="none">
                <a:solidFill>
                  <a:schemeClr val="lt1"/>
                </a:solidFill>
                <a:latin typeface="Calibri"/>
                <a:ea typeface="Calibri"/>
                <a:cs typeface="Calibri"/>
                <a:sym typeface="Calibri"/>
              </a:defRPr>
            </a:lvl2pPr>
            <a:lvl3pPr indent="0" lvl="2" marL="0" marR="0" rtl="0" algn="r">
              <a:spcBef>
                <a:spcPts val="0"/>
              </a:spcBef>
              <a:buNone/>
              <a:defRPr b="0" sz="1200" u="none">
                <a:solidFill>
                  <a:schemeClr val="lt1"/>
                </a:solidFill>
                <a:latin typeface="Calibri"/>
                <a:ea typeface="Calibri"/>
                <a:cs typeface="Calibri"/>
                <a:sym typeface="Calibri"/>
              </a:defRPr>
            </a:lvl3pPr>
            <a:lvl4pPr indent="0" lvl="3" marL="0" marR="0" rtl="0" algn="r">
              <a:spcBef>
                <a:spcPts val="0"/>
              </a:spcBef>
              <a:buNone/>
              <a:defRPr b="0" sz="1200" u="none">
                <a:solidFill>
                  <a:schemeClr val="lt1"/>
                </a:solidFill>
                <a:latin typeface="Calibri"/>
                <a:ea typeface="Calibri"/>
                <a:cs typeface="Calibri"/>
                <a:sym typeface="Calibri"/>
              </a:defRPr>
            </a:lvl4pPr>
            <a:lvl5pPr indent="0" lvl="4" marL="0" marR="0" rtl="0" algn="r">
              <a:spcBef>
                <a:spcPts val="0"/>
              </a:spcBef>
              <a:buNone/>
              <a:defRPr b="0" sz="1200" u="none">
                <a:solidFill>
                  <a:schemeClr val="lt1"/>
                </a:solidFill>
                <a:latin typeface="Calibri"/>
                <a:ea typeface="Calibri"/>
                <a:cs typeface="Calibri"/>
                <a:sym typeface="Calibri"/>
              </a:defRPr>
            </a:lvl5pPr>
            <a:lvl6pPr indent="0" lvl="5" marL="0" marR="0" rtl="0" algn="r">
              <a:spcBef>
                <a:spcPts val="0"/>
              </a:spcBef>
              <a:buNone/>
              <a:defRPr b="0" sz="1200" u="none">
                <a:solidFill>
                  <a:schemeClr val="lt1"/>
                </a:solidFill>
                <a:latin typeface="Calibri"/>
                <a:ea typeface="Calibri"/>
                <a:cs typeface="Calibri"/>
                <a:sym typeface="Calibri"/>
              </a:defRPr>
            </a:lvl6pPr>
            <a:lvl7pPr indent="0" lvl="6" marL="0" marR="0" rtl="0" algn="r">
              <a:spcBef>
                <a:spcPts val="0"/>
              </a:spcBef>
              <a:buNone/>
              <a:defRPr b="0" sz="1200" u="none">
                <a:solidFill>
                  <a:schemeClr val="lt1"/>
                </a:solidFill>
                <a:latin typeface="Calibri"/>
                <a:ea typeface="Calibri"/>
                <a:cs typeface="Calibri"/>
                <a:sym typeface="Calibri"/>
              </a:defRPr>
            </a:lvl7pPr>
            <a:lvl8pPr indent="0" lvl="7" marL="0" marR="0" rtl="0" algn="r">
              <a:spcBef>
                <a:spcPts val="0"/>
              </a:spcBef>
              <a:buNone/>
              <a:defRPr b="0" sz="1200" u="none">
                <a:solidFill>
                  <a:schemeClr val="lt1"/>
                </a:solidFill>
                <a:latin typeface="Calibri"/>
                <a:ea typeface="Calibri"/>
                <a:cs typeface="Calibri"/>
                <a:sym typeface="Calibri"/>
              </a:defRPr>
            </a:lvl8pPr>
            <a:lvl9pPr indent="0" lvl="8" marL="0" marR="0" rtl="0" algn="r">
              <a:spcBef>
                <a:spcPts val="0"/>
              </a:spcBef>
              <a:buNone/>
              <a:defRPr b="0" sz="1200" u="non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 Id="rId4" Type="http://schemas.openxmlformats.org/officeDocument/2006/relationships/image" Target="../media/image10.png"/><Relationship Id="rId5"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jp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jp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7.jpg"/><Relationship Id="rId4" Type="http://schemas.openxmlformats.org/officeDocument/2006/relationships/image" Target="../media/image16.jpg"/><Relationship Id="rId5" Type="http://schemas.openxmlformats.org/officeDocument/2006/relationships/image" Target="../media/image22.jpg"/><Relationship Id="rId6" Type="http://schemas.openxmlformats.org/officeDocument/2006/relationships/image" Target="../media/image2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jpg"/><Relationship Id="rId4" Type="http://schemas.openxmlformats.org/officeDocument/2006/relationships/hyperlink" Target="https://www.researchgate.net/" TargetMode="External"/></Relationships>
</file>

<file path=ppt/slides/_rels/slide16.xml.rels><?xml version="1.0" encoding="UTF-8" standalone="yes"?><Relationships xmlns="http://schemas.openxmlformats.org/package/2006/relationships"><Relationship Id="rId10" Type="http://schemas.openxmlformats.org/officeDocument/2006/relationships/hyperlink" Target="https://www.ijisrt.com/" TargetMode="External"/><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jpg"/><Relationship Id="rId4" Type="http://schemas.openxmlformats.org/officeDocument/2006/relationships/hyperlink" Target="https://www.researchgate.net/" TargetMode="External"/><Relationship Id="rId9" Type="http://schemas.openxmlformats.org/officeDocument/2006/relationships/hyperlink" Target="https://www.hach.com/parameters/" TargetMode="External"/><Relationship Id="rId5" Type="http://schemas.openxmlformats.org/officeDocument/2006/relationships/hyperlink" Target="https://www.fondriest.com/environmental-measurements/parameters/water-quality" TargetMode="External"/><Relationship Id="rId6" Type="http://schemas.openxmlformats.org/officeDocument/2006/relationships/hyperlink" Target="https://www.sciencedirect.com/" TargetMode="External"/><Relationship Id="rId7" Type="http://schemas.openxmlformats.org/officeDocument/2006/relationships/hyperlink" Target="https://www.neptjournal.com/" TargetMode="External"/><Relationship Id="rId8" Type="http://schemas.openxmlformats.org/officeDocument/2006/relationships/hyperlink" Target="https://www.watereducation.or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jp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jpg"/><Relationship Id="rId4" Type="http://schemas.openxmlformats.org/officeDocument/2006/relationships/image" Target="../media/image11.jpg"/><Relationship Id="rId5"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5.png"/><Relationship Id="rId7" Type="http://schemas.openxmlformats.org/officeDocument/2006/relationships/image" Target="../media/image18.png"/><Relationship Id="rId8"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7.jpg"/><Relationship Id="rId4" Type="http://schemas.openxmlformats.org/officeDocument/2006/relationships/image" Target="../media/image4.jpg"/><Relationship Id="rId5" Type="http://schemas.openxmlformats.org/officeDocument/2006/relationships/image" Target="../media/image12.jpg"/><Relationship Id="rId6" Type="http://schemas.openxmlformats.org/officeDocument/2006/relationships/image" Target="../media/image2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jpg"/><Relationship Id="rId4" Type="http://schemas.openxmlformats.org/officeDocument/2006/relationships/image" Target="../media/image23.jpg"/><Relationship Id="rId5"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
          <p:cNvSpPr/>
          <p:nvPr/>
        </p:nvSpPr>
        <p:spPr>
          <a:xfrm>
            <a:off x="0" y="0"/>
            <a:ext cx="12191695" cy="6858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2" name="Google Shape;102;p1"/>
          <p:cNvSpPr txBox="1"/>
          <p:nvPr>
            <p:ph type="ctrTitle"/>
          </p:nvPr>
        </p:nvSpPr>
        <p:spPr>
          <a:xfrm>
            <a:off x="5123375" y="891541"/>
            <a:ext cx="5866190" cy="3003678"/>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accent1"/>
              </a:buClr>
              <a:buSzPct val="100000"/>
              <a:buFont typeface="Calibri"/>
              <a:buNone/>
            </a:pPr>
            <a:r>
              <a:rPr b="1" lang="en-US" sz="7200">
                <a:solidFill>
                  <a:schemeClr val="accent1"/>
                </a:solidFill>
              </a:rPr>
              <a:t>Sustainability of</a:t>
            </a:r>
            <a:br>
              <a:rPr b="1" lang="en-US" sz="7200">
                <a:solidFill>
                  <a:schemeClr val="accent1"/>
                </a:solidFill>
              </a:rPr>
            </a:br>
            <a:r>
              <a:rPr b="1" lang="en-US" sz="7200">
                <a:solidFill>
                  <a:schemeClr val="accent1"/>
                </a:solidFill>
              </a:rPr>
              <a:t>Peri-Urban Lakes</a:t>
            </a:r>
            <a:br>
              <a:rPr b="1" lang="en-US" sz="7200">
                <a:solidFill>
                  <a:schemeClr val="accent1"/>
                </a:solidFill>
              </a:rPr>
            </a:br>
            <a:endParaRPr b="1" sz="7200">
              <a:solidFill>
                <a:schemeClr val="accent1"/>
              </a:solidFill>
            </a:endParaRPr>
          </a:p>
        </p:txBody>
      </p:sp>
      <p:sp>
        <p:nvSpPr>
          <p:cNvPr id="103" name="Google Shape;103;p1"/>
          <p:cNvSpPr txBox="1"/>
          <p:nvPr>
            <p:ph idx="1" type="subTitle"/>
          </p:nvPr>
        </p:nvSpPr>
        <p:spPr>
          <a:xfrm>
            <a:off x="5123375" y="4124279"/>
            <a:ext cx="5866190" cy="921039"/>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Clr>
                <a:srgbClr val="002060"/>
              </a:buClr>
              <a:buSzPts val="2400"/>
              <a:buNone/>
            </a:pPr>
            <a:r>
              <a:rPr b="1" lang="en-US">
                <a:solidFill>
                  <a:srgbClr val="002060"/>
                </a:solidFill>
              </a:rPr>
              <a:t>Lake Symposium 2022</a:t>
            </a:r>
            <a:endParaRPr/>
          </a:p>
        </p:txBody>
      </p:sp>
      <p:sp>
        <p:nvSpPr>
          <p:cNvPr id="104" name="Google Shape;104;p1"/>
          <p:cNvSpPr/>
          <p:nvPr/>
        </p:nvSpPr>
        <p:spPr>
          <a:xfrm>
            <a:off x="0" y="891540"/>
            <a:ext cx="3911697" cy="5071110"/>
          </a:xfrm>
          <a:prstGeom prst="rect">
            <a:avLst/>
          </a:prstGeom>
          <a:solidFill>
            <a:srgbClr val="FFFFFF"/>
          </a:solidFill>
          <a:ln>
            <a:noFill/>
          </a:ln>
          <a:effectLst>
            <a:outerShdw blurRad="406400" sx="89000" rotWithShape="0" dir="5400000" dist="317500" sy="89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Logo&#10;&#10;Description automatically generated" id="105" name="Google Shape;105;p1"/>
          <p:cNvPicPr preferRelativeResize="0"/>
          <p:nvPr/>
        </p:nvPicPr>
        <p:blipFill rotWithShape="1">
          <a:blip r:embed="rId4">
            <a:alphaModFix/>
          </a:blip>
          <a:srcRect b="0" l="0" r="0" t="0"/>
          <a:stretch/>
        </p:blipFill>
        <p:spPr>
          <a:xfrm>
            <a:off x="634499" y="1240918"/>
            <a:ext cx="2707477" cy="2154542"/>
          </a:xfrm>
          <a:prstGeom prst="rect">
            <a:avLst/>
          </a:prstGeom>
          <a:noFill/>
          <a:ln>
            <a:noFill/>
          </a:ln>
        </p:spPr>
      </p:pic>
      <p:pic>
        <p:nvPicPr>
          <p:cNvPr id="106" name="Google Shape;106;p1"/>
          <p:cNvPicPr preferRelativeResize="0"/>
          <p:nvPr/>
        </p:nvPicPr>
        <p:blipFill rotWithShape="1">
          <a:blip r:embed="rId5">
            <a:alphaModFix/>
          </a:blip>
          <a:srcRect b="0" l="0" r="0" t="0"/>
          <a:stretch/>
        </p:blipFill>
        <p:spPr>
          <a:xfrm>
            <a:off x="365700" y="3895221"/>
            <a:ext cx="3245076" cy="1379157"/>
          </a:xfrm>
          <a:prstGeom prst="rect">
            <a:avLst/>
          </a:prstGeom>
          <a:noFill/>
          <a:ln>
            <a:noFill/>
          </a:ln>
        </p:spPr>
      </p:pic>
      <p:sp>
        <p:nvSpPr>
          <p:cNvPr id="107" name="Google Shape;107;p1"/>
          <p:cNvSpPr/>
          <p:nvPr/>
        </p:nvSpPr>
        <p:spPr>
          <a:xfrm>
            <a:off x="3908874" y="891540"/>
            <a:ext cx="722376" cy="5071110"/>
          </a:xfrm>
          <a:prstGeom prst="rect">
            <a:avLst/>
          </a:prstGeom>
          <a:solidFill>
            <a:srgbClr val="4C525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8" name="Google Shape;108;p1"/>
          <p:cNvSpPr txBox="1"/>
          <p:nvPr/>
        </p:nvSpPr>
        <p:spPr>
          <a:xfrm>
            <a:off x="9376385" y="5274378"/>
            <a:ext cx="1613180" cy="870268"/>
          </a:xfrm>
          <a:prstGeom prst="rect">
            <a:avLst/>
          </a:prstGeom>
          <a:noFill/>
          <a:ln>
            <a:noFill/>
          </a:ln>
        </p:spPr>
        <p:txBody>
          <a:bodyPr anchorCtr="0" anchor="b" bIns="45700" lIns="91425" spcFirstLastPara="1" rIns="91425" wrap="square" tIns="45700">
            <a:normAutofit/>
          </a:bodyPr>
          <a:lstStyle/>
          <a:p>
            <a:pPr indent="0" lvl="0" marL="0" marR="0" rtl="0" algn="r">
              <a:lnSpc>
                <a:spcPct val="90000"/>
              </a:lnSpc>
              <a:spcBef>
                <a:spcPts val="0"/>
              </a:spcBef>
              <a:spcAft>
                <a:spcPts val="0"/>
              </a:spcAft>
              <a:buClr>
                <a:srgbClr val="7030A0"/>
              </a:buClr>
              <a:buSzPts val="2000"/>
              <a:buFont typeface="Calibri"/>
              <a:buNone/>
            </a:pPr>
            <a:r>
              <a:rPr b="1" i="0" lang="en-US" sz="2000" u="none" cap="none" strike="noStrike">
                <a:solidFill>
                  <a:srgbClr val="7030A0"/>
                </a:solidFill>
                <a:latin typeface="Calibri"/>
                <a:ea typeface="Calibri"/>
                <a:cs typeface="Calibri"/>
                <a:sym typeface="Calibri"/>
              </a:rPr>
              <a:t>Varun Singoor</a:t>
            </a:r>
            <a:endParaRPr/>
          </a:p>
          <a:p>
            <a:pPr indent="0" lvl="0" marL="0" marR="0" rtl="0" algn="r">
              <a:lnSpc>
                <a:spcPct val="90000"/>
              </a:lnSpc>
              <a:spcBef>
                <a:spcPts val="600"/>
              </a:spcBef>
              <a:spcAft>
                <a:spcPts val="0"/>
              </a:spcAft>
              <a:buClr>
                <a:srgbClr val="7030A0"/>
              </a:buClr>
              <a:buSzPts val="2000"/>
              <a:buFont typeface="Calibri"/>
              <a:buNone/>
            </a:pPr>
            <a:r>
              <a:rPr b="1" i="0" lang="en-US" sz="2000" u="none" cap="none" strike="noStrike">
                <a:solidFill>
                  <a:srgbClr val="7030A0"/>
                </a:solidFill>
                <a:latin typeface="Calibri"/>
                <a:ea typeface="Calibri"/>
                <a:cs typeface="Calibri"/>
                <a:sym typeface="Calibri"/>
              </a:rPr>
              <a:t>Class XI</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10"/>
          <p:cNvSpPr/>
          <p:nvPr/>
        </p:nvSpPr>
        <p:spPr>
          <a:xfrm>
            <a:off x="0" y="0"/>
            <a:ext cx="12188952" cy="6858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7" name="Google Shape;197;p10"/>
          <p:cNvSpPr txBox="1"/>
          <p:nvPr>
            <p:ph type="title"/>
          </p:nvPr>
        </p:nvSpPr>
        <p:spPr>
          <a:xfrm>
            <a:off x="4162042" y="1026201"/>
            <a:ext cx="7506469" cy="76290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b="1" lang="en-US" sz="3200"/>
              <a:t>Chemical Oxygen Demand (COD): </a:t>
            </a:r>
            <a:r>
              <a:rPr b="1" lang="en-US" sz="3200">
                <a:solidFill>
                  <a:srgbClr val="C55A11"/>
                </a:solidFill>
              </a:rPr>
              <a:t>64.89 mg/L</a:t>
            </a:r>
            <a:endParaRPr/>
          </a:p>
        </p:txBody>
      </p:sp>
      <p:pic>
        <p:nvPicPr>
          <p:cNvPr descr="A field of green plants next to a body of water&#10;&#10;Description automatically generated with medium confidence" id="198" name="Google Shape;198;p10"/>
          <p:cNvPicPr preferRelativeResize="0"/>
          <p:nvPr>
            <p:ph idx="2" type="body"/>
          </p:nvPr>
        </p:nvPicPr>
        <p:blipFill rotWithShape="1">
          <a:blip r:embed="rId4">
            <a:alphaModFix/>
          </a:blip>
          <a:srcRect b="0" l="1490" r="7960" t="0"/>
          <a:stretch/>
        </p:blipFill>
        <p:spPr>
          <a:xfrm>
            <a:off x="408805" y="601981"/>
            <a:ext cx="3867920" cy="5695554"/>
          </a:xfrm>
          <a:prstGeom prst="rect">
            <a:avLst/>
          </a:prstGeom>
          <a:noFill/>
          <a:ln>
            <a:noFill/>
          </a:ln>
        </p:spPr>
      </p:pic>
      <p:sp>
        <p:nvSpPr>
          <p:cNvPr id="199" name="Google Shape;199;p10"/>
          <p:cNvSpPr/>
          <p:nvPr/>
        </p:nvSpPr>
        <p:spPr>
          <a:xfrm>
            <a:off x="5297762" y="2374947"/>
            <a:ext cx="4243589" cy="18288"/>
          </a:xfrm>
          <a:custGeom>
            <a:rect b="b" l="l" r="r" t="t"/>
            <a:pathLst>
              <a:path extrusionOk="0" fill="none" h="18288" w="4243589">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extrusionOk="0" h="18288" w="4243589">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0" name="Google Shape;200;p10"/>
          <p:cNvSpPr txBox="1"/>
          <p:nvPr>
            <p:ph idx="1" type="body"/>
          </p:nvPr>
        </p:nvSpPr>
        <p:spPr>
          <a:xfrm>
            <a:off x="4366727" y="2441448"/>
            <a:ext cx="7416467" cy="3856087"/>
          </a:xfrm>
          <a:prstGeom prst="rect">
            <a:avLst/>
          </a:prstGeom>
          <a:noFill/>
          <a:ln>
            <a:noFill/>
          </a:ln>
        </p:spPr>
        <p:txBody>
          <a:bodyPr anchorCtr="0" anchor="t" bIns="45700" lIns="91425" spcFirstLastPara="1" rIns="91425" wrap="square" tIns="45700">
            <a:normAutofit/>
          </a:bodyPr>
          <a:lstStyle/>
          <a:p>
            <a:pPr indent="-228600" lvl="1" marL="685800" rtl="0" algn="l">
              <a:lnSpc>
                <a:spcPct val="90000"/>
              </a:lnSpc>
              <a:spcBef>
                <a:spcPts val="0"/>
              </a:spcBef>
              <a:spcAft>
                <a:spcPts val="0"/>
              </a:spcAft>
              <a:buClr>
                <a:schemeClr val="dk1"/>
              </a:buClr>
              <a:buSzPts val="2400"/>
              <a:buChar char="•"/>
            </a:pPr>
            <a:r>
              <a:rPr lang="en-US"/>
              <a:t>Amount of O</a:t>
            </a:r>
            <a:r>
              <a:rPr baseline="-25000" lang="en-US"/>
              <a:t>2</a:t>
            </a:r>
            <a:r>
              <a:rPr lang="en-US"/>
              <a:t> required to break down the organic matter by chemical oxidation.</a:t>
            </a:r>
            <a:endParaRPr/>
          </a:p>
          <a:p>
            <a:pPr indent="-228600" lvl="1" marL="685800" rtl="0" algn="l">
              <a:lnSpc>
                <a:spcPct val="90000"/>
              </a:lnSpc>
              <a:spcBef>
                <a:spcPts val="500"/>
              </a:spcBef>
              <a:spcAft>
                <a:spcPts val="0"/>
              </a:spcAft>
              <a:buClr>
                <a:schemeClr val="dk1"/>
              </a:buClr>
              <a:buSzPts val="2400"/>
              <a:buChar char="•"/>
            </a:pPr>
            <a:r>
              <a:rPr lang="en-US"/>
              <a:t>There is a bit of sewage inflow into the lake but is treated well and COD is in control in the lake water.</a:t>
            </a:r>
            <a:endParaRPr/>
          </a:p>
          <a:p>
            <a:pPr indent="-228600" lvl="1" marL="685800" rtl="0" algn="l">
              <a:lnSpc>
                <a:spcPct val="90000"/>
              </a:lnSpc>
              <a:spcBef>
                <a:spcPts val="500"/>
              </a:spcBef>
              <a:spcAft>
                <a:spcPts val="0"/>
              </a:spcAft>
              <a:buClr>
                <a:schemeClr val="dk1"/>
              </a:buClr>
              <a:buSzPts val="2400"/>
              <a:buChar char="•"/>
            </a:pPr>
            <a:r>
              <a:rPr lang="en-US"/>
              <a:t>This indicates, there is less </a:t>
            </a:r>
            <a:r>
              <a:rPr b="0" i="0" lang="en-US"/>
              <a:t>amount of oxidizable pollutants found in lake, even though it contains wastewater.</a:t>
            </a:r>
            <a:endParaRPr/>
          </a:p>
          <a:p>
            <a:pPr indent="-228600" lvl="1" marL="685800" rtl="0" algn="l">
              <a:lnSpc>
                <a:spcPct val="90000"/>
              </a:lnSpc>
              <a:spcBef>
                <a:spcPts val="500"/>
              </a:spcBef>
              <a:spcAft>
                <a:spcPts val="0"/>
              </a:spcAft>
              <a:buClr>
                <a:schemeClr val="dk1"/>
              </a:buClr>
              <a:buSzPts val="2400"/>
              <a:buChar char="•"/>
            </a:pPr>
            <a:r>
              <a:rPr lang="en-US"/>
              <a:t>Lab checks did not detect presence of free CO</a:t>
            </a:r>
            <a:r>
              <a:rPr baseline="-25000" lang="en-US"/>
              <a:t>2</a:t>
            </a:r>
            <a:r>
              <a:rPr lang="en-US"/>
              <a:t> in the sample.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11"/>
          <p:cNvSpPr/>
          <p:nvPr/>
        </p:nvSpPr>
        <p:spPr>
          <a:xfrm>
            <a:off x="3048" y="0"/>
            <a:ext cx="12188952" cy="6858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7" name="Google Shape;207;p11"/>
          <p:cNvSpPr/>
          <p:nvPr/>
        </p:nvSpPr>
        <p:spPr>
          <a:xfrm>
            <a:off x="10208695" y="1"/>
            <a:ext cx="1135066" cy="477997"/>
          </a:xfrm>
          <a:custGeom>
            <a:rect b="b" l="l" r="r" t="t"/>
            <a:pathLst>
              <a:path extrusionOk="0" h="477997" w="1135066">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8" name="Google Shape;208;p11"/>
          <p:cNvSpPr txBox="1"/>
          <p:nvPr>
            <p:ph type="title"/>
          </p:nvPr>
        </p:nvSpPr>
        <p:spPr>
          <a:xfrm>
            <a:off x="828161" y="571500"/>
            <a:ext cx="10515600" cy="66278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Biochemical Oxygen Demand (BOD): </a:t>
            </a:r>
            <a:r>
              <a:rPr b="1" lang="en-US" sz="3600">
                <a:solidFill>
                  <a:srgbClr val="FF0000"/>
                </a:solidFill>
              </a:rPr>
              <a:t>24.1 mg/L</a:t>
            </a:r>
            <a:endParaRPr/>
          </a:p>
        </p:txBody>
      </p:sp>
      <p:sp>
        <p:nvSpPr>
          <p:cNvPr id="209" name="Google Shape;209;p11"/>
          <p:cNvSpPr/>
          <p:nvPr/>
        </p:nvSpPr>
        <p:spPr>
          <a:xfrm flipH="1" rot="-5400000">
            <a:off x="555710" y="2183223"/>
            <a:ext cx="4083433" cy="4083433"/>
          </a:xfrm>
          <a:prstGeom prst="arc">
            <a:avLst>
              <a:gd fmla="val 16200000" name="adj1"/>
              <a:gd fmla="val 0"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10" name="Google Shape;210;p11"/>
          <p:cNvSpPr txBox="1"/>
          <p:nvPr>
            <p:ph idx="1" type="body"/>
          </p:nvPr>
        </p:nvSpPr>
        <p:spPr>
          <a:xfrm>
            <a:off x="1120690" y="1327784"/>
            <a:ext cx="10515600" cy="4938872"/>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120000"/>
              </a:lnSpc>
              <a:spcBef>
                <a:spcPts val="0"/>
              </a:spcBef>
              <a:spcAft>
                <a:spcPts val="0"/>
              </a:spcAft>
              <a:buClr>
                <a:schemeClr val="dk1"/>
              </a:buClr>
              <a:buSzPct val="100000"/>
              <a:buChar char="•"/>
            </a:pPr>
            <a:r>
              <a:rPr lang="en-US"/>
              <a:t>It is the amount of oxygen the microbes require to decompose the organic matter under aerobic conditions.</a:t>
            </a:r>
            <a:endParaRPr/>
          </a:p>
          <a:p>
            <a:pPr indent="-228600" lvl="0" marL="228600" rtl="0" algn="l">
              <a:lnSpc>
                <a:spcPct val="110000"/>
              </a:lnSpc>
              <a:spcBef>
                <a:spcPts val="1000"/>
              </a:spcBef>
              <a:spcAft>
                <a:spcPts val="0"/>
              </a:spcAft>
              <a:buClr>
                <a:schemeClr val="dk1"/>
              </a:buClr>
              <a:buSzPct val="100000"/>
              <a:buChar char="•"/>
            </a:pPr>
            <a:r>
              <a:rPr lang="en-US"/>
              <a:t>Conducted at 20°C for 5 days.</a:t>
            </a:r>
            <a:endParaRPr/>
          </a:p>
          <a:p>
            <a:pPr indent="-228600" lvl="0" marL="228600" rtl="0" algn="l">
              <a:lnSpc>
                <a:spcPct val="110000"/>
              </a:lnSpc>
              <a:spcBef>
                <a:spcPts val="1000"/>
              </a:spcBef>
              <a:spcAft>
                <a:spcPts val="0"/>
              </a:spcAft>
              <a:buClr>
                <a:schemeClr val="dk1"/>
              </a:buClr>
              <a:buSzPct val="100000"/>
              <a:buChar char="•"/>
            </a:pPr>
            <a:r>
              <a:rPr b="0" i="0" lang="en-US"/>
              <a:t>Ullal lake has treated disposed wastewater it is high yet acceptable since it is well below 30 mg/L.</a:t>
            </a:r>
            <a:endParaRPr/>
          </a:p>
          <a:p>
            <a:pPr indent="-228600" lvl="0" marL="228600" rtl="0" algn="l">
              <a:lnSpc>
                <a:spcPct val="110000"/>
              </a:lnSpc>
              <a:spcBef>
                <a:spcPts val="1000"/>
              </a:spcBef>
              <a:spcAft>
                <a:spcPts val="0"/>
              </a:spcAft>
              <a:buClr>
                <a:schemeClr val="dk1"/>
              </a:buClr>
              <a:buSzPct val="100000"/>
              <a:buChar char="•"/>
            </a:pPr>
            <a:r>
              <a:rPr lang="en-US"/>
              <a:t>Though there is not much of algae, other aquatic weeds have covered the surface, but water is clear.</a:t>
            </a:r>
            <a:endParaRPr/>
          </a:p>
          <a:p>
            <a:pPr indent="-228600" lvl="0" marL="228600" rtl="0" algn="l">
              <a:lnSpc>
                <a:spcPct val="110000"/>
              </a:lnSpc>
              <a:spcBef>
                <a:spcPts val="1000"/>
              </a:spcBef>
              <a:spcAft>
                <a:spcPts val="0"/>
              </a:spcAft>
              <a:buClr>
                <a:schemeClr val="dk1"/>
              </a:buClr>
              <a:buSzPct val="100000"/>
              <a:buChar char="•"/>
            </a:pPr>
            <a:r>
              <a:rPr lang="en-US"/>
              <a:t>The lake has typical sources of high BOD such as dead plants, wastewater treatment plants, failing septic systems, urban storm water runoff.</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lang="en-US" sz="4000"/>
              <a:t>Impact of BOD</a:t>
            </a:r>
            <a:endParaRPr b="1" sz="4000"/>
          </a:p>
        </p:txBody>
      </p:sp>
      <p:sp>
        <p:nvSpPr>
          <p:cNvPr id="217" name="Google Shape;217;p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1" marL="685800" rtl="0" algn="l">
              <a:lnSpc>
                <a:spcPct val="110000"/>
              </a:lnSpc>
              <a:spcBef>
                <a:spcPts val="0"/>
              </a:spcBef>
              <a:spcAft>
                <a:spcPts val="0"/>
              </a:spcAft>
              <a:buClr>
                <a:schemeClr val="dk1"/>
              </a:buClr>
              <a:buSzPts val="2800"/>
              <a:buChar char="•"/>
            </a:pPr>
            <a:r>
              <a:rPr lang="en-US" sz="2800"/>
              <a:t>Since BOD is high it appears that bottom living bacteria consume much of available oxygen, and may </a:t>
            </a:r>
            <a:r>
              <a:rPr b="0" i="0" lang="en-US" sz="2800"/>
              <a:t>have caused stress to </a:t>
            </a:r>
            <a:r>
              <a:rPr lang="en-US" sz="2800"/>
              <a:t>fish with reduced DO.</a:t>
            </a:r>
            <a:endParaRPr/>
          </a:p>
          <a:p>
            <a:pPr indent="-228600" lvl="1" marL="685800" rtl="0" algn="l">
              <a:lnSpc>
                <a:spcPct val="110000"/>
              </a:lnSpc>
              <a:spcBef>
                <a:spcPts val="500"/>
              </a:spcBef>
              <a:spcAft>
                <a:spcPts val="0"/>
              </a:spcAft>
              <a:buClr>
                <a:schemeClr val="dk1"/>
              </a:buClr>
              <a:buSzPts val="2800"/>
              <a:buChar char="•"/>
            </a:pPr>
            <a:r>
              <a:rPr lang="en-US" sz="2800"/>
              <a:t>Without oxygen at the bottom at all times, beneficial bacteria and insects cannot biodegrade the organic sediment at bed level of the lake.</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13"/>
          <p:cNvSpPr/>
          <p:nvPr/>
        </p:nvSpPr>
        <p:spPr>
          <a:xfrm>
            <a:off x="3048" y="0"/>
            <a:ext cx="12188952" cy="6858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4" name="Google Shape;224;p13"/>
          <p:cNvSpPr/>
          <p:nvPr/>
        </p:nvSpPr>
        <p:spPr>
          <a:xfrm>
            <a:off x="10208695" y="1"/>
            <a:ext cx="1135066" cy="477997"/>
          </a:xfrm>
          <a:custGeom>
            <a:rect b="b" l="l" r="r" t="t"/>
            <a:pathLst>
              <a:path extrusionOk="0" h="477997" w="1135066">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5" name="Google Shape;225;p13"/>
          <p:cNvSpPr txBox="1"/>
          <p:nvPr>
            <p:ph type="title"/>
          </p:nvPr>
        </p:nvSpPr>
        <p:spPr>
          <a:xfrm>
            <a:off x="391886" y="571500"/>
            <a:ext cx="11439330" cy="1322614"/>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libri"/>
              <a:buNone/>
            </a:pPr>
            <a:r>
              <a:rPr b="1" lang="en-US" sz="4000"/>
              <a:t>Measurements and Impact –</a:t>
            </a:r>
            <a:br>
              <a:rPr b="1" lang="en-US" sz="4000"/>
            </a:br>
            <a:r>
              <a:rPr b="1" lang="en-US" sz="4000"/>
              <a:t>Hardness, Fluoride &amp; Chlorides</a:t>
            </a:r>
            <a:endParaRPr b="1" sz="4000"/>
          </a:p>
        </p:txBody>
      </p:sp>
      <p:sp>
        <p:nvSpPr>
          <p:cNvPr id="226" name="Google Shape;226;p13"/>
          <p:cNvSpPr/>
          <p:nvPr/>
        </p:nvSpPr>
        <p:spPr>
          <a:xfrm flipH="1" rot="-5400000">
            <a:off x="555710" y="2183223"/>
            <a:ext cx="4083433" cy="4083433"/>
          </a:xfrm>
          <a:prstGeom prst="arc">
            <a:avLst>
              <a:gd fmla="val 16200000" name="adj1"/>
              <a:gd fmla="val 0"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27" name="Google Shape;227;p13"/>
          <p:cNvSpPr txBox="1"/>
          <p:nvPr>
            <p:ph idx="1" type="body"/>
          </p:nvPr>
        </p:nvSpPr>
        <p:spPr>
          <a:xfrm>
            <a:off x="838200" y="1987616"/>
            <a:ext cx="9496425" cy="427904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600"/>
              <a:buChar char="•"/>
            </a:pPr>
            <a:r>
              <a:rPr b="1" lang="en-US" sz="2600">
                <a:latin typeface="Calibri"/>
                <a:ea typeface="Calibri"/>
                <a:cs typeface="Calibri"/>
                <a:sym typeface="Calibri"/>
              </a:rPr>
              <a:t>Hardness in terms of CaCO</a:t>
            </a:r>
            <a:r>
              <a:rPr b="1" baseline="-25000" lang="en-US" sz="2600">
                <a:latin typeface="Calibri"/>
                <a:ea typeface="Calibri"/>
                <a:cs typeface="Calibri"/>
                <a:sym typeface="Calibri"/>
              </a:rPr>
              <a:t>3</a:t>
            </a:r>
            <a:r>
              <a:rPr b="1" lang="en-US" sz="2600">
                <a:latin typeface="Calibri"/>
                <a:ea typeface="Calibri"/>
                <a:cs typeface="Calibri"/>
                <a:sym typeface="Calibri"/>
              </a:rPr>
              <a:t>: </a:t>
            </a:r>
            <a:r>
              <a:rPr b="1" lang="en-US" sz="2600">
                <a:solidFill>
                  <a:srgbClr val="C55A11"/>
                </a:solidFill>
                <a:latin typeface="Calibri"/>
                <a:ea typeface="Calibri"/>
                <a:cs typeface="Calibri"/>
                <a:sym typeface="Calibri"/>
              </a:rPr>
              <a:t>225 ppm</a:t>
            </a:r>
            <a:endParaRPr/>
          </a:p>
          <a:p>
            <a:pPr indent="-228600" lvl="1" marL="685800" rtl="0" algn="l">
              <a:lnSpc>
                <a:spcPct val="90000"/>
              </a:lnSpc>
              <a:spcBef>
                <a:spcPts val="500"/>
              </a:spcBef>
              <a:spcAft>
                <a:spcPts val="0"/>
              </a:spcAft>
              <a:buClr>
                <a:schemeClr val="dk1"/>
              </a:buClr>
              <a:buSzPts val="2200"/>
              <a:buChar char="•"/>
            </a:pPr>
            <a:r>
              <a:rPr lang="en-US" sz="2200">
                <a:latin typeface="Calibri"/>
                <a:ea typeface="Calibri"/>
                <a:cs typeface="Calibri"/>
                <a:sym typeface="Calibri"/>
              </a:rPr>
              <a:t>Water hardness is very high in comparison to municipal water supply.</a:t>
            </a:r>
            <a:endParaRPr/>
          </a:p>
          <a:p>
            <a:pPr indent="-228600" lvl="1" marL="685800" rtl="0" algn="l">
              <a:lnSpc>
                <a:spcPct val="90000"/>
              </a:lnSpc>
              <a:spcBef>
                <a:spcPts val="500"/>
              </a:spcBef>
              <a:spcAft>
                <a:spcPts val="0"/>
              </a:spcAft>
              <a:buClr>
                <a:schemeClr val="dk1"/>
              </a:buClr>
              <a:buSzPts val="2200"/>
              <a:buChar char="•"/>
            </a:pPr>
            <a:r>
              <a:rPr lang="en-US" sz="2200">
                <a:latin typeface="Calibri"/>
                <a:ea typeface="Calibri"/>
                <a:cs typeface="Calibri"/>
                <a:sym typeface="Calibri"/>
              </a:rPr>
              <a:t>Though it is hard, it also prevents toxicity of other heavy metal ions to aquatic life.</a:t>
            </a:r>
            <a:endParaRPr/>
          </a:p>
          <a:p>
            <a:pPr indent="-228600" lvl="1" marL="685800" rtl="0" algn="l">
              <a:lnSpc>
                <a:spcPct val="90000"/>
              </a:lnSpc>
              <a:spcBef>
                <a:spcPts val="500"/>
              </a:spcBef>
              <a:spcAft>
                <a:spcPts val="0"/>
              </a:spcAft>
              <a:buClr>
                <a:schemeClr val="dk1"/>
              </a:buClr>
              <a:buSzPts val="2200"/>
              <a:buChar char="•"/>
            </a:pPr>
            <a:r>
              <a:rPr lang="en-US" sz="2200">
                <a:latin typeface="Calibri"/>
                <a:ea typeface="Calibri"/>
                <a:cs typeface="Calibri"/>
                <a:sym typeface="Calibri"/>
              </a:rPr>
              <a:t>Fish may not be able to thrive, but insoluble precipitates of metals is not harming life.</a:t>
            </a:r>
            <a:endParaRPr sz="2200">
              <a:latin typeface="Calibri"/>
              <a:ea typeface="Calibri"/>
              <a:cs typeface="Calibri"/>
              <a:sym typeface="Calibri"/>
            </a:endParaRPr>
          </a:p>
          <a:p>
            <a:pPr indent="-228600" lvl="0" marL="228600" rtl="0" algn="l">
              <a:lnSpc>
                <a:spcPct val="90000"/>
              </a:lnSpc>
              <a:spcBef>
                <a:spcPts val="1000"/>
              </a:spcBef>
              <a:spcAft>
                <a:spcPts val="0"/>
              </a:spcAft>
              <a:buClr>
                <a:schemeClr val="dk1"/>
              </a:buClr>
              <a:buSzPts val="2600"/>
              <a:buChar char="•"/>
            </a:pPr>
            <a:r>
              <a:rPr lang="en-US" sz="2600">
                <a:latin typeface="Calibri"/>
                <a:ea typeface="Calibri"/>
                <a:cs typeface="Calibri"/>
                <a:sym typeface="Calibri"/>
              </a:rPr>
              <a:t>Fluoride was not detected in the water sample, which means not much impact on groundwater in the surrounding areas.</a:t>
            </a:r>
            <a:endParaRPr sz="2600"/>
          </a:p>
          <a:p>
            <a:pPr indent="-228600" lvl="0" marL="228600" rtl="0" algn="l">
              <a:lnSpc>
                <a:spcPct val="90000"/>
              </a:lnSpc>
              <a:spcBef>
                <a:spcPts val="1000"/>
              </a:spcBef>
              <a:spcAft>
                <a:spcPts val="0"/>
              </a:spcAft>
              <a:buClr>
                <a:schemeClr val="dk1"/>
              </a:buClr>
              <a:buSzPts val="2600"/>
              <a:buChar char="•"/>
            </a:pPr>
            <a:r>
              <a:rPr b="1" lang="en-US" sz="2600"/>
              <a:t>Chlorides: </a:t>
            </a:r>
            <a:r>
              <a:rPr b="1" lang="en-US" sz="2600">
                <a:solidFill>
                  <a:srgbClr val="0070C0"/>
                </a:solidFill>
              </a:rPr>
              <a:t>180 mg/L</a:t>
            </a:r>
            <a:endParaRPr/>
          </a:p>
          <a:p>
            <a:pPr indent="-228600" lvl="1" marL="685800" rtl="0" algn="l">
              <a:lnSpc>
                <a:spcPct val="110000"/>
              </a:lnSpc>
              <a:spcBef>
                <a:spcPts val="500"/>
              </a:spcBef>
              <a:spcAft>
                <a:spcPts val="0"/>
              </a:spcAft>
              <a:buClr>
                <a:schemeClr val="dk1"/>
              </a:buClr>
              <a:buSzPts val="2200"/>
              <a:buChar char="•"/>
            </a:pPr>
            <a:r>
              <a:rPr lang="en-US" sz="2200"/>
              <a:t>Chlorides is at an acceptable level and may not harm the vegetation.</a:t>
            </a:r>
            <a:endParaRPr/>
          </a:p>
          <a:p>
            <a:pPr indent="-228600" lvl="1" marL="685800" rtl="0" algn="l">
              <a:lnSpc>
                <a:spcPct val="110000"/>
              </a:lnSpc>
              <a:spcBef>
                <a:spcPts val="500"/>
              </a:spcBef>
              <a:spcAft>
                <a:spcPts val="0"/>
              </a:spcAft>
              <a:buClr>
                <a:schemeClr val="dk1"/>
              </a:buClr>
              <a:buSzPts val="2200"/>
              <a:buChar char="•"/>
            </a:pPr>
            <a:r>
              <a:rPr lang="en-US" sz="2200"/>
              <a:t>The plant community structure that of a normal lake we would see.</a:t>
            </a:r>
            <a:endParaRPr/>
          </a:p>
        </p:txBody>
      </p:sp>
      <p:pic>
        <p:nvPicPr>
          <p:cNvPr id="228" name="Google Shape;228;p13"/>
          <p:cNvPicPr preferRelativeResize="0"/>
          <p:nvPr/>
        </p:nvPicPr>
        <p:blipFill rotWithShape="1">
          <a:blip r:embed="rId4">
            <a:alphaModFix/>
          </a:blip>
          <a:srcRect b="30000" l="0" r="0" t="0"/>
          <a:stretch/>
        </p:blipFill>
        <p:spPr>
          <a:xfrm>
            <a:off x="9647260" y="238999"/>
            <a:ext cx="2257935" cy="28098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3" name="Shape 233"/>
        <p:cNvGrpSpPr/>
        <p:nvPr/>
      </p:nvGrpSpPr>
      <p:grpSpPr>
        <a:xfrm>
          <a:off x="0" y="0"/>
          <a:ext cx="0" cy="0"/>
          <a:chOff x="0" y="0"/>
          <a:chExt cx="0" cy="0"/>
        </a:xfrm>
      </p:grpSpPr>
      <p:sp>
        <p:nvSpPr>
          <p:cNvPr id="234" name="Google Shape;234;p14"/>
          <p:cNvSpPr txBox="1"/>
          <p:nvPr>
            <p:ph type="title"/>
          </p:nvPr>
        </p:nvSpPr>
        <p:spPr>
          <a:xfrm>
            <a:off x="552778" y="794852"/>
            <a:ext cx="2180898" cy="93069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US" sz="4000">
                <a:solidFill>
                  <a:schemeClr val="dk1"/>
                </a:solidFill>
                <a:latin typeface="Calibri"/>
                <a:ea typeface="Calibri"/>
                <a:cs typeface="Calibri"/>
                <a:sym typeface="Calibri"/>
              </a:rPr>
              <a:t>Microbes</a:t>
            </a:r>
            <a:endParaRPr/>
          </a:p>
        </p:txBody>
      </p:sp>
      <p:sp>
        <p:nvSpPr>
          <p:cNvPr id="235" name="Google Shape;235;p14"/>
          <p:cNvSpPr txBox="1"/>
          <p:nvPr/>
        </p:nvSpPr>
        <p:spPr>
          <a:xfrm>
            <a:off x="326572" y="1825624"/>
            <a:ext cx="3807598" cy="3421289"/>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Microbes were identified from the sample.</a:t>
            </a:r>
            <a:endParaRPr sz="2400">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The microscopic pictures indicated the presence of below microbes:</a:t>
            </a:r>
            <a:endParaRPr/>
          </a:p>
          <a:p>
            <a:pPr indent="-228600" lvl="1" marL="685800" marR="0" rtl="0" algn="l">
              <a:lnSpc>
                <a:spcPct val="90000"/>
              </a:lnSpc>
              <a:spcBef>
                <a:spcPts val="5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Euglena.(lower left)</a:t>
            </a:r>
            <a:endParaRPr b="0" i="0" sz="2400" u="none" cap="none" strike="noStrike">
              <a:solidFill>
                <a:schemeClr val="dk1"/>
              </a:solidFill>
              <a:latin typeface="Calibri"/>
              <a:ea typeface="Calibri"/>
              <a:cs typeface="Calibri"/>
              <a:sym typeface="Calibri"/>
            </a:endParaRPr>
          </a:p>
          <a:p>
            <a:pPr indent="-228600" lvl="1" marL="685800" marR="0" rtl="0" algn="l">
              <a:lnSpc>
                <a:spcPct val="90000"/>
              </a:lnSpc>
              <a:spcBef>
                <a:spcPts val="5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Stalked-attached pennate diatoms.(right)</a:t>
            </a:r>
            <a:endParaRPr b="0" i="0" sz="2400" u="none" cap="none" strike="noStrike">
              <a:solidFill>
                <a:schemeClr val="dk1"/>
              </a:solidFill>
              <a:latin typeface="Calibri"/>
              <a:ea typeface="Calibri"/>
              <a:cs typeface="Calibri"/>
              <a:sym typeface="Calibri"/>
            </a:endParaRPr>
          </a:p>
        </p:txBody>
      </p:sp>
      <p:pic>
        <p:nvPicPr>
          <p:cNvPr id="236" name="Google Shape;236;p14"/>
          <p:cNvPicPr preferRelativeResize="0"/>
          <p:nvPr/>
        </p:nvPicPr>
        <p:blipFill rotWithShape="1">
          <a:blip r:embed="rId4">
            <a:alphaModFix/>
          </a:blip>
          <a:srcRect b="20981" l="17771" r="17843" t="29477"/>
          <a:stretch/>
        </p:blipFill>
        <p:spPr>
          <a:xfrm>
            <a:off x="8529843" y="567896"/>
            <a:ext cx="3662157" cy="3757170"/>
          </a:xfrm>
          <a:prstGeom prst="rect">
            <a:avLst/>
          </a:prstGeom>
          <a:noFill/>
          <a:ln>
            <a:noFill/>
          </a:ln>
        </p:spPr>
      </p:pic>
      <p:pic>
        <p:nvPicPr>
          <p:cNvPr id="237" name="Google Shape;237;p14"/>
          <p:cNvPicPr preferRelativeResize="0"/>
          <p:nvPr/>
        </p:nvPicPr>
        <p:blipFill rotWithShape="1">
          <a:blip r:embed="rId5">
            <a:alphaModFix/>
          </a:blip>
          <a:srcRect b="23726" l="22663" r="12952" t="29589"/>
          <a:stretch/>
        </p:blipFill>
        <p:spPr>
          <a:xfrm>
            <a:off x="4619944" y="2510188"/>
            <a:ext cx="3909899" cy="3779916"/>
          </a:xfrm>
          <a:prstGeom prst="rect">
            <a:avLst/>
          </a:prstGeom>
          <a:noFill/>
          <a:ln>
            <a:noFill/>
          </a:ln>
        </p:spPr>
      </p:pic>
      <p:pic>
        <p:nvPicPr>
          <p:cNvPr id="238" name="Google Shape;238;p14"/>
          <p:cNvPicPr preferRelativeResize="0"/>
          <p:nvPr>
            <p:ph idx="2" type="body"/>
          </p:nvPr>
        </p:nvPicPr>
        <p:blipFill rotWithShape="1">
          <a:blip r:embed="rId6">
            <a:alphaModFix/>
          </a:blip>
          <a:srcRect b="21124" l="21773" r="9930" t="26558"/>
          <a:stretch/>
        </p:blipFill>
        <p:spPr>
          <a:xfrm>
            <a:off x="8737161" y="3257600"/>
            <a:ext cx="2969064" cy="3032504"/>
          </a:xfrm>
          <a:prstGeom prst="rect">
            <a:avLst/>
          </a:prstGeom>
          <a:noFill/>
          <a:ln>
            <a:noFill/>
          </a:ln>
        </p:spPr>
      </p:pic>
      <p:sp>
        <p:nvSpPr>
          <p:cNvPr id="239" name="Google Shape;239;p14"/>
          <p:cNvSpPr/>
          <p:nvPr/>
        </p:nvSpPr>
        <p:spPr>
          <a:xfrm>
            <a:off x="6121562" y="3788230"/>
            <a:ext cx="1271620" cy="1309719"/>
          </a:xfrm>
          <a:prstGeom prst="flowChartConnector">
            <a:avLst/>
          </a:prstGeom>
          <a:no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0" name="Google Shape;240;p14"/>
          <p:cNvSpPr/>
          <p:nvPr/>
        </p:nvSpPr>
        <p:spPr>
          <a:xfrm rot="-8738644">
            <a:off x="10387117" y="4862918"/>
            <a:ext cx="278641" cy="149191"/>
          </a:xfrm>
          <a:prstGeom prst="rightArrow">
            <a:avLst>
              <a:gd fmla="val 50000" name="adj1"/>
              <a:gd fmla="val 50000" name="adj2"/>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1" name="Google Shape;241;p14"/>
          <p:cNvSpPr/>
          <p:nvPr/>
        </p:nvSpPr>
        <p:spPr>
          <a:xfrm rot="-2049647">
            <a:off x="10249913" y="2180314"/>
            <a:ext cx="278790" cy="162752"/>
          </a:xfrm>
          <a:prstGeom prst="rightArrow">
            <a:avLst>
              <a:gd fmla="val 50000" name="adj1"/>
              <a:gd fmla="val 50000" name="adj2"/>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15"/>
          <p:cNvSpPr/>
          <p:nvPr/>
        </p:nvSpPr>
        <p:spPr>
          <a:xfrm>
            <a:off x="0" y="0"/>
            <a:ext cx="12188952" cy="6858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7" name="Google Shape;247;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lang="en-US" sz="5400"/>
              <a:t>Conclusion</a:t>
            </a:r>
            <a:endParaRPr sz="5400"/>
          </a:p>
        </p:txBody>
      </p:sp>
      <p:sp>
        <p:nvSpPr>
          <p:cNvPr id="248" name="Google Shape;248;p15"/>
          <p:cNvSpPr/>
          <p:nvPr/>
        </p:nvSpPr>
        <p:spPr>
          <a:xfrm>
            <a:off x="669036" y="1677373"/>
            <a:ext cx="10853928" cy="18288"/>
          </a:xfrm>
          <a:custGeom>
            <a:rect b="b" l="l" r="r" t="t"/>
            <a:pathLst>
              <a:path extrusionOk="0" fill="none" h="18288" w="10853928">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extrusionOk="0" h="18288" w="10853928">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9" name="Google Shape;249;p15"/>
          <p:cNvSpPr txBox="1"/>
          <p:nvPr>
            <p:ph idx="1" type="body"/>
          </p:nvPr>
        </p:nvSpPr>
        <p:spPr>
          <a:xfrm>
            <a:off x="838200" y="1809750"/>
            <a:ext cx="10515600" cy="4612386"/>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0"/>
              </a:spcBef>
              <a:spcAft>
                <a:spcPts val="0"/>
              </a:spcAft>
              <a:buClr>
                <a:schemeClr val="dk1"/>
              </a:buClr>
              <a:buSzPts val="2200"/>
              <a:buChar char="•"/>
            </a:pPr>
            <a:r>
              <a:rPr lang="en-US" sz="2200"/>
              <a:t>As per </a:t>
            </a:r>
            <a:r>
              <a:rPr lang="en-US" sz="1700" u="sng">
                <a:solidFill>
                  <a:schemeClr val="hlink"/>
                </a:solidFill>
                <a:hlinkClick r:id="rId4"/>
              </a:rPr>
              <a:t>researchgate.net</a:t>
            </a:r>
            <a:r>
              <a:rPr lang="en-US" sz="2200"/>
              <a:t> </a:t>
            </a:r>
            <a:r>
              <a:rPr lang="en-US" sz="1700"/>
              <a:t>2015</a:t>
            </a:r>
            <a:r>
              <a:rPr lang="en-US" sz="2200"/>
              <a:t> publication, the seasonal values of Water Quality Index (WQI) indicate that during summer season, lake water is more affected than during winter.</a:t>
            </a:r>
            <a:endParaRPr/>
          </a:p>
          <a:p>
            <a:pPr indent="-228600" lvl="0" marL="228600" rtl="0" algn="l">
              <a:lnSpc>
                <a:spcPct val="100000"/>
              </a:lnSpc>
              <a:spcBef>
                <a:spcPts val="1000"/>
              </a:spcBef>
              <a:spcAft>
                <a:spcPts val="0"/>
              </a:spcAft>
              <a:buClr>
                <a:schemeClr val="dk1"/>
              </a:buClr>
              <a:buSzPts val="2200"/>
              <a:buChar char="•"/>
            </a:pPr>
            <a:r>
              <a:rPr lang="en-US" sz="2200"/>
              <a:t>Our sample collection is at the start of winter.</a:t>
            </a:r>
            <a:endParaRPr/>
          </a:p>
          <a:p>
            <a:pPr indent="-228600" lvl="0" marL="228600" rtl="0" algn="l">
              <a:lnSpc>
                <a:spcPct val="100000"/>
              </a:lnSpc>
              <a:spcBef>
                <a:spcPts val="1000"/>
              </a:spcBef>
              <a:spcAft>
                <a:spcPts val="0"/>
              </a:spcAft>
              <a:buClr>
                <a:schemeClr val="dk1"/>
              </a:buClr>
              <a:buSzPts val="2200"/>
              <a:buChar char="•"/>
            </a:pPr>
            <a:r>
              <a:rPr lang="en-US" sz="2200"/>
              <a:t>Therefore, the Dissolved Oxygen is at an acceptable level, though slightly lower</a:t>
            </a:r>
            <a:endParaRPr/>
          </a:p>
          <a:p>
            <a:pPr indent="-228600" lvl="0" marL="228600" rtl="0" algn="l">
              <a:lnSpc>
                <a:spcPct val="100000"/>
              </a:lnSpc>
              <a:spcBef>
                <a:spcPts val="1000"/>
              </a:spcBef>
              <a:spcAft>
                <a:spcPts val="0"/>
              </a:spcAft>
              <a:buClr>
                <a:schemeClr val="dk1"/>
              </a:buClr>
              <a:buSzPts val="2200"/>
              <a:buChar char="•"/>
            </a:pPr>
            <a:r>
              <a:rPr lang="en-US" sz="2200"/>
              <a:t>Based on this simple study, it can be said that health of Ullal Lake is affected but not adverse.</a:t>
            </a:r>
            <a:endParaRPr/>
          </a:p>
          <a:p>
            <a:pPr indent="-228600" lvl="0" marL="228600" rtl="0" algn="l">
              <a:lnSpc>
                <a:spcPct val="100000"/>
              </a:lnSpc>
              <a:spcBef>
                <a:spcPts val="1000"/>
              </a:spcBef>
              <a:spcAft>
                <a:spcPts val="0"/>
              </a:spcAft>
              <a:buClr>
                <a:schemeClr val="dk1"/>
              </a:buClr>
              <a:buSzPts val="2200"/>
              <a:buChar char="•"/>
            </a:pPr>
            <a:r>
              <a:rPr lang="en-US" sz="2200"/>
              <a:t>Improvement areas include purification methods from filtration processes that should be carried out before introducing any foreign material into the water body.</a:t>
            </a:r>
            <a:endParaRPr/>
          </a:p>
          <a:p>
            <a:pPr indent="-228600" lvl="0" marL="228600" rtl="0" algn="l">
              <a:lnSpc>
                <a:spcPct val="100000"/>
              </a:lnSpc>
              <a:spcBef>
                <a:spcPts val="1000"/>
              </a:spcBef>
              <a:spcAft>
                <a:spcPts val="0"/>
              </a:spcAft>
              <a:buClr>
                <a:schemeClr val="dk1"/>
              </a:buClr>
              <a:buSzPts val="2200"/>
              <a:buChar char="•"/>
            </a:pPr>
            <a:r>
              <a:rPr lang="en-US" sz="2200"/>
              <a:t>Proper bioremediation techniques should also be used to improve the water quality.</a:t>
            </a:r>
            <a:endParaRPr/>
          </a:p>
          <a:p>
            <a:pPr indent="-228600" lvl="0" marL="228600" rtl="0" algn="l">
              <a:lnSpc>
                <a:spcPct val="100000"/>
              </a:lnSpc>
              <a:spcBef>
                <a:spcPts val="1000"/>
              </a:spcBef>
              <a:spcAft>
                <a:spcPts val="0"/>
              </a:spcAft>
              <a:buClr>
                <a:schemeClr val="dk1"/>
              </a:buClr>
              <a:buSzPts val="2200"/>
              <a:buChar char="•"/>
            </a:pPr>
            <a:r>
              <a:rPr lang="en-US" sz="2200"/>
              <a:t>Overall, with the current state with simple improvements Ullal Lake can sustain for a few more years.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16"/>
          <p:cNvSpPr/>
          <p:nvPr/>
        </p:nvSpPr>
        <p:spPr>
          <a:xfrm>
            <a:off x="0" y="0"/>
            <a:ext cx="12188952" cy="6858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5" name="Google Shape;255;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lang="en-US" sz="5400"/>
              <a:t>References</a:t>
            </a:r>
            <a:endParaRPr sz="5400"/>
          </a:p>
        </p:txBody>
      </p:sp>
      <p:sp>
        <p:nvSpPr>
          <p:cNvPr id="256" name="Google Shape;256;p16"/>
          <p:cNvSpPr/>
          <p:nvPr/>
        </p:nvSpPr>
        <p:spPr>
          <a:xfrm>
            <a:off x="669036" y="1677373"/>
            <a:ext cx="10853928" cy="18288"/>
          </a:xfrm>
          <a:custGeom>
            <a:rect b="b" l="l" r="r" t="t"/>
            <a:pathLst>
              <a:path extrusionOk="0" fill="none" h="18288" w="10853928">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extrusionOk="0" h="18288" w="10853928">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7" name="Google Shape;257;p16"/>
          <p:cNvSpPr txBox="1"/>
          <p:nvPr>
            <p:ph idx="1" type="body"/>
          </p:nvPr>
        </p:nvSpPr>
        <p:spPr>
          <a:xfrm>
            <a:off x="838200" y="1929384"/>
            <a:ext cx="10515600" cy="4251960"/>
          </a:xfrm>
          <a:prstGeom prst="rect">
            <a:avLst/>
          </a:prstGeom>
          <a:noFill/>
          <a:ln>
            <a:noFill/>
          </a:ln>
        </p:spPr>
        <p:txBody>
          <a:bodyPr anchorCtr="0" anchor="t" bIns="45700" lIns="91425" spcFirstLastPara="1" rIns="91425" wrap="square" tIns="45700">
            <a:normAutofit/>
          </a:bodyPr>
          <a:lstStyle/>
          <a:p>
            <a:pPr indent="-228600" lvl="0" marL="228600" rtl="0" algn="l">
              <a:lnSpc>
                <a:spcPct val="107000"/>
              </a:lnSpc>
              <a:spcBef>
                <a:spcPts val="0"/>
              </a:spcBef>
              <a:spcAft>
                <a:spcPts val="0"/>
              </a:spcAft>
              <a:buClr>
                <a:srgbClr val="0563C1"/>
              </a:buClr>
              <a:buSzPts val="1800"/>
              <a:buChar char="•"/>
            </a:pPr>
            <a:r>
              <a:rPr lang="en-US" sz="1800" u="sng">
                <a:solidFill>
                  <a:srgbClr val="0563C1"/>
                </a:solidFill>
                <a:latin typeface="Calibri"/>
                <a:ea typeface="Calibri"/>
                <a:cs typeface="Calibri"/>
                <a:sym typeface="Calibri"/>
                <a:hlinkClick r:id="rId4">
                  <a:extLst>
                    <a:ext uri="{A12FA001-AC4F-418D-AE19-62706E023703}">
                      <ahyp:hlinkClr val="tx"/>
                    </a:ext>
                  </a:extLst>
                </a:hlinkClick>
              </a:rPr>
              <a:t>https://www.researchgate.net/</a:t>
            </a:r>
            <a:endParaRPr sz="1800">
              <a:latin typeface="Calibri"/>
              <a:ea typeface="Calibri"/>
              <a:cs typeface="Calibri"/>
              <a:sym typeface="Calibri"/>
            </a:endParaRPr>
          </a:p>
          <a:p>
            <a:pPr indent="-228600" lvl="0" marL="228600" rtl="0" algn="l">
              <a:lnSpc>
                <a:spcPct val="107000"/>
              </a:lnSpc>
              <a:spcBef>
                <a:spcPts val="1800"/>
              </a:spcBef>
              <a:spcAft>
                <a:spcPts val="0"/>
              </a:spcAft>
              <a:buClr>
                <a:srgbClr val="0563C1"/>
              </a:buClr>
              <a:buSzPts val="1800"/>
              <a:buChar char="•"/>
            </a:pPr>
            <a:r>
              <a:rPr lang="en-US" sz="1800" u="sng">
                <a:solidFill>
                  <a:srgbClr val="0563C1"/>
                </a:solidFill>
                <a:latin typeface="Calibri"/>
                <a:ea typeface="Calibri"/>
                <a:cs typeface="Calibri"/>
                <a:sym typeface="Calibri"/>
                <a:hlinkClick r:id="rId5">
                  <a:extLst>
                    <a:ext uri="{A12FA001-AC4F-418D-AE19-62706E023703}">
                      <ahyp:hlinkClr val="tx"/>
                    </a:ext>
                  </a:extLst>
                </a:hlinkClick>
              </a:rPr>
              <a:t>https://www.fondriest.com/environmental-measurements/parameters/water-quality</a:t>
            </a:r>
            <a:endParaRPr sz="1800">
              <a:latin typeface="Calibri"/>
              <a:ea typeface="Calibri"/>
              <a:cs typeface="Calibri"/>
              <a:sym typeface="Calibri"/>
            </a:endParaRPr>
          </a:p>
          <a:p>
            <a:pPr indent="-228600" lvl="0" marL="228600" rtl="0" algn="l">
              <a:lnSpc>
                <a:spcPct val="107000"/>
              </a:lnSpc>
              <a:spcBef>
                <a:spcPts val="1800"/>
              </a:spcBef>
              <a:spcAft>
                <a:spcPts val="0"/>
              </a:spcAft>
              <a:buClr>
                <a:srgbClr val="0563C1"/>
              </a:buClr>
              <a:buSzPts val="1800"/>
              <a:buChar char="•"/>
            </a:pPr>
            <a:r>
              <a:rPr lang="en-US" sz="1800" u="sng">
                <a:solidFill>
                  <a:srgbClr val="0563C1"/>
                </a:solidFill>
                <a:latin typeface="Calibri"/>
                <a:ea typeface="Calibri"/>
                <a:cs typeface="Calibri"/>
                <a:sym typeface="Calibri"/>
                <a:hlinkClick r:id="rId6">
                  <a:extLst>
                    <a:ext uri="{A12FA001-AC4F-418D-AE19-62706E023703}">
                      <ahyp:hlinkClr val="tx"/>
                    </a:ext>
                  </a:extLst>
                </a:hlinkClick>
              </a:rPr>
              <a:t>https://www.sciencedirect.com/</a:t>
            </a:r>
            <a:endParaRPr sz="1800">
              <a:latin typeface="Calibri"/>
              <a:ea typeface="Calibri"/>
              <a:cs typeface="Calibri"/>
              <a:sym typeface="Calibri"/>
            </a:endParaRPr>
          </a:p>
          <a:p>
            <a:pPr indent="-228600" lvl="0" marL="228600" rtl="0" algn="l">
              <a:lnSpc>
                <a:spcPct val="107000"/>
              </a:lnSpc>
              <a:spcBef>
                <a:spcPts val="1800"/>
              </a:spcBef>
              <a:spcAft>
                <a:spcPts val="0"/>
              </a:spcAft>
              <a:buClr>
                <a:srgbClr val="0563C1"/>
              </a:buClr>
              <a:buSzPts val="1800"/>
              <a:buChar char="•"/>
            </a:pPr>
            <a:r>
              <a:rPr lang="en-US" sz="1800" u="sng">
                <a:solidFill>
                  <a:srgbClr val="0563C1"/>
                </a:solidFill>
                <a:latin typeface="Calibri"/>
                <a:ea typeface="Calibri"/>
                <a:cs typeface="Calibri"/>
                <a:sym typeface="Calibri"/>
                <a:hlinkClick r:id="rId7">
                  <a:extLst>
                    <a:ext uri="{A12FA001-AC4F-418D-AE19-62706E023703}">
                      <ahyp:hlinkClr val="tx"/>
                    </a:ext>
                  </a:extLst>
                </a:hlinkClick>
              </a:rPr>
              <a:t>https://www.neptjournal.com/</a:t>
            </a:r>
            <a:endParaRPr sz="1800">
              <a:latin typeface="Calibri"/>
              <a:ea typeface="Calibri"/>
              <a:cs typeface="Calibri"/>
              <a:sym typeface="Calibri"/>
            </a:endParaRPr>
          </a:p>
          <a:p>
            <a:pPr indent="-228600" lvl="0" marL="228600" rtl="0" algn="l">
              <a:lnSpc>
                <a:spcPct val="107000"/>
              </a:lnSpc>
              <a:spcBef>
                <a:spcPts val="1800"/>
              </a:spcBef>
              <a:spcAft>
                <a:spcPts val="0"/>
              </a:spcAft>
              <a:buClr>
                <a:srgbClr val="0563C1"/>
              </a:buClr>
              <a:buSzPts val="1800"/>
              <a:buChar char="•"/>
            </a:pPr>
            <a:r>
              <a:rPr lang="en-US" sz="1800" u="sng">
                <a:solidFill>
                  <a:srgbClr val="0563C1"/>
                </a:solidFill>
                <a:latin typeface="Calibri"/>
                <a:ea typeface="Calibri"/>
                <a:cs typeface="Calibri"/>
                <a:sym typeface="Calibri"/>
                <a:hlinkClick r:id="rId8">
                  <a:extLst>
                    <a:ext uri="{A12FA001-AC4F-418D-AE19-62706E023703}">
                      <ahyp:hlinkClr val="tx"/>
                    </a:ext>
                  </a:extLst>
                </a:hlinkClick>
              </a:rPr>
              <a:t>https://www.watereducation.org/</a:t>
            </a:r>
            <a:endParaRPr sz="1800">
              <a:latin typeface="Calibri"/>
              <a:ea typeface="Calibri"/>
              <a:cs typeface="Calibri"/>
              <a:sym typeface="Calibri"/>
            </a:endParaRPr>
          </a:p>
          <a:p>
            <a:pPr indent="-228600" lvl="0" marL="228600" rtl="0" algn="l">
              <a:lnSpc>
                <a:spcPct val="107000"/>
              </a:lnSpc>
              <a:spcBef>
                <a:spcPts val="1800"/>
              </a:spcBef>
              <a:spcAft>
                <a:spcPts val="0"/>
              </a:spcAft>
              <a:buClr>
                <a:srgbClr val="0563C1"/>
              </a:buClr>
              <a:buSzPts val="1800"/>
              <a:buChar char="•"/>
            </a:pPr>
            <a:r>
              <a:rPr lang="en-US" sz="1800" u="sng">
                <a:solidFill>
                  <a:srgbClr val="0563C1"/>
                </a:solidFill>
                <a:latin typeface="Calibri"/>
                <a:ea typeface="Calibri"/>
                <a:cs typeface="Calibri"/>
                <a:sym typeface="Calibri"/>
                <a:hlinkClick r:id="rId9">
                  <a:extLst>
                    <a:ext uri="{A12FA001-AC4F-418D-AE19-62706E023703}">
                      <ahyp:hlinkClr val="tx"/>
                    </a:ext>
                  </a:extLst>
                </a:hlinkClick>
              </a:rPr>
              <a:t>https://www.hach.com/parameters/</a:t>
            </a:r>
            <a:endParaRPr sz="1800" u="sng">
              <a:solidFill>
                <a:srgbClr val="0563C1"/>
              </a:solidFill>
              <a:latin typeface="Calibri"/>
              <a:ea typeface="Calibri"/>
              <a:cs typeface="Calibri"/>
              <a:sym typeface="Calibri"/>
            </a:endParaRPr>
          </a:p>
          <a:p>
            <a:pPr indent="-228600" lvl="0" marL="228600" rtl="0" algn="l">
              <a:lnSpc>
                <a:spcPct val="107000"/>
              </a:lnSpc>
              <a:spcBef>
                <a:spcPts val="1800"/>
              </a:spcBef>
              <a:spcAft>
                <a:spcPts val="0"/>
              </a:spcAft>
              <a:buClr>
                <a:srgbClr val="0563C1"/>
              </a:buClr>
              <a:buSzPts val="1800"/>
              <a:buChar char="•"/>
            </a:pPr>
            <a:r>
              <a:rPr lang="en-US" sz="1800" u="sng">
                <a:solidFill>
                  <a:srgbClr val="0563C1"/>
                </a:solidFill>
                <a:latin typeface="Calibri"/>
                <a:ea typeface="Calibri"/>
                <a:cs typeface="Calibri"/>
                <a:sym typeface="Calibri"/>
                <a:hlinkClick r:id="rId10">
                  <a:extLst>
                    <a:ext uri="{A12FA001-AC4F-418D-AE19-62706E023703}">
                      <ahyp:hlinkClr val="tx"/>
                    </a:ext>
                  </a:extLst>
                </a:hlinkClick>
              </a:rPr>
              <a:t>https://www.ijisrt.com</a:t>
            </a:r>
            <a:endParaRPr sz="1800" u="sng">
              <a:solidFill>
                <a:srgbClr val="0563C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17"/>
          <p:cNvSpPr/>
          <p:nvPr/>
        </p:nvSpPr>
        <p:spPr>
          <a:xfrm>
            <a:off x="0" y="0"/>
            <a:ext cx="12188952" cy="6858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3" name="Google Shape;263;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lang="en-US" sz="5400"/>
              <a:t>Acknowledgements</a:t>
            </a:r>
            <a:endParaRPr sz="5400"/>
          </a:p>
        </p:txBody>
      </p:sp>
      <p:sp>
        <p:nvSpPr>
          <p:cNvPr id="264" name="Google Shape;264;p17"/>
          <p:cNvSpPr/>
          <p:nvPr/>
        </p:nvSpPr>
        <p:spPr>
          <a:xfrm>
            <a:off x="669036" y="1677373"/>
            <a:ext cx="10853928" cy="18288"/>
          </a:xfrm>
          <a:custGeom>
            <a:rect b="b" l="l" r="r" t="t"/>
            <a:pathLst>
              <a:path extrusionOk="0" fill="none" h="18288" w="10853928">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extrusionOk="0" h="18288" w="10853928">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5" name="Google Shape;265;p17"/>
          <p:cNvSpPr txBox="1"/>
          <p:nvPr>
            <p:ph idx="1" type="body"/>
          </p:nvPr>
        </p:nvSpPr>
        <p:spPr>
          <a:xfrm>
            <a:off x="838200" y="1929384"/>
            <a:ext cx="10515600" cy="4251960"/>
          </a:xfrm>
          <a:prstGeom prst="rect">
            <a:avLst/>
          </a:prstGeom>
          <a:noFill/>
          <a:ln>
            <a:noFill/>
          </a:ln>
        </p:spPr>
        <p:txBody>
          <a:bodyPr anchorCtr="0" anchor="t" bIns="45700" lIns="91425" spcFirstLastPara="1" rIns="91425" wrap="square" tIns="45700">
            <a:normAutofit/>
          </a:bodyPr>
          <a:lstStyle/>
          <a:p>
            <a:pPr indent="0" lvl="0" marL="0" rtl="0" algn="l">
              <a:lnSpc>
                <a:spcPct val="107000"/>
              </a:lnSpc>
              <a:spcBef>
                <a:spcPts val="0"/>
              </a:spcBef>
              <a:spcAft>
                <a:spcPts val="0"/>
              </a:spcAft>
              <a:buClr>
                <a:schemeClr val="dk1"/>
              </a:buClr>
              <a:buSzPts val="2400"/>
              <a:buNone/>
            </a:pPr>
            <a:r>
              <a:rPr lang="en-US" sz="2400">
                <a:latin typeface="Calibri"/>
                <a:ea typeface="Calibri"/>
                <a:cs typeface="Calibri"/>
                <a:sym typeface="Calibri"/>
              </a:rPr>
              <a:t>I would like to thank the teachers who helped and assessed me continuously throughout the project.</a:t>
            </a:r>
            <a:endParaRPr sz="2400">
              <a:latin typeface="Calibri"/>
              <a:ea typeface="Calibri"/>
              <a:cs typeface="Calibri"/>
              <a:sym typeface="Calibri"/>
            </a:endParaRPr>
          </a:p>
          <a:p>
            <a:pPr indent="0" lvl="0" marL="0" rtl="0" algn="l">
              <a:lnSpc>
                <a:spcPct val="107000"/>
              </a:lnSpc>
              <a:spcBef>
                <a:spcPts val="1800"/>
              </a:spcBef>
              <a:spcAft>
                <a:spcPts val="0"/>
              </a:spcAft>
              <a:buClr>
                <a:schemeClr val="dk1"/>
              </a:buClr>
              <a:buSzPts val="2400"/>
              <a:buNone/>
            </a:pPr>
            <a:r>
              <a:rPr lang="en-US" sz="2400">
                <a:latin typeface="Calibri"/>
                <a:ea typeface="Calibri"/>
                <a:cs typeface="Calibri"/>
                <a:sym typeface="Calibri"/>
              </a:rPr>
              <a:t>I would also thank Sneha Test House, Chandra Layout, Bengaluru that helped me with the findings of water parameters of the lake water sample.</a:t>
            </a:r>
            <a:endParaRPr/>
          </a:p>
          <a:p>
            <a:pPr indent="0" lvl="0" marL="0" rtl="0" algn="l">
              <a:lnSpc>
                <a:spcPct val="107000"/>
              </a:lnSpc>
              <a:spcBef>
                <a:spcPts val="1800"/>
              </a:spcBef>
              <a:spcAft>
                <a:spcPts val="0"/>
              </a:spcAft>
              <a:buClr>
                <a:schemeClr val="dk1"/>
              </a:buClr>
              <a:buSzPts val="2400"/>
              <a:buNone/>
            </a:pPr>
            <a:r>
              <a:rPr lang="en-US" sz="2400">
                <a:latin typeface="Calibri"/>
                <a:ea typeface="Calibri"/>
                <a:cs typeface="Calibri"/>
                <a:sym typeface="Calibri"/>
              </a:rPr>
              <a:t>Special thanks to Indian Institute of Science for the opportunity to present research findings in the Lake Symposium.</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tile algn="tl" flip="none" tx="0" sx="100000" ty="0" sy="100000"/>
        </a:blipFill>
      </p:bgPr>
    </p:bg>
    <p:spTree>
      <p:nvGrpSpPr>
        <p:cNvPr id="269" name="Shape 269"/>
        <p:cNvGrpSpPr/>
        <p:nvPr/>
      </p:nvGrpSpPr>
      <p:grpSpPr>
        <a:xfrm>
          <a:off x="0" y="0"/>
          <a:ext cx="0" cy="0"/>
          <a:chOff x="0" y="0"/>
          <a:chExt cx="0" cy="0"/>
        </a:xfrm>
      </p:grpSpPr>
      <p:sp>
        <p:nvSpPr>
          <p:cNvPr id="270" name="Google Shape;270;p18"/>
          <p:cNvSpPr/>
          <p:nvPr/>
        </p:nvSpPr>
        <p:spPr>
          <a:xfrm>
            <a:off x="0" y="0"/>
            <a:ext cx="12188952" cy="6858000"/>
          </a:xfrm>
          <a:prstGeom prst="rect">
            <a:avLst/>
          </a:prstGeom>
          <a:blipFill rotWithShape="1">
            <a:blip r:embed="rId3">
              <a:alphaModFix/>
            </a:blip>
            <a:tile algn="tl" flip="none" tx="0" sx="100000" ty="0" sy="100000"/>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1" name="Google Shape;271;p18"/>
          <p:cNvSpPr/>
          <p:nvPr/>
        </p:nvSpPr>
        <p:spPr>
          <a:xfrm>
            <a:off x="1310784" y="0"/>
            <a:ext cx="9570431" cy="6858000"/>
          </a:xfrm>
          <a:custGeom>
            <a:rect b="b" l="l" r="r" t="t"/>
            <a:pathLst>
              <a:path extrusionOk="0" h="5150263" w="7187261">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2" name="Google Shape;272;p18"/>
          <p:cNvSpPr txBox="1"/>
          <p:nvPr>
            <p:ph type="title"/>
          </p:nvPr>
        </p:nvSpPr>
        <p:spPr>
          <a:xfrm>
            <a:off x="2558716" y="955309"/>
            <a:ext cx="7074568" cy="2898975"/>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6600"/>
              <a:buFont typeface="Calibri"/>
              <a:buNone/>
            </a:pPr>
            <a:r>
              <a:rPr lang="en-US" sz="6600">
                <a:solidFill>
                  <a:srgbClr val="FFFFFF"/>
                </a:solidFill>
                <a:latin typeface="Calibri"/>
                <a:ea typeface="Calibri"/>
                <a:cs typeface="Calibri"/>
                <a:sym typeface="Calibri"/>
              </a:rPr>
              <a:t>Thank You</a:t>
            </a:r>
            <a:endParaRPr/>
          </a:p>
        </p:txBody>
      </p:sp>
      <p:sp>
        <p:nvSpPr>
          <p:cNvPr id="273" name="Google Shape;273;p18"/>
          <p:cNvSpPr/>
          <p:nvPr/>
        </p:nvSpPr>
        <p:spPr>
          <a:xfrm>
            <a:off x="3974206" y="4173498"/>
            <a:ext cx="4243589" cy="18288"/>
          </a:xfrm>
          <a:custGeom>
            <a:rect b="b" l="l" r="r" t="t"/>
            <a:pathLst>
              <a:path extrusionOk="0" fill="none" h="18288"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extrusionOk="0" h="18288"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cap="rnd" cmpd="sng" w="4127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
          <p:cNvSpPr txBox="1"/>
          <p:nvPr>
            <p:ph type="title"/>
          </p:nvPr>
        </p:nvSpPr>
        <p:spPr>
          <a:xfrm>
            <a:off x="838200" y="531845"/>
            <a:ext cx="10515600" cy="92373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Introduction</a:t>
            </a:r>
            <a:endParaRPr b="1"/>
          </a:p>
        </p:txBody>
      </p:sp>
      <p:sp>
        <p:nvSpPr>
          <p:cNvPr id="114" name="Google Shape;114;p2"/>
          <p:cNvSpPr txBox="1"/>
          <p:nvPr>
            <p:ph idx="1" type="body"/>
          </p:nvPr>
        </p:nvSpPr>
        <p:spPr>
          <a:xfrm>
            <a:off x="838200" y="1586204"/>
            <a:ext cx="10515600" cy="459090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231F20"/>
              </a:buClr>
              <a:buSzPts val="2800"/>
              <a:buChar char="•"/>
            </a:pPr>
            <a:r>
              <a:rPr b="0" i="0" lang="en-US">
                <a:solidFill>
                  <a:srgbClr val="231F20"/>
                </a:solidFill>
                <a:latin typeface="Arial"/>
                <a:ea typeface="Arial"/>
                <a:cs typeface="Arial"/>
                <a:sym typeface="Arial"/>
              </a:rPr>
              <a:t>The urban water body – ‘Lake’ – is an integral part of the urban ecosystem with recreational and environmental attributes.</a:t>
            </a:r>
            <a:endParaRPr/>
          </a:p>
          <a:p>
            <a:pPr indent="-228600" lvl="0" marL="228600" rtl="0" algn="l">
              <a:lnSpc>
                <a:spcPct val="90000"/>
              </a:lnSpc>
              <a:spcBef>
                <a:spcPts val="1000"/>
              </a:spcBef>
              <a:spcAft>
                <a:spcPts val="0"/>
              </a:spcAft>
              <a:buClr>
                <a:srgbClr val="231F20"/>
              </a:buClr>
              <a:buSzPts val="2800"/>
              <a:buChar char="•"/>
            </a:pPr>
            <a:r>
              <a:rPr b="0" i="0" lang="en-US">
                <a:solidFill>
                  <a:srgbClr val="231F20"/>
                </a:solidFill>
                <a:latin typeface="Arial"/>
                <a:ea typeface="Arial"/>
                <a:cs typeface="Arial"/>
                <a:sym typeface="Arial"/>
              </a:rPr>
              <a:t>In the context of urban development, lakes are accompanied with parks which also harbor variety of flora and fauna forming a potential ecological network within the city.</a:t>
            </a:r>
            <a:endParaRPr/>
          </a:p>
          <a:p>
            <a:pPr indent="-228600" lvl="0" marL="228600" rtl="0" algn="l">
              <a:lnSpc>
                <a:spcPct val="90000"/>
              </a:lnSpc>
              <a:spcBef>
                <a:spcPts val="1000"/>
              </a:spcBef>
              <a:spcAft>
                <a:spcPts val="0"/>
              </a:spcAft>
              <a:buClr>
                <a:srgbClr val="231F20"/>
              </a:buClr>
              <a:buSzPts val="2800"/>
              <a:buChar char="•"/>
            </a:pPr>
            <a:r>
              <a:rPr b="0" i="0" lang="en-US">
                <a:solidFill>
                  <a:srgbClr val="231F20"/>
                </a:solidFill>
                <a:latin typeface="Arial"/>
                <a:ea typeface="Arial"/>
                <a:cs typeface="Arial"/>
                <a:sym typeface="Arial"/>
              </a:rPr>
              <a:t>They are vulnerable to developments and short-sightedness of the governing bodies in defining these ecological elements for recreational use only.</a:t>
            </a:r>
            <a:endParaRPr/>
          </a:p>
          <a:p>
            <a:pPr indent="-228600" lvl="0" marL="228600" rtl="0" algn="l">
              <a:lnSpc>
                <a:spcPct val="90000"/>
              </a:lnSpc>
              <a:spcBef>
                <a:spcPts val="1000"/>
              </a:spcBef>
              <a:spcAft>
                <a:spcPts val="0"/>
              </a:spcAft>
              <a:buClr>
                <a:srgbClr val="231F20"/>
              </a:buClr>
              <a:buSzPts val="2800"/>
              <a:buChar char="•"/>
            </a:pPr>
            <a:r>
              <a:rPr b="0" i="0" lang="en-US">
                <a:solidFill>
                  <a:srgbClr val="231F20"/>
                </a:solidFill>
                <a:latin typeface="Arial"/>
                <a:ea typeface="Arial"/>
                <a:cs typeface="Arial"/>
                <a:sym typeface="Arial"/>
              </a:rPr>
              <a:t>The values of urban lakes are ecological, economic, social, cultural, political and are the driving force behind the sustainability of lakes.</a:t>
            </a:r>
            <a:endParaRPr/>
          </a:p>
          <a:p>
            <a:pPr indent="-50800" lvl="0" marL="228600" rtl="0" algn="l">
              <a:lnSpc>
                <a:spcPct val="90000"/>
              </a:lnSpc>
              <a:spcBef>
                <a:spcPts val="1000"/>
              </a:spcBef>
              <a:spcAft>
                <a:spcPts val="0"/>
              </a:spcAft>
              <a:buClr>
                <a:schemeClr val="dk1"/>
              </a:buClr>
              <a:buSzPts val="2800"/>
              <a:buNone/>
            </a:pPr>
            <a:r>
              <a:t/>
            </a:r>
            <a:endParaRPr b="0" i="0">
              <a:solidFill>
                <a:srgbClr val="231F20"/>
              </a:solidFill>
              <a:latin typeface="Arial"/>
              <a:ea typeface="Arial"/>
              <a:cs typeface="Arial"/>
              <a:sym typeface="Arial"/>
            </a:endParaRPr>
          </a:p>
          <a:p>
            <a:pPr indent="-50800" lvl="0" marL="228600" rtl="0" algn="l">
              <a:lnSpc>
                <a:spcPct val="90000"/>
              </a:lnSpc>
              <a:spcBef>
                <a:spcPts val="1000"/>
              </a:spcBef>
              <a:spcAft>
                <a:spcPts val="0"/>
              </a:spcAft>
              <a:buClr>
                <a:schemeClr val="dk1"/>
              </a:buClr>
              <a:buSzPts val="2800"/>
              <a:buNone/>
            </a:pPr>
            <a:r>
              <a:t/>
            </a:r>
            <a:endParaRPr b="0" i="0">
              <a:solidFill>
                <a:srgbClr val="231F20"/>
              </a:solidFill>
              <a:latin typeface="Arial"/>
              <a:ea typeface="Arial"/>
              <a:cs typeface="Arial"/>
              <a:sym typeface="Arial"/>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3"/>
          <p:cNvSpPr txBox="1"/>
          <p:nvPr>
            <p:ph idx="1" type="body"/>
          </p:nvPr>
        </p:nvSpPr>
        <p:spPr>
          <a:xfrm>
            <a:off x="101600" y="714375"/>
            <a:ext cx="4537454" cy="5505041"/>
          </a:xfrm>
          <a:prstGeom prst="rect">
            <a:avLst/>
          </a:prstGeom>
          <a:noFill/>
          <a:ln>
            <a:noFill/>
          </a:ln>
        </p:spPr>
        <p:txBody>
          <a:bodyPr anchorCtr="0" anchor="t" bIns="45700" lIns="91425" spcFirstLastPara="1" rIns="91425" wrap="square" tIns="45700">
            <a:noAutofit/>
          </a:bodyPr>
          <a:lstStyle/>
          <a:p>
            <a:pPr indent="-228600" lvl="0" marL="228600" rtl="0" algn="l">
              <a:lnSpc>
                <a:spcPct val="110000"/>
              </a:lnSpc>
              <a:spcBef>
                <a:spcPts val="0"/>
              </a:spcBef>
              <a:spcAft>
                <a:spcPts val="0"/>
              </a:spcAft>
              <a:buClr>
                <a:schemeClr val="dk1"/>
              </a:buClr>
              <a:buSzPts val="2400"/>
              <a:buChar char="•"/>
            </a:pPr>
            <a:r>
              <a:rPr lang="en-US" sz="2400"/>
              <a:t>To study the water quality parameters of peri-urban lake in Ullal, known as Ullal Lake.</a:t>
            </a:r>
            <a:endParaRPr/>
          </a:p>
          <a:p>
            <a:pPr indent="-228600" lvl="0" marL="228600" rtl="0" algn="l">
              <a:lnSpc>
                <a:spcPct val="110000"/>
              </a:lnSpc>
              <a:spcBef>
                <a:spcPts val="1000"/>
              </a:spcBef>
              <a:spcAft>
                <a:spcPts val="0"/>
              </a:spcAft>
              <a:buClr>
                <a:schemeClr val="dk1"/>
              </a:buClr>
              <a:buSzPts val="2400"/>
              <a:buChar char="•"/>
            </a:pPr>
            <a:r>
              <a:rPr lang="en-US" sz="2400"/>
              <a:t>To analyze the lake water quality and suggest measures for the sustainability of the lake.</a:t>
            </a:r>
            <a:endParaRPr/>
          </a:p>
          <a:p>
            <a:pPr indent="-228600" lvl="0" marL="228600" rtl="0" algn="l">
              <a:lnSpc>
                <a:spcPct val="110000"/>
              </a:lnSpc>
              <a:spcBef>
                <a:spcPts val="1000"/>
              </a:spcBef>
              <a:spcAft>
                <a:spcPts val="0"/>
              </a:spcAft>
              <a:buClr>
                <a:schemeClr val="dk1"/>
              </a:buClr>
              <a:buSzPts val="2400"/>
              <a:buChar char="•"/>
            </a:pPr>
            <a:r>
              <a:rPr lang="en-US" sz="2400"/>
              <a:t>To measure few physical, chemical, biological parameters of Ullal Lake and relate to the key drivers of lake sustainability.</a:t>
            </a:r>
            <a:endParaRPr/>
          </a:p>
          <a:p>
            <a:pPr indent="-228600" lvl="0" marL="228600" rtl="0" algn="l">
              <a:lnSpc>
                <a:spcPct val="110000"/>
              </a:lnSpc>
              <a:spcBef>
                <a:spcPts val="1000"/>
              </a:spcBef>
              <a:spcAft>
                <a:spcPts val="0"/>
              </a:spcAft>
              <a:buClr>
                <a:schemeClr val="dk1"/>
              </a:buClr>
              <a:buSzPts val="2400"/>
              <a:buChar char="•"/>
            </a:pPr>
            <a:r>
              <a:rPr lang="en-US" sz="2400"/>
              <a:t>To identify the Water Quality Index with a few parameters.</a:t>
            </a:r>
            <a:endParaRPr/>
          </a:p>
        </p:txBody>
      </p:sp>
      <p:sp>
        <p:nvSpPr>
          <p:cNvPr id="120" name="Google Shape;120;p3"/>
          <p:cNvSpPr/>
          <p:nvPr/>
        </p:nvSpPr>
        <p:spPr>
          <a:xfrm>
            <a:off x="4639056" y="0"/>
            <a:ext cx="7552944" cy="6858000"/>
          </a:xfrm>
          <a:prstGeom prst="rect">
            <a:avLst/>
          </a:prstGeom>
          <a:solidFill>
            <a:srgbClr val="C8CAC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1" name="Google Shape;121;p3"/>
          <p:cNvSpPr/>
          <p:nvPr/>
        </p:nvSpPr>
        <p:spPr>
          <a:xfrm>
            <a:off x="5123688" y="557784"/>
            <a:ext cx="6584098" cy="5739187"/>
          </a:xfrm>
          <a:prstGeom prst="roundRect">
            <a:avLst>
              <a:gd fmla="val 0" name="adj"/>
            </a:avLst>
          </a:prstGeom>
          <a:solidFill>
            <a:srgbClr val="FFFFFF"/>
          </a:solidFill>
          <a:ln cap="flat" cmpd="sng" w="9525">
            <a:solidFill>
              <a:srgbClr val="C8CACA"/>
            </a:solidFill>
            <a:prstDash val="solid"/>
            <a:miter lim="800000"/>
            <a:headEnd len="sm" w="sm" type="none"/>
            <a:tailEnd len="sm" w="sm" type="none"/>
          </a:ln>
          <a:effectLst>
            <a:outerShdw blurRad="57150" rotWithShape="0" algn="t"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22" name="Google Shape;122;p3"/>
          <p:cNvPicPr preferRelativeResize="0"/>
          <p:nvPr>
            <p:ph idx="2" type="body"/>
          </p:nvPr>
        </p:nvPicPr>
        <p:blipFill rotWithShape="1">
          <a:blip r:embed="rId3">
            <a:alphaModFix/>
          </a:blip>
          <a:srcRect b="0" l="0" r="0" t="0"/>
          <a:stretch/>
        </p:blipFill>
        <p:spPr>
          <a:xfrm>
            <a:off x="5405862" y="1967327"/>
            <a:ext cx="6019331" cy="4252089"/>
          </a:xfrm>
          <a:prstGeom prst="rect">
            <a:avLst/>
          </a:prstGeom>
          <a:noFill/>
          <a:ln>
            <a:noFill/>
          </a:ln>
        </p:spPr>
      </p:pic>
      <p:sp>
        <p:nvSpPr>
          <p:cNvPr id="123" name="Google Shape;123;p3"/>
          <p:cNvSpPr txBox="1"/>
          <p:nvPr>
            <p:ph type="title"/>
          </p:nvPr>
        </p:nvSpPr>
        <p:spPr>
          <a:xfrm>
            <a:off x="5568167" y="540386"/>
            <a:ext cx="5694720" cy="142694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solidFill>
                  <a:schemeClr val="dk1"/>
                </a:solidFill>
                <a:latin typeface="Calibri"/>
                <a:ea typeface="Calibri"/>
                <a:cs typeface="Calibri"/>
                <a:sym typeface="Calibri"/>
              </a:rPr>
              <a:t>Objectives &amp; Study Area</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4"/>
          <p:cNvSpPr/>
          <p:nvPr/>
        </p:nvSpPr>
        <p:spPr>
          <a:xfrm>
            <a:off x="0" y="0"/>
            <a:ext cx="12192000" cy="6858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9" name="Google Shape;129;p4"/>
          <p:cNvSpPr txBox="1"/>
          <p:nvPr>
            <p:ph type="title"/>
          </p:nvPr>
        </p:nvSpPr>
        <p:spPr>
          <a:xfrm>
            <a:off x="353926" y="647648"/>
            <a:ext cx="4003190" cy="171907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n-US" sz="5400">
                <a:solidFill>
                  <a:schemeClr val="dk1"/>
                </a:solidFill>
                <a:latin typeface="Calibri"/>
                <a:ea typeface="Calibri"/>
                <a:cs typeface="Calibri"/>
                <a:sym typeface="Calibri"/>
              </a:rPr>
              <a:t>Geospatial Image</a:t>
            </a:r>
            <a:endParaRPr/>
          </a:p>
        </p:txBody>
      </p:sp>
      <p:sp>
        <p:nvSpPr>
          <p:cNvPr id="130" name="Google Shape;130;p4"/>
          <p:cNvSpPr/>
          <p:nvPr/>
        </p:nvSpPr>
        <p:spPr>
          <a:xfrm>
            <a:off x="643278" y="2573756"/>
            <a:ext cx="3255095" cy="18288"/>
          </a:xfrm>
          <a:custGeom>
            <a:rect b="b" l="l" r="r" t="t"/>
            <a:pathLst>
              <a:path extrusionOk="0" fill="none" h="18288" w="3255095">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extrusionOk="0" h="18288" w="3255095">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cap="rnd"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1" name="Google Shape;131;p4"/>
          <p:cNvSpPr txBox="1"/>
          <p:nvPr>
            <p:ph idx="1" type="body"/>
          </p:nvPr>
        </p:nvSpPr>
        <p:spPr>
          <a:xfrm>
            <a:off x="182880" y="2807208"/>
            <a:ext cx="4174236" cy="3410712"/>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chemeClr val="dk1"/>
              </a:buClr>
              <a:buSzPct val="100000"/>
              <a:buChar char="•"/>
            </a:pPr>
            <a:r>
              <a:rPr lang="en-US"/>
              <a:t>Ullal lake is surrounded by peri-urban settlements.</a:t>
            </a:r>
            <a:endParaRPr/>
          </a:p>
          <a:p>
            <a:pPr indent="-228600" lvl="0" marL="228600" rtl="0" algn="l">
              <a:lnSpc>
                <a:spcPct val="90000"/>
              </a:lnSpc>
              <a:spcBef>
                <a:spcPts val="1000"/>
              </a:spcBef>
              <a:spcAft>
                <a:spcPts val="0"/>
              </a:spcAft>
              <a:buClr>
                <a:schemeClr val="dk1"/>
              </a:buClr>
              <a:buSzPct val="100000"/>
              <a:buChar char="•"/>
            </a:pPr>
            <a:r>
              <a:rPr lang="en-US"/>
              <a:t>There are two sections, each with an inlet and are interconnected.</a:t>
            </a:r>
            <a:endParaRPr/>
          </a:p>
          <a:p>
            <a:pPr indent="-228600" lvl="0" marL="228600" rtl="0" algn="l">
              <a:lnSpc>
                <a:spcPct val="90000"/>
              </a:lnSpc>
              <a:spcBef>
                <a:spcPts val="1000"/>
              </a:spcBef>
              <a:spcAft>
                <a:spcPts val="0"/>
              </a:spcAft>
              <a:buClr>
                <a:schemeClr val="dk1"/>
              </a:buClr>
              <a:buSzPct val="100000"/>
              <a:buChar char="•"/>
            </a:pPr>
            <a:r>
              <a:rPr lang="en-US"/>
              <a:t>Good amount of vegetation in the near-shore areas of the lake.</a:t>
            </a:r>
            <a:endParaRPr/>
          </a:p>
        </p:txBody>
      </p:sp>
      <p:pic>
        <p:nvPicPr>
          <p:cNvPr id="132" name="Google Shape;132;p4"/>
          <p:cNvPicPr preferRelativeResize="0"/>
          <p:nvPr>
            <p:ph idx="2" type="body"/>
          </p:nvPr>
        </p:nvPicPr>
        <p:blipFill rotWithShape="1">
          <a:blip r:embed="rId4">
            <a:alphaModFix/>
          </a:blip>
          <a:srcRect b="0" l="0" r="0" t="0"/>
          <a:stretch/>
        </p:blipFill>
        <p:spPr>
          <a:xfrm>
            <a:off x="4654296" y="805586"/>
            <a:ext cx="6903720" cy="524682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5"/>
          <p:cNvSpPr/>
          <p:nvPr/>
        </p:nvSpPr>
        <p:spPr>
          <a:xfrm>
            <a:off x="0" y="0"/>
            <a:ext cx="12188952" cy="6858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8" name="Google Shape;138;p5"/>
          <p:cNvSpPr txBox="1"/>
          <p:nvPr>
            <p:ph type="title"/>
          </p:nvPr>
        </p:nvSpPr>
        <p:spPr>
          <a:xfrm>
            <a:off x="4654296" y="1066800"/>
            <a:ext cx="6894576" cy="104546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n-US" sz="5400">
                <a:solidFill>
                  <a:schemeClr val="dk1"/>
                </a:solidFill>
                <a:latin typeface="Calibri"/>
                <a:ea typeface="Calibri"/>
                <a:cs typeface="Calibri"/>
                <a:sym typeface="Calibri"/>
              </a:rPr>
              <a:t>Methods &amp; Material</a:t>
            </a:r>
            <a:endParaRPr/>
          </a:p>
        </p:txBody>
      </p:sp>
      <p:pic>
        <p:nvPicPr>
          <p:cNvPr id="139" name="Google Shape;139;p5"/>
          <p:cNvPicPr preferRelativeResize="0"/>
          <p:nvPr/>
        </p:nvPicPr>
        <p:blipFill rotWithShape="1">
          <a:blip r:embed="rId4">
            <a:alphaModFix/>
          </a:blip>
          <a:srcRect b="-1" l="11990" r="15735" t="0"/>
          <a:stretch/>
        </p:blipFill>
        <p:spPr>
          <a:xfrm>
            <a:off x="475836" y="667328"/>
            <a:ext cx="3575246" cy="3424834"/>
          </a:xfrm>
          <a:custGeom>
            <a:rect b="b" l="l" r="r" t="t"/>
            <a:pathLst>
              <a:path extrusionOk="0" h="4193763" w="4041336">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a:noFill/>
          <a:ln>
            <a:noFill/>
          </a:ln>
        </p:spPr>
      </p:pic>
      <p:sp>
        <p:nvSpPr>
          <p:cNvPr id="140" name="Google Shape;140;p5"/>
          <p:cNvSpPr/>
          <p:nvPr/>
        </p:nvSpPr>
        <p:spPr>
          <a:xfrm>
            <a:off x="4654296" y="2463186"/>
            <a:ext cx="4243589" cy="18288"/>
          </a:xfrm>
          <a:custGeom>
            <a:rect b="b" l="l" r="r" t="t"/>
            <a:pathLst>
              <a:path extrusionOk="0" fill="none" h="18288" w="4243589">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extrusionOk="0" h="18288" w="4243589">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41" name="Google Shape;141;p5"/>
          <p:cNvPicPr preferRelativeResize="0"/>
          <p:nvPr/>
        </p:nvPicPr>
        <p:blipFill rotWithShape="1">
          <a:blip r:embed="rId5">
            <a:alphaModFix/>
          </a:blip>
          <a:srcRect b="13582" l="0" r="3" t="1149"/>
          <a:stretch/>
        </p:blipFill>
        <p:spPr>
          <a:xfrm>
            <a:off x="475836" y="4318001"/>
            <a:ext cx="3575246" cy="2286488"/>
          </a:xfrm>
          <a:custGeom>
            <a:rect b="b" l="l" r="r" t="t"/>
            <a:pathLst>
              <a:path extrusionOk="0" h="2496030" w="4051081">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a:noFill/>
          <a:ln>
            <a:noFill/>
          </a:ln>
        </p:spPr>
      </p:pic>
      <p:sp>
        <p:nvSpPr>
          <p:cNvPr id="142" name="Google Shape;142;p5"/>
          <p:cNvSpPr txBox="1"/>
          <p:nvPr>
            <p:ph idx="1" type="body"/>
          </p:nvPr>
        </p:nvSpPr>
        <p:spPr>
          <a:xfrm>
            <a:off x="4654296" y="2706624"/>
            <a:ext cx="6894576" cy="3483864"/>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Char char="•"/>
            </a:pPr>
            <a:r>
              <a:rPr lang="en-US"/>
              <a:t>Collection of water sample in Ullal Lake.</a:t>
            </a:r>
            <a:endParaRPr/>
          </a:p>
          <a:p>
            <a:pPr indent="-228600" lvl="0" marL="228600" rtl="0" algn="l">
              <a:lnSpc>
                <a:spcPct val="90000"/>
              </a:lnSpc>
              <a:spcBef>
                <a:spcPts val="1000"/>
              </a:spcBef>
              <a:spcAft>
                <a:spcPts val="0"/>
              </a:spcAft>
              <a:buClr>
                <a:schemeClr val="dk1"/>
              </a:buClr>
              <a:buSzPct val="100000"/>
              <a:buChar char="•"/>
            </a:pPr>
            <a:r>
              <a:rPr lang="en-US"/>
              <a:t>We chose one location not too far from the water inlet to the lake.</a:t>
            </a:r>
            <a:endParaRPr/>
          </a:p>
          <a:p>
            <a:pPr indent="-228600" lvl="0" marL="228600" rtl="0" algn="l">
              <a:lnSpc>
                <a:spcPct val="90000"/>
              </a:lnSpc>
              <a:spcBef>
                <a:spcPts val="1000"/>
              </a:spcBef>
              <a:spcAft>
                <a:spcPts val="0"/>
              </a:spcAft>
              <a:buClr>
                <a:schemeClr val="dk1"/>
              </a:buClr>
              <a:buSzPct val="100000"/>
              <a:buChar char="•"/>
            </a:pPr>
            <a:r>
              <a:rPr lang="en-US"/>
              <a:t>The sample was a mix of recent flow as well as existing water in the lake..</a:t>
            </a:r>
            <a:endParaRPr/>
          </a:p>
          <a:p>
            <a:pPr indent="-228600" lvl="0" marL="228600" rtl="0" algn="l">
              <a:lnSpc>
                <a:spcPct val="90000"/>
              </a:lnSpc>
              <a:spcBef>
                <a:spcPts val="1000"/>
              </a:spcBef>
              <a:spcAft>
                <a:spcPts val="0"/>
              </a:spcAft>
              <a:buClr>
                <a:schemeClr val="dk1"/>
              </a:buClr>
              <a:buSzPct val="100000"/>
              <a:buChar char="•"/>
            </a:pPr>
            <a:r>
              <a:rPr lang="en-US"/>
              <a:t>The water sample was tested for chemical parameters within 48 hours.</a:t>
            </a:r>
            <a:endParaRPr/>
          </a:p>
          <a:p>
            <a:pPr indent="-228600" lvl="0" marL="228600" rtl="0" algn="l">
              <a:lnSpc>
                <a:spcPct val="90000"/>
              </a:lnSpc>
              <a:spcBef>
                <a:spcPts val="1000"/>
              </a:spcBef>
              <a:spcAft>
                <a:spcPts val="0"/>
              </a:spcAft>
              <a:buClr>
                <a:schemeClr val="dk1"/>
              </a:buClr>
              <a:buSzPct val="100000"/>
              <a:buChar char="•"/>
            </a:pPr>
            <a:r>
              <a:rPr lang="en-US"/>
              <a:t>Only one sample was taken as part of the project.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6"/>
          <p:cNvSpPr txBox="1"/>
          <p:nvPr>
            <p:ph type="title"/>
          </p:nvPr>
        </p:nvSpPr>
        <p:spPr>
          <a:xfrm>
            <a:off x="214604" y="349455"/>
            <a:ext cx="1828800" cy="193604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4000"/>
              <a:buFont typeface="Calibri"/>
              <a:buNone/>
            </a:pPr>
            <a:r>
              <a:rPr b="1" lang="en-US" sz="4000"/>
              <a:t>Lab Exercise</a:t>
            </a:r>
            <a:endParaRPr b="1" sz="4000"/>
          </a:p>
        </p:txBody>
      </p:sp>
      <p:pic>
        <p:nvPicPr>
          <p:cNvPr id="148" name="Google Shape;148;p6"/>
          <p:cNvPicPr preferRelativeResize="0"/>
          <p:nvPr>
            <p:ph idx="1" type="body"/>
          </p:nvPr>
        </p:nvPicPr>
        <p:blipFill rotWithShape="1">
          <a:blip r:embed="rId3">
            <a:alphaModFix/>
          </a:blip>
          <a:srcRect b="0" l="0" r="0" t="0"/>
          <a:stretch/>
        </p:blipFill>
        <p:spPr>
          <a:xfrm>
            <a:off x="2128270" y="477949"/>
            <a:ext cx="3319208" cy="2327054"/>
          </a:xfrm>
          <a:prstGeom prst="rect">
            <a:avLst/>
          </a:prstGeom>
          <a:noFill/>
          <a:ln>
            <a:noFill/>
          </a:ln>
        </p:spPr>
      </p:pic>
      <p:pic>
        <p:nvPicPr>
          <p:cNvPr id="149" name="Google Shape;149;p6"/>
          <p:cNvPicPr preferRelativeResize="0"/>
          <p:nvPr/>
        </p:nvPicPr>
        <p:blipFill rotWithShape="1">
          <a:blip r:embed="rId4">
            <a:alphaModFix/>
          </a:blip>
          <a:srcRect b="0" l="0" r="0" t="0"/>
          <a:stretch/>
        </p:blipFill>
        <p:spPr>
          <a:xfrm>
            <a:off x="709866" y="2940273"/>
            <a:ext cx="2712647" cy="3568271"/>
          </a:xfrm>
          <a:prstGeom prst="rect">
            <a:avLst/>
          </a:prstGeom>
          <a:noFill/>
          <a:ln>
            <a:noFill/>
          </a:ln>
        </p:spPr>
      </p:pic>
      <p:pic>
        <p:nvPicPr>
          <p:cNvPr id="150" name="Google Shape;150;p6"/>
          <p:cNvPicPr preferRelativeResize="0"/>
          <p:nvPr/>
        </p:nvPicPr>
        <p:blipFill rotWithShape="1">
          <a:blip r:embed="rId5">
            <a:alphaModFix/>
          </a:blip>
          <a:srcRect b="0" l="0" r="0" t="0"/>
          <a:stretch/>
        </p:blipFill>
        <p:spPr>
          <a:xfrm>
            <a:off x="5600871" y="477949"/>
            <a:ext cx="6093867" cy="2327054"/>
          </a:xfrm>
          <a:prstGeom prst="rect">
            <a:avLst/>
          </a:prstGeom>
          <a:noFill/>
          <a:ln>
            <a:noFill/>
          </a:ln>
        </p:spPr>
      </p:pic>
      <p:pic>
        <p:nvPicPr>
          <p:cNvPr id="151" name="Google Shape;151;p6"/>
          <p:cNvPicPr preferRelativeResize="0"/>
          <p:nvPr/>
        </p:nvPicPr>
        <p:blipFill rotWithShape="1">
          <a:blip r:embed="rId6">
            <a:alphaModFix/>
          </a:blip>
          <a:srcRect b="0" l="0" r="0" t="0"/>
          <a:stretch/>
        </p:blipFill>
        <p:spPr>
          <a:xfrm>
            <a:off x="3683089" y="2935621"/>
            <a:ext cx="2410640" cy="3193199"/>
          </a:xfrm>
          <a:prstGeom prst="rect">
            <a:avLst/>
          </a:prstGeom>
          <a:noFill/>
          <a:ln>
            <a:noFill/>
          </a:ln>
        </p:spPr>
      </p:pic>
      <p:pic>
        <p:nvPicPr>
          <p:cNvPr id="152" name="Google Shape;152;p6"/>
          <p:cNvPicPr preferRelativeResize="0"/>
          <p:nvPr/>
        </p:nvPicPr>
        <p:blipFill rotWithShape="1">
          <a:blip r:embed="rId7">
            <a:alphaModFix/>
          </a:blip>
          <a:srcRect b="0" l="0" r="0" t="0"/>
          <a:stretch/>
        </p:blipFill>
        <p:spPr>
          <a:xfrm>
            <a:off x="6359266" y="2921988"/>
            <a:ext cx="2410640" cy="3192214"/>
          </a:xfrm>
          <a:prstGeom prst="rect">
            <a:avLst/>
          </a:prstGeom>
          <a:noFill/>
          <a:ln>
            <a:noFill/>
          </a:ln>
        </p:spPr>
      </p:pic>
      <p:pic>
        <p:nvPicPr>
          <p:cNvPr id="153" name="Google Shape;153;p6"/>
          <p:cNvPicPr preferRelativeResize="0"/>
          <p:nvPr/>
        </p:nvPicPr>
        <p:blipFill rotWithShape="1">
          <a:blip r:embed="rId8">
            <a:alphaModFix/>
          </a:blip>
          <a:srcRect b="0" l="0" r="0" t="0"/>
          <a:stretch/>
        </p:blipFill>
        <p:spPr>
          <a:xfrm>
            <a:off x="9035444" y="2935621"/>
            <a:ext cx="2659293" cy="3529027"/>
          </a:xfrm>
          <a:prstGeom prst="rect">
            <a:avLst/>
          </a:prstGeom>
          <a:noFill/>
          <a:ln>
            <a:noFill/>
          </a:ln>
        </p:spPr>
      </p:pic>
      <p:sp>
        <p:nvSpPr>
          <p:cNvPr id="154" name="Google Shape;154;p6"/>
          <p:cNvSpPr txBox="1"/>
          <p:nvPr/>
        </p:nvSpPr>
        <p:spPr>
          <a:xfrm>
            <a:off x="2970548" y="1720171"/>
            <a:ext cx="18288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000" u="none" cap="none" strike="noStrike">
                <a:solidFill>
                  <a:srgbClr val="002060"/>
                </a:solidFill>
                <a:latin typeface="Calibri"/>
                <a:ea typeface="Calibri"/>
                <a:cs typeface="Calibri"/>
                <a:sym typeface="Calibri"/>
              </a:rPr>
              <a:t>Turbidity</a:t>
            </a:r>
            <a:endParaRPr sz="2000">
              <a:solidFill>
                <a:srgbClr val="002060"/>
              </a:solidFill>
              <a:latin typeface="Calibri"/>
              <a:ea typeface="Calibri"/>
              <a:cs typeface="Calibri"/>
              <a:sym typeface="Calibri"/>
            </a:endParaRPr>
          </a:p>
        </p:txBody>
      </p:sp>
      <p:sp>
        <p:nvSpPr>
          <p:cNvPr id="155" name="Google Shape;155;p6"/>
          <p:cNvSpPr txBox="1"/>
          <p:nvPr/>
        </p:nvSpPr>
        <p:spPr>
          <a:xfrm>
            <a:off x="625890" y="2412831"/>
            <a:ext cx="18288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002060"/>
                </a:solidFill>
                <a:latin typeface="Calibri"/>
                <a:ea typeface="Calibri"/>
                <a:cs typeface="Calibri"/>
                <a:sym typeface="Calibri"/>
              </a:rPr>
              <a:t>Alkalinity</a:t>
            </a:r>
            <a:endParaRPr sz="2000">
              <a:solidFill>
                <a:srgbClr val="002060"/>
              </a:solidFill>
              <a:latin typeface="Calibri"/>
              <a:ea typeface="Calibri"/>
              <a:cs typeface="Calibri"/>
              <a:sym typeface="Calibri"/>
            </a:endParaRPr>
          </a:p>
        </p:txBody>
      </p:sp>
      <p:sp>
        <p:nvSpPr>
          <p:cNvPr id="156" name="Google Shape;156;p6"/>
          <p:cNvSpPr txBox="1"/>
          <p:nvPr/>
        </p:nvSpPr>
        <p:spPr>
          <a:xfrm>
            <a:off x="5862077" y="463331"/>
            <a:ext cx="18288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002060"/>
                </a:solidFill>
                <a:latin typeface="Calibri"/>
                <a:ea typeface="Calibri"/>
                <a:cs typeface="Calibri"/>
                <a:sym typeface="Calibri"/>
              </a:rPr>
              <a:t>COD</a:t>
            </a:r>
            <a:endParaRPr sz="2000">
              <a:solidFill>
                <a:srgbClr val="002060"/>
              </a:solidFill>
              <a:latin typeface="Calibri"/>
              <a:ea typeface="Calibri"/>
              <a:cs typeface="Calibri"/>
              <a:sym typeface="Calibri"/>
            </a:endParaRPr>
          </a:p>
        </p:txBody>
      </p:sp>
      <p:sp>
        <p:nvSpPr>
          <p:cNvPr id="157" name="Google Shape;157;p6"/>
          <p:cNvSpPr txBox="1"/>
          <p:nvPr/>
        </p:nvSpPr>
        <p:spPr>
          <a:xfrm>
            <a:off x="6491766" y="6231187"/>
            <a:ext cx="715214"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rgbClr val="002060"/>
                </a:solidFill>
                <a:latin typeface="Calibri"/>
                <a:ea typeface="Calibri"/>
                <a:cs typeface="Calibri"/>
                <a:sym typeface="Calibri"/>
              </a:rPr>
              <a:t>BOD</a:t>
            </a:r>
            <a:endParaRPr sz="2000">
              <a:solidFill>
                <a:srgbClr val="002060"/>
              </a:solidFill>
              <a:latin typeface="Calibri"/>
              <a:ea typeface="Calibri"/>
              <a:cs typeface="Calibri"/>
              <a:sym typeface="Calibri"/>
            </a:endParaRPr>
          </a:p>
        </p:txBody>
      </p:sp>
      <p:cxnSp>
        <p:nvCxnSpPr>
          <p:cNvPr id="158" name="Google Shape;158;p6"/>
          <p:cNvCxnSpPr>
            <a:stCxn id="155" idx="1"/>
            <a:endCxn id="149" idx="1"/>
          </p:cNvCxnSpPr>
          <p:nvPr/>
        </p:nvCxnSpPr>
        <p:spPr>
          <a:xfrm>
            <a:off x="625890" y="2612886"/>
            <a:ext cx="84000" cy="2111400"/>
          </a:xfrm>
          <a:prstGeom prst="bentConnector3">
            <a:avLst>
              <a:gd fmla="val -272143" name="adj1"/>
            </a:avLst>
          </a:prstGeom>
          <a:noFill/>
          <a:ln cap="flat" cmpd="sng" w="9525">
            <a:solidFill>
              <a:srgbClr val="002060"/>
            </a:solidFill>
            <a:prstDash val="solid"/>
            <a:miter lim="800000"/>
            <a:headEnd len="sm" w="sm" type="none"/>
            <a:tailEnd len="med" w="med" type="triangle"/>
          </a:ln>
        </p:spPr>
      </p:cxnSp>
      <p:cxnSp>
        <p:nvCxnSpPr>
          <p:cNvPr id="159" name="Google Shape;159;p6"/>
          <p:cNvCxnSpPr>
            <a:stCxn id="157" idx="1"/>
            <a:endCxn id="151" idx="2"/>
          </p:cNvCxnSpPr>
          <p:nvPr/>
        </p:nvCxnSpPr>
        <p:spPr>
          <a:xfrm rot="10800000">
            <a:off x="4888266" y="6128842"/>
            <a:ext cx="1603500" cy="302400"/>
          </a:xfrm>
          <a:prstGeom prst="bentConnector2">
            <a:avLst/>
          </a:prstGeom>
          <a:noFill/>
          <a:ln cap="flat" cmpd="sng" w="9525">
            <a:solidFill>
              <a:srgbClr val="002060"/>
            </a:solidFill>
            <a:prstDash val="solid"/>
            <a:miter lim="800000"/>
            <a:headEnd len="sm" w="sm" type="none"/>
            <a:tailEnd len="med" w="med" type="triangle"/>
          </a:ln>
        </p:spPr>
      </p:cxnSp>
      <p:cxnSp>
        <p:nvCxnSpPr>
          <p:cNvPr id="160" name="Google Shape;160;p6"/>
          <p:cNvCxnSpPr>
            <a:stCxn id="157" idx="0"/>
            <a:endCxn id="152" idx="1"/>
          </p:cNvCxnSpPr>
          <p:nvPr/>
        </p:nvCxnSpPr>
        <p:spPr>
          <a:xfrm flipH="1" rot="5400000">
            <a:off x="5747773" y="5129587"/>
            <a:ext cx="1713000" cy="490200"/>
          </a:xfrm>
          <a:prstGeom prst="bentConnector4">
            <a:avLst>
              <a:gd fmla="val 3414" name="adj1"/>
              <a:gd fmla="val 137098" name="adj2"/>
            </a:avLst>
          </a:prstGeom>
          <a:noFill/>
          <a:ln cap="flat" cmpd="sng" w="9525">
            <a:solidFill>
              <a:srgbClr val="002060"/>
            </a:solidFill>
            <a:prstDash val="solid"/>
            <a:miter lim="800000"/>
            <a:headEnd len="sm" w="sm" type="none"/>
            <a:tailEnd len="med" w="med" type="triangle"/>
          </a:ln>
        </p:spPr>
      </p:cxnSp>
      <p:cxnSp>
        <p:nvCxnSpPr>
          <p:cNvPr id="161" name="Google Shape;161;p6"/>
          <p:cNvCxnSpPr>
            <a:stCxn id="157" idx="3"/>
            <a:endCxn id="153" idx="1"/>
          </p:cNvCxnSpPr>
          <p:nvPr/>
        </p:nvCxnSpPr>
        <p:spPr>
          <a:xfrm flipH="1" rot="10800000">
            <a:off x="7206980" y="4700242"/>
            <a:ext cx="1828500" cy="1731000"/>
          </a:xfrm>
          <a:prstGeom prst="bentConnector3">
            <a:avLst>
              <a:gd fmla="val 90312" name="adj1"/>
            </a:avLst>
          </a:prstGeom>
          <a:noFill/>
          <a:ln cap="flat" cmpd="sng" w="9525">
            <a:solidFill>
              <a:srgbClr val="002060"/>
            </a:solidFill>
            <a:prstDash val="solid"/>
            <a:miter lim="800000"/>
            <a:headEnd len="sm" w="sm" type="none"/>
            <a:tailEnd len="med" w="med" type="triangl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graphicFrame>
        <p:nvGraphicFramePr>
          <p:cNvPr id="167" name="Google Shape;167;p7"/>
          <p:cNvGraphicFramePr/>
          <p:nvPr/>
        </p:nvGraphicFramePr>
        <p:xfrm>
          <a:off x="858415" y="1245477"/>
          <a:ext cx="3000000" cy="3000000"/>
        </p:xfrm>
        <a:graphic>
          <a:graphicData uri="http://schemas.openxmlformats.org/drawingml/2006/table">
            <a:tbl>
              <a:tblPr bandCol="1" bandRow="1" firstCol="1" firstRow="1" lastCol="1">
                <a:noFill/>
                <a:tableStyleId>{92767EB7-82A4-4674-BD9E-B0FD427ADC19}</a:tableStyleId>
              </a:tblPr>
              <a:tblGrid>
                <a:gridCol w="5719950"/>
                <a:gridCol w="2188750"/>
                <a:gridCol w="2438950"/>
              </a:tblGrid>
              <a:tr h="513250">
                <a:tc>
                  <a:txBody>
                    <a:bodyPr/>
                    <a:lstStyle/>
                    <a:p>
                      <a:pPr indent="0" lvl="0" marL="0" marR="0" rtl="0" algn="ctr">
                        <a:lnSpc>
                          <a:spcPct val="115000"/>
                        </a:lnSpc>
                        <a:spcBef>
                          <a:spcPts val="0"/>
                        </a:spcBef>
                        <a:spcAft>
                          <a:spcPts val="0"/>
                        </a:spcAft>
                        <a:buNone/>
                      </a:pPr>
                      <a:r>
                        <a:rPr lang="en-US" sz="2200" u="none" cap="none" strike="noStrike"/>
                        <a:t>TEST PARAMETER</a:t>
                      </a:r>
                      <a:endParaRPr sz="3000" u="none" cap="none" strike="noStrike">
                        <a:latin typeface="Calibri"/>
                        <a:ea typeface="Calibri"/>
                        <a:cs typeface="Calibri"/>
                        <a:sym typeface="Calibri"/>
                      </a:endParaRPr>
                    </a:p>
                  </a:txBody>
                  <a:tcPr marT="0" marB="0" marR="74325" marL="74325" anchor="ctr"/>
                </a:tc>
                <a:tc>
                  <a:txBody>
                    <a:bodyPr/>
                    <a:lstStyle/>
                    <a:p>
                      <a:pPr indent="0" lvl="0" marL="0" marR="0" rtl="0" algn="ctr">
                        <a:lnSpc>
                          <a:spcPct val="115000"/>
                        </a:lnSpc>
                        <a:spcBef>
                          <a:spcPts val="0"/>
                        </a:spcBef>
                        <a:spcAft>
                          <a:spcPts val="0"/>
                        </a:spcAft>
                        <a:buNone/>
                      </a:pPr>
                      <a:r>
                        <a:rPr lang="en-US" sz="2200" u="none" cap="none" strike="noStrike"/>
                        <a:t>UNITS</a:t>
                      </a:r>
                      <a:endParaRPr sz="3000" u="none" cap="none" strike="noStrike">
                        <a:latin typeface="Calibri"/>
                        <a:ea typeface="Calibri"/>
                        <a:cs typeface="Calibri"/>
                        <a:sym typeface="Calibri"/>
                      </a:endParaRPr>
                    </a:p>
                  </a:txBody>
                  <a:tcPr marT="0" marB="0" marR="74325" marL="74325" anchor="ctr"/>
                </a:tc>
                <a:tc>
                  <a:txBody>
                    <a:bodyPr/>
                    <a:lstStyle/>
                    <a:p>
                      <a:pPr indent="0" lvl="0" marL="0" marR="0" rtl="0" algn="ctr">
                        <a:lnSpc>
                          <a:spcPct val="115000"/>
                        </a:lnSpc>
                        <a:spcBef>
                          <a:spcPts val="0"/>
                        </a:spcBef>
                        <a:spcAft>
                          <a:spcPts val="0"/>
                        </a:spcAft>
                        <a:buNone/>
                      </a:pPr>
                      <a:r>
                        <a:rPr lang="en-US" sz="2200" u="none" cap="none" strike="noStrike"/>
                        <a:t>MEASUREMENT</a:t>
                      </a:r>
                      <a:endParaRPr sz="3000" u="none" cap="none" strike="noStrike">
                        <a:latin typeface="Calibri"/>
                        <a:ea typeface="Calibri"/>
                        <a:cs typeface="Calibri"/>
                        <a:sym typeface="Calibri"/>
                      </a:endParaRPr>
                    </a:p>
                  </a:txBody>
                  <a:tcPr marT="0" marB="0" marR="74325" marL="74325" anchor="ctr"/>
                </a:tc>
              </a:tr>
              <a:tr h="494175">
                <a:tc>
                  <a:txBody>
                    <a:bodyPr/>
                    <a:lstStyle/>
                    <a:p>
                      <a:pPr indent="0" lvl="0" marL="0" marR="0" rtl="0" algn="l">
                        <a:lnSpc>
                          <a:spcPct val="115000"/>
                        </a:lnSpc>
                        <a:spcBef>
                          <a:spcPts val="0"/>
                        </a:spcBef>
                        <a:spcAft>
                          <a:spcPts val="0"/>
                        </a:spcAft>
                        <a:buNone/>
                      </a:pPr>
                      <a:r>
                        <a:rPr lang="en-US" sz="2200" u="none" cap="none" strike="noStrike"/>
                        <a:t>Temperature at 5PM</a:t>
                      </a:r>
                      <a:endParaRPr sz="3000" u="none" cap="none" strike="noStrike">
                        <a:latin typeface="Calibri"/>
                        <a:ea typeface="Calibri"/>
                        <a:cs typeface="Calibri"/>
                        <a:sym typeface="Calibri"/>
                      </a:endParaRPr>
                    </a:p>
                  </a:txBody>
                  <a:tcPr marT="0" marB="0" marR="74325" marL="74325" anchor="ctr"/>
                </a:tc>
                <a:tc>
                  <a:txBody>
                    <a:bodyPr/>
                    <a:lstStyle/>
                    <a:p>
                      <a:pPr indent="0" lvl="0" marL="0" marR="0" rtl="0" algn="ctr">
                        <a:lnSpc>
                          <a:spcPct val="115000"/>
                        </a:lnSpc>
                        <a:spcBef>
                          <a:spcPts val="0"/>
                        </a:spcBef>
                        <a:spcAft>
                          <a:spcPts val="0"/>
                        </a:spcAft>
                        <a:buNone/>
                      </a:pPr>
                      <a:r>
                        <a:rPr lang="en-US" sz="2200" u="none" cap="none" strike="noStrike"/>
                        <a:t>Centigrade</a:t>
                      </a:r>
                      <a:endParaRPr sz="3000" u="none" cap="none" strike="noStrike">
                        <a:latin typeface="Calibri"/>
                        <a:ea typeface="Calibri"/>
                        <a:cs typeface="Calibri"/>
                        <a:sym typeface="Calibri"/>
                      </a:endParaRPr>
                    </a:p>
                  </a:txBody>
                  <a:tcPr marT="0" marB="0" marR="74325" marL="74325" anchor="ctr"/>
                </a:tc>
                <a:tc>
                  <a:txBody>
                    <a:bodyPr/>
                    <a:lstStyle/>
                    <a:p>
                      <a:pPr indent="0" lvl="0" marL="0" marR="0" rtl="0" algn="ctr">
                        <a:lnSpc>
                          <a:spcPct val="115000"/>
                        </a:lnSpc>
                        <a:spcBef>
                          <a:spcPts val="0"/>
                        </a:spcBef>
                        <a:spcAft>
                          <a:spcPts val="0"/>
                        </a:spcAft>
                        <a:buNone/>
                      </a:pPr>
                      <a:r>
                        <a:rPr lang="en-US" sz="2200" u="none" cap="none" strike="noStrike"/>
                        <a:t>22°C</a:t>
                      </a:r>
                      <a:endParaRPr sz="3000" u="none" cap="none" strike="noStrike">
                        <a:latin typeface="Calibri"/>
                        <a:ea typeface="Calibri"/>
                        <a:cs typeface="Calibri"/>
                        <a:sym typeface="Calibri"/>
                      </a:endParaRPr>
                    </a:p>
                  </a:txBody>
                  <a:tcPr marT="0" marB="0" marR="74325" marL="74325" anchor="ctr"/>
                </a:tc>
              </a:tr>
              <a:tr h="437025">
                <a:tc>
                  <a:txBody>
                    <a:bodyPr/>
                    <a:lstStyle/>
                    <a:p>
                      <a:pPr indent="0" lvl="0" marL="0" marR="0" rtl="0" algn="l">
                        <a:lnSpc>
                          <a:spcPct val="115000"/>
                        </a:lnSpc>
                        <a:spcBef>
                          <a:spcPts val="0"/>
                        </a:spcBef>
                        <a:spcAft>
                          <a:spcPts val="0"/>
                        </a:spcAft>
                        <a:buNone/>
                      </a:pPr>
                      <a:r>
                        <a:rPr lang="en-US" sz="2200" u="none" cap="none" strike="noStrike"/>
                        <a:t>Turbidity</a:t>
                      </a:r>
                      <a:endParaRPr sz="3000" u="none" cap="none" strike="noStrike">
                        <a:latin typeface="Calibri"/>
                        <a:ea typeface="Calibri"/>
                        <a:cs typeface="Calibri"/>
                        <a:sym typeface="Calibri"/>
                      </a:endParaRPr>
                    </a:p>
                  </a:txBody>
                  <a:tcPr marT="0" marB="0" marR="74325" marL="74325" anchor="ctr"/>
                </a:tc>
                <a:tc>
                  <a:txBody>
                    <a:bodyPr/>
                    <a:lstStyle/>
                    <a:p>
                      <a:pPr indent="0" lvl="0" marL="0" marR="0" rtl="0" algn="ctr">
                        <a:lnSpc>
                          <a:spcPct val="115000"/>
                        </a:lnSpc>
                        <a:spcBef>
                          <a:spcPts val="0"/>
                        </a:spcBef>
                        <a:spcAft>
                          <a:spcPts val="0"/>
                        </a:spcAft>
                        <a:buNone/>
                      </a:pPr>
                      <a:r>
                        <a:rPr lang="en-US" sz="2200" u="none" cap="none" strike="noStrike"/>
                        <a:t>NTU</a:t>
                      </a:r>
                      <a:endParaRPr sz="3000" u="none" cap="none" strike="noStrike">
                        <a:latin typeface="Calibri"/>
                        <a:ea typeface="Calibri"/>
                        <a:cs typeface="Calibri"/>
                        <a:sym typeface="Calibri"/>
                      </a:endParaRPr>
                    </a:p>
                  </a:txBody>
                  <a:tcPr marT="0" marB="0" marR="74325" marL="74325" anchor="ctr"/>
                </a:tc>
                <a:tc>
                  <a:txBody>
                    <a:bodyPr/>
                    <a:lstStyle/>
                    <a:p>
                      <a:pPr indent="0" lvl="0" marL="0" marR="0" rtl="0" algn="ctr">
                        <a:lnSpc>
                          <a:spcPct val="115000"/>
                        </a:lnSpc>
                        <a:spcBef>
                          <a:spcPts val="0"/>
                        </a:spcBef>
                        <a:spcAft>
                          <a:spcPts val="0"/>
                        </a:spcAft>
                        <a:buNone/>
                      </a:pPr>
                      <a:r>
                        <a:rPr lang="en-US" sz="2200" u="none" cap="none" strike="noStrike"/>
                        <a:t>10.9</a:t>
                      </a:r>
                      <a:endParaRPr sz="3000" u="none" cap="none" strike="noStrike">
                        <a:latin typeface="Calibri"/>
                        <a:ea typeface="Calibri"/>
                        <a:cs typeface="Calibri"/>
                        <a:sym typeface="Calibri"/>
                      </a:endParaRPr>
                    </a:p>
                  </a:txBody>
                  <a:tcPr marT="0" marB="0" marR="74325" marL="74325" anchor="ctr"/>
                </a:tc>
              </a:tr>
              <a:tr h="437025">
                <a:tc>
                  <a:txBody>
                    <a:bodyPr/>
                    <a:lstStyle/>
                    <a:p>
                      <a:pPr indent="0" lvl="0" marL="0" marR="0" rtl="0" algn="l">
                        <a:lnSpc>
                          <a:spcPct val="115000"/>
                        </a:lnSpc>
                        <a:spcBef>
                          <a:spcPts val="0"/>
                        </a:spcBef>
                        <a:spcAft>
                          <a:spcPts val="0"/>
                        </a:spcAft>
                        <a:buNone/>
                      </a:pPr>
                      <a:r>
                        <a:rPr lang="en-US" sz="2200" u="none" cap="none" strike="noStrike"/>
                        <a:t>Total Alkalinity as CaCO</a:t>
                      </a:r>
                      <a:r>
                        <a:rPr baseline="-25000" lang="en-US" sz="2200" u="none" cap="none" strike="noStrike"/>
                        <a:t>3</a:t>
                      </a:r>
                      <a:endParaRPr sz="3000" u="none" cap="none" strike="noStrike">
                        <a:latin typeface="Calibri"/>
                        <a:ea typeface="Calibri"/>
                        <a:cs typeface="Calibri"/>
                        <a:sym typeface="Calibri"/>
                      </a:endParaRPr>
                    </a:p>
                  </a:txBody>
                  <a:tcPr marT="0" marB="0" marR="74325" marL="74325" anchor="ctr"/>
                </a:tc>
                <a:tc>
                  <a:txBody>
                    <a:bodyPr/>
                    <a:lstStyle/>
                    <a:p>
                      <a:pPr indent="0" lvl="0" marL="0" marR="0" rtl="0" algn="ctr">
                        <a:lnSpc>
                          <a:spcPct val="115000"/>
                        </a:lnSpc>
                        <a:spcBef>
                          <a:spcPts val="0"/>
                        </a:spcBef>
                        <a:spcAft>
                          <a:spcPts val="0"/>
                        </a:spcAft>
                        <a:buNone/>
                      </a:pPr>
                      <a:r>
                        <a:rPr lang="en-US" sz="2200" u="none" cap="none" strike="noStrike"/>
                        <a:t>mg/L</a:t>
                      </a:r>
                      <a:endParaRPr sz="3000" u="none" cap="none" strike="noStrike">
                        <a:latin typeface="Calibri"/>
                        <a:ea typeface="Calibri"/>
                        <a:cs typeface="Calibri"/>
                        <a:sym typeface="Calibri"/>
                      </a:endParaRPr>
                    </a:p>
                  </a:txBody>
                  <a:tcPr marT="0" marB="0" marR="74325" marL="74325" anchor="ctr"/>
                </a:tc>
                <a:tc>
                  <a:txBody>
                    <a:bodyPr/>
                    <a:lstStyle/>
                    <a:p>
                      <a:pPr indent="0" lvl="0" marL="0" marR="0" rtl="0" algn="ctr">
                        <a:lnSpc>
                          <a:spcPct val="115000"/>
                        </a:lnSpc>
                        <a:spcBef>
                          <a:spcPts val="0"/>
                        </a:spcBef>
                        <a:spcAft>
                          <a:spcPts val="0"/>
                        </a:spcAft>
                        <a:buNone/>
                      </a:pPr>
                      <a:r>
                        <a:rPr lang="en-US" sz="2200" u="none" cap="none" strike="noStrike"/>
                        <a:t>260.4</a:t>
                      </a:r>
                      <a:endParaRPr sz="3000" u="none" cap="none" strike="noStrike">
                        <a:latin typeface="Calibri"/>
                        <a:ea typeface="Calibri"/>
                        <a:cs typeface="Calibri"/>
                        <a:sym typeface="Calibri"/>
                      </a:endParaRPr>
                    </a:p>
                  </a:txBody>
                  <a:tcPr marT="0" marB="0" marR="74325" marL="74325" anchor="ctr"/>
                </a:tc>
              </a:tr>
              <a:tr h="437025">
                <a:tc>
                  <a:txBody>
                    <a:bodyPr/>
                    <a:lstStyle/>
                    <a:p>
                      <a:pPr indent="0" lvl="0" marL="0" marR="0" rtl="0" algn="l">
                        <a:lnSpc>
                          <a:spcPct val="115000"/>
                        </a:lnSpc>
                        <a:spcBef>
                          <a:spcPts val="0"/>
                        </a:spcBef>
                        <a:spcAft>
                          <a:spcPts val="0"/>
                        </a:spcAft>
                        <a:buNone/>
                      </a:pPr>
                      <a:r>
                        <a:rPr lang="en-US" sz="2200" u="none" cap="none" strike="noStrike"/>
                        <a:t>Dissolved Oxygen</a:t>
                      </a:r>
                      <a:endParaRPr sz="3000" u="none" cap="none" strike="noStrike">
                        <a:latin typeface="Calibri"/>
                        <a:ea typeface="Calibri"/>
                        <a:cs typeface="Calibri"/>
                        <a:sym typeface="Calibri"/>
                      </a:endParaRPr>
                    </a:p>
                  </a:txBody>
                  <a:tcPr marT="0" marB="0" marR="74325" marL="74325" anchor="ctr"/>
                </a:tc>
                <a:tc>
                  <a:txBody>
                    <a:bodyPr/>
                    <a:lstStyle/>
                    <a:p>
                      <a:pPr indent="0" lvl="0" marL="0" marR="0" rtl="0" algn="ctr">
                        <a:lnSpc>
                          <a:spcPct val="115000"/>
                        </a:lnSpc>
                        <a:spcBef>
                          <a:spcPts val="0"/>
                        </a:spcBef>
                        <a:spcAft>
                          <a:spcPts val="0"/>
                        </a:spcAft>
                        <a:buNone/>
                      </a:pPr>
                      <a:r>
                        <a:rPr lang="en-US" sz="2200" u="none" cap="none" strike="noStrike"/>
                        <a:t>mg/L</a:t>
                      </a:r>
                      <a:endParaRPr sz="3000" u="none" cap="none" strike="noStrike">
                        <a:latin typeface="Calibri"/>
                        <a:ea typeface="Calibri"/>
                        <a:cs typeface="Calibri"/>
                        <a:sym typeface="Calibri"/>
                      </a:endParaRPr>
                    </a:p>
                  </a:txBody>
                  <a:tcPr marT="0" marB="0" marR="74325" marL="74325" anchor="ctr"/>
                </a:tc>
                <a:tc>
                  <a:txBody>
                    <a:bodyPr/>
                    <a:lstStyle/>
                    <a:p>
                      <a:pPr indent="0" lvl="0" marL="0" marR="0" rtl="0" algn="ctr">
                        <a:lnSpc>
                          <a:spcPct val="115000"/>
                        </a:lnSpc>
                        <a:spcBef>
                          <a:spcPts val="0"/>
                        </a:spcBef>
                        <a:spcAft>
                          <a:spcPts val="0"/>
                        </a:spcAft>
                        <a:buNone/>
                      </a:pPr>
                      <a:r>
                        <a:rPr lang="en-US" sz="2200" u="none" cap="none" strike="noStrike"/>
                        <a:t>4.73</a:t>
                      </a:r>
                      <a:endParaRPr sz="3000" u="none" cap="none" strike="noStrike">
                        <a:latin typeface="Calibri"/>
                        <a:ea typeface="Calibri"/>
                        <a:cs typeface="Calibri"/>
                        <a:sym typeface="Calibri"/>
                      </a:endParaRPr>
                    </a:p>
                  </a:txBody>
                  <a:tcPr marT="0" marB="0" marR="74325" marL="74325" anchor="ctr"/>
                </a:tc>
              </a:tr>
              <a:tr h="437025">
                <a:tc>
                  <a:txBody>
                    <a:bodyPr/>
                    <a:lstStyle/>
                    <a:p>
                      <a:pPr indent="0" lvl="0" marL="0" marR="0" rtl="0" algn="l">
                        <a:lnSpc>
                          <a:spcPct val="115000"/>
                        </a:lnSpc>
                        <a:spcBef>
                          <a:spcPts val="0"/>
                        </a:spcBef>
                        <a:spcAft>
                          <a:spcPts val="0"/>
                        </a:spcAft>
                        <a:buNone/>
                      </a:pPr>
                      <a:r>
                        <a:rPr lang="en-US" sz="2200" u="none" cap="none" strike="noStrike"/>
                        <a:t>Chemical Oxygen Demand as O</a:t>
                      </a:r>
                      <a:r>
                        <a:rPr baseline="-25000" lang="en-US" sz="2200" u="none" cap="none" strike="noStrike"/>
                        <a:t>2</a:t>
                      </a:r>
                      <a:endParaRPr sz="3000" u="none" cap="none" strike="noStrike">
                        <a:latin typeface="Calibri"/>
                        <a:ea typeface="Calibri"/>
                        <a:cs typeface="Calibri"/>
                        <a:sym typeface="Calibri"/>
                      </a:endParaRPr>
                    </a:p>
                  </a:txBody>
                  <a:tcPr marT="0" marB="0" marR="74325" marL="74325" anchor="ctr"/>
                </a:tc>
                <a:tc>
                  <a:txBody>
                    <a:bodyPr/>
                    <a:lstStyle/>
                    <a:p>
                      <a:pPr indent="0" lvl="0" marL="0" marR="0" rtl="0" algn="ctr">
                        <a:lnSpc>
                          <a:spcPct val="115000"/>
                        </a:lnSpc>
                        <a:spcBef>
                          <a:spcPts val="0"/>
                        </a:spcBef>
                        <a:spcAft>
                          <a:spcPts val="0"/>
                        </a:spcAft>
                        <a:buNone/>
                      </a:pPr>
                      <a:r>
                        <a:rPr lang="en-US" sz="2200" u="none" cap="none" strike="noStrike"/>
                        <a:t>mg/L</a:t>
                      </a:r>
                      <a:endParaRPr sz="3000" u="none" cap="none" strike="noStrike">
                        <a:latin typeface="Calibri"/>
                        <a:ea typeface="Calibri"/>
                        <a:cs typeface="Calibri"/>
                        <a:sym typeface="Calibri"/>
                      </a:endParaRPr>
                    </a:p>
                  </a:txBody>
                  <a:tcPr marT="0" marB="0" marR="74325" marL="74325" anchor="ctr"/>
                </a:tc>
                <a:tc>
                  <a:txBody>
                    <a:bodyPr/>
                    <a:lstStyle/>
                    <a:p>
                      <a:pPr indent="0" lvl="0" marL="0" marR="0" rtl="0" algn="ctr">
                        <a:lnSpc>
                          <a:spcPct val="115000"/>
                        </a:lnSpc>
                        <a:spcBef>
                          <a:spcPts val="0"/>
                        </a:spcBef>
                        <a:spcAft>
                          <a:spcPts val="0"/>
                        </a:spcAft>
                        <a:buNone/>
                      </a:pPr>
                      <a:r>
                        <a:rPr lang="en-US" sz="2200" u="none" cap="none" strike="noStrike"/>
                        <a:t>64.89</a:t>
                      </a:r>
                      <a:endParaRPr sz="3000" u="none" cap="none" strike="noStrike">
                        <a:latin typeface="Calibri"/>
                        <a:ea typeface="Calibri"/>
                        <a:cs typeface="Calibri"/>
                        <a:sym typeface="Calibri"/>
                      </a:endParaRPr>
                    </a:p>
                  </a:txBody>
                  <a:tcPr marT="0" marB="0" marR="74325" marL="74325" anchor="ctr"/>
                </a:tc>
              </a:tr>
              <a:tr h="437025">
                <a:tc>
                  <a:txBody>
                    <a:bodyPr/>
                    <a:lstStyle/>
                    <a:p>
                      <a:pPr indent="0" lvl="0" marL="0" marR="0" rtl="0" algn="l">
                        <a:lnSpc>
                          <a:spcPct val="115000"/>
                        </a:lnSpc>
                        <a:spcBef>
                          <a:spcPts val="0"/>
                        </a:spcBef>
                        <a:spcAft>
                          <a:spcPts val="0"/>
                        </a:spcAft>
                        <a:buNone/>
                      </a:pPr>
                      <a:r>
                        <a:rPr lang="en-US" sz="2200" u="none" cap="none" strike="noStrike"/>
                        <a:t>Free Carbon dioxide</a:t>
                      </a:r>
                      <a:endParaRPr sz="3000" u="none" cap="none" strike="noStrike">
                        <a:latin typeface="Calibri"/>
                        <a:ea typeface="Calibri"/>
                        <a:cs typeface="Calibri"/>
                        <a:sym typeface="Calibri"/>
                      </a:endParaRPr>
                    </a:p>
                  </a:txBody>
                  <a:tcPr marT="0" marB="0" marR="74325" marL="74325" anchor="ctr"/>
                </a:tc>
                <a:tc>
                  <a:txBody>
                    <a:bodyPr/>
                    <a:lstStyle/>
                    <a:p>
                      <a:pPr indent="0" lvl="0" marL="0" marR="0" rtl="0" algn="ctr">
                        <a:lnSpc>
                          <a:spcPct val="115000"/>
                        </a:lnSpc>
                        <a:spcBef>
                          <a:spcPts val="0"/>
                        </a:spcBef>
                        <a:spcAft>
                          <a:spcPts val="0"/>
                        </a:spcAft>
                        <a:buNone/>
                      </a:pPr>
                      <a:r>
                        <a:rPr lang="en-US" sz="2200" u="none" cap="none" strike="noStrike"/>
                        <a:t>mg/L</a:t>
                      </a:r>
                      <a:endParaRPr sz="3000" u="none" cap="none" strike="noStrike">
                        <a:latin typeface="Calibri"/>
                        <a:ea typeface="Calibri"/>
                        <a:cs typeface="Calibri"/>
                        <a:sym typeface="Calibri"/>
                      </a:endParaRPr>
                    </a:p>
                  </a:txBody>
                  <a:tcPr marT="0" marB="0" marR="74325" marL="74325" anchor="ctr"/>
                </a:tc>
                <a:tc>
                  <a:txBody>
                    <a:bodyPr/>
                    <a:lstStyle/>
                    <a:p>
                      <a:pPr indent="0" lvl="0" marL="0" marR="0" rtl="0" algn="ctr">
                        <a:lnSpc>
                          <a:spcPct val="115000"/>
                        </a:lnSpc>
                        <a:spcBef>
                          <a:spcPts val="0"/>
                        </a:spcBef>
                        <a:spcAft>
                          <a:spcPts val="0"/>
                        </a:spcAft>
                        <a:buNone/>
                      </a:pPr>
                      <a:r>
                        <a:rPr lang="en-US" sz="2200" u="none" cap="none" strike="noStrike">
                          <a:latin typeface="Calibri"/>
                          <a:ea typeface="Calibri"/>
                          <a:cs typeface="Calibri"/>
                          <a:sym typeface="Calibri"/>
                        </a:rPr>
                        <a:t>Not detected</a:t>
                      </a:r>
                      <a:endParaRPr sz="3000" u="none" cap="none" strike="noStrike">
                        <a:latin typeface="Calibri"/>
                        <a:ea typeface="Calibri"/>
                        <a:cs typeface="Calibri"/>
                        <a:sym typeface="Calibri"/>
                      </a:endParaRPr>
                    </a:p>
                  </a:txBody>
                  <a:tcPr marT="0" marB="0" marR="74325" marL="74325" anchor="ctr"/>
                </a:tc>
              </a:tr>
              <a:tr h="437025">
                <a:tc>
                  <a:txBody>
                    <a:bodyPr/>
                    <a:lstStyle/>
                    <a:p>
                      <a:pPr indent="0" lvl="0" marL="0" marR="0" rtl="0" algn="l">
                        <a:lnSpc>
                          <a:spcPct val="115000"/>
                        </a:lnSpc>
                        <a:spcBef>
                          <a:spcPts val="0"/>
                        </a:spcBef>
                        <a:spcAft>
                          <a:spcPts val="0"/>
                        </a:spcAft>
                        <a:buNone/>
                      </a:pPr>
                      <a:r>
                        <a:rPr lang="en-US" sz="2200" u="none" cap="none" strike="noStrike"/>
                        <a:t>Biological Oxygen Demand – for 5 days at 20°C</a:t>
                      </a:r>
                      <a:endParaRPr sz="3000" u="none" cap="none" strike="noStrike">
                        <a:latin typeface="Calibri"/>
                        <a:ea typeface="Calibri"/>
                        <a:cs typeface="Calibri"/>
                        <a:sym typeface="Calibri"/>
                      </a:endParaRPr>
                    </a:p>
                  </a:txBody>
                  <a:tcPr marT="0" marB="0" marR="74325" marL="74325" anchor="ctr"/>
                </a:tc>
                <a:tc>
                  <a:txBody>
                    <a:bodyPr/>
                    <a:lstStyle/>
                    <a:p>
                      <a:pPr indent="0" lvl="0" marL="0" marR="0" rtl="0" algn="ctr">
                        <a:lnSpc>
                          <a:spcPct val="115000"/>
                        </a:lnSpc>
                        <a:spcBef>
                          <a:spcPts val="0"/>
                        </a:spcBef>
                        <a:spcAft>
                          <a:spcPts val="0"/>
                        </a:spcAft>
                        <a:buNone/>
                      </a:pPr>
                      <a:r>
                        <a:rPr lang="en-US" sz="2200" u="none" cap="none" strike="noStrike"/>
                        <a:t>mg/L</a:t>
                      </a:r>
                      <a:endParaRPr sz="3000" u="none" cap="none" strike="noStrike">
                        <a:latin typeface="Calibri"/>
                        <a:ea typeface="Calibri"/>
                        <a:cs typeface="Calibri"/>
                        <a:sym typeface="Calibri"/>
                      </a:endParaRPr>
                    </a:p>
                  </a:txBody>
                  <a:tcPr marT="0" marB="0" marR="74325" marL="74325" anchor="ctr"/>
                </a:tc>
                <a:tc>
                  <a:txBody>
                    <a:bodyPr/>
                    <a:lstStyle/>
                    <a:p>
                      <a:pPr indent="0" lvl="0" marL="0" marR="0" rtl="0" algn="ctr">
                        <a:lnSpc>
                          <a:spcPct val="115000"/>
                        </a:lnSpc>
                        <a:spcBef>
                          <a:spcPts val="0"/>
                        </a:spcBef>
                        <a:spcAft>
                          <a:spcPts val="0"/>
                        </a:spcAft>
                        <a:buNone/>
                      </a:pPr>
                      <a:r>
                        <a:rPr lang="en-US" sz="2200" u="none" cap="none" strike="noStrike"/>
                        <a:t>24.1</a:t>
                      </a:r>
                      <a:endParaRPr sz="3000" u="none" cap="none" strike="noStrike">
                        <a:latin typeface="Calibri"/>
                        <a:ea typeface="Calibri"/>
                        <a:cs typeface="Calibri"/>
                        <a:sym typeface="Calibri"/>
                      </a:endParaRPr>
                    </a:p>
                  </a:txBody>
                  <a:tcPr marT="0" marB="0" marR="74325" marL="74325" anchor="ctr"/>
                </a:tc>
              </a:tr>
              <a:tr h="437025">
                <a:tc>
                  <a:txBody>
                    <a:bodyPr/>
                    <a:lstStyle/>
                    <a:p>
                      <a:pPr indent="0" lvl="0" marL="0" marR="0" rtl="0" algn="l">
                        <a:lnSpc>
                          <a:spcPct val="115000"/>
                        </a:lnSpc>
                        <a:spcBef>
                          <a:spcPts val="0"/>
                        </a:spcBef>
                        <a:spcAft>
                          <a:spcPts val="0"/>
                        </a:spcAft>
                        <a:buNone/>
                      </a:pPr>
                      <a:r>
                        <a:rPr lang="en-US" sz="2200" u="none" cap="none" strike="noStrike"/>
                        <a:t>Total hardness in terms of CaCO</a:t>
                      </a:r>
                      <a:r>
                        <a:rPr baseline="-25000" lang="en-US" sz="2200" u="none" cap="none" strike="noStrike"/>
                        <a:t>3</a:t>
                      </a:r>
                      <a:endParaRPr sz="2200" u="none" cap="none" strike="noStrike"/>
                    </a:p>
                  </a:txBody>
                  <a:tcPr marT="0" marB="0" marR="74325" marL="74325" anchor="ctr"/>
                </a:tc>
                <a:tc>
                  <a:txBody>
                    <a:bodyPr/>
                    <a:lstStyle/>
                    <a:p>
                      <a:pPr indent="0" lvl="0" marL="0" marR="0" rtl="0" algn="ctr">
                        <a:lnSpc>
                          <a:spcPct val="115000"/>
                        </a:lnSpc>
                        <a:spcBef>
                          <a:spcPts val="0"/>
                        </a:spcBef>
                        <a:spcAft>
                          <a:spcPts val="0"/>
                        </a:spcAft>
                        <a:buNone/>
                      </a:pPr>
                      <a:r>
                        <a:rPr lang="en-US" sz="2200" u="none" cap="none" strike="noStrike"/>
                        <a:t>ppm</a:t>
                      </a:r>
                      <a:endParaRPr sz="3000" u="none" cap="none" strike="noStrike">
                        <a:latin typeface="Calibri"/>
                        <a:ea typeface="Calibri"/>
                        <a:cs typeface="Calibri"/>
                        <a:sym typeface="Calibri"/>
                      </a:endParaRPr>
                    </a:p>
                  </a:txBody>
                  <a:tcPr marT="0" marB="0" marR="74325" marL="74325" anchor="ctr"/>
                </a:tc>
                <a:tc>
                  <a:txBody>
                    <a:bodyPr/>
                    <a:lstStyle/>
                    <a:p>
                      <a:pPr indent="0" lvl="0" marL="0" marR="0" rtl="0" algn="ctr">
                        <a:lnSpc>
                          <a:spcPct val="115000"/>
                        </a:lnSpc>
                        <a:spcBef>
                          <a:spcPts val="0"/>
                        </a:spcBef>
                        <a:spcAft>
                          <a:spcPts val="0"/>
                        </a:spcAft>
                        <a:buNone/>
                      </a:pPr>
                      <a:r>
                        <a:rPr lang="en-US" sz="2200" u="none" cap="none" strike="noStrike"/>
                        <a:t>225</a:t>
                      </a:r>
                      <a:endParaRPr sz="3000" u="none" cap="none" strike="noStrike">
                        <a:latin typeface="Calibri"/>
                        <a:ea typeface="Calibri"/>
                        <a:cs typeface="Calibri"/>
                        <a:sym typeface="Calibri"/>
                      </a:endParaRPr>
                    </a:p>
                  </a:txBody>
                  <a:tcPr marT="0" marB="0" marR="74325" marL="74325" anchor="ctr"/>
                </a:tc>
              </a:tr>
              <a:tr h="437025">
                <a:tc>
                  <a:txBody>
                    <a:bodyPr/>
                    <a:lstStyle/>
                    <a:p>
                      <a:pPr indent="0" lvl="0" marL="0" marR="0" rtl="0" algn="l">
                        <a:lnSpc>
                          <a:spcPct val="115000"/>
                        </a:lnSpc>
                        <a:spcBef>
                          <a:spcPts val="0"/>
                        </a:spcBef>
                        <a:spcAft>
                          <a:spcPts val="0"/>
                        </a:spcAft>
                        <a:buNone/>
                      </a:pPr>
                      <a:r>
                        <a:rPr lang="en-US" sz="2200" u="none" cap="none" strike="noStrike"/>
                        <a:t>Fluoride</a:t>
                      </a:r>
                      <a:endParaRPr sz="2200" u="none" cap="none" strike="noStrike"/>
                    </a:p>
                  </a:txBody>
                  <a:tcPr marT="0" marB="0" marR="74325" marL="74325" anchor="ctr"/>
                </a:tc>
                <a:tc>
                  <a:txBody>
                    <a:bodyPr/>
                    <a:lstStyle/>
                    <a:p>
                      <a:pPr indent="0" lvl="0" marL="0" marR="0" rtl="0" algn="ctr">
                        <a:lnSpc>
                          <a:spcPct val="115000"/>
                        </a:lnSpc>
                        <a:spcBef>
                          <a:spcPts val="0"/>
                        </a:spcBef>
                        <a:spcAft>
                          <a:spcPts val="0"/>
                        </a:spcAft>
                        <a:buNone/>
                      </a:pPr>
                      <a:r>
                        <a:rPr b="0" i="0" lang="en-US" sz="2200" u="none" cap="none" strike="noStrike">
                          <a:solidFill>
                            <a:srgbClr val="000000"/>
                          </a:solidFill>
                          <a:latin typeface="Calibri"/>
                          <a:ea typeface="Calibri"/>
                          <a:cs typeface="Calibri"/>
                          <a:sym typeface="Calibri"/>
                        </a:rPr>
                        <a:t>mg/L</a:t>
                      </a:r>
                      <a:endParaRPr sz="3000" u="none" cap="none" strike="noStrike">
                        <a:latin typeface="Calibri"/>
                        <a:ea typeface="Calibri"/>
                        <a:cs typeface="Calibri"/>
                        <a:sym typeface="Calibri"/>
                      </a:endParaRPr>
                    </a:p>
                  </a:txBody>
                  <a:tcPr marT="0" marB="0" marR="74325" marL="74325" anchor="ctr"/>
                </a:tc>
                <a:tc>
                  <a:txBody>
                    <a:bodyPr/>
                    <a:lstStyle/>
                    <a:p>
                      <a:pPr indent="0" lvl="0" marL="0" marR="0" rtl="0" algn="ctr">
                        <a:lnSpc>
                          <a:spcPct val="115000"/>
                        </a:lnSpc>
                        <a:spcBef>
                          <a:spcPts val="0"/>
                        </a:spcBef>
                        <a:spcAft>
                          <a:spcPts val="0"/>
                        </a:spcAft>
                        <a:buClr>
                          <a:srgbClr val="FFFFFF"/>
                        </a:buClr>
                        <a:buSzPts val="2200"/>
                        <a:buFont typeface="Calibri"/>
                        <a:buNone/>
                      </a:pPr>
                      <a:r>
                        <a:rPr b="1" i="0" lang="en-US" sz="2200" u="none" cap="none" strike="noStrike">
                          <a:solidFill>
                            <a:srgbClr val="FFFFFF"/>
                          </a:solidFill>
                          <a:latin typeface="Calibri"/>
                          <a:ea typeface="Calibri"/>
                          <a:cs typeface="Calibri"/>
                          <a:sym typeface="Calibri"/>
                        </a:rPr>
                        <a:t>Not detected</a:t>
                      </a:r>
                      <a:endParaRPr b="1" i="0" sz="3000" u="none" cap="none" strike="noStrike">
                        <a:solidFill>
                          <a:srgbClr val="FFFFFF"/>
                        </a:solidFill>
                        <a:latin typeface="Calibri"/>
                        <a:ea typeface="Calibri"/>
                        <a:cs typeface="Calibri"/>
                        <a:sym typeface="Calibri"/>
                      </a:endParaRPr>
                    </a:p>
                  </a:txBody>
                  <a:tcPr marT="0" marB="0" marR="74325" marL="74325" anchor="ctr"/>
                </a:tc>
              </a:tr>
              <a:tr h="437025">
                <a:tc>
                  <a:txBody>
                    <a:bodyPr/>
                    <a:lstStyle/>
                    <a:p>
                      <a:pPr indent="0" lvl="0" marL="0" marR="0" rtl="0" algn="l">
                        <a:lnSpc>
                          <a:spcPct val="115000"/>
                        </a:lnSpc>
                        <a:spcBef>
                          <a:spcPts val="0"/>
                        </a:spcBef>
                        <a:spcAft>
                          <a:spcPts val="0"/>
                        </a:spcAft>
                        <a:buNone/>
                      </a:pPr>
                      <a:r>
                        <a:rPr lang="en-US" sz="2200" u="none" cap="none" strike="noStrike"/>
                        <a:t>Chlorides</a:t>
                      </a:r>
                      <a:endParaRPr sz="2200" u="none" cap="none" strike="noStrike"/>
                    </a:p>
                  </a:txBody>
                  <a:tcPr marT="0" marB="0" marR="74325" marL="74325" anchor="ctr"/>
                </a:tc>
                <a:tc>
                  <a:txBody>
                    <a:bodyPr/>
                    <a:lstStyle/>
                    <a:p>
                      <a:pPr indent="0" lvl="0" marL="0" marR="0" rtl="0" algn="ctr">
                        <a:lnSpc>
                          <a:spcPct val="115000"/>
                        </a:lnSpc>
                        <a:spcBef>
                          <a:spcPts val="0"/>
                        </a:spcBef>
                        <a:spcAft>
                          <a:spcPts val="0"/>
                        </a:spcAft>
                        <a:buNone/>
                      </a:pPr>
                      <a:r>
                        <a:rPr b="0" i="0" lang="en-US" sz="2200" u="none" cap="none" strike="noStrike">
                          <a:solidFill>
                            <a:srgbClr val="000000"/>
                          </a:solidFill>
                          <a:latin typeface="Calibri"/>
                          <a:ea typeface="Calibri"/>
                          <a:cs typeface="Calibri"/>
                          <a:sym typeface="Calibri"/>
                        </a:rPr>
                        <a:t>mg/L</a:t>
                      </a:r>
                      <a:endParaRPr sz="3000" u="none" cap="none" strike="noStrike">
                        <a:latin typeface="Calibri"/>
                        <a:ea typeface="Calibri"/>
                        <a:cs typeface="Calibri"/>
                        <a:sym typeface="Calibri"/>
                      </a:endParaRPr>
                    </a:p>
                  </a:txBody>
                  <a:tcPr marT="0" marB="0" marR="74325" marL="74325" anchor="ctr"/>
                </a:tc>
                <a:tc>
                  <a:txBody>
                    <a:bodyPr/>
                    <a:lstStyle/>
                    <a:p>
                      <a:pPr indent="0" lvl="0" marL="0" marR="0" rtl="0" algn="ctr">
                        <a:lnSpc>
                          <a:spcPct val="115000"/>
                        </a:lnSpc>
                        <a:spcBef>
                          <a:spcPts val="0"/>
                        </a:spcBef>
                        <a:spcAft>
                          <a:spcPts val="0"/>
                        </a:spcAft>
                        <a:buClr>
                          <a:srgbClr val="FFFFFF"/>
                        </a:buClr>
                        <a:buSzPts val="2200"/>
                        <a:buFont typeface="Calibri"/>
                        <a:buNone/>
                      </a:pPr>
                      <a:r>
                        <a:rPr b="1" i="0" lang="en-US" sz="2200" u="none" cap="none" strike="noStrike">
                          <a:solidFill>
                            <a:srgbClr val="FFFFFF"/>
                          </a:solidFill>
                          <a:latin typeface="Calibri"/>
                          <a:ea typeface="Calibri"/>
                          <a:cs typeface="Calibri"/>
                          <a:sym typeface="Calibri"/>
                        </a:rPr>
                        <a:t>180</a:t>
                      </a:r>
                      <a:endParaRPr b="1" i="0" sz="3000" u="none" cap="none" strike="noStrike">
                        <a:solidFill>
                          <a:srgbClr val="FFFFFF"/>
                        </a:solidFill>
                        <a:latin typeface="Calibri"/>
                        <a:ea typeface="Calibri"/>
                        <a:cs typeface="Calibri"/>
                        <a:sym typeface="Calibri"/>
                      </a:endParaRPr>
                    </a:p>
                  </a:txBody>
                  <a:tcPr marT="0" marB="0" marR="74325" marL="74325" anchor="ctr"/>
                </a:tc>
              </a:tr>
            </a:tbl>
          </a:graphicData>
        </a:graphic>
      </p:graphicFrame>
      <p:sp>
        <p:nvSpPr>
          <p:cNvPr id="168" name="Google Shape;168;p7"/>
          <p:cNvSpPr txBox="1"/>
          <p:nvPr>
            <p:ph type="title"/>
          </p:nvPr>
        </p:nvSpPr>
        <p:spPr>
          <a:xfrm>
            <a:off x="344623" y="671804"/>
            <a:ext cx="11407487" cy="57367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b="1" lang="en-US"/>
              <a:t>Test Results</a:t>
            </a:r>
            <a:endParaRPr b="1"/>
          </a:p>
        </p:txBody>
      </p:sp>
      <p:sp>
        <p:nvSpPr>
          <p:cNvPr id="169" name="Google Shape;169;p7"/>
          <p:cNvSpPr/>
          <p:nvPr/>
        </p:nvSpPr>
        <p:spPr>
          <a:xfrm rot="5400000">
            <a:off x="6032938" y="-6032938"/>
            <a:ext cx="126124" cy="12192000"/>
          </a:xfrm>
          <a:prstGeom prst="rect">
            <a:avLst/>
          </a:prstGeom>
          <a:solidFill>
            <a:srgbClr val="4472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8"/>
          <p:cNvSpPr/>
          <p:nvPr/>
        </p:nvSpPr>
        <p:spPr>
          <a:xfrm>
            <a:off x="0" y="0"/>
            <a:ext cx="12192000" cy="6858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76" name="Google Shape;176;p8"/>
          <p:cNvSpPr txBox="1"/>
          <p:nvPr>
            <p:ph type="title"/>
          </p:nvPr>
        </p:nvSpPr>
        <p:spPr>
          <a:xfrm>
            <a:off x="619759" y="376747"/>
            <a:ext cx="5154508" cy="129302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Calibri"/>
              <a:buNone/>
            </a:pPr>
            <a:r>
              <a:rPr lang="en-US" sz="4000">
                <a:solidFill>
                  <a:schemeClr val="lt1"/>
                </a:solidFill>
                <a:latin typeface="Calibri"/>
                <a:ea typeface="Calibri"/>
                <a:cs typeface="Calibri"/>
                <a:sym typeface="Calibri"/>
              </a:rPr>
              <a:t>Measurements and Impact</a:t>
            </a:r>
            <a:endParaRPr/>
          </a:p>
        </p:txBody>
      </p:sp>
      <p:sp>
        <p:nvSpPr>
          <p:cNvPr id="177" name="Google Shape;177;p8"/>
          <p:cNvSpPr txBox="1"/>
          <p:nvPr>
            <p:ph idx="1" type="body"/>
          </p:nvPr>
        </p:nvSpPr>
        <p:spPr>
          <a:xfrm>
            <a:off x="422435" y="1107743"/>
            <a:ext cx="5995300" cy="474877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3200"/>
              <a:buChar char="•"/>
            </a:pPr>
            <a:r>
              <a:rPr b="1" lang="en-US" sz="3200">
                <a:solidFill>
                  <a:schemeClr val="dk1"/>
                </a:solidFill>
              </a:rPr>
              <a:t>Turbidity: </a:t>
            </a:r>
            <a:r>
              <a:rPr b="1" lang="en-US" sz="3200">
                <a:solidFill>
                  <a:srgbClr val="C55A11"/>
                </a:solidFill>
              </a:rPr>
              <a:t>10.9 NTU</a:t>
            </a:r>
            <a:endParaRPr/>
          </a:p>
          <a:p>
            <a:pPr indent="-228600" lvl="1" marL="685800" rtl="0" algn="l">
              <a:lnSpc>
                <a:spcPct val="90000"/>
              </a:lnSpc>
              <a:spcBef>
                <a:spcPts val="500"/>
              </a:spcBef>
              <a:spcAft>
                <a:spcPts val="0"/>
              </a:spcAft>
              <a:buClr>
                <a:schemeClr val="dk1"/>
              </a:buClr>
              <a:buSzPts val="2400"/>
              <a:buChar char="•"/>
            </a:pPr>
            <a:r>
              <a:rPr lang="en-US">
                <a:solidFill>
                  <a:schemeClr val="dk1"/>
                </a:solidFill>
              </a:rPr>
              <a:t>This indicates the characterization of the surface is not all that bad.</a:t>
            </a:r>
            <a:endParaRPr/>
          </a:p>
          <a:p>
            <a:pPr indent="-228600" lvl="1" marL="685800" rtl="0" algn="l">
              <a:lnSpc>
                <a:spcPct val="90000"/>
              </a:lnSpc>
              <a:spcBef>
                <a:spcPts val="500"/>
              </a:spcBef>
              <a:spcAft>
                <a:spcPts val="0"/>
              </a:spcAft>
              <a:buClr>
                <a:schemeClr val="dk1"/>
              </a:buClr>
              <a:buSzPts val="2400"/>
              <a:buChar char="•"/>
            </a:pPr>
            <a:r>
              <a:rPr lang="en-US">
                <a:solidFill>
                  <a:schemeClr val="dk1"/>
                </a:solidFill>
              </a:rPr>
              <a:t>Visibility for fish will not be affected by the suspended solids in water.</a:t>
            </a:r>
            <a:endParaRPr/>
          </a:p>
          <a:p>
            <a:pPr indent="-228600" lvl="0" marL="228600" rtl="0" algn="l">
              <a:lnSpc>
                <a:spcPct val="90000"/>
              </a:lnSpc>
              <a:spcBef>
                <a:spcPts val="1000"/>
              </a:spcBef>
              <a:spcAft>
                <a:spcPts val="0"/>
              </a:spcAft>
              <a:buClr>
                <a:schemeClr val="dk1"/>
              </a:buClr>
              <a:buSzPts val="3200"/>
              <a:buChar char="•"/>
            </a:pPr>
            <a:r>
              <a:rPr b="1" lang="en-US" sz="3200">
                <a:solidFill>
                  <a:schemeClr val="dk1"/>
                </a:solidFill>
              </a:rPr>
              <a:t>Alkalinity (CaCO</a:t>
            </a:r>
            <a:r>
              <a:rPr b="1" baseline="-25000" lang="en-US" sz="3200">
                <a:solidFill>
                  <a:schemeClr val="dk1"/>
                </a:solidFill>
              </a:rPr>
              <a:t>3</a:t>
            </a:r>
            <a:r>
              <a:rPr b="1" lang="en-US" sz="3200">
                <a:solidFill>
                  <a:schemeClr val="dk1"/>
                </a:solidFill>
              </a:rPr>
              <a:t>): </a:t>
            </a:r>
            <a:r>
              <a:rPr b="1" lang="en-US" sz="3200">
                <a:solidFill>
                  <a:srgbClr val="0070C0"/>
                </a:solidFill>
              </a:rPr>
              <a:t>260.4 mg/L</a:t>
            </a:r>
            <a:endParaRPr b="1" sz="3200">
              <a:solidFill>
                <a:srgbClr val="0070C0"/>
              </a:solidFill>
            </a:endParaRPr>
          </a:p>
          <a:p>
            <a:pPr indent="-228600" lvl="1" marL="685800" rtl="0" algn="l">
              <a:lnSpc>
                <a:spcPct val="90000"/>
              </a:lnSpc>
              <a:spcBef>
                <a:spcPts val="500"/>
              </a:spcBef>
              <a:spcAft>
                <a:spcPts val="0"/>
              </a:spcAft>
              <a:buClr>
                <a:schemeClr val="dk1"/>
              </a:buClr>
              <a:buSzPts val="2400"/>
              <a:buChar char="•"/>
            </a:pPr>
            <a:r>
              <a:rPr lang="en-US">
                <a:solidFill>
                  <a:schemeClr val="dk1"/>
                </a:solidFill>
              </a:rPr>
              <a:t>Well within the permissible limit of 600 mg/L.</a:t>
            </a:r>
            <a:endParaRPr/>
          </a:p>
          <a:p>
            <a:pPr indent="-228600" lvl="1" marL="685800" rtl="0" algn="l">
              <a:lnSpc>
                <a:spcPct val="90000"/>
              </a:lnSpc>
              <a:spcBef>
                <a:spcPts val="500"/>
              </a:spcBef>
              <a:spcAft>
                <a:spcPts val="0"/>
              </a:spcAft>
              <a:buClr>
                <a:schemeClr val="dk1"/>
              </a:buClr>
              <a:buSzPts val="2400"/>
              <a:buChar char="•"/>
            </a:pPr>
            <a:r>
              <a:rPr lang="en-US">
                <a:solidFill>
                  <a:schemeClr val="dk1"/>
                </a:solidFill>
              </a:rPr>
              <a:t>This shows the lake has the ability to buffer or neutralize acidity.</a:t>
            </a:r>
            <a:endParaRPr/>
          </a:p>
          <a:p>
            <a:pPr indent="-228600" lvl="1" marL="685800" rtl="0" algn="l">
              <a:lnSpc>
                <a:spcPct val="90000"/>
              </a:lnSpc>
              <a:spcBef>
                <a:spcPts val="500"/>
              </a:spcBef>
              <a:spcAft>
                <a:spcPts val="0"/>
              </a:spcAft>
              <a:buClr>
                <a:schemeClr val="dk1"/>
              </a:buClr>
              <a:buSzPts val="2400"/>
              <a:buChar char="•"/>
            </a:pPr>
            <a:r>
              <a:rPr lang="en-US">
                <a:solidFill>
                  <a:schemeClr val="dk1"/>
                </a:solidFill>
              </a:rPr>
              <a:t>It means that lake can overcome the near-shore moss growth.</a:t>
            </a:r>
            <a:endParaRPr/>
          </a:p>
          <a:p>
            <a:pPr indent="-76200" lvl="1" marL="685800" rtl="0" algn="l">
              <a:lnSpc>
                <a:spcPct val="90000"/>
              </a:lnSpc>
              <a:spcBef>
                <a:spcPts val="500"/>
              </a:spcBef>
              <a:spcAft>
                <a:spcPts val="0"/>
              </a:spcAft>
              <a:buClr>
                <a:schemeClr val="lt1"/>
              </a:buClr>
              <a:buSzPts val="2400"/>
              <a:buNone/>
            </a:pPr>
            <a:r>
              <a:t/>
            </a:r>
            <a:endParaRPr>
              <a:solidFill>
                <a:schemeClr val="dk1"/>
              </a:solidFill>
            </a:endParaRPr>
          </a:p>
        </p:txBody>
      </p:sp>
      <p:pic>
        <p:nvPicPr>
          <p:cNvPr id="178" name="Google Shape;178;p8"/>
          <p:cNvPicPr preferRelativeResize="0"/>
          <p:nvPr>
            <p:ph idx="2" type="body"/>
          </p:nvPr>
        </p:nvPicPr>
        <p:blipFill rotWithShape="1">
          <a:blip r:embed="rId4">
            <a:alphaModFix/>
          </a:blip>
          <a:srcRect b="9790" l="0" r="4" t="0"/>
          <a:stretch/>
        </p:blipFill>
        <p:spPr>
          <a:xfrm>
            <a:off x="6991349" y="689977"/>
            <a:ext cx="2696559" cy="3243520"/>
          </a:xfrm>
          <a:prstGeom prst="rect">
            <a:avLst/>
          </a:prstGeom>
          <a:noFill/>
          <a:ln>
            <a:noFill/>
          </a:ln>
        </p:spPr>
      </p:pic>
      <p:pic>
        <p:nvPicPr>
          <p:cNvPr id="179" name="Google Shape;179;p8"/>
          <p:cNvPicPr preferRelativeResize="0"/>
          <p:nvPr/>
        </p:nvPicPr>
        <p:blipFill rotWithShape="1">
          <a:blip r:embed="rId5">
            <a:alphaModFix/>
          </a:blip>
          <a:srcRect b="3" l="871" r="17445" t="0"/>
          <a:stretch/>
        </p:blipFill>
        <p:spPr>
          <a:xfrm>
            <a:off x="9782174" y="689538"/>
            <a:ext cx="1987391" cy="3243958"/>
          </a:xfrm>
          <a:prstGeom prst="rect">
            <a:avLst/>
          </a:prstGeom>
          <a:noFill/>
          <a:ln>
            <a:noFill/>
          </a:ln>
        </p:spPr>
      </p:pic>
      <p:pic>
        <p:nvPicPr>
          <p:cNvPr id="180" name="Google Shape;180;p8"/>
          <p:cNvPicPr preferRelativeResize="0"/>
          <p:nvPr/>
        </p:nvPicPr>
        <p:blipFill rotWithShape="1">
          <a:blip r:embed="rId6">
            <a:alphaModFix/>
          </a:blip>
          <a:srcRect b="24281" l="0" r="2" t="10182"/>
          <a:stretch/>
        </p:blipFill>
        <p:spPr>
          <a:xfrm>
            <a:off x="6991350" y="4029249"/>
            <a:ext cx="4778215" cy="234867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5" name="Shape 185"/>
        <p:cNvGrpSpPr/>
        <p:nvPr/>
      </p:nvGrpSpPr>
      <p:grpSpPr>
        <a:xfrm>
          <a:off x="0" y="0"/>
          <a:ext cx="0" cy="0"/>
          <a:chOff x="0" y="0"/>
          <a:chExt cx="0" cy="0"/>
        </a:xfrm>
      </p:grpSpPr>
      <p:sp>
        <p:nvSpPr>
          <p:cNvPr id="186" name="Google Shape;186;p9"/>
          <p:cNvSpPr/>
          <p:nvPr/>
        </p:nvSpPr>
        <p:spPr>
          <a:xfrm>
            <a:off x="0" y="0"/>
            <a:ext cx="12192000" cy="6858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7" name="Google Shape;187;p9"/>
          <p:cNvSpPr/>
          <p:nvPr/>
        </p:nvSpPr>
        <p:spPr>
          <a:xfrm>
            <a:off x="-3" y="0"/>
            <a:ext cx="12191999" cy="6858000"/>
          </a:xfrm>
          <a:prstGeom prst="rect">
            <a:avLst/>
          </a:pr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grass, outdoor, water, field" id="188" name="Google Shape;188;p9"/>
          <p:cNvPicPr preferRelativeResize="0"/>
          <p:nvPr/>
        </p:nvPicPr>
        <p:blipFill rotWithShape="1">
          <a:blip r:embed="rId4">
            <a:alphaModFix/>
          </a:blip>
          <a:srcRect b="0" l="10312" r="17836" t="0"/>
          <a:stretch/>
        </p:blipFill>
        <p:spPr>
          <a:xfrm>
            <a:off x="328510" y="609600"/>
            <a:ext cx="3062140" cy="5682324"/>
          </a:xfrm>
          <a:custGeom>
            <a:rect b="b" l="l" r="r" t="t"/>
            <a:pathLst>
              <a:path extrusionOk="0" h="6858001" w="3695699">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a:noFill/>
          <a:ln>
            <a:noFill/>
          </a:ln>
        </p:spPr>
      </p:pic>
      <p:sp>
        <p:nvSpPr>
          <p:cNvPr id="189" name="Google Shape;189;p9"/>
          <p:cNvSpPr txBox="1"/>
          <p:nvPr>
            <p:ph idx="1" type="body"/>
          </p:nvPr>
        </p:nvSpPr>
        <p:spPr>
          <a:xfrm>
            <a:off x="3015343" y="746450"/>
            <a:ext cx="6100665" cy="5393093"/>
          </a:xfrm>
          <a:prstGeom prst="rect">
            <a:avLst/>
          </a:prstGeom>
          <a:noFill/>
          <a:ln>
            <a:noFill/>
          </a:ln>
        </p:spPr>
        <p:txBody>
          <a:bodyPr anchorCtr="0" anchor="t" bIns="45700" lIns="91425" spcFirstLastPara="1" rIns="91425" wrap="square" tIns="45700">
            <a:normAutofit fontScale="92500"/>
          </a:bodyPr>
          <a:lstStyle/>
          <a:p>
            <a:pPr indent="-228631" lvl="0" marL="228600" rtl="0" algn="l">
              <a:lnSpc>
                <a:spcPct val="90000"/>
              </a:lnSpc>
              <a:spcBef>
                <a:spcPts val="0"/>
              </a:spcBef>
              <a:spcAft>
                <a:spcPts val="0"/>
              </a:spcAft>
              <a:buClr>
                <a:srgbClr val="262626"/>
              </a:buClr>
              <a:buSzPct val="100000"/>
              <a:buChar char="•"/>
            </a:pPr>
            <a:r>
              <a:rPr b="1" lang="en-US" sz="3500">
                <a:solidFill>
                  <a:srgbClr val="262626"/>
                </a:solidFill>
              </a:rPr>
              <a:t>Dissolved Oxygen: </a:t>
            </a:r>
            <a:r>
              <a:rPr b="1" lang="en-US" sz="3500">
                <a:solidFill>
                  <a:srgbClr val="FF0000"/>
                </a:solidFill>
              </a:rPr>
              <a:t>4.73 mg/L</a:t>
            </a:r>
            <a:endParaRPr/>
          </a:p>
          <a:p>
            <a:pPr indent="-228600" lvl="1" marL="685800" rtl="0" algn="l">
              <a:lnSpc>
                <a:spcPct val="90000"/>
              </a:lnSpc>
              <a:spcBef>
                <a:spcPts val="500"/>
              </a:spcBef>
              <a:spcAft>
                <a:spcPts val="0"/>
              </a:spcAft>
              <a:buClr>
                <a:srgbClr val="262626"/>
              </a:buClr>
              <a:buSzPct val="100000"/>
              <a:buChar char="•"/>
            </a:pPr>
            <a:r>
              <a:rPr lang="en-US" sz="2600">
                <a:solidFill>
                  <a:srgbClr val="262626"/>
                </a:solidFill>
              </a:rPr>
              <a:t>As we know availability of DO is crucial, lower amounts can cause acute stress and hypoxia for fish.</a:t>
            </a:r>
            <a:endParaRPr/>
          </a:p>
          <a:p>
            <a:pPr indent="-228600" lvl="1" marL="685800" rtl="0" algn="l">
              <a:lnSpc>
                <a:spcPct val="90000"/>
              </a:lnSpc>
              <a:spcBef>
                <a:spcPts val="500"/>
              </a:spcBef>
              <a:spcAft>
                <a:spcPts val="0"/>
              </a:spcAft>
              <a:buClr>
                <a:srgbClr val="262626"/>
              </a:buClr>
              <a:buSzPct val="100000"/>
              <a:buChar char="•"/>
            </a:pPr>
            <a:r>
              <a:rPr lang="en-US" sz="2600">
                <a:solidFill>
                  <a:srgbClr val="262626"/>
                </a:solidFill>
              </a:rPr>
              <a:t>Ullal lake has slightly lower levels of DO than preferred levels of 6.5-8 mg/L.</a:t>
            </a:r>
            <a:endParaRPr/>
          </a:p>
          <a:p>
            <a:pPr indent="-228600" lvl="1" marL="685800" rtl="0" algn="l">
              <a:lnSpc>
                <a:spcPct val="90000"/>
              </a:lnSpc>
              <a:spcBef>
                <a:spcPts val="500"/>
              </a:spcBef>
              <a:spcAft>
                <a:spcPts val="0"/>
              </a:spcAft>
              <a:buClr>
                <a:srgbClr val="262626"/>
              </a:buClr>
              <a:buSzPct val="100000"/>
              <a:buChar char="•"/>
            </a:pPr>
            <a:r>
              <a:rPr lang="en-US" sz="2600">
                <a:solidFill>
                  <a:srgbClr val="262626"/>
                </a:solidFill>
              </a:rPr>
              <a:t>Presence of aquatic birds, cranes, around the lake indicate availability of some fish.</a:t>
            </a:r>
            <a:endParaRPr/>
          </a:p>
          <a:p>
            <a:pPr indent="-228600" lvl="1" marL="685800" rtl="0" algn="l">
              <a:lnSpc>
                <a:spcPct val="90000"/>
              </a:lnSpc>
              <a:spcBef>
                <a:spcPts val="500"/>
              </a:spcBef>
              <a:spcAft>
                <a:spcPts val="0"/>
              </a:spcAft>
              <a:buClr>
                <a:srgbClr val="262626"/>
              </a:buClr>
              <a:buSzPct val="100000"/>
              <a:buChar char="•"/>
            </a:pPr>
            <a:r>
              <a:rPr lang="en-US" sz="2600">
                <a:solidFill>
                  <a:srgbClr val="262626"/>
                </a:solidFill>
              </a:rPr>
              <a:t>The fish in this lake will be under a bit of stress but not hypoxia since it is well above 3 mg/L.</a:t>
            </a:r>
            <a:endParaRPr/>
          </a:p>
          <a:p>
            <a:pPr indent="-228600" lvl="1" marL="685800" rtl="0" algn="l">
              <a:lnSpc>
                <a:spcPct val="90000"/>
              </a:lnSpc>
              <a:spcBef>
                <a:spcPts val="500"/>
              </a:spcBef>
              <a:spcAft>
                <a:spcPts val="0"/>
              </a:spcAft>
              <a:buClr>
                <a:srgbClr val="262626"/>
              </a:buClr>
              <a:buSzPct val="100000"/>
              <a:buChar char="•"/>
            </a:pPr>
            <a:r>
              <a:rPr lang="en-US" sz="2600">
                <a:solidFill>
                  <a:srgbClr val="262626"/>
                </a:solidFill>
              </a:rPr>
              <a:t>Flushing inflow into the lake and vegetation ensures dissolved oxygen in water.</a:t>
            </a:r>
            <a:endParaRPr/>
          </a:p>
        </p:txBody>
      </p:sp>
      <p:pic>
        <p:nvPicPr>
          <p:cNvPr descr="A picture containing grass, outdoor, field, grassy" id="190" name="Google Shape;190;p9"/>
          <p:cNvPicPr preferRelativeResize="0"/>
          <p:nvPr/>
        </p:nvPicPr>
        <p:blipFill rotWithShape="1">
          <a:blip r:embed="rId5">
            <a:alphaModFix/>
          </a:blip>
          <a:srcRect b="0" l="16472" r="13312" t="0"/>
          <a:stretch/>
        </p:blipFill>
        <p:spPr>
          <a:xfrm>
            <a:off x="9009093" y="609600"/>
            <a:ext cx="2992408" cy="5682324"/>
          </a:xfrm>
          <a:custGeom>
            <a:rect b="b" l="l" r="r" t="t"/>
            <a:pathLst>
              <a:path extrusionOk="0" h="6858000" w="3810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2022-12-10T14:27:45Z</dcterms:created>
  <dc:creator>Varun Singoor</dc:creator>
</cp:coreProperties>
</file>