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5"/>
  </p:notesMasterIdLst>
  <p:sldIdLst>
    <p:sldId id="361" r:id="rId3"/>
    <p:sldId id="329" r:id="rId4"/>
    <p:sldId id="357" r:id="rId5"/>
    <p:sldId id="258" r:id="rId6"/>
    <p:sldId id="301" r:id="rId7"/>
    <p:sldId id="299" r:id="rId8"/>
    <p:sldId id="309" r:id="rId9"/>
    <p:sldId id="300" r:id="rId10"/>
    <p:sldId id="340" r:id="rId11"/>
    <p:sldId id="341" r:id="rId12"/>
    <p:sldId id="342" r:id="rId13"/>
    <p:sldId id="360" r:id="rId14"/>
    <p:sldId id="318" r:id="rId15"/>
    <p:sldId id="346" r:id="rId16"/>
    <p:sldId id="317" r:id="rId17"/>
    <p:sldId id="348" r:id="rId18"/>
    <p:sldId id="345" r:id="rId19"/>
    <p:sldId id="356" r:id="rId20"/>
    <p:sldId id="310" r:id="rId21"/>
    <p:sldId id="288" r:id="rId22"/>
    <p:sldId id="325" r:id="rId23"/>
    <p:sldId id="322" r:id="rId24"/>
    <p:sldId id="324" r:id="rId25"/>
    <p:sldId id="326" r:id="rId26"/>
    <p:sldId id="323" r:id="rId27"/>
    <p:sldId id="327" r:id="rId28"/>
    <p:sldId id="328" r:id="rId29"/>
    <p:sldId id="354" r:id="rId30"/>
    <p:sldId id="330" r:id="rId31"/>
    <p:sldId id="297" r:id="rId32"/>
    <p:sldId id="331" r:id="rId33"/>
    <p:sldId id="352" r:id="rId34"/>
    <p:sldId id="353" r:id="rId35"/>
    <p:sldId id="333" r:id="rId36"/>
    <p:sldId id="359" r:id="rId37"/>
    <p:sldId id="334" r:id="rId38"/>
    <p:sldId id="335" r:id="rId39"/>
    <p:sldId id="336" r:id="rId40"/>
    <p:sldId id="351" r:id="rId41"/>
    <p:sldId id="337" r:id="rId42"/>
    <p:sldId id="338" r:id="rId43"/>
    <p:sldId id="34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shmura@gmail.com" initials="h" lastIdx="1" clrIdx="0">
    <p:extLst>
      <p:ext uri="{19B8F6BF-5375-455C-9EA6-DF929625EA0E}">
        <p15:presenceInfo xmlns:p15="http://schemas.microsoft.com/office/powerpoint/2012/main" userId="4fd9a516c7ccb3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E7"/>
    <a:srgbClr val="FFE8CB"/>
    <a:srgbClr val="FFC000"/>
    <a:srgbClr val="E9EBF5"/>
    <a:srgbClr val="CACAFC"/>
    <a:srgbClr val="FCCACA"/>
    <a:srgbClr val="EA8A8A"/>
    <a:srgbClr val="CB4E3D"/>
    <a:srgbClr val="E4245F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0313" autoAdjust="0"/>
  </p:normalViewPr>
  <p:slideViewPr>
    <p:cSldViewPr snapToGrid="0">
      <p:cViewPr>
        <p:scale>
          <a:sx n="57" d="100"/>
          <a:sy n="57" d="100"/>
        </p:scale>
        <p:origin x="1052" y="1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Total CO</a:t>
            </a:r>
            <a:r>
              <a:rPr lang="en-IN" baseline="-25000" dirty="0"/>
              <a:t>2</a:t>
            </a:r>
            <a:r>
              <a:rPr lang="en-IN" dirty="0"/>
              <a:t> production(in</a:t>
            </a:r>
            <a:r>
              <a:rPr lang="en-IN" baseline="0" dirty="0"/>
              <a:t> L)</a:t>
            </a:r>
            <a:r>
              <a:rPr lang="en-IN" dirty="0"/>
              <a:t> during manufacturing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Sheet2!$C$20</c:f>
              <c:strCache>
                <c:ptCount val="1"/>
                <c:pt idx="0">
                  <c:v>Total CO2 production during manufacturing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cat>
            <c:strRef>
              <c:f>Sheet2!$B$21:$B$29</c:f>
              <c:strCache>
                <c:ptCount val="9"/>
                <c:pt idx="0">
                  <c:v>Graphite</c:v>
                </c:pt>
                <c:pt idx="1">
                  <c:v>Aluminum</c:v>
                </c:pt>
                <c:pt idx="2">
                  <c:v>Nickel</c:v>
                </c:pt>
                <c:pt idx="3">
                  <c:v>Copper</c:v>
                </c:pt>
                <c:pt idx="4">
                  <c:v>Steel</c:v>
                </c:pt>
                <c:pt idx="5">
                  <c:v>Lithium</c:v>
                </c:pt>
                <c:pt idx="6">
                  <c:v>Iron</c:v>
                </c:pt>
                <c:pt idx="7">
                  <c:v>Manganese</c:v>
                </c:pt>
                <c:pt idx="8">
                  <c:v>Cobalt</c:v>
                </c:pt>
              </c:strCache>
            </c:strRef>
          </c:cat>
          <c:val>
            <c:numRef>
              <c:f>Sheet2!$C$21:$C$29</c:f>
              <c:numCache>
                <c:formatCode>General</c:formatCode>
                <c:ptCount val="9"/>
                <c:pt idx="0">
                  <c:v>910</c:v>
                </c:pt>
                <c:pt idx="1">
                  <c:v>1232</c:v>
                </c:pt>
                <c:pt idx="2">
                  <c:v>385</c:v>
                </c:pt>
                <c:pt idx="3">
                  <c:v>202.5</c:v>
                </c:pt>
                <c:pt idx="4">
                  <c:v>832.5</c:v>
                </c:pt>
                <c:pt idx="5">
                  <c:v>225</c:v>
                </c:pt>
                <c:pt idx="6">
                  <c:v>19</c:v>
                </c:pt>
                <c:pt idx="7">
                  <c:v>195</c:v>
                </c:pt>
                <c:pt idx="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E0-4EB3-BBAC-DEBDCAB5E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6377392"/>
        <c:axId val="1886388208"/>
        <c:axId val="0"/>
      </c:bar3DChart>
      <c:catAx>
        <c:axId val="188637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388208"/>
        <c:crosses val="autoZero"/>
        <c:auto val="1"/>
        <c:lblAlgn val="ctr"/>
        <c:lblOffset val="100"/>
        <c:noMultiLvlLbl val="0"/>
      </c:catAx>
      <c:valAx>
        <c:axId val="188638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377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CO</a:t>
            </a:r>
            <a:r>
              <a:rPr lang="en-IN" baseline="-25000" dirty="0"/>
              <a:t>2</a:t>
            </a:r>
            <a:r>
              <a:rPr lang="en-IN" dirty="0"/>
              <a:t> emissions(mining) in L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Sheet4!$B$1:$B$2</c:f>
              <c:strCache>
                <c:ptCount val="2"/>
                <c:pt idx="0">
                  <c:v>CO2 emissions(mining) in L</c:v>
                </c:pt>
                <c:pt idx="1">
                  <c:v>(Mining)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Sheet4!$A$3:$A$11</c:f>
              <c:strCache>
                <c:ptCount val="9"/>
                <c:pt idx="0">
                  <c:v>Graphite</c:v>
                </c:pt>
                <c:pt idx="1">
                  <c:v>Aluminum</c:v>
                </c:pt>
                <c:pt idx="2">
                  <c:v>Nickel</c:v>
                </c:pt>
                <c:pt idx="3">
                  <c:v>Copper</c:v>
                </c:pt>
                <c:pt idx="4">
                  <c:v>Steel</c:v>
                </c:pt>
                <c:pt idx="5">
                  <c:v>Lithium</c:v>
                </c:pt>
                <c:pt idx="6">
                  <c:v>Iron</c:v>
                </c:pt>
                <c:pt idx="7">
                  <c:v>Manganese</c:v>
                </c:pt>
                <c:pt idx="8">
                  <c:v>Cobalt</c:v>
                </c:pt>
              </c:strCache>
            </c:strRef>
          </c:cat>
          <c:val>
            <c:numRef>
              <c:f>Sheet4!$B$3:$B$11</c:f>
              <c:numCache>
                <c:formatCode>General</c:formatCode>
                <c:ptCount val="9"/>
                <c:pt idx="0">
                  <c:v>7</c:v>
                </c:pt>
                <c:pt idx="1">
                  <c:v>14.5</c:v>
                </c:pt>
                <c:pt idx="2">
                  <c:v>5.5</c:v>
                </c:pt>
                <c:pt idx="3">
                  <c:v>4.5</c:v>
                </c:pt>
                <c:pt idx="4">
                  <c:v>18.5</c:v>
                </c:pt>
                <c:pt idx="5">
                  <c:v>15</c:v>
                </c:pt>
                <c:pt idx="6">
                  <c:v>1.9</c:v>
                </c:pt>
                <c:pt idx="7">
                  <c:v>6.5</c:v>
                </c:pt>
                <c:pt idx="8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78-4CAD-BF98-6218292AC0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2511296"/>
        <c:axId val="2012514208"/>
        <c:axId val="0"/>
      </c:bar3DChart>
      <c:catAx>
        <c:axId val="201251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514208"/>
        <c:crosses val="autoZero"/>
        <c:auto val="1"/>
        <c:lblAlgn val="ctr"/>
        <c:lblOffset val="100"/>
        <c:noMultiLvlLbl val="0"/>
      </c:catAx>
      <c:valAx>
        <c:axId val="201251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51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accent2">
          <a:alpha val="84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09T16:57:35.425" idx="1">
    <p:pos x="10" y="10"/>
    <p:text/>
    <p:extLst>
      <p:ext uri="{C676402C-5697-4E1C-873F-D02D1690AC5C}">
        <p15:threadingInfo xmlns:p15="http://schemas.microsoft.com/office/powerpoint/2012/main" timeZoneBias="-33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836DA8-F76A-44DB-9CBE-CAA7AC00B2B4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D38E5BC-DD3A-4160-B8D0-8BAC78C5BACF}">
      <dgm:prSet phldrT="[Text]" custT="1"/>
      <dgm:spPr/>
      <dgm:t>
        <a:bodyPr/>
        <a:lstStyle/>
        <a:p>
          <a:r>
            <a:rPr lang="en-US" sz="20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Expensive, displaces people and submerges large lands under water, </a:t>
          </a:r>
          <a:r>
            <a: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affect</a:t>
          </a:r>
          <a:r>
            <a:rPr lang="en-US" sz="20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ing flora and fauna and changes the natural course of rivers</a:t>
          </a:r>
          <a:r>
            <a:rPr lang="en-US" sz="23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IN" sz="2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DCC3EB-35EE-4CF4-80E7-5D1A079F26CE}" type="parTrans" cxnId="{434F0517-2FC4-4917-BA9A-0D83BEDE94C3}">
      <dgm:prSet/>
      <dgm:spPr/>
      <dgm:t>
        <a:bodyPr/>
        <a:lstStyle/>
        <a:p>
          <a:endParaRPr lang="en-IN"/>
        </a:p>
      </dgm:t>
    </dgm:pt>
    <dgm:pt modelId="{3D2C4AA4-FA62-4121-988D-7C19468B42E1}" type="sibTrans" cxnId="{434F0517-2FC4-4917-BA9A-0D83BEDE94C3}">
      <dgm:prSet/>
      <dgm:spPr/>
      <dgm:t>
        <a:bodyPr/>
        <a:lstStyle/>
        <a:p>
          <a:endParaRPr lang="en-IN"/>
        </a:p>
      </dgm:t>
    </dgm:pt>
    <dgm:pt modelId="{C65580C3-C23D-4DB4-812B-102F28340F9C}">
      <dgm:prSet phldrT="[Text]" custT="1"/>
      <dgm:spPr/>
      <dgm:t>
        <a:bodyPr/>
        <a:lstStyle/>
        <a:p>
          <a:r>
            <a:rPr lang="en-US" sz="20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Alternative uses for the land, which might be more highly valued than electricity generation. Turbines might cause noise and is expensive</a:t>
          </a:r>
          <a:r>
            <a:rPr lang="en-US" sz="2000" b="1" i="0" dirty="0"/>
            <a:t>.</a:t>
          </a:r>
          <a:endParaRPr lang="en-IN" sz="2000" b="1" dirty="0"/>
        </a:p>
      </dgm:t>
    </dgm:pt>
    <dgm:pt modelId="{8D935488-7805-4613-B50C-922D35FCDCC4}" type="parTrans" cxnId="{88F256B5-1F75-4B78-BEF1-C18208B29A6E}">
      <dgm:prSet/>
      <dgm:spPr/>
      <dgm:t>
        <a:bodyPr/>
        <a:lstStyle/>
        <a:p>
          <a:endParaRPr lang="en-IN"/>
        </a:p>
      </dgm:t>
    </dgm:pt>
    <dgm:pt modelId="{C06A3122-2FFE-428D-8822-89AAF8EAFFD8}" type="sibTrans" cxnId="{88F256B5-1F75-4B78-BEF1-C18208B29A6E}">
      <dgm:prSet/>
      <dgm:spPr/>
      <dgm:t>
        <a:bodyPr/>
        <a:lstStyle/>
        <a:p>
          <a:endParaRPr lang="en-IN"/>
        </a:p>
      </dgm:t>
    </dgm:pt>
    <dgm:pt modelId="{5C6919E0-D96B-47FE-817E-0142A893FD5D}">
      <dgm:prSet phldrT="[Text]" custT="1"/>
      <dgm:spPr/>
      <dgm:t>
        <a:bodyPr/>
        <a:lstStyle/>
        <a:p>
          <a:r>
            <a:rPr lang="en-US" sz="20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 Produces radioactive toxic waste. Nuclear energy has a negative impact on environment</a:t>
          </a:r>
        </a:p>
        <a:p>
          <a:r>
            <a:rPr lang="en-US" sz="20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And there is a risk of accident.</a:t>
          </a:r>
          <a:endParaRPr lang="en-IN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7F6179-D307-4E4F-82BA-8192CD57846F}" type="parTrans" cxnId="{74CCDB15-CAF9-4905-90C8-026EB9C4AF86}">
      <dgm:prSet/>
      <dgm:spPr/>
      <dgm:t>
        <a:bodyPr/>
        <a:lstStyle/>
        <a:p>
          <a:endParaRPr lang="en-IN"/>
        </a:p>
      </dgm:t>
    </dgm:pt>
    <dgm:pt modelId="{D2CDCBCD-271E-4CAB-B9D8-64408EC19848}" type="sibTrans" cxnId="{74CCDB15-CAF9-4905-90C8-026EB9C4AF86}">
      <dgm:prSet/>
      <dgm:spPr/>
      <dgm:t>
        <a:bodyPr/>
        <a:lstStyle/>
        <a:p>
          <a:endParaRPr lang="en-IN"/>
        </a:p>
      </dgm:t>
    </dgm:pt>
    <dgm:pt modelId="{70E67DF9-5D92-4BD3-A0EA-B5156C4FBD44}" type="pres">
      <dgm:prSet presAssocID="{9B836DA8-F76A-44DB-9CBE-CAA7AC00B2B4}" presName="linearFlow" presStyleCnt="0">
        <dgm:presLayoutVars>
          <dgm:dir/>
          <dgm:resizeHandles val="exact"/>
        </dgm:presLayoutVars>
      </dgm:prSet>
      <dgm:spPr/>
    </dgm:pt>
    <dgm:pt modelId="{7D44C23E-1B8D-4CA7-9F4C-3A93D0851EE2}" type="pres">
      <dgm:prSet presAssocID="{3D38E5BC-DD3A-4160-B8D0-8BAC78C5BACF}" presName="composite" presStyleCnt="0"/>
      <dgm:spPr/>
    </dgm:pt>
    <dgm:pt modelId="{CCB611C4-27E8-473D-B350-080316D6D166}" type="pres">
      <dgm:prSet presAssocID="{3D38E5BC-DD3A-4160-B8D0-8BAC78C5BACF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40000" r="-40000"/>
          </a:stretch>
        </a:blipFill>
      </dgm:spPr>
    </dgm:pt>
    <dgm:pt modelId="{34B15D46-FDBF-4CCA-858B-0D8160F6B72F}" type="pres">
      <dgm:prSet presAssocID="{3D38E5BC-DD3A-4160-B8D0-8BAC78C5BACF}" presName="txShp" presStyleLbl="node1" presStyleIdx="0" presStyleCnt="3" custLinFactNeighborX="198" custLinFactNeighborY="13616">
        <dgm:presLayoutVars>
          <dgm:bulletEnabled val="1"/>
        </dgm:presLayoutVars>
      </dgm:prSet>
      <dgm:spPr/>
    </dgm:pt>
    <dgm:pt modelId="{696E4B20-DD86-4995-863F-287E711255E7}" type="pres">
      <dgm:prSet presAssocID="{3D2C4AA4-FA62-4121-988D-7C19468B42E1}" presName="spacing" presStyleCnt="0"/>
      <dgm:spPr/>
    </dgm:pt>
    <dgm:pt modelId="{B0378CCD-007E-4D00-A367-1DB344A4B187}" type="pres">
      <dgm:prSet presAssocID="{C65580C3-C23D-4DB4-812B-102F28340F9C}" presName="composite" presStyleCnt="0"/>
      <dgm:spPr/>
    </dgm:pt>
    <dgm:pt modelId="{6BDF5323-5B9A-4AED-B99C-04C48B4A4DF7}" type="pres">
      <dgm:prSet presAssocID="{C65580C3-C23D-4DB4-812B-102F28340F9C}" presName="imgShp" presStyleLbl="fgImgPlace1" presStyleIdx="1" presStyleCnt="3" custLinFactNeighborY="-2727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6895B347-F43B-4795-88B6-096CDF3D5690}" type="pres">
      <dgm:prSet presAssocID="{C65580C3-C23D-4DB4-812B-102F28340F9C}" presName="txShp" presStyleLbl="node1" presStyleIdx="1" presStyleCnt="3">
        <dgm:presLayoutVars>
          <dgm:bulletEnabled val="1"/>
        </dgm:presLayoutVars>
      </dgm:prSet>
      <dgm:spPr/>
    </dgm:pt>
    <dgm:pt modelId="{62D6325F-5C97-4942-8658-703009A5A367}" type="pres">
      <dgm:prSet presAssocID="{C06A3122-2FFE-428D-8822-89AAF8EAFFD8}" presName="spacing" presStyleCnt="0"/>
      <dgm:spPr/>
    </dgm:pt>
    <dgm:pt modelId="{F78599E9-EFE0-4FBC-90A2-CE39C6302920}" type="pres">
      <dgm:prSet presAssocID="{5C6919E0-D96B-47FE-817E-0142A893FD5D}" presName="composite" presStyleCnt="0"/>
      <dgm:spPr/>
    </dgm:pt>
    <dgm:pt modelId="{DF92356D-A3D0-4BFE-BE1C-D2D607CD95BE}" type="pres">
      <dgm:prSet presAssocID="{5C6919E0-D96B-47FE-817E-0142A893FD5D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2000" b="-12000"/>
          </a:stretch>
        </a:blipFill>
      </dgm:spPr>
    </dgm:pt>
    <dgm:pt modelId="{3F3A3FB3-20E2-45C0-9988-A6FD33021EFC}" type="pres">
      <dgm:prSet presAssocID="{5C6919E0-D96B-47FE-817E-0142A893FD5D}" presName="txShp" presStyleLbl="node1" presStyleIdx="2" presStyleCnt="3" custLinFactNeighborX="395" custLinFactNeighborY="-8710">
        <dgm:presLayoutVars>
          <dgm:bulletEnabled val="1"/>
        </dgm:presLayoutVars>
      </dgm:prSet>
      <dgm:spPr/>
    </dgm:pt>
  </dgm:ptLst>
  <dgm:cxnLst>
    <dgm:cxn modelId="{74CCDB15-CAF9-4905-90C8-026EB9C4AF86}" srcId="{9B836DA8-F76A-44DB-9CBE-CAA7AC00B2B4}" destId="{5C6919E0-D96B-47FE-817E-0142A893FD5D}" srcOrd="2" destOrd="0" parTransId="{1D7F6179-D307-4E4F-82BA-8192CD57846F}" sibTransId="{D2CDCBCD-271E-4CAB-B9D8-64408EC19848}"/>
    <dgm:cxn modelId="{434F0517-2FC4-4917-BA9A-0D83BEDE94C3}" srcId="{9B836DA8-F76A-44DB-9CBE-CAA7AC00B2B4}" destId="{3D38E5BC-DD3A-4160-B8D0-8BAC78C5BACF}" srcOrd="0" destOrd="0" parTransId="{08DCC3EB-35EE-4CF4-80E7-5D1A079F26CE}" sibTransId="{3D2C4AA4-FA62-4121-988D-7C19468B42E1}"/>
    <dgm:cxn modelId="{CAC55F21-CA40-44F6-9D92-6A74612BC762}" type="presOf" srcId="{5C6919E0-D96B-47FE-817E-0142A893FD5D}" destId="{3F3A3FB3-20E2-45C0-9988-A6FD33021EFC}" srcOrd="0" destOrd="0" presId="urn:microsoft.com/office/officeart/2005/8/layout/vList3#1"/>
    <dgm:cxn modelId="{76BCC892-B0F6-4F23-9E22-E434E7A74F1F}" type="presOf" srcId="{3D38E5BC-DD3A-4160-B8D0-8BAC78C5BACF}" destId="{34B15D46-FDBF-4CCA-858B-0D8160F6B72F}" srcOrd="0" destOrd="0" presId="urn:microsoft.com/office/officeart/2005/8/layout/vList3#1"/>
    <dgm:cxn modelId="{CB493FB0-75B4-4F62-97F8-CC660D13E4E0}" type="presOf" srcId="{9B836DA8-F76A-44DB-9CBE-CAA7AC00B2B4}" destId="{70E67DF9-5D92-4BD3-A0EA-B5156C4FBD44}" srcOrd="0" destOrd="0" presId="urn:microsoft.com/office/officeart/2005/8/layout/vList3#1"/>
    <dgm:cxn modelId="{88F256B5-1F75-4B78-BEF1-C18208B29A6E}" srcId="{9B836DA8-F76A-44DB-9CBE-CAA7AC00B2B4}" destId="{C65580C3-C23D-4DB4-812B-102F28340F9C}" srcOrd="1" destOrd="0" parTransId="{8D935488-7805-4613-B50C-922D35FCDCC4}" sibTransId="{C06A3122-2FFE-428D-8822-89AAF8EAFFD8}"/>
    <dgm:cxn modelId="{4712B5EB-5749-45E3-BBCB-4EC24EE887F1}" type="presOf" srcId="{C65580C3-C23D-4DB4-812B-102F28340F9C}" destId="{6895B347-F43B-4795-88B6-096CDF3D5690}" srcOrd="0" destOrd="0" presId="urn:microsoft.com/office/officeart/2005/8/layout/vList3#1"/>
    <dgm:cxn modelId="{18ABCB6D-628B-4BA1-B28C-9AB92084F676}" type="presParOf" srcId="{70E67DF9-5D92-4BD3-A0EA-B5156C4FBD44}" destId="{7D44C23E-1B8D-4CA7-9F4C-3A93D0851EE2}" srcOrd="0" destOrd="0" presId="urn:microsoft.com/office/officeart/2005/8/layout/vList3#1"/>
    <dgm:cxn modelId="{B29A41DA-9210-4F03-8EC3-DF1A4F9F51E0}" type="presParOf" srcId="{7D44C23E-1B8D-4CA7-9F4C-3A93D0851EE2}" destId="{CCB611C4-27E8-473D-B350-080316D6D166}" srcOrd="0" destOrd="0" presId="urn:microsoft.com/office/officeart/2005/8/layout/vList3#1"/>
    <dgm:cxn modelId="{0E8BF038-2798-4554-B572-0706FC217713}" type="presParOf" srcId="{7D44C23E-1B8D-4CA7-9F4C-3A93D0851EE2}" destId="{34B15D46-FDBF-4CCA-858B-0D8160F6B72F}" srcOrd="1" destOrd="0" presId="urn:microsoft.com/office/officeart/2005/8/layout/vList3#1"/>
    <dgm:cxn modelId="{BE1C97F9-5CAD-405C-9E45-F237B711434F}" type="presParOf" srcId="{70E67DF9-5D92-4BD3-A0EA-B5156C4FBD44}" destId="{696E4B20-DD86-4995-863F-287E711255E7}" srcOrd="1" destOrd="0" presId="urn:microsoft.com/office/officeart/2005/8/layout/vList3#1"/>
    <dgm:cxn modelId="{7B98F17B-B75C-40D9-AD81-EFDCA9728576}" type="presParOf" srcId="{70E67DF9-5D92-4BD3-A0EA-B5156C4FBD44}" destId="{B0378CCD-007E-4D00-A367-1DB344A4B187}" srcOrd="2" destOrd="0" presId="urn:microsoft.com/office/officeart/2005/8/layout/vList3#1"/>
    <dgm:cxn modelId="{AB4D3131-2AF7-4607-A2B0-F223C561EA96}" type="presParOf" srcId="{B0378CCD-007E-4D00-A367-1DB344A4B187}" destId="{6BDF5323-5B9A-4AED-B99C-04C48B4A4DF7}" srcOrd="0" destOrd="0" presId="urn:microsoft.com/office/officeart/2005/8/layout/vList3#1"/>
    <dgm:cxn modelId="{66F80589-CF5C-4F07-8D9B-900A7E885EED}" type="presParOf" srcId="{B0378CCD-007E-4D00-A367-1DB344A4B187}" destId="{6895B347-F43B-4795-88B6-096CDF3D5690}" srcOrd="1" destOrd="0" presId="urn:microsoft.com/office/officeart/2005/8/layout/vList3#1"/>
    <dgm:cxn modelId="{885210D3-743A-4E51-93CE-1F14D6E66B83}" type="presParOf" srcId="{70E67DF9-5D92-4BD3-A0EA-B5156C4FBD44}" destId="{62D6325F-5C97-4942-8658-703009A5A367}" srcOrd="3" destOrd="0" presId="urn:microsoft.com/office/officeart/2005/8/layout/vList3#1"/>
    <dgm:cxn modelId="{FDF65677-BE33-4304-8CC8-A4AABBFA45F2}" type="presParOf" srcId="{70E67DF9-5D92-4BD3-A0EA-B5156C4FBD44}" destId="{F78599E9-EFE0-4FBC-90A2-CE39C6302920}" srcOrd="4" destOrd="0" presId="urn:microsoft.com/office/officeart/2005/8/layout/vList3#1"/>
    <dgm:cxn modelId="{9C939936-E82C-4EC7-AD26-B2A19103C694}" type="presParOf" srcId="{F78599E9-EFE0-4FBC-90A2-CE39C6302920}" destId="{DF92356D-A3D0-4BFE-BE1C-D2D607CD95BE}" srcOrd="0" destOrd="0" presId="urn:microsoft.com/office/officeart/2005/8/layout/vList3#1"/>
    <dgm:cxn modelId="{C3258E24-C83C-4583-9B91-D5DE27FC91A0}" type="presParOf" srcId="{F78599E9-EFE0-4FBC-90A2-CE39C6302920}" destId="{3F3A3FB3-20E2-45C0-9988-A6FD33021EF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E5DCEC-7803-4C05-B4BB-4CAAF07BC67B}" type="doc">
      <dgm:prSet loTypeId="urn:microsoft.com/office/officeart/2005/8/layout/hList2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8C9A821-463E-401C-85AF-995B8728DC37}">
      <dgm:prSet phldrT="[Text]"/>
      <dgm:spPr/>
      <dgm:t>
        <a:bodyPr/>
        <a:lstStyle/>
        <a:p>
          <a:pPr algn="ctr"/>
          <a:r>
            <a:rPr lang="en-IN" dirty="0"/>
            <a:t>FOLLOW THIS</a:t>
          </a:r>
        </a:p>
      </dgm:t>
    </dgm:pt>
    <dgm:pt modelId="{7E54342E-DAFB-4235-999B-D17B4F9C6265}" type="parTrans" cxnId="{63625680-769B-4538-9F72-E7402A3D2878}">
      <dgm:prSet/>
      <dgm:spPr/>
      <dgm:t>
        <a:bodyPr/>
        <a:lstStyle/>
        <a:p>
          <a:endParaRPr lang="en-IN"/>
        </a:p>
      </dgm:t>
    </dgm:pt>
    <dgm:pt modelId="{E9D49A0C-08D9-4D4A-AC80-D643C15E57FC}" type="sibTrans" cxnId="{63625680-769B-4538-9F72-E7402A3D2878}">
      <dgm:prSet/>
      <dgm:spPr/>
      <dgm:t>
        <a:bodyPr/>
        <a:lstStyle/>
        <a:p>
          <a:endParaRPr lang="en-IN"/>
        </a:p>
      </dgm:t>
    </dgm:pt>
    <dgm:pt modelId="{40AE7250-5056-4B7E-9708-16E2C6F43067}">
      <dgm:prSet phldrT="[Text]"/>
      <dgm:spPr/>
      <dgm:t>
        <a:bodyPr/>
        <a:lstStyle/>
        <a:p>
          <a:r>
            <a:rPr lang="en-IN" dirty="0">
              <a:latin typeface="Times New Roman" panose="02020603050405020304" pitchFamily="18" charset="0"/>
              <a:cs typeface="Times New Roman" panose="02020603050405020304" pitchFamily="18" charset="0"/>
            </a:rPr>
            <a:t>SUSTAINABLE DEVELOPMENT</a:t>
          </a:r>
        </a:p>
      </dgm:t>
    </dgm:pt>
    <dgm:pt modelId="{E70EBCAE-BD44-459F-8B66-1E04C722A1AD}" type="parTrans" cxnId="{25F55A1E-7194-4B9D-A73B-A35B380518B0}">
      <dgm:prSet/>
      <dgm:spPr/>
      <dgm:t>
        <a:bodyPr/>
        <a:lstStyle/>
        <a:p>
          <a:endParaRPr lang="en-IN"/>
        </a:p>
      </dgm:t>
    </dgm:pt>
    <dgm:pt modelId="{1CF5272E-345E-4702-992E-ED2F4E9AD907}" type="sibTrans" cxnId="{25F55A1E-7194-4B9D-A73B-A35B380518B0}">
      <dgm:prSet/>
      <dgm:spPr/>
      <dgm:t>
        <a:bodyPr/>
        <a:lstStyle/>
        <a:p>
          <a:endParaRPr lang="en-IN"/>
        </a:p>
      </dgm:t>
    </dgm:pt>
    <dgm:pt modelId="{0D8AF2E3-76BF-48DF-A9F5-961675B566C6}">
      <dgm:prSet phldrT="[Text]"/>
      <dgm:spPr/>
      <dgm:t>
        <a:bodyPr/>
        <a:lstStyle/>
        <a:p>
          <a:pPr algn="ctr"/>
          <a:r>
            <a:rPr lang="en-IN" dirty="0"/>
            <a:t>TO AVOID</a:t>
          </a:r>
        </a:p>
      </dgm:t>
    </dgm:pt>
    <dgm:pt modelId="{119101F8-5DA1-46EB-A81E-E13F984119A1}" type="parTrans" cxnId="{BAAA27E3-5AC9-45FF-BEF2-8FE0631C35DF}">
      <dgm:prSet/>
      <dgm:spPr/>
      <dgm:t>
        <a:bodyPr/>
        <a:lstStyle/>
        <a:p>
          <a:endParaRPr lang="en-IN"/>
        </a:p>
      </dgm:t>
    </dgm:pt>
    <dgm:pt modelId="{66634D08-79DE-4E4A-8E0F-AA7D8E23B2FD}" type="sibTrans" cxnId="{BAAA27E3-5AC9-45FF-BEF2-8FE0631C35DF}">
      <dgm:prSet/>
      <dgm:spPr/>
      <dgm:t>
        <a:bodyPr/>
        <a:lstStyle/>
        <a:p>
          <a:endParaRPr lang="en-IN"/>
        </a:p>
      </dgm:t>
    </dgm:pt>
    <dgm:pt modelId="{3BB9EF34-1C56-4F50-BC43-521789FDA2B6}">
      <dgm:prSet phldrT="[Text]"/>
      <dgm:spPr/>
      <dgm:t>
        <a:bodyPr/>
        <a:lstStyle/>
        <a:p>
          <a:r>
            <a:rPr lang="en-IN" dirty="0">
              <a:latin typeface="Times New Roman" panose="02020603050405020304" pitchFamily="18" charset="0"/>
              <a:cs typeface="Times New Roman" panose="02020603050405020304" pitchFamily="18" charset="0"/>
            </a:rPr>
            <a:t>GLOBAL WARMING</a:t>
          </a:r>
        </a:p>
      </dgm:t>
    </dgm:pt>
    <dgm:pt modelId="{3D564CB3-A845-493B-8D94-894B70E84865}" type="parTrans" cxnId="{C33CCBB8-9E4E-4348-A13F-4B39BEA368C6}">
      <dgm:prSet/>
      <dgm:spPr/>
      <dgm:t>
        <a:bodyPr/>
        <a:lstStyle/>
        <a:p>
          <a:endParaRPr lang="en-IN"/>
        </a:p>
      </dgm:t>
    </dgm:pt>
    <dgm:pt modelId="{689320E2-A682-44E4-82AE-74632E06315C}" type="sibTrans" cxnId="{C33CCBB8-9E4E-4348-A13F-4B39BEA368C6}">
      <dgm:prSet/>
      <dgm:spPr/>
      <dgm:t>
        <a:bodyPr/>
        <a:lstStyle/>
        <a:p>
          <a:endParaRPr lang="en-IN"/>
        </a:p>
      </dgm:t>
    </dgm:pt>
    <dgm:pt modelId="{C440C5D4-00DE-4308-802C-DB0B5FF469D0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IN" dirty="0">
              <a:latin typeface="Times New Roman" panose="02020603050405020304" pitchFamily="18" charset="0"/>
              <a:cs typeface="Times New Roman" panose="02020603050405020304" pitchFamily="18" charset="0"/>
            </a:rPr>
            <a:t>OPTIMAL USAGE OF RESOURCES</a:t>
          </a:r>
        </a:p>
      </dgm:t>
    </dgm:pt>
    <dgm:pt modelId="{FF1E6EC5-F77A-422B-BD31-ABAD53E08EC5}" type="parTrans" cxnId="{90E9EDDF-4B3F-48EF-9102-4A5FA7E1454D}">
      <dgm:prSet/>
      <dgm:spPr/>
      <dgm:t>
        <a:bodyPr/>
        <a:lstStyle/>
        <a:p>
          <a:endParaRPr lang="en-IN"/>
        </a:p>
      </dgm:t>
    </dgm:pt>
    <dgm:pt modelId="{EA40DED6-F0FF-4BA5-BDE3-2050E7089566}" type="sibTrans" cxnId="{90E9EDDF-4B3F-48EF-9102-4A5FA7E1454D}">
      <dgm:prSet/>
      <dgm:spPr/>
      <dgm:t>
        <a:bodyPr/>
        <a:lstStyle/>
        <a:p>
          <a:endParaRPr lang="en-IN"/>
        </a:p>
      </dgm:t>
    </dgm:pt>
    <dgm:pt modelId="{340EBECD-125E-4223-9D11-9E71477E23DF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IN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using more renewable sources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19E422-BB15-4155-9776-5AD97A6B9E30}" type="parTrans" cxnId="{2C37AF4E-5643-4EEB-B911-DF110FC6B335}">
      <dgm:prSet/>
      <dgm:spPr/>
      <dgm:t>
        <a:bodyPr/>
        <a:lstStyle/>
        <a:p>
          <a:endParaRPr lang="en-IN"/>
        </a:p>
      </dgm:t>
    </dgm:pt>
    <dgm:pt modelId="{8FB02E54-1B90-42A2-8204-F8499930BA2E}" type="sibTrans" cxnId="{2C37AF4E-5643-4EEB-B911-DF110FC6B335}">
      <dgm:prSet/>
      <dgm:spPr/>
      <dgm:t>
        <a:bodyPr/>
        <a:lstStyle/>
        <a:p>
          <a:endParaRPr lang="en-IN"/>
        </a:p>
      </dgm:t>
    </dgm:pt>
    <dgm:pt modelId="{B02FDEB7-EE71-4646-A473-8301A35180FB}">
      <dgm:prSet phldrT="[Text]"/>
      <dgm:spPr/>
      <dgm:t>
        <a:bodyPr/>
        <a:lstStyle/>
        <a:p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30E3A9-F1B5-44DB-95BC-44EFE495634B}" type="parTrans" cxnId="{DE786A5A-96EE-4EAD-9A7B-0A276ED170FB}">
      <dgm:prSet/>
      <dgm:spPr/>
      <dgm:t>
        <a:bodyPr/>
        <a:lstStyle/>
        <a:p>
          <a:endParaRPr lang="en-IN"/>
        </a:p>
      </dgm:t>
    </dgm:pt>
    <dgm:pt modelId="{F77720DE-E903-4DAA-B870-63C163AD034A}" type="sibTrans" cxnId="{DE786A5A-96EE-4EAD-9A7B-0A276ED170FB}">
      <dgm:prSet/>
      <dgm:spPr/>
      <dgm:t>
        <a:bodyPr/>
        <a:lstStyle/>
        <a:p>
          <a:endParaRPr lang="en-IN"/>
        </a:p>
      </dgm:t>
    </dgm:pt>
    <dgm:pt modelId="{8F9E470C-5B1F-429A-9D6A-E9FC67D3B67C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switch to efficient methods of pollution control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54010-7BC6-407B-950F-24F761DD0C8F}" type="parTrans" cxnId="{0736E877-12A1-48F8-9522-14068C305FD5}">
      <dgm:prSet/>
      <dgm:spPr/>
      <dgm:t>
        <a:bodyPr/>
        <a:lstStyle/>
        <a:p>
          <a:endParaRPr lang="en-IN"/>
        </a:p>
      </dgm:t>
    </dgm:pt>
    <dgm:pt modelId="{DC6C6D82-E686-4201-8726-6C5DB565A6DB}" type="sibTrans" cxnId="{0736E877-12A1-48F8-9522-14068C305FD5}">
      <dgm:prSet/>
      <dgm:spPr/>
      <dgm:t>
        <a:bodyPr/>
        <a:lstStyle/>
        <a:p>
          <a:endParaRPr lang="en-IN"/>
        </a:p>
      </dgm:t>
    </dgm:pt>
    <dgm:pt modelId="{39E16CDD-BD25-44C9-BFC3-19C4E16F2E6F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industries to reduce wastage and opt for efficient energy sources</a:t>
          </a:r>
          <a:r>
            <a:rPr lang="en-US" b="0" i="0" dirty="0"/>
            <a:t>. </a:t>
          </a:r>
          <a:endParaRPr lang="en-IN" dirty="0"/>
        </a:p>
      </dgm:t>
    </dgm:pt>
    <dgm:pt modelId="{201B7E11-93F4-48C4-9E26-82CC9AB61976}" type="parTrans" cxnId="{8867B4CD-006D-4A2D-A73A-AEF8D260EB61}">
      <dgm:prSet/>
      <dgm:spPr/>
      <dgm:t>
        <a:bodyPr/>
        <a:lstStyle/>
        <a:p>
          <a:endParaRPr lang="en-IN"/>
        </a:p>
      </dgm:t>
    </dgm:pt>
    <dgm:pt modelId="{037B940C-00A2-4C2E-8DA4-4D25938052F3}" type="sibTrans" cxnId="{8867B4CD-006D-4A2D-A73A-AEF8D260EB61}">
      <dgm:prSet/>
      <dgm:spPr/>
      <dgm:t>
        <a:bodyPr/>
        <a:lstStyle/>
        <a:p>
          <a:endParaRPr lang="en-IN"/>
        </a:p>
      </dgm:t>
    </dgm:pt>
    <dgm:pt modelId="{DB1D6FE4-AF45-41A8-B6E9-2357322C4AB1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680B43-7BF1-4E4C-8A6D-3E5AEAA00E5B}" type="parTrans" cxnId="{F53AF4B9-916B-44D1-90B4-05381FDF7A87}">
      <dgm:prSet/>
      <dgm:spPr/>
      <dgm:t>
        <a:bodyPr/>
        <a:lstStyle/>
        <a:p>
          <a:endParaRPr lang="en-IN"/>
        </a:p>
      </dgm:t>
    </dgm:pt>
    <dgm:pt modelId="{E19D22C3-6273-4AE8-9EED-41ADF0805CD9}" type="sibTrans" cxnId="{F53AF4B9-916B-44D1-90B4-05381FDF7A87}">
      <dgm:prSet/>
      <dgm:spPr/>
      <dgm:t>
        <a:bodyPr/>
        <a:lstStyle/>
        <a:p>
          <a:endParaRPr lang="en-IN"/>
        </a:p>
      </dgm:t>
    </dgm:pt>
    <dgm:pt modelId="{4C4488FD-A3BA-4248-8B42-14F02A2F3CD1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IN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combustion of fossil fuels.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9D04F0-3995-4576-9D66-DB6499AC42D1}" type="parTrans" cxnId="{B4D46554-1B20-46F2-B231-E87F719FD089}">
      <dgm:prSet/>
      <dgm:spPr/>
      <dgm:t>
        <a:bodyPr/>
        <a:lstStyle/>
        <a:p>
          <a:endParaRPr lang="en-IN"/>
        </a:p>
      </dgm:t>
    </dgm:pt>
    <dgm:pt modelId="{A3B88937-E84D-4497-A3F5-BB00DAEEEFDC}" type="sibTrans" cxnId="{B4D46554-1B20-46F2-B231-E87F719FD089}">
      <dgm:prSet/>
      <dgm:spPr/>
      <dgm:t>
        <a:bodyPr/>
        <a:lstStyle/>
        <a:p>
          <a:endParaRPr lang="en-IN"/>
        </a:p>
      </dgm:t>
    </dgm:pt>
    <dgm:pt modelId="{F4BBD0DC-8F12-41E7-AB27-E20DC85F9997}">
      <dgm:prSet phldrT="[Text]"/>
      <dgm:spPr/>
      <dgm:t>
        <a:bodyPr/>
        <a:lstStyle/>
        <a:p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D8157-1A28-463E-9BAC-34CD91843697}" type="parTrans" cxnId="{62736833-D28A-49F1-B383-161D304549DA}">
      <dgm:prSet/>
      <dgm:spPr/>
      <dgm:t>
        <a:bodyPr/>
        <a:lstStyle/>
        <a:p>
          <a:endParaRPr lang="en-IN"/>
        </a:p>
      </dgm:t>
    </dgm:pt>
    <dgm:pt modelId="{53D1DC9F-546D-4B6A-B29D-F86663AEAF4C}" type="sibTrans" cxnId="{62736833-D28A-49F1-B383-161D304549DA}">
      <dgm:prSet/>
      <dgm:spPr/>
      <dgm:t>
        <a:bodyPr/>
        <a:lstStyle/>
        <a:p>
          <a:endParaRPr lang="en-IN"/>
        </a:p>
      </dgm:t>
    </dgm:pt>
    <dgm:pt modelId="{98FC9787-423D-4BA4-9E79-32E200A97620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endangers an increase in the global temperature.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DA0D9-0235-468C-ABE4-AE254A4047E2}" type="parTrans" cxnId="{B8C0B8D1-6A0C-40E5-A136-BBB9EFA05208}">
      <dgm:prSet/>
      <dgm:spPr/>
      <dgm:t>
        <a:bodyPr/>
        <a:lstStyle/>
        <a:p>
          <a:endParaRPr lang="en-IN"/>
        </a:p>
      </dgm:t>
    </dgm:pt>
    <dgm:pt modelId="{F1130E75-BDDD-4F41-987B-91529E3F12F0}" type="sibTrans" cxnId="{B8C0B8D1-6A0C-40E5-A136-BBB9EFA05208}">
      <dgm:prSet/>
      <dgm:spPr/>
      <dgm:t>
        <a:bodyPr/>
        <a:lstStyle/>
        <a:p>
          <a:endParaRPr lang="en-IN"/>
        </a:p>
      </dgm:t>
    </dgm:pt>
    <dgm:pt modelId="{78DC2799-6814-4B74-B6B7-ACF954076096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CC7E17-1901-44C2-9C20-C2CE62642CF1}" type="parTrans" cxnId="{B1ACC670-23F6-42ED-96BE-282BF48FCF4B}">
      <dgm:prSet/>
      <dgm:spPr/>
      <dgm:t>
        <a:bodyPr/>
        <a:lstStyle/>
        <a:p>
          <a:endParaRPr lang="en-IN"/>
        </a:p>
      </dgm:t>
    </dgm:pt>
    <dgm:pt modelId="{6D71075B-D5C7-4FBD-889A-8FE4A1C37E96}" type="sibTrans" cxnId="{B1ACC670-23F6-42ED-96BE-282BF48FCF4B}">
      <dgm:prSet/>
      <dgm:spPr/>
      <dgm:t>
        <a:bodyPr/>
        <a:lstStyle/>
        <a:p>
          <a:endParaRPr lang="en-IN"/>
        </a:p>
      </dgm:t>
    </dgm:pt>
    <dgm:pt modelId="{18E9137C-A3E9-48EC-92A7-675D9C7012D6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361988-63A1-41E8-A513-F18E9015F45C}" type="parTrans" cxnId="{D284AB20-99FC-492B-8FF0-202E5D34BFB7}">
      <dgm:prSet/>
      <dgm:spPr/>
      <dgm:t>
        <a:bodyPr/>
        <a:lstStyle/>
        <a:p>
          <a:endParaRPr lang="en-IN"/>
        </a:p>
      </dgm:t>
    </dgm:pt>
    <dgm:pt modelId="{945F8A84-2CE7-48A3-A1B5-28388C985AD3}" type="sibTrans" cxnId="{D284AB20-99FC-492B-8FF0-202E5D34BFB7}">
      <dgm:prSet/>
      <dgm:spPr/>
      <dgm:t>
        <a:bodyPr/>
        <a:lstStyle/>
        <a:p>
          <a:endParaRPr lang="en-IN"/>
        </a:p>
      </dgm:t>
    </dgm:pt>
    <dgm:pt modelId="{6AD3F033-1741-469C-92A7-D42186945E56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results in the massive wastage of energy sources.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FC345-5E6C-4F10-AFC9-6C9F679BC8B6}" type="parTrans" cxnId="{28DC1299-E0F0-412C-9827-9D44A5921E1B}">
      <dgm:prSet/>
      <dgm:spPr/>
      <dgm:t>
        <a:bodyPr/>
        <a:lstStyle/>
        <a:p>
          <a:endParaRPr lang="en-IN"/>
        </a:p>
      </dgm:t>
    </dgm:pt>
    <dgm:pt modelId="{B643F438-D326-40B6-8172-F4A390FCE3E1}" type="sibTrans" cxnId="{28DC1299-E0F0-412C-9827-9D44A5921E1B}">
      <dgm:prSet/>
      <dgm:spPr/>
      <dgm:t>
        <a:bodyPr/>
        <a:lstStyle/>
        <a:p>
          <a:endParaRPr lang="en-IN"/>
        </a:p>
      </dgm:t>
    </dgm:pt>
    <dgm:pt modelId="{22452C29-BEF0-4690-931A-20C8B46E554A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BBC8AA-D038-4317-8127-125387A3D302}" type="parTrans" cxnId="{1B045019-4BBF-4183-A569-FA757A058999}">
      <dgm:prSet/>
      <dgm:spPr/>
      <dgm:t>
        <a:bodyPr/>
        <a:lstStyle/>
        <a:p>
          <a:endParaRPr lang="en-IN"/>
        </a:p>
      </dgm:t>
    </dgm:pt>
    <dgm:pt modelId="{FAA1A9A0-DF03-4AED-B4BB-0F506C9CA721}" type="sibTrans" cxnId="{1B045019-4BBF-4183-A569-FA757A058999}">
      <dgm:prSet/>
      <dgm:spPr/>
      <dgm:t>
        <a:bodyPr/>
        <a:lstStyle/>
        <a:p>
          <a:endParaRPr lang="en-IN"/>
        </a:p>
      </dgm:t>
    </dgm:pt>
    <dgm:pt modelId="{D8BDE2E8-605D-4876-AE05-761DED17B5D1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IN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Appropriate infrastructures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A3D166-AF79-47D9-BB4D-7A1EAAD5D6A1}" type="parTrans" cxnId="{CE2432DC-6F77-4301-B064-B23908452889}">
      <dgm:prSet/>
      <dgm:spPr/>
      <dgm:t>
        <a:bodyPr/>
        <a:lstStyle/>
        <a:p>
          <a:endParaRPr lang="en-IN"/>
        </a:p>
      </dgm:t>
    </dgm:pt>
    <dgm:pt modelId="{765053B1-5CDF-4EB5-9264-F3D1AB4F787E}" type="sibTrans" cxnId="{CE2432DC-6F77-4301-B064-B23908452889}">
      <dgm:prSet/>
      <dgm:spPr/>
      <dgm:t>
        <a:bodyPr/>
        <a:lstStyle/>
        <a:p>
          <a:endParaRPr lang="en-IN"/>
        </a:p>
      </dgm:t>
    </dgm:pt>
    <dgm:pt modelId="{8EDACEE7-D7A1-4F22-A237-75A7EAF112FC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right selection of building materials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645A3C-AF3B-41F2-89C8-AA05EE3B0961}" type="parTrans" cxnId="{B05077EB-713C-45B1-A3F4-E22ECA38B9A0}">
      <dgm:prSet/>
      <dgm:spPr/>
      <dgm:t>
        <a:bodyPr/>
        <a:lstStyle/>
        <a:p>
          <a:endParaRPr lang="en-IN"/>
        </a:p>
      </dgm:t>
    </dgm:pt>
    <dgm:pt modelId="{C2DF3D74-1F75-498B-AF49-E28EC97034A7}" type="sibTrans" cxnId="{B05077EB-713C-45B1-A3F4-E22ECA38B9A0}">
      <dgm:prSet/>
      <dgm:spPr/>
      <dgm:t>
        <a:bodyPr/>
        <a:lstStyle/>
        <a:p>
          <a:endParaRPr lang="en-IN"/>
        </a:p>
      </dgm:t>
    </dgm:pt>
    <dgm:pt modelId="{FE1F4017-6B06-4489-B75A-35B0CC8B7CD7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608C2B-2B85-4DFB-8EA0-10D0AF8FF69E}" type="parTrans" cxnId="{02EBFB04-DB61-4EA6-8C02-0FA1200B5913}">
      <dgm:prSet/>
      <dgm:spPr/>
      <dgm:t>
        <a:bodyPr/>
        <a:lstStyle/>
        <a:p>
          <a:endParaRPr lang="en-IN"/>
        </a:p>
      </dgm:t>
    </dgm:pt>
    <dgm:pt modelId="{47C38735-D190-44B4-AFC9-882B38CDD2A1}" type="sibTrans" cxnId="{02EBFB04-DB61-4EA6-8C02-0FA1200B5913}">
      <dgm:prSet/>
      <dgm:spPr/>
      <dgm:t>
        <a:bodyPr/>
        <a:lstStyle/>
        <a:p>
          <a:endParaRPr lang="en-IN"/>
        </a:p>
      </dgm:t>
    </dgm:pt>
    <dgm:pt modelId="{0CB4DCA1-B2E1-417A-8F5D-5B9B6C8775AA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Reduction in energy and water usage via green building initiative.</a:t>
          </a: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6C10EC-0414-4D0D-B9E9-34833A58ECC8}" type="parTrans" cxnId="{106A0862-04D0-4C29-A235-7F43969907B0}">
      <dgm:prSet/>
      <dgm:spPr/>
      <dgm:t>
        <a:bodyPr/>
        <a:lstStyle/>
        <a:p>
          <a:endParaRPr lang="en-IN"/>
        </a:p>
      </dgm:t>
    </dgm:pt>
    <dgm:pt modelId="{A09E0B8C-B43A-483A-A579-A116FC7F47F7}" type="sibTrans" cxnId="{106A0862-04D0-4C29-A235-7F43969907B0}">
      <dgm:prSet/>
      <dgm:spPr/>
      <dgm:t>
        <a:bodyPr/>
        <a:lstStyle/>
        <a:p>
          <a:endParaRPr lang="en-IN"/>
        </a:p>
      </dgm:t>
    </dgm:pt>
    <dgm:pt modelId="{3715C7A2-7702-43BB-AA11-6B5D82D9A8F1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055C2-C899-4791-871F-730C29F898EC}" type="parTrans" cxnId="{C30789F8-0142-49C9-A006-497E6873BD69}">
      <dgm:prSet/>
      <dgm:spPr/>
      <dgm:t>
        <a:bodyPr/>
        <a:lstStyle/>
        <a:p>
          <a:endParaRPr lang="en-IN"/>
        </a:p>
      </dgm:t>
    </dgm:pt>
    <dgm:pt modelId="{0A7DCB91-73D6-4864-BC09-3E6DA304E490}" type="sibTrans" cxnId="{C30789F8-0142-49C9-A006-497E6873BD69}">
      <dgm:prSet/>
      <dgm:spPr/>
      <dgm:t>
        <a:bodyPr/>
        <a:lstStyle/>
        <a:p>
          <a:endParaRPr lang="en-IN"/>
        </a:p>
      </dgm:t>
    </dgm:pt>
    <dgm:pt modelId="{D58AE8BB-4D87-4CBE-A97F-C74BAF5B4395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endParaRPr lang="en-IN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093620-40E0-47BE-B30D-6D2489C661E0}" type="parTrans" cxnId="{1EFD667E-59C8-4AA5-B812-53B5CA460A22}">
      <dgm:prSet/>
      <dgm:spPr/>
      <dgm:t>
        <a:bodyPr/>
        <a:lstStyle/>
        <a:p>
          <a:endParaRPr lang="en-IN"/>
        </a:p>
      </dgm:t>
    </dgm:pt>
    <dgm:pt modelId="{5CCEE0AF-8442-43B7-BAA5-E1AC50FCD7E9}" type="sibTrans" cxnId="{1EFD667E-59C8-4AA5-B812-53B5CA460A22}">
      <dgm:prSet/>
      <dgm:spPr/>
      <dgm:t>
        <a:bodyPr/>
        <a:lstStyle/>
        <a:p>
          <a:endParaRPr lang="en-IN"/>
        </a:p>
      </dgm:t>
    </dgm:pt>
    <dgm:pt modelId="{E3402B4C-A6EE-406D-8BEE-06AF8439AD99}">
      <dgm:prSet phldrT="[Text]"/>
      <dgm:spPr/>
      <dgm:t>
        <a:bodyPr/>
        <a:lstStyle/>
        <a:p>
          <a:pPr algn="ctr"/>
          <a:r>
            <a:rPr lang="en-IN" dirty="0"/>
            <a:t>RESULTS IN</a:t>
          </a:r>
        </a:p>
      </dgm:t>
    </dgm:pt>
    <dgm:pt modelId="{01DCEAD5-49AC-4B52-B568-AF4A202679E9}" type="sibTrans" cxnId="{0E3B5CCB-A9B4-4CC3-AA52-76A6CD7490D6}">
      <dgm:prSet/>
      <dgm:spPr/>
      <dgm:t>
        <a:bodyPr/>
        <a:lstStyle/>
        <a:p>
          <a:endParaRPr lang="en-IN"/>
        </a:p>
      </dgm:t>
    </dgm:pt>
    <dgm:pt modelId="{1A281A12-0D7C-4921-8B8F-F67DE2BB20C1}" type="parTrans" cxnId="{0E3B5CCB-A9B4-4CC3-AA52-76A6CD7490D6}">
      <dgm:prSet/>
      <dgm:spPr/>
      <dgm:t>
        <a:bodyPr/>
        <a:lstStyle/>
        <a:p>
          <a:endParaRPr lang="en-IN"/>
        </a:p>
      </dgm:t>
    </dgm:pt>
    <dgm:pt modelId="{AEA1C947-C64D-448E-9C8A-B119CD2D366A}" type="pres">
      <dgm:prSet presAssocID="{41E5DCEC-7803-4C05-B4BB-4CAAF07BC67B}" presName="linearFlow" presStyleCnt="0">
        <dgm:presLayoutVars>
          <dgm:dir/>
          <dgm:animLvl val="lvl"/>
          <dgm:resizeHandles/>
        </dgm:presLayoutVars>
      </dgm:prSet>
      <dgm:spPr/>
    </dgm:pt>
    <dgm:pt modelId="{8FE0864F-0D67-4A12-B76D-3D02B922D32E}" type="pres">
      <dgm:prSet presAssocID="{58C9A821-463E-401C-85AF-995B8728DC37}" presName="compositeNode" presStyleCnt="0">
        <dgm:presLayoutVars>
          <dgm:bulletEnabled val="1"/>
        </dgm:presLayoutVars>
      </dgm:prSet>
      <dgm:spPr/>
    </dgm:pt>
    <dgm:pt modelId="{8CE50A45-D484-4935-B604-0725B9047C71}" type="pres">
      <dgm:prSet presAssocID="{58C9A821-463E-401C-85AF-995B8728DC37}" presName="imag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E0074C7-51D4-4D08-9454-101B4C00A5C2}" type="pres">
      <dgm:prSet presAssocID="{58C9A821-463E-401C-85AF-995B8728DC37}" presName="childNode" presStyleLbl="node1" presStyleIdx="0" presStyleCnt="3">
        <dgm:presLayoutVars>
          <dgm:bulletEnabled val="1"/>
        </dgm:presLayoutVars>
      </dgm:prSet>
      <dgm:spPr/>
    </dgm:pt>
    <dgm:pt modelId="{06CFBC6A-F161-4493-943C-9FFE6063D5DA}" type="pres">
      <dgm:prSet presAssocID="{58C9A821-463E-401C-85AF-995B8728DC37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CCB79D9C-46DC-4C07-8AAC-12AAF64F8029}" type="pres">
      <dgm:prSet presAssocID="{E9D49A0C-08D9-4D4A-AC80-D643C15E57FC}" presName="sibTrans" presStyleCnt="0"/>
      <dgm:spPr/>
    </dgm:pt>
    <dgm:pt modelId="{553A423E-7C46-4A5F-A31A-29466F9BC1F4}" type="pres">
      <dgm:prSet presAssocID="{0D8AF2E3-76BF-48DF-A9F5-961675B566C6}" presName="compositeNode" presStyleCnt="0">
        <dgm:presLayoutVars>
          <dgm:bulletEnabled val="1"/>
        </dgm:presLayoutVars>
      </dgm:prSet>
      <dgm:spPr/>
    </dgm:pt>
    <dgm:pt modelId="{828067B1-47FC-4812-97D1-5FF378107CFC}" type="pres">
      <dgm:prSet presAssocID="{0D8AF2E3-76BF-48DF-A9F5-961675B566C6}" presName="imag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C40D9760-9AEC-4933-A779-4FC5A7EE483D}" type="pres">
      <dgm:prSet presAssocID="{0D8AF2E3-76BF-48DF-A9F5-961675B566C6}" presName="childNode" presStyleLbl="node1" presStyleIdx="1" presStyleCnt="3">
        <dgm:presLayoutVars>
          <dgm:bulletEnabled val="1"/>
        </dgm:presLayoutVars>
      </dgm:prSet>
      <dgm:spPr/>
    </dgm:pt>
    <dgm:pt modelId="{04E28E48-5F7C-4840-9760-FD80946CC74C}" type="pres">
      <dgm:prSet presAssocID="{0D8AF2E3-76BF-48DF-A9F5-961675B566C6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F6E614FA-D87D-4474-BE0E-8838A1124CF5}" type="pres">
      <dgm:prSet presAssocID="{66634D08-79DE-4E4A-8E0F-AA7D8E23B2FD}" presName="sibTrans" presStyleCnt="0"/>
      <dgm:spPr/>
    </dgm:pt>
    <dgm:pt modelId="{B99992A8-971D-4C5B-B695-9BE7CF13BF18}" type="pres">
      <dgm:prSet presAssocID="{E3402B4C-A6EE-406D-8BEE-06AF8439AD99}" presName="compositeNode" presStyleCnt="0">
        <dgm:presLayoutVars>
          <dgm:bulletEnabled val="1"/>
        </dgm:presLayoutVars>
      </dgm:prSet>
      <dgm:spPr/>
    </dgm:pt>
    <dgm:pt modelId="{45319E40-322B-4EB3-9505-498931D20878}" type="pres">
      <dgm:prSet presAssocID="{E3402B4C-A6EE-406D-8BEE-06AF8439AD99}" presName="imag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4000" r="-124000"/>
          </a:stretch>
        </a:blipFill>
      </dgm:spPr>
    </dgm:pt>
    <dgm:pt modelId="{75E36EC5-435F-4AB9-8BEB-4AC2FFF05FBC}" type="pres">
      <dgm:prSet presAssocID="{E3402B4C-A6EE-406D-8BEE-06AF8439AD99}" presName="childNode" presStyleLbl="node1" presStyleIdx="2" presStyleCnt="3" custLinFactNeighborX="-3883" custLinFactNeighborY="-473">
        <dgm:presLayoutVars>
          <dgm:bulletEnabled val="1"/>
        </dgm:presLayoutVars>
      </dgm:prSet>
      <dgm:spPr/>
    </dgm:pt>
    <dgm:pt modelId="{4ADCABFE-AF95-4EF0-B742-39D930953E1D}" type="pres">
      <dgm:prSet presAssocID="{E3402B4C-A6EE-406D-8BEE-06AF8439AD99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7CFCE101-BA99-4ED4-8A0B-C0541D12EC08}" type="presOf" srcId="{22452C29-BEF0-4690-931A-20C8B46E554A}" destId="{C40D9760-9AEC-4933-A779-4FC5A7EE483D}" srcOrd="0" destOrd="5" presId="urn:microsoft.com/office/officeart/2005/8/layout/hList2#1"/>
    <dgm:cxn modelId="{CBC6C504-6AFE-4C3D-93CF-5D642A116A4E}" type="presOf" srcId="{B02FDEB7-EE71-4646-A473-8301A35180FB}" destId="{4E0074C7-51D4-4D08-9454-101B4C00A5C2}" srcOrd="0" destOrd="1" presId="urn:microsoft.com/office/officeart/2005/8/layout/hList2#1"/>
    <dgm:cxn modelId="{02EBFB04-DB61-4EA6-8C02-0FA1200B5913}" srcId="{E3402B4C-A6EE-406D-8BEE-06AF8439AD99}" destId="{FE1F4017-6B06-4489-B75A-35B0CC8B7CD7}" srcOrd="3" destOrd="0" parTransId="{67608C2B-2B85-4DFB-8EA0-10D0AF8FF69E}" sibTransId="{47C38735-D190-44B4-AFC9-882B38CDD2A1}"/>
    <dgm:cxn modelId="{D6559E10-DD02-422B-B48D-006D77671F1A}" type="presOf" srcId="{41E5DCEC-7803-4C05-B4BB-4CAAF07BC67B}" destId="{AEA1C947-C64D-448E-9C8A-B119CD2D366A}" srcOrd="0" destOrd="0" presId="urn:microsoft.com/office/officeart/2005/8/layout/hList2#1"/>
    <dgm:cxn modelId="{1B045019-4BBF-4183-A569-FA757A058999}" srcId="{0D8AF2E3-76BF-48DF-A9F5-961675B566C6}" destId="{22452C29-BEF0-4690-931A-20C8B46E554A}" srcOrd="5" destOrd="0" parTransId="{3EBBC8AA-D038-4317-8127-125387A3D302}" sibTransId="{FAA1A9A0-DF03-4AED-B4BB-0F506C9CA721}"/>
    <dgm:cxn modelId="{494AFF1A-F721-40AC-B556-1E540590E043}" type="presOf" srcId="{39E16CDD-BD25-44C9-BFC3-19C4E16F2E6F}" destId="{4E0074C7-51D4-4D08-9454-101B4C00A5C2}" srcOrd="0" destOrd="6" presId="urn:microsoft.com/office/officeart/2005/8/layout/hList2#1"/>
    <dgm:cxn modelId="{25F55A1E-7194-4B9D-A73B-A35B380518B0}" srcId="{58C9A821-463E-401C-85AF-995B8728DC37}" destId="{40AE7250-5056-4B7E-9708-16E2C6F43067}" srcOrd="0" destOrd="0" parTransId="{E70EBCAE-BD44-459F-8B66-1E04C722A1AD}" sibTransId="{1CF5272E-345E-4702-992E-ED2F4E9AD907}"/>
    <dgm:cxn modelId="{D284AB20-99FC-492B-8FF0-202E5D34BFB7}" srcId="{58C9A821-463E-401C-85AF-995B8728DC37}" destId="{18E9137C-A3E9-48EC-92A7-675D9C7012D6}" srcOrd="3" destOrd="0" parTransId="{F9361988-63A1-41E8-A513-F18E9015F45C}" sibTransId="{945F8A84-2CE7-48A3-A1B5-28388C985AD3}"/>
    <dgm:cxn modelId="{3D9AAC20-31A5-4EF4-B7D0-AE24D3407F5D}" type="presOf" srcId="{58C9A821-463E-401C-85AF-995B8728DC37}" destId="{06CFBC6A-F161-4493-943C-9FFE6063D5DA}" srcOrd="0" destOrd="0" presId="urn:microsoft.com/office/officeart/2005/8/layout/hList2#1"/>
    <dgm:cxn modelId="{D499042B-76B7-4727-A85D-3F5DC957EF69}" type="presOf" srcId="{98FC9787-423D-4BA4-9E79-32E200A97620}" destId="{C40D9760-9AEC-4933-A779-4FC5A7EE483D}" srcOrd="0" destOrd="4" presId="urn:microsoft.com/office/officeart/2005/8/layout/hList2#1"/>
    <dgm:cxn modelId="{C1764C2B-F31A-4A23-91CA-2FE1DAD6314E}" type="presOf" srcId="{18E9137C-A3E9-48EC-92A7-675D9C7012D6}" destId="{4E0074C7-51D4-4D08-9454-101B4C00A5C2}" srcOrd="0" destOrd="3" presId="urn:microsoft.com/office/officeart/2005/8/layout/hList2#1"/>
    <dgm:cxn modelId="{62736833-D28A-49F1-B383-161D304549DA}" srcId="{0D8AF2E3-76BF-48DF-A9F5-961675B566C6}" destId="{F4BBD0DC-8F12-41E7-AB27-E20DC85F9997}" srcOrd="1" destOrd="0" parTransId="{BCCD8157-1A28-463E-9BAC-34CD91843697}" sibTransId="{53D1DC9F-546D-4B6A-B29D-F86663AEAF4C}"/>
    <dgm:cxn modelId="{56386A5D-73DD-48EE-B107-3B817BD97FE0}" type="presOf" srcId="{0CB4DCA1-B2E1-417A-8F5D-5B9B6C8775AA}" destId="{75E36EC5-435F-4AB9-8BEB-4AC2FFF05FBC}" srcOrd="0" destOrd="6" presId="urn:microsoft.com/office/officeart/2005/8/layout/hList2#1"/>
    <dgm:cxn modelId="{5F55B641-0EB4-4811-AE27-D6B93B921162}" type="presOf" srcId="{3715C7A2-7702-43BB-AA11-6B5D82D9A8F1}" destId="{75E36EC5-435F-4AB9-8BEB-4AC2FFF05FBC}" srcOrd="0" destOrd="5" presId="urn:microsoft.com/office/officeart/2005/8/layout/hList2#1"/>
    <dgm:cxn modelId="{106A0862-04D0-4C29-A235-7F43969907B0}" srcId="{E3402B4C-A6EE-406D-8BEE-06AF8439AD99}" destId="{0CB4DCA1-B2E1-417A-8F5D-5B9B6C8775AA}" srcOrd="6" destOrd="0" parTransId="{856C10EC-0414-4D0D-B9E9-34833A58ECC8}" sibTransId="{A09E0B8C-B43A-483A-A579-A116FC7F47F7}"/>
    <dgm:cxn modelId="{09A5B468-7CC6-4DA5-8A6B-3A9381952057}" type="presOf" srcId="{78DC2799-6814-4B74-B6B7-ACF954076096}" destId="{C40D9760-9AEC-4933-A779-4FC5A7EE483D}" srcOrd="0" destOrd="3" presId="urn:microsoft.com/office/officeart/2005/8/layout/hList2#1"/>
    <dgm:cxn modelId="{FF79926A-E805-477E-BBAF-0825CB43144C}" type="presOf" srcId="{D8BDE2E8-605D-4876-AE05-761DED17B5D1}" destId="{75E36EC5-435F-4AB9-8BEB-4AC2FFF05FBC}" srcOrd="0" destOrd="2" presId="urn:microsoft.com/office/officeart/2005/8/layout/hList2#1"/>
    <dgm:cxn modelId="{2C37AF4E-5643-4EEB-B911-DF110FC6B335}" srcId="{58C9A821-463E-401C-85AF-995B8728DC37}" destId="{340EBECD-125E-4223-9D11-9E71477E23DF}" srcOrd="2" destOrd="0" parTransId="{D319E422-BB15-4155-9776-5AD97A6B9E30}" sibTransId="{8FB02E54-1B90-42A2-8204-F8499930BA2E}"/>
    <dgm:cxn modelId="{B1ACC670-23F6-42ED-96BE-282BF48FCF4B}" srcId="{0D8AF2E3-76BF-48DF-A9F5-961675B566C6}" destId="{78DC2799-6814-4B74-B6B7-ACF954076096}" srcOrd="3" destOrd="0" parTransId="{DECC7E17-1901-44C2-9C20-C2CE62642CF1}" sibTransId="{6D71075B-D5C7-4FBD-889A-8FE4A1C37E96}"/>
    <dgm:cxn modelId="{C7F8E252-F617-41B1-9F51-19072C1CD5A0}" type="presOf" srcId="{F4BBD0DC-8F12-41E7-AB27-E20DC85F9997}" destId="{C40D9760-9AEC-4933-A779-4FC5A7EE483D}" srcOrd="0" destOrd="1" presId="urn:microsoft.com/office/officeart/2005/8/layout/hList2#1"/>
    <dgm:cxn modelId="{63ACF052-E7D8-42F3-9C0A-B2E12118E4C9}" type="presOf" srcId="{4C4488FD-A3BA-4248-8B42-14F02A2F3CD1}" destId="{C40D9760-9AEC-4933-A779-4FC5A7EE483D}" srcOrd="0" destOrd="2" presId="urn:microsoft.com/office/officeart/2005/8/layout/hList2#1"/>
    <dgm:cxn modelId="{B4D46554-1B20-46F2-B231-E87F719FD089}" srcId="{0D8AF2E3-76BF-48DF-A9F5-961675B566C6}" destId="{4C4488FD-A3BA-4248-8B42-14F02A2F3CD1}" srcOrd="2" destOrd="0" parTransId="{B39D04F0-3995-4576-9D66-DB6499AC42D1}" sibTransId="{A3B88937-E84D-4497-A3F5-BB00DAEEEFDC}"/>
    <dgm:cxn modelId="{0736E877-12A1-48F8-9522-14068C305FD5}" srcId="{58C9A821-463E-401C-85AF-995B8728DC37}" destId="{8F9E470C-5B1F-429A-9D6A-E9FC67D3B67C}" srcOrd="4" destOrd="0" parTransId="{78354010-7BC6-407B-950F-24F761DD0C8F}" sibTransId="{DC6C6D82-E686-4201-8726-6C5DB565A6DB}"/>
    <dgm:cxn modelId="{B46F3258-1E0E-4922-AB03-8C8D6DBF8191}" type="presOf" srcId="{40AE7250-5056-4B7E-9708-16E2C6F43067}" destId="{4E0074C7-51D4-4D08-9454-101B4C00A5C2}" srcOrd="0" destOrd="0" presId="urn:microsoft.com/office/officeart/2005/8/layout/hList2#1"/>
    <dgm:cxn modelId="{01FF8479-C4F9-4091-9B9B-5D39989BEA5F}" type="presOf" srcId="{DB1D6FE4-AF45-41A8-B6E9-2357322C4AB1}" destId="{4E0074C7-51D4-4D08-9454-101B4C00A5C2}" srcOrd="0" destOrd="5" presId="urn:microsoft.com/office/officeart/2005/8/layout/hList2#1"/>
    <dgm:cxn modelId="{DE786A5A-96EE-4EAD-9A7B-0A276ED170FB}" srcId="{58C9A821-463E-401C-85AF-995B8728DC37}" destId="{B02FDEB7-EE71-4646-A473-8301A35180FB}" srcOrd="1" destOrd="0" parTransId="{3230E3A9-F1B5-44DB-95BC-44EFE495634B}" sibTransId="{F77720DE-E903-4DAA-B870-63C163AD034A}"/>
    <dgm:cxn modelId="{1EFD667E-59C8-4AA5-B812-53B5CA460A22}" srcId="{E3402B4C-A6EE-406D-8BEE-06AF8439AD99}" destId="{D58AE8BB-4D87-4CBE-A97F-C74BAF5B4395}" srcOrd="1" destOrd="0" parTransId="{F8093620-40E0-47BE-B30D-6D2489C661E0}" sibTransId="{5CCEE0AF-8442-43B7-BAA5-E1AC50FCD7E9}"/>
    <dgm:cxn modelId="{D6432D7F-6F5A-49C0-BD89-9756B2F30FAD}" type="presOf" srcId="{FE1F4017-6B06-4489-B75A-35B0CC8B7CD7}" destId="{75E36EC5-435F-4AB9-8BEB-4AC2FFF05FBC}" srcOrd="0" destOrd="3" presId="urn:microsoft.com/office/officeart/2005/8/layout/hList2#1"/>
    <dgm:cxn modelId="{63625680-769B-4538-9F72-E7402A3D2878}" srcId="{41E5DCEC-7803-4C05-B4BB-4CAAF07BC67B}" destId="{58C9A821-463E-401C-85AF-995B8728DC37}" srcOrd="0" destOrd="0" parTransId="{7E54342E-DAFB-4235-999B-D17B4F9C6265}" sibTransId="{E9D49A0C-08D9-4D4A-AC80-D643C15E57FC}"/>
    <dgm:cxn modelId="{2A25FD81-089E-4090-956F-2064C7EAA972}" type="presOf" srcId="{8EDACEE7-D7A1-4F22-A237-75A7EAF112FC}" destId="{75E36EC5-435F-4AB9-8BEB-4AC2FFF05FBC}" srcOrd="0" destOrd="4" presId="urn:microsoft.com/office/officeart/2005/8/layout/hList2#1"/>
    <dgm:cxn modelId="{E2DC068F-AD8F-4A03-85EA-31E6506C82DB}" type="presOf" srcId="{6AD3F033-1741-469C-92A7-D42186945E56}" destId="{C40D9760-9AEC-4933-A779-4FC5A7EE483D}" srcOrd="0" destOrd="6" presId="urn:microsoft.com/office/officeart/2005/8/layout/hList2#1"/>
    <dgm:cxn modelId="{28DC1299-E0F0-412C-9827-9D44A5921E1B}" srcId="{0D8AF2E3-76BF-48DF-A9F5-961675B566C6}" destId="{6AD3F033-1741-469C-92A7-D42186945E56}" srcOrd="6" destOrd="0" parTransId="{51CFC345-5E6C-4F10-AFC9-6C9F679BC8B6}" sibTransId="{B643F438-D326-40B6-8172-F4A390FCE3E1}"/>
    <dgm:cxn modelId="{8A41CE9C-5830-45C8-A54A-EA1AE8136AB7}" type="presOf" srcId="{E3402B4C-A6EE-406D-8BEE-06AF8439AD99}" destId="{4ADCABFE-AF95-4EF0-B742-39D930953E1D}" srcOrd="0" destOrd="0" presId="urn:microsoft.com/office/officeart/2005/8/layout/hList2#1"/>
    <dgm:cxn modelId="{8CAF4EA5-AE11-4307-96CC-2E04C5B305B8}" type="presOf" srcId="{3BB9EF34-1C56-4F50-BC43-521789FDA2B6}" destId="{C40D9760-9AEC-4933-A779-4FC5A7EE483D}" srcOrd="0" destOrd="0" presId="urn:microsoft.com/office/officeart/2005/8/layout/hList2#1"/>
    <dgm:cxn modelId="{C33CCBB8-9E4E-4348-A13F-4B39BEA368C6}" srcId="{0D8AF2E3-76BF-48DF-A9F5-961675B566C6}" destId="{3BB9EF34-1C56-4F50-BC43-521789FDA2B6}" srcOrd="0" destOrd="0" parTransId="{3D564CB3-A845-493B-8D94-894B70E84865}" sibTransId="{689320E2-A682-44E4-82AE-74632E06315C}"/>
    <dgm:cxn modelId="{0ECCD5B9-5F6C-452E-9268-B56BEE7EF9CB}" type="presOf" srcId="{C440C5D4-00DE-4308-802C-DB0B5FF469D0}" destId="{75E36EC5-435F-4AB9-8BEB-4AC2FFF05FBC}" srcOrd="0" destOrd="0" presId="urn:microsoft.com/office/officeart/2005/8/layout/hList2#1"/>
    <dgm:cxn modelId="{F53AF4B9-916B-44D1-90B4-05381FDF7A87}" srcId="{58C9A821-463E-401C-85AF-995B8728DC37}" destId="{DB1D6FE4-AF45-41A8-B6E9-2357322C4AB1}" srcOrd="5" destOrd="0" parTransId="{24680B43-7BF1-4E4C-8A6D-3E5AEAA00E5B}" sibTransId="{E19D22C3-6273-4AE8-9EED-41ADF0805CD9}"/>
    <dgm:cxn modelId="{BF0AF9BE-DE40-4E5A-BC86-DF0430396570}" type="presOf" srcId="{D58AE8BB-4D87-4CBE-A97F-C74BAF5B4395}" destId="{75E36EC5-435F-4AB9-8BEB-4AC2FFF05FBC}" srcOrd="0" destOrd="1" presId="urn:microsoft.com/office/officeart/2005/8/layout/hList2#1"/>
    <dgm:cxn modelId="{898A75C9-4EFF-4F4B-8340-5D4812431188}" type="presOf" srcId="{0D8AF2E3-76BF-48DF-A9F5-961675B566C6}" destId="{04E28E48-5F7C-4840-9760-FD80946CC74C}" srcOrd="0" destOrd="0" presId="urn:microsoft.com/office/officeart/2005/8/layout/hList2#1"/>
    <dgm:cxn modelId="{0E3B5CCB-A9B4-4CC3-AA52-76A6CD7490D6}" srcId="{41E5DCEC-7803-4C05-B4BB-4CAAF07BC67B}" destId="{E3402B4C-A6EE-406D-8BEE-06AF8439AD99}" srcOrd="2" destOrd="0" parTransId="{1A281A12-0D7C-4921-8B8F-F67DE2BB20C1}" sibTransId="{01DCEAD5-49AC-4B52-B568-AF4A202679E9}"/>
    <dgm:cxn modelId="{8867B4CD-006D-4A2D-A73A-AEF8D260EB61}" srcId="{58C9A821-463E-401C-85AF-995B8728DC37}" destId="{39E16CDD-BD25-44C9-BFC3-19C4E16F2E6F}" srcOrd="6" destOrd="0" parTransId="{201B7E11-93F4-48C4-9E26-82CC9AB61976}" sibTransId="{037B940C-00A2-4C2E-8DA4-4D25938052F3}"/>
    <dgm:cxn modelId="{B8C0B8D1-6A0C-40E5-A136-BBB9EFA05208}" srcId="{0D8AF2E3-76BF-48DF-A9F5-961675B566C6}" destId="{98FC9787-423D-4BA4-9E79-32E200A97620}" srcOrd="4" destOrd="0" parTransId="{EC3DA0D9-0235-468C-ABE4-AE254A4047E2}" sibTransId="{F1130E75-BDDD-4F41-987B-91529E3F12F0}"/>
    <dgm:cxn modelId="{7690B8D6-4C19-4227-B238-2E0E49CF2416}" type="presOf" srcId="{340EBECD-125E-4223-9D11-9E71477E23DF}" destId="{4E0074C7-51D4-4D08-9454-101B4C00A5C2}" srcOrd="0" destOrd="2" presId="urn:microsoft.com/office/officeart/2005/8/layout/hList2#1"/>
    <dgm:cxn modelId="{CE2432DC-6F77-4301-B064-B23908452889}" srcId="{E3402B4C-A6EE-406D-8BEE-06AF8439AD99}" destId="{D8BDE2E8-605D-4876-AE05-761DED17B5D1}" srcOrd="2" destOrd="0" parTransId="{7CA3D166-AF79-47D9-BB4D-7A1EAAD5D6A1}" sibTransId="{765053B1-5CDF-4EB5-9264-F3D1AB4F787E}"/>
    <dgm:cxn modelId="{90E9EDDF-4B3F-48EF-9102-4A5FA7E1454D}" srcId="{E3402B4C-A6EE-406D-8BEE-06AF8439AD99}" destId="{C440C5D4-00DE-4308-802C-DB0B5FF469D0}" srcOrd="0" destOrd="0" parTransId="{FF1E6EC5-F77A-422B-BD31-ABAD53E08EC5}" sibTransId="{EA40DED6-F0FF-4BA5-BDE3-2050E7089566}"/>
    <dgm:cxn modelId="{BAAA27E3-5AC9-45FF-BEF2-8FE0631C35DF}" srcId="{41E5DCEC-7803-4C05-B4BB-4CAAF07BC67B}" destId="{0D8AF2E3-76BF-48DF-A9F5-961675B566C6}" srcOrd="1" destOrd="0" parTransId="{119101F8-5DA1-46EB-A81E-E13F984119A1}" sibTransId="{66634D08-79DE-4E4A-8E0F-AA7D8E23B2FD}"/>
    <dgm:cxn modelId="{B05077EB-713C-45B1-A3F4-E22ECA38B9A0}" srcId="{E3402B4C-A6EE-406D-8BEE-06AF8439AD99}" destId="{8EDACEE7-D7A1-4F22-A237-75A7EAF112FC}" srcOrd="4" destOrd="0" parTransId="{38645A3C-AF3B-41F2-89C8-AA05EE3B0961}" sibTransId="{C2DF3D74-1F75-498B-AF49-E28EC97034A7}"/>
    <dgm:cxn modelId="{DD3ADFF4-20E5-408A-8D8B-07874B1CD338}" type="presOf" srcId="{8F9E470C-5B1F-429A-9D6A-E9FC67D3B67C}" destId="{4E0074C7-51D4-4D08-9454-101B4C00A5C2}" srcOrd="0" destOrd="4" presId="urn:microsoft.com/office/officeart/2005/8/layout/hList2#1"/>
    <dgm:cxn modelId="{C30789F8-0142-49C9-A006-497E6873BD69}" srcId="{E3402B4C-A6EE-406D-8BEE-06AF8439AD99}" destId="{3715C7A2-7702-43BB-AA11-6B5D82D9A8F1}" srcOrd="5" destOrd="0" parTransId="{D1B055C2-C899-4791-871F-730C29F898EC}" sibTransId="{0A7DCB91-73D6-4864-BC09-3E6DA304E490}"/>
    <dgm:cxn modelId="{96FE7B8D-DE79-46CA-9CCD-4C8D3E3EE33E}" type="presParOf" srcId="{AEA1C947-C64D-448E-9C8A-B119CD2D366A}" destId="{8FE0864F-0D67-4A12-B76D-3D02B922D32E}" srcOrd="0" destOrd="0" presId="urn:microsoft.com/office/officeart/2005/8/layout/hList2#1"/>
    <dgm:cxn modelId="{749A2471-E383-4963-A8C9-2A8139ECC167}" type="presParOf" srcId="{8FE0864F-0D67-4A12-B76D-3D02B922D32E}" destId="{8CE50A45-D484-4935-B604-0725B9047C71}" srcOrd="0" destOrd="0" presId="urn:microsoft.com/office/officeart/2005/8/layout/hList2#1"/>
    <dgm:cxn modelId="{97566FE6-2092-4AF4-A0D4-CAB258A48D75}" type="presParOf" srcId="{8FE0864F-0D67-4A12-B76D-3D02B922D32E}" destId="{4E0074C7-51D4-4D08-9454-101B4C00A5C2}" srcOrd="1" destOrd="0" presId="urn:microsoft.com/office/officeart/2005/8/layout/hList2#1"/>
    <dgm:cxn modelId="{5AA9071D-B2CF-43B3-82BC-4C24FCE77747}" type="presParOf" srcId="{8FE0864F-0D67-4A12-B76D-3D02B922D32E}" destId="{06CFBC6A-F161-4493-943C-9FFE6063D5DA}" srcOrd="2" destOrd="0" presId="urn:microsoft.com/office/officeart/2005/8/layout/hList2#1"/>
    <dgm:cxn modelId="{8A31848F-662B-480E-9B3D-E2DC5FD748AC}" type="presParOf" srcId="{AEA1C947-C64D-448E-9C8A-B119CD2D366A}" destId="{CCB79D9C-46DC-4C07-8AAC-12AAF64F8029}" srcOrd="1" destOrd="0" presId="urn:microsoft.com/office/officeart/2005/8/layout/hList2#1"/>
    <dgm:cxn modelId="{C2E918C3-15BB-4C5A-B56C-27D14F962A57}" type="presParOf" srcId="{AEA1C947-C64D-448E-9C8A-B119CD2D366A}" destId="{553A423E-7C46-4A5F-A31A-29466F9BC1F4}" srcOrd="2" destOrd="0" presId="urn:microsoft.com/office/officeart/2005/8/layout/hList2#1"/>
    <dgm:cxn modelId="{0BD32D6E-D7C5-41ED-B0CA-6E483B042F19}" type="presParOf" srcId="{553A423E-7C46-4A5F-A31A-29466F9BC1F4}" destId="{828067B1-47FC-4812-97D1-5FF378107CFC}" srcOrd="0" destOrd="0" presId="urn:microsoft.com/office/officeart/2005/8/layout/hList2#1"/>
    <dgm:cxn modelId="{09F68FF8-20F5-4D81-A65B-BECEBE42DC3D}" type="presParOf" srcId="{553A423E-7C46-4A5F-A31A-29466F9BC1F4}" destId="{C40D9760-9AEC-4933-A779-4FC5A7EE483D}" srcOrd="1" destOrd="0" presId="urn:microsoft.com/office/officeart/2005/8/layout/hList2#1"/>
    <dgm:cxn modelId="{2A8DCBD4-DBE7-4AE9-A102-06F5755C4806}" type="presParOf" srcId="{553A423E-7C46-4A5F-A31A-29466F9BC1F4}" destId="{04E28E48-5F7C-4840-9760-FD80946CC74C}" srcOrd="2" destOrd="0" presId="urn:microsoft.com/office/officeart/2005/8/layout/hList2#1"/>
    <dgm:cxn modelId="{E81A0235-4FCC-4E18-AB30-3F27AEBC8F85}" type="presParOf" srcId="{AEA1C947-C64D-448E-9C8A-B119CD2D366A}" destId="{F6E614FA-D87D-4474-BE0E-8838A1124CF5}" srcOrd="3" destOrd="0" presId="urn:microsoft.com/office/officeart/2005/8/layout/hList2#1"/>
    <dgm:cxn modelId="{9742FB4E-F060-4374-848D-2D03F2BD36A0}" type="presParOf" srcId="{AEA1C947-C64D-448E-9C8A-B119CD2D366A}" destId="{B99992A8-971D-4C5B-B695-9BE7CF13BF18}" srcOrd="4" destOrd="0" presId="urn:microsoft.com/office/officeart/2005/8/layout/hList2#1"/>
    <dgm:cxn modelId="{61384B52-4594-49A7-9F25-B384E23261DB}" type="presParOf" srcId="{B99992A8-971D-4C5B-B695-9BE7CF13BF18}" destId="{45319E40-322B-4EB3-9505-498931D20878}" srcOrd="0" destOrd="0" presId="urn:microsoft.com/office/officeart/2005/8/layout/hList2#1"/>
    <dgm:cxn modelId="{6B4FA309-39FF-45F4-98B6-EF8622C2B7FC}" type="presParOf" srcId="{B99992A8-971D-4C5B-B695-9BE7CF13BF18}" destId="{75E36EC5-435F-4AB9-8BEB-4AC2FFF05FBC}" srcOrd="1" destOrd="0" presId="urn:microsoft.com/office/officeart/2005/8/layout/hList2#1"/>
    <dgm:cxn modelId="{4A3A15A3-A4AA-4C32-9E96-FDC5118CB058}" type="presParOf" srcId="{B99992A8-971D-4C5B-B695-9BE7CF13BF18}" destId="{4ADCABFE-AF95-4EF0-B742-39D930953E1D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15D46-FDBF-4CCA-858B-0D8160F6B72F}">
      <dsp:nvSpPr>
        <dsp:cNvPr id="0" name=""/>
        <dsp:cNvSpPr/>
      </dsp:nvSpPr>
      <dsp:spPr>
        <a:xfrm rot="10800000">
          <a:off x="2140655" y="183926"/>
          <a:ext cx="7109753" cy="134310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7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Expensive, displaces people and submerges large lands under water, </a:t>
          </a:r>
          <a:r>
            <a:rPr lang="en-US" sz="20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affect</a:t>
          </a:r>
          <a:r>
            <a:rPr lang="en-US" sz="20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ing flora and fauna and changes the natural course of rivers</a:t>
          </a:r>
          <a:r>
            <a:rPr lang="en-US" sz="23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IN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76430" y="183926"/>
        <a:ext cx="6773978" cy="1343101"/>
      </dsp:txXfrm>
    </dsp:sp>
    <dsp:sp modelId="{CCB611C4-27E8-473D-B350-080316D6D166}">
      <dsp:nvSpPr>
        <dsp:cNvPr id="0" name=""/>
        <dsp:cNvSpPr/>
      </dsp:nvSpPr>
      <dsp:spPr>
        <a:xfrm>
          <a:off x="1455027" y="1049"/>
          <a:ext cx="1343101" cy="134310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95B347-F43B-4795-88B6-096CDF3D5690}">
      <dsp:nvSpPr>
        <dsp:cNvPr id="0" name=""/>
        <dsp:cNvSpPr/>
      </dsp:nvSpPr>
      <dsp:spPr>
        <a:xfrm rot="10800000">
          <a:off x="2126577" y="1745077"/>
          <a:ext cx="7109753" cy="134310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7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Alternative uses for the land, which might be more highly valued than electricity generation. Turbines might cause noise and is expensive</a:t>
          </a:r>
          <a:r>
            <a:rPr lang="en-US" sz="2000" b="1" i="0" kern="1200" dirty="0"/>
            <a:t>.</a:t>
          </a:r>
          <a:endParaRPr lang="en-IN" sz="2000" b="1" kern="1200" dirty="0"/>
        </a:p>
      </dsp:txBody>
      <dsp:txXfrm rot="10800000">
        <a:off x="2462352" y="1745077"/>
        <a:ext cx="6773978" cy="1343101"/>
      </dsp:txXfrm>
    </dsp:sp>
    <dsp:sp modelId="{6BDF5323-5B9A-4AED-B99C-04C48B4A4DF7}">
      <dsp:nvSpPr>
        <dsp:cNvPr id="0" name=""/>
        <dsp:cNvSpPr/>
      </dsp:nvSpPr>
      <dsp:spPr>
        <a:xfrm>
          <a:off x="1455027" y="1708451"/>
          <a:ext cx="1343101" cy="134310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3A3FB3-20E2-45C0-9988-A6FD33021EFC}">
      <dsp:nvSpPr>
        <dsp:cNvPr id="0" name=""/>
        <dsp:cNvSpPr/>
      </dsp:nvSpPr>
      <dsp:spPr>
        <a:xfrm rot="10800000">
          <a:off x="2154661" y="3372121"/>
          <a:ext cx="7109753" cy="134310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227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 Produces radioactive toxic waste. Nuclear energy has a negative impact on environment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And there is a risk of accident.</a:t>
          </a:r>
          <a:endParaRPr lang="en-IN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490436" y="3372121"/>
        <a:ext cx="6773978" cy="1343101"/>
      </dsp:txXfrm>
    </dsp:sp>
    <dsp:sp modelId="{DF92356D-A3D0-4BFE-BE1C-D2D607CD95BE}">
      <dsp:nvSpPr>
        <dsp:cNvPr id="0" name=""/>
        <dsp:cNvSpPr/>
      </dsp:nvSpPr>
      <dsp:spPr>
        <a:xfrm>
          <a:off x="1455027" y="3489105"/>
          <a:ext cx="1343101" cy="134310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FBC6A-F161-4493-943C-9FFE6063D5DA}">
      <dsp:nvSpPr>
        <dsp:cNvPr id="0" name=""/>
        <dsp:cNvSpPr/>
      </dsp:nvSpPr>
      <dsp:spPr>
        <a:xfrm rot="16200000">
          <a:off x="-1746534" y="2763546"/>
          <a:ext cx="4174939" cy="545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1228" bIns="0" numCol="1" spcCol="1270" anchor="t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kern="1200" dirty="0"/>
            <a:t>FOLLOW THIS</a:t>
          </a:r>
        </a:p>
      </dsp:txBody>
      <dsp:txXfrm>
        <a:off x="-1746534" y="2763546"/>
        <a:ext cx="4174939" cy="545644"/>
      </dsp:txXfrm>
    </dsp:sp>
    <dsp:sp modelId="{4E0074C7-51D4-4D08-9454-101B4C00A5C2}">
      <dsp:nvSpPr>
        <dsp:cNvPr id="0" name=""/>
        <dsp:cNvSpPr/>
      </dsp:nvSpPr>
      <dsp:spPr>
        <a:xfrm>
          <a:off x="613757" y="948898"/>
          <a:ext cx="2717887" cy="4174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481228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SUSTAINABLE DEVELOPMENT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IN" sz="17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using more renewable sources</a:t>
          </a: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17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switch to efficient methods of pollution control</a:t>
          </a: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17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industries to reduce wastage and opt for efficient energy sources</a:t>
          </a:r>
          <a:r>
            <a:rPr lang="en-US" sz="1700" b="0" i="0" kern="1200" dirty="0"/>
            <a:t>. </a:t>
          </a:r>
          <a:endParaRPr lang="en-IN" sz="1700" kern="1200" dirty="0"/>
        </a:p>
      </dsp:txBody>
      <dsp:txXfrm>
        <a:off x="613757" y="948898"/>
        <a:ext cx="2717887" cy="4174939"/>
      </dsp:txXfrm>
    </dsp:sp>
    <dsp:sp modelId="{8CE50A45-D484-4935-B604-0725B9047C71}">
      <dsp:nvSpPr>
        <dsp:cNvPr id="0" name=""/>
        <dsp:cNvSpPr/>
      </dsp:nvSpPr>
      <dsp:spPr>
        <a:xfrm>
          <a:off x="68113" y="228648"/>
          <a:ext cx="1091288" cy="109128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28E48-5F7C-4840-9760-FD80946CC74C}">
      <dsp:nvSpPr>
        <dsp:cNvPr id="0" name=""/>
        <dsp:cNvSpPr/>
      </dsp:nvSpPr>
      <dsp:spPr>
        <a:xfrm rot="16200000">
          <a:off x="2229856" y="2763546"/>
          <a:ext cx="4174939" cy="545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1228" bIns="0" numCol="1" spcCol="1270" anchor="t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kern="1200" dirty="0"/>
            <a:t>TO AVOID</a:t>
          </a:r>
        </a:p>
      </dsp:txBody>
      <dsp:txXfrm>
        <a:off x="2229856" y="2763546"/>
        <a:ext cx="4174939" cy="545644"/>
      </dsp:txXfrm>
    </dsp:sp>
    <dsp:sp modelId="{C40D9760-9AEC-4933-A779-4FC5A7EE483D}">
      <dsp:nvSpPr>
        <dsp:cNvPr id="0" name=""/>
        <dsp:cNvSpPr/>
      </dsp:nvSpPr>
      <dsp:spPr>
        <a:xfrm>
          <a:off x="4590148" y="948898"/>
          <a:ext cx="2717887" cy="41749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481228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GLOBAL WARMING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IN" sz="17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combustion of fossil fuels.</a:t>
          </a: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17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endangers an increase in the global temperature.</a:t>
          </a: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17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results in the massive wastage of energy sources.</a:t>
          </a: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0148" y="948898"/>
        <a:ext cx="2717887" cy="4174939"/>
      </dsp:txXfrm>
    </dsp:sp>
    <dsp:sp modelId="{828067B1-47FC-4812-97D1-5FF378107CFC}">
      <dsp:nvSpPr>
        <dsp:cNvPr id="0" name=""/>
        <dsp:cNvSpPr/>
      </dsp:nvSpPr>
      <dsp:spPr>
        <a:xfrm>
          <a:off x="4044504" y="228648"/>
          <a:ext cx="1091288" cy="109128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CABFE-AF95-4EF0-B742-39D930953E1D}">
      <dsp:nvSpPr>
        <dsp:cNvPr id="0" name=""/>
        <dsp:cNvSpPr/>
      </dsp:nvSpPr>
      <dsp:spPr>
        <a:xfrm rot="16200000">
          <a:off x="6206247" y="2763546"/>
          <a:ext cx="4174939" cy="545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1228" bIns="0" numCol="1" spcCol="1270" anchor="t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900" kern="1200" dirty="0"/>
            <a:t>RESULTS IN</a:t>
          </a:r>
        </a:p>
      </dsp:txBody>
      <dsp:txXfrm>
        <a:off x="6206247" y="2763546"/>
        <a:ext cx="4174939" cy="545644"/>
      </dsp:txXfrm>
    </dsp:sp>
    <dsp:sp modelId="{75E36EC5-435F-4AB9-8BEB-4AC2FFF05FBC}">
      <dsp:nvSpPr>
        <dsp:cNvPr id="0" name=""/>
        <dsp:cNvSpPr/>
      </dsp:nvSpPr>
      <dsp:spPr>
        <a:xfrm>
          <a:off x="8461004" y="929151"/>
          <a:ext cx="2717887" cy="4174939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481228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OPTIMAL USAGE OF RESOURCES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IN" sz="17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Appropriate infrastructures</a:t>
          </a: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17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right selection of building materials</a:t>
          </a: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en-US" sz="17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Reduction in energy and water usage via green building initiative.</a:t>
          </a:r>
          <a:endParaRPr lang="en-IN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61004" y="929151"/>
        <a:ext cx="2717887" cy="4174939"/>
      </dsp:txXfrm>
    </dsp:sp>
    <dsp:sp modelId="{45319E40-322B-4EB3-9505-498931D20878}">
      <dsp:nvSpPr>
        <dsp:cNvPr id="0" name=""/>
        <dsp:cNvSpPr/>
      </dsp:nvSpPr>
      <dsp:spPr>
        <a:xfrm>
          <a:off x="8020895" y="228648"/>
          <a:ext cx="1091288" cy="109128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4000" r="-1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EA945-DE6D-46C2-9513-C7288E99FFF0}" type="datetimeFigureOut">
              <a:rPr lang="en-IN" smtClean="0"/>
              <a:pPr/>
              <a:t>16-12-2022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24EB8-2428-4CB7-B364-F88A64AFD84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230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xcCifnLmQ7pOMDjBFkQdOGGo7UH1hc5g/view?usp=share_link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https://timesofindia.indiatimes.com/home/environment/global-warming/how-rise-in-earths-average-global-temperature-is-affecting-our-planet/articleshow/72039042.cms</a:t>
            </a:r>
          </a:p>
          <a:p>
            <a:r>
              <a:rPr lang="en-IN" dirty="0"/>
              <a:t>https://www.ipcc.ch/sr15/chapter/chapter-1/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0199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https://www.forbes.com/sites/jimgorzelany/2022/10/06/by-the-numbers-what-it-costs-to-maintain-an-electric-vehicle/?sh=344deb1d64d3 </a:t>
            </a:r>
          </a:p>
          <a:p>
            <a:r>
              <a:rPr lang="en-IN" dirty="0"/>
              <a:t>(PRICE COMPARISION FOR MAINTAINENCE )</a:t>
            </a:r>
            <a:br>
              <a:rPr lang="en-IN" dirty="0"/>
            </a:br>
            <a:r>
              <a:rPr lang="en-IN" dirty="0"/>
              <a:t>https://www.91mobiles.com/hub/electric-car-vs-petrol-car/</a:t>
            </a:r>
            <a:br>
              <a:rPr lang="en-IN" dirty="0"/>
            </a:br>
            <a:r>
              <a:rPr lang="en-IN" dirty="0"/>
              <a:t>https://www.team-bhp.com/forum/technical-stuff/256952-typical-annual-maintenance-costs-your-car.html      (fuel cars)</a:t>
            </a:r>
            <a:br>
              <a:rPr lang="en-IN" dirty="0"/>
            </a:br>
            <a:r>
              <a:rPr lang="en-IN" dirty="0"/>
              <a:t>https://e-vehicleinfo.com/electric-car-vs-petrol-car-total-cost-of-ownership/                                                        (EV)</a:t>
            </a:r>
            <a:br>
              <a:rPr lang="en-IN" dirty="0"/>
            </a:br>
            <a:endParaRPr lang="en-IN" dirty="0"/>
          </a:p>
          <a:p>
            <a:endParaRPr lang="en-IN" dirty="0"/>
          </a:p>
          <a:p>
            <a:r>
              <a:rPr lang="en-IN" dirty="0"/>
              <a:t>Lifespan</a:t>
            </a:r>
          </a:p>
          <a:p>
            <a:br>
              <a:rPr lang="en-IN" dirty="0"/>
            </a:br>
            <a:r>
              <a:rPr lang="en-IN" dirty="0"/>
              <a:t>IC engine –</a:t>
            </a:r>
          </a:p>
          <a:p>
            <a:r>
              <a:rPr lang="en-IN" dirty="0"/>
              <a:t> https://riverdaleautomotive.com/2017/08/what-is-the-average-lifespan-of-a-vehicle-engine/#:~:text=Average%20engine%20lifespan&amp;text=For%20some%20time%2C%20the%20average,miles%2C%20or%20about%2010%20years.</a:t>
            </a:r>
          </a:p>
          <a:p>
            <a:endParaRPr lang="en-IN" dirty="0"/>
          </a:p>
          <a:p>
            <a:r>
              <a:rPr lang="en-IN" dirty="0"/>
              <a:t>EV SYSTEM –</a:t>
            </a:r>
          </a:p>
          <a:p>
            <a:r>
              <a:rPr lang="en-IN" dirty="0"/>
              <a:t>https://blog.evbox.com/uk-en/ev-battery-longevity</a:t>
            </a:r>
          </a:p>
          <a:p>
            <a:endParaRPr lang="en-IN" dirty="0"/>
          </a:p>
          <a:p>
            <a:r>
              <a:rPr lang="en-IN" dirty="0"/>
              <a:t>People`s </a:t>
            </a:r>
            <a:r>
              <a:rPr lang="en-IN" dirty="0" err="1"/>
              <a:t>pereference</a:t>
            </a:r>
            <a:br>
              <a:rPr lang="en-IN" dirty="0"/>
            </a:br>
            <a:r>
              <a:rPr lang="en-IN" dirty="0"/>
              <a:t>https://theprint.in/india/35-indians-want-to-drive-electric-car-lack-of-range-infra-keeps-many-from-buying-survey/611509/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9084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https://massachusetts.revolusun.com/blog/carbon-footprint-of-solar-panel-manufacturing/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2890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https://massachusetts.revolusun.com/blog/</a:t>
            </a:r>
            <a:r>
              <a:rPr lang="en-IN"/>
              <a:t>carbon-footprint-of-solar-panel-manufacturing/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24EB8-2428-4CB7-B364-F88A64AFD84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622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https://www.azocleantech.com/article.aspx?ArticleID=1597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4428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https://evehicleshop.in/problems-with-electric-vehicles-in-india-2o22updated/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7265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https://kum.karnataka.gov.in/KUM/PDFS/</a:t>
            </a:r>
          </a:p>
          <a:p>
            <a:r>
              <a:rPr lang="en-IN" dirty="0"/>
              <a:t>https://www.deccanherald.com/state/karnataka-govt-clears-investment-proposals-worth-rs-26000-crore-929967.htmlKEVESPPolicyInsidepagesfinal.pdf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9565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https://e-vehicleinfo.com/lithium-ion-battery-prices-in-india/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8703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https://e-amrit.niti.gov.in/electric-vehicle-incentives</a:t>
            </a:r>
          </a:p>
          <a:p>
            <a:r>
              <a:rPr lang="en-IN" dirty="0"/>
              <a:t>https://timesofindia.indiatimes.com/city/bengaluru/desp</a:t>
            </a:r>
          </a:p>
          <a:p>
            <a:r>
              <a:rPr lang="en-IN" dirty="0"/>
              <a:t>https://msme.gov.in/sites/default/files/MSME_Schemes_English_0.pdfite-growth-of-evs-karnataka-lags-in-subsidising-consumers/articleshow/88232015.cms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5444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https://www.maglab.ch/products/battery-monitoring-system/#:~:text=The%20Battery%20sensing%20and%20monitoring,and%20(iii)%20temperature%20sensor.</a:t>
            </a:r>
          </a:p>
          <a:p>
            <a:r>
              <a:rPr lang="en-IN" dirty="0"/>
              <a:t>https://www.bosch-mobility-solutions.com/en/solutions/sensors/electronic-battery-sensor/#:~:text=The%20electronic%20battery%20sensor%20(EBS)%20measures%20the%20current%2C%20voltage,acid%20batteries%20with%20great%20precision.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6325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126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https://climate.nasa.gov/effects/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4F54F-BBD6-435C-87E6-6B6984522CE3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834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2322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Source - DFO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0943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5201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>
                <a:hlinkClick r:id="rId3"/>
              </a:rPr>
              <a:t>https://drive.google.com/file/d/1xcCifnLmQ7pOMDjBFkQdOGGo7UH1hc5g/view?usp=share_link</a:t>
            </a:r>
            <a:endParaRPr lang="en-IN" sz="1200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416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7324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https://www.researchgate.net/figure/Pie-chart-showing-of-distribution-of-power-sources-The-Government-of-India-has-been_fig1_314110462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9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https://www.thesundaily.my/style-life/feature/solar-energy-for-sustainable-development-DY5809151</a:t>
            </a:r>
          </a:p>
          <a:p>
            <a:r>
              <a:rPr lang="en-IN" dirty="0"/>
              <a:t>https://www.solvingsolar.com/how-solar-panels-work/#:~:text=Solar%20panels%2C%20or%20solar%20photovoltaic%20panels%2C%20transform%20sunlight,can%20then%20be%20used%20to%20power%20a%20property.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8524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https://www.internationalrivers.org/news/10-reasons-why-hydropower-dams-are-a-false-climate-solution/#:~:text=Once%20considered%20a%20renewable%20way,methane%20that%20exacerbates%20climate%20change.  (hydro)</a:t>
            </a:r>
            <a:br>
              <a:rPr lang="en-IN" dirty="0"/>
            </a:br>
            <a:r>
              <a:rPr lang="en-IN" dirty="0"/>
              <a:t>https://www.japantimes.co.jp/opinion/2022/07/01/commentary/world-commentary/hydropower-problems/                             (hydro)</a:t>
            </a:r>
            <a:br>
              <a:rPr lang="en-IN" dirty="0"/>
            </a:br>
            <a:br>
              <a:rPr lang="en-IN" dirty="0"/>
            </a:br>
            <a:r>
              <a:rPr lang="en-IN" dirty="0"/>
              <a:t>https://www.energysage.com/about-clean-energy/wind/pros-cons-wind-energy/                                                                         (wind)</a:t>
            </a:r>
            <a:br>
              <a:rPr lang="en-IN" dirty="0"/>
            </a:br>
            <a:br>
              <a:rPr lang="en-IN" dirty="0"/>
            </a:br>
            <a:r>
              <a:rPr lang="en-IN" dirty="0"/>
              <a:t>https://www.greenamerica.org/fight-dirty-energy/amazon-build-cleaner-cloud/10-reasons-oppose-nuclear-energy                  (nuclear)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565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http://newengineeringpractice.blogspot.com/2011/08/engine-block-manufacturing-process.html#:~:text=Manufacturing%20of%20engine%20blocks%20are,surface%20finish%20and%20coolant%20passages.                                                               (process)</a:t>
            </a:r>
          </a:p>
          <a:p>
            <a:r>
              <a:rPr lang="en-IN" dirty="0"/>
              <a:t>https://axlewise.com/how-much-does-an-engine-weigh/#:~:text=Many%20factors%20decide%20an%20engine%27s,model%2C%20material%2C%20and%20size. (weight)</a:t>
            </a:r>
          </a:p>
          <a:p>
            <a:endParaRPr lang="en-IN" dirty="0"/>
          </a:p>
          <a:p>
            <a:r>
              <a:rPr lang="en-IN" dirty="0"/>
              <a:t>Mining : </a:t>
            </a:r>
            <a:br>
              <a:rPr lang="en-IN" dirty="0"/>
            </a:br>
            <a:endParaRPr lang="en-IN" dirty="0"/>
          </a:p>
          <a:p>
            <a:r>
              <a:rPr lang="en-IN" dirty="0"/>
              <a:t>Aluminium - https://www.researchgate.net/publication/337430874_Aluminum_Production_in_the_Times_of_Climate_Change_The_Global_Challenge_to_Reduce_the_Carbon_Footprint_and_Prevent_Carbon_Leakage#:~:text=From%20bauxite%20mine%20to%20aluminum,various%20estimates%20and%20assumptions%20made.</a:t>
            </a:r>
          </a:p>
          <a:p>
            <a:endParaRPr lang="en-IN" dirty="0"/>
          </a:p>
          <a:p>
            <a:r>
              <a:rPr lang="en-IN" dirty="0"/>
              <a:t>Steel-</a:t>
            </a:r>
          </a:p>
          <a:p>
            <a:r>
              <a:rPr lang="en-IN" dirty="0"/>
              <a:t>https://www.mckinsey.com/industries/metals-and-mining/our-insights/decarbonization-challenge-for-steel</a:t>
            </a:r>
          </a:p>
          <a:p>
            <a:endParaRPr lang="en-IN" dirty="0"/>
          </a:p>
          <a:p>
            <a:r>
              <a:rPr lang="en-IN" dirty="0"/>
              <a:t>Iron, runner etc , an </a:t>
            </a:r>
            <a:r>
              <a:rPr lang="en-IN" dirty="0" err="1"/>
              <a:t>avg</a:t>
            </a:r>
            <a:r>
              <a:rPr lang="en-IN" dirty="0"/>
              <a:t> has been taken since they are </a:t>
            </a:r>
            <a:r>
              <a:rPr lang="en-IN" dirty="0" err="1"/>
              <a:t>evry</a:t>
            </a:r>
            <a:r>
              <a:rPr lang="en-IN" dirty="0"/>
              <a:t> small quantities.</a:t>
            </a:r>
          </a:p>
          <a:p>
            <a:endParaRPr lang="en-IN" dirty="0"/>
          </a:p>
          <a:p>
            <a:r>
              <a:rPr lang="en-IN" dirty="0"/>
              <a:t>Pollution stats</a:t>
            </a:r>
            <a:br>
              <a:rPr lang="en-IN" dirty="0"/>
            </a:br>
            <a:r>
              <a:rPr lang="en-IN" dirty="0"/>
              <a:t>https://www.epa.gov/greenvehicles/greenhouse-gas-emissions-typical-passenger-vehicle#:~:text=typical%20passenger%20vehicle%3F-,A%20typical%20passenger%20vehicle%20emits%20about%204.6%20metric%20tons%20of,8%2C887%20grams%20of%20CO2.</a:t>
            </a:r>
            <a:br>
              <a:rPr lang="en-IN" dirty="0"/>
            </a:br>
            <a:br>
              <a:rPr lang="en-IN" dirty="0"/>
            </a:br>
            <a:r>
              <a:rPr lang="en-IN" dirty="0"/>
              <a:t>https://leasecar.uk/blog/what-percent-of-carbon-emissions-comes-from-cars/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2125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Elec-</a:t>
            </a:r>
          </a:p>
          <a:p>
            <a:r>
              <a:rPr lang="en-IN" dirty="0"/>
              <a:t>https://www.motorbiscuit.com/how-much-energy-to-build-a-car/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6367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/>
              <a:t>Mining : </a:t>
            </a:r>
            <a:br>
              <a:rPr lang="en-IN" dirty="0"/>
            </a:br>
            <a:endParaRPr lang="en-IN" dirty="0"/>
          </a:p>
          <a:p>
            <a:r>
              <a:rPr lang="en-IN" dirty="0"/>
              <a:t>Aluminium - https://www.researchgate.net/publication/337430874_Aluminum_Production_in_the_Times_of_Climate_Change_The_Global_Challenge_to_Reduce_the_Carbon_Footprint_and_Prevent_Carbon_Leakage#:~:text=From%20bauxite%20mine%20to%20aluminum,various%20estimates%20and%20assumptions%20made.</a:t>
            </a:r>
          </a:p>
          <a:p>
            <a:endParaRPr lang="en-IN" dirty="0"/>
          </a:p>
          <a:p>
            <a:r>
              <a:rPr lang="en-IN" dirty="0"/>
              <a:t>Steel-</a:t>
            </a:r>
          </a:p>
          <a:p>
            <a:r>
              <a:rPr lang="en-IN" dirty="0"/>
              <a:t>https://www.mckinsey.com/industries/metals-and-mining/our-insights/decarbonization-challenge-for-steel</a:t>
            </a:r>
          </a:p>
          <a:p>
            <a:endParaRPr lang="en-IN" dirty="0"/>
          </a:p>
          <a:p>
            <a:r>
              <a:rPr lang="en-IN" dirty="0"/>
              <a:t>Iron</a:t>
            </a:r>
          </a:p>
          <a:p>
            <a:r>
              <a:rPr lang="en-IN" dirty="0"/>
              <a:t>https://bellona.org/news/ccs/2019-03-is-steel-stealing-our-future</a:t>
            </a:r>
          </a:p>
          <a:p>
            <a:endParaRPr lang="en-IN" dirty="0"/>
          </a:p>
          <a:p>
            <a:r>
              <a:rPr lang="en-IN" dirty="0" err="1"/>
              <a:t>Nickle</a:t>
            </a:r>
            <a:br>
              <a:rPr lang="en-IN" dirty="0"/>
            </a:br>
            <a:r>
              <a:rPr lang="en-IN" dirty="0"/>
              <a:t>https://nickelinstitute.org/media/4817/lifecycledata-faq-update2020.pdf</a:t>
            </a:r>
          </a:p>
          <a:p>
            <a:endParaRPr lang="en-IN" dirty="0"/>
          </a:p>
          <a:p>
            <a:r>
              <a:rPr lang="en-IN" dirty="0"/>
              <a:t>Copper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Lithium</a:t>
            </a:r>
            <a:br>
              <a:rPr lang="en-IN" dirty="0"/>
            </a:br>
            <a:r>
              <a:rPr lang="en-IN" dirty="0"/>
              <a:t>https://climate.mit.edu/ask-mit/how-much-co2-emitted-manufacturing-batteries#:~:text=Particularly%20in%20hard%20rock%20mining,are%20emitted%20into%20the%20air.</a:t>
            </a:r>
          </a:p>
          <a:p>
            <a:endParaRPr lang="en-IN" dirty="0"/>
          </a:p>
          <a:p>
            <a:r>
              <a:rPr lang="en-IN" dirty="0"/>
              <a:t>Manganese</a:t>
            </a:r>
          </a:p>
          <a:p>
            <a:r>
              <a:rPr lang="en-IN" dirty="0"/>
              <a:t>https://www.researchgate.net/publication/311440844_CO2-emissions_from_the_production_of_manganese_and_chromium_alloys_in_Norway#:~:text=The%20total%20CO%202%20equivalent,%5B15%5D.%20...</a:t>
            </a:r>
          </a:p>
          <a:p>
            <a:endParaRPr lang="en-IN" dirty="0"/>
          </a:p>
          <a:p>
            <a:r>
              <a:rPr lang="en-IN" dirty="0"/>
              <a:t>Cobalt</a:t>
            </a:r>
            <a:br>
              <a:rPr lang="en-IN" dirty="0"/>
            </a:br>
            <a:r>
              <a:rPr lang="en-IN" dirty="0"/>
              <a:t>https://www.miningmagazine.com/plant/news/1398270/first-cobalt-shines-in-emissions-assessment</a:t>
            </a:r>
          </a:p>
          <a:p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24EB8-2428-4CB7-B364-F88A64AFD847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989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24EB8-2428-4CB7-B364-F88A64AFD847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5723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F6F6C-DF9E-419F-97A9-4A803B484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CE1D4-D628-48FC-ADCB-6EA78DC1D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495E1-45E8-4412-B7E5-B6A34CA35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A52AD-E6BD-48AD-809B-C1722D09E96E}" type="datetime1">
              <a:rPr lang="en-US" smtClean="0"/>
              <a:t>12/16/2022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192B1-7891-4EE2-B688-D5C3A38E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3FF68-CA87-4761-ACEE-E525E2B9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890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74BC1-3B47-4C30-81ED-70EAFD2D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016E1-1C7E-4799-B308-ECF1D1B14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304EC-00CF-4FCE-9C0C-F140E5E79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28E55-0C6E-4468-9942-CF97A78A92B1}" type="datetime1">
              <a:rPr lang="en-US" smtClean="0"/>
              <a:t>12/16/2022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6B9C6-3C47-4969-B586-75DEE638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064B-C7B1-47C8-9C27-45F800A87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318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B3B4B-28C3-48A0-BA63-3D3C9CA5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E014E-A0A3-41E5-A61D-430B68B0F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CAEC1-1425-4687-A6C4-59B3197C4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C9BE4-6187-47D7-A05D-9FAABE7A9E0D}" type="datetime1">
              <a:rPr lang="en-US" smtClean="0"/>
              <a:t>12/16/2022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273D2-0BC4-4A34-A9A8-62BFFBE9B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A5D30-7F79-4153-8F9F-2E649AB8E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372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4D998-C2F1-4FD8-99E4-7CBF603FC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E508B-B547-4FFD-979F-969FF56DB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7CBD3-5A45-4D06-A72A-C195932E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E4B7-FBA9-4A8D-90A2-B22A597C50C8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5A155-ACC9-4B61-A027-A3F53B1BC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CAA94-ED9F-4FB0-9177-CB3043FE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43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81050-C851-45E8-AE4D-ADE2E95E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8ACD-E466-484A-A8B3-A444AD6B8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DF25-5D96-4CCD-9592-D9724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60B4C-2145-4816-9595-719BCACCCBD0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4E380-426B-4203-962D-1DE9FBD6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DE9B1-412E-4AD2-BA1B-D3C5C7FD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2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9BAF-95FD-4B1A-A899-FEA878B1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FD85B-FC7F-4101-91EA-64DEE2990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F670-ED1E-4293-8371-64D09A81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A3EF2-1F72-4ED6-A943-6A1BFAEF46BD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CB80F-2664-4401-9426-36FE2760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57E48-3F62-4222-AFC6-B4A8750C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10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85C82-1A18-468F-8756-389E9B4A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333C9-FDC3-42CD-91C5-6F3C4F267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533E5-9FFB-485B-AD8F-A948AA32F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5E18E-B864-4403-A3D5-3E8B79C05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D6CE7-F376-4E45-876A-B60FBCACBBDF}" type="datetime1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A4B20-55D7-4F0F-9C4A-D375DB48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D63DB-048E-47AE-9169-5B267288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62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DE3D-8989-4FFF-8F3F-86611E47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0C6C8-8430-43BD-B684-3265F6877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B68B0-E1A2-4509-AFEA-3B93D34D9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BCFD97-7657-4260-AFA8-8DF6B20C5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F845B4-C141-40DC-BBAB-54E9E97A8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F0E69-54EC-45A0-A714-FD6F4991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E920-94F2-4DE0-814B-09F530079EAF}" type="datetime1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EEDD71-B390-4134-BD88-25A523CE7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9E3ED-DABD-4951-9BAD-0B7E35DE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75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7AE38-A3C2-40EE-AAA4-D34B581C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4D070-C81F-42A8-942C-44CBF118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44B3-14B1-4EDE-ABB5-20D55223E279}" type="datetime1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7C7DE-9688-463F-BA53-489C6CC3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FAC69-DD4D-416B-92DA-B5DB0AEC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70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29613B-5C35-4939-924C-E91906CD3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9ABEA-6291-46D2-AEB4-3BA31110997A}" type="datetime1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F2E4E8-7B8D-4213-A85C-5A245035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6699F-5CE8-4E6D-A4F4-806B12A7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3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1577C-858D-4A5E-9193-8A7A2CD0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814EC-3255-48D2-99B8-3A4A9FF6C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49087-3082-49EA-BB39-F4AF42B12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DED5A-1209-4B10-95C6-6D7C16805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C548-CD5D-4D4C-A7EE-66BB89E33076}" type="datetime1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3C079-E322-40BF-A24F-9A68E072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90E1D-1470-4319-B811-7C48D560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8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13C3-99D1-4C7A-906A-3451A063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4B59A-1DAC-4892-B861-2891EA742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3FE1A-8135-49DD-B90B-01C1A3AD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B0354-A400-4A82-A618-2627C92EAB3F}" type="datetime1">
              <a:rPr lang="en-US" smtClean="0"/>
              <a:t>12/16/2022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CC6B0-5CEA-4C43-A1F0-07203175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1FB74-2380-4CCE-A38F-9DA975DF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5948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E26A6-A19C-4106-B045-AD74899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D20EE5-A7F0-456B-A4C6-34C1527FD9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1DB8C-FD74-4AE8-A115-46F9E43AC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010AE-21F4-4D50-9563-79AFA633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F6123-9E6D-4951-889C-9FD921DBFAE1}" type="datetime1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1F770-0F1D-4062-862C-C982B499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59D3-04AE-4561-9A0E-7818D9A1C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11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D0C2-D076-4FFB-BC89-92892662C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82927F-2C82-4B6D-A231-D7B127DC1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1BE87-1DB3-43BF-98EB-549D1B054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3500-3093-42DB-80C5-5EE60B7B7D99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24E3E-7CAA-4BB7-8203-E21FBE41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CD600-78C4-413A-9B70-E8CCF98A5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2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DF5F1B-07BE-4F49-A54A-466BC61EB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0E28C-658C-47F1-AFE1-54C974339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58DF5-27E1-4AB6-822C-6A99F0EE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005E-B8B2-4E49-8CB4-7A070FEFFD9B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E1BC-0010-4F0E-8C01-4D50C3D9E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0CB70-E45B-4363-AD33-0185A29A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50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Circl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7AEBCE5-C441-4E28-A2A0-86898FA8A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27" t="27893"/>
          <a:stretch/>
        </p:blipFill>
        <p:spPr>
          <a:xfrm>
            <a:off x="0" y="0"/>
            <a:ext cx="4876482" cy="376906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0C5185-5797-47C6-A658-12B8040B7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828800"/>
            <a:ext cx="5411609" cy="43434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FE576-B3E5-461C-84D8-BF879AF49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392" y="685800"/>
            <a:ext cx="3887211" cy="2133598"/>
          </a:xfrm>
        </p:spPr>
        <p:txBody>
          <a:bodyPr vert="horz" lIns="121899" tIns="60949" rIns="121899" bIns="60949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41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2BA9-69B2-4C16-BA12-EACCA5DC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C57B5-B7A8-4438-95BD-4DCA4B24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B0EA2-9717-494A-9401-BAE36004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48C2-90AC-4F63-AC21-A1B0E2B9EFF5}" type="datetime1">
              <a:rPr lang="en-US" smtClean="0"/>
              <a:t>12/16/2022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18AD5-E916-4E80-8CDB-482029FD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44A5F-FBD9-4427-ACB6-93857CE79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563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9833-A3CD-470B-A007-8E7315CE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9A47-FE0B-42D4-BCD8-D71D05680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56A8B-5C92-452D-A149-D0389A6FE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51BF5-0916-488A-99FF-1CB5370ED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82E5-B219-49C2-B5D7-2AB7A66B2444}" type="datetime1">
              <a:rPr lang="en-US" smtClean="0"/>
              <a:t>12/16/2022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CA904-4019-4D12-BBC4-A27019C19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5863C-17D5-4A37-94B0-7B77055B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740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7FE9-C852-4423-B48A-6CDB162A9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2B04-70A8-497C-B817-0EDE7F777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00929-56CA-427C-A039-BC1811535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037131-38E9-4044-A718-5C77C56FB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27630C-C835-4C10-AA36-85CF026E9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C7F896-DC31-46F6-90B6-5E8E88AF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22A4-D7B6-4830-877E-87A96604038E}" type="datetime1">
              <a:rPr lang="en-US" smtClean="0"/>
              <a:t>12/16/2022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6B535A-90A2-48CC-91C5-9A8ECB18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A2F7D-5142-49AB-AE20-D513965E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476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A03B-611C-4616-AECA-46EC5261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3DDCB-3600-4244-AC8A-69C77117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8C33-4999-4E9F-9BE8-009C145A095D}" type="datetime1">
              <a:rPr lang="en-US" smtClean="0"/>
              <a:t>12/16/2022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D3767-B4CF-4B3E-9516-73F78154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BDFF1-89F7-4751-AE0E-B116D862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724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762493-DFCB-44BF-9D33-DAF708B8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4B71-2948-4180-9C0A-DBE0631F8017}" type="datetime1">
              <a:rPr lang="en-US" smtClean="0"/>
              <a:t>12/16/2022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7E663-2084-4E79-8A65-7ABC5506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71BAB-EB87-4DBD-8366-CFDF927E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352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7BC6-466D-4EA5-8FB7-F81E36AA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B60F3-EB6F-4307-99A1-ED66FF6DD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08EE4-11E5-4CDE-8495-630D5D067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D8080-9475-4B10-8BD6-AE8301E1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0FF-ADC1-46E6-BA95-28ED9AB0DA7A}" type="datetime1">
              <a:rPr lang="en-US" smtClean="0"/>
              <a:t>12/16/2022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8FE11-8BC3-4F5E-849A-88916F57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4C150-E423-4743-A2F8-4396745C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920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7B972-1A25-47A8-A53B-B03AA863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AAAEF-02F7-44C3-976F-D86A9D7D7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0E930-57BE-4244-9568-F875FD182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11669-1869-4257-80DA-F734DF9A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D7AD-39BE-4A8E-B03D-C7635401045E}" type="datetime1">
              <a:rPr lang="en-US" smtClean="0"/>
              <a:t>12/16/2022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D4934-5600-424D-9A93-DBD0E10C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LAKE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B18BE-29FA-4BC9-B556-811075EA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586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865C9E-2092-47AD-B500-CAB367BD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A47BA-65A3-48B6-9C9D-5AADB2623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1462D-CD4A-4072-B3FA-5BB229189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99420-A63F-487C-8D14-FA107A3B5BFA}" type="datetime1">
              <a:rPr lang="en-US" smtClean="0"/>
              <a:t>12/16/2022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C2BC-243F-484F-905D-A875EBD9C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7A516-1BF0-4BBF-9A43-FE1C5778C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BF6C4-9F4A-439F-9A7A-EEDE5BF5126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661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1584D-7101-4D69-B0A2-A76AB941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4B459-9ABD-44B1-8164-950ADC234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82882-4526-4731-81B0-DCF0E44C6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39269-63B6-4FAA-B1A8-A9E4771AA957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D15D3-5987-4340-9D4F-7C2E8E8D6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88E6-13EE-4261-94F0-0B9DA8AB2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CD6E8-2CD9-4B0D-B874-5D1B8A7B5A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5" Type="http://schemas.openxmlformats.org/officeDocument/2006/relationships/comments" Target="../comments/commen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drive.google.com/file/d/1xcCifnLmQ7pOMDjBFkQdOGGo7UH1hc5g/view?usp=share_link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assachusetts.revolusun.com/blog/carbon-footprint-of-solar-panel-manufacturing/" TargetMode="External"/><Relationship Id="rId2" Type="http://schemas.openxmlformats.org/officeDocument/2006/relationships/hyperlink" Target="https://www.rainforesttrust.org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thesundaily.my/style-life/feature/solar-energy-for-sustainable-development-DY5809151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C1E31B-3F6C-4C7B-ABED-D76AF0880EF9}"/>
              </a:ext>
            </a:extLst>
          </p:cNvPr>
          <p:cNvSpPr txBox="1"/>
          <p:nvPr/>
        </p:nvSpPr>
        <p:spPr>
          <a:xfrm>
            <a:off x="7363978" y="3753385"/>
            <a:ext cx="4384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7CAC6-541E-562F-3FA9-23875F0EF365}"/>
              </a:ext>
            </a:extLst>
          </p:cNvPr>
          <p:cNvSpPr/>
          <p:nvPr/>
        </p:nvSpPr>
        <p:spPr>
          <a:xfrm>
            <a:off x="1003570" y="2642206"/>
            <a:ext cx="9664861" cy="421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D5428-529A-0D34-895B-745CDA16E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52" y="3453819"/>
            <a:ext cx="6967821" cy="3174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466A69-D827-17F1-F673-B92605501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3602853"/>
            <a:ext cx="4740447" cy="2462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C4DFD3-8E0B-17F5-AC02-1939CBB31A17}"/>
              </a:ext>
            </a:extLst>
          </p:cNvPr>
          <p:cNvSpPr txBox="1"/>
          <p:nvPr/>
        </p:nvSpPr>
        <p:spPr>
          <a:xfrm>
            <a:off x="104776" y="274191"/>
            <a:ext cx="12087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DEVELOPMENT AND ENVIRONMENTAL EDUCATION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957A1-7415-7E53-A51C-E9C2168E1203}"/>
              </a:ext>
            </a:extLst>
          </p:cNvPr>
          <p:cNvSpPr txBox="1"/>
          <p:nvPr/>
        </p:nvSpPr>
        <p:spPr>
          <a:xfrm>
            <a:off x="248334" y="1517614"/>
            <a:ext cx="116344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GOWURI KISHORE, VISHNU CHAITANYA MURARI, YADUNANDAN P </a:t>
            </a:r>
          </a:p>
          <a:p>
            <a:pPr algn="ctr"/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25E5D9-8A9D-47CF-E1D4-B8188E21486D}"/>
              </a:ext>
            </a:extLst>
          </p:cNvPr>
          <p:cNvSpPr txBox="1"/>
          <p:nvPr/>
        </p:nvSpPr>
        <p:spPr>
          <a:xfrm>
            <a:off x="5664107" y="2669914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CBSE</a:t>
            </a:r>
          </a:p>
        </p:txBody>
      </p:sp>
    </p:spTree>
    <p:extLst>
      <p:ext uri="{BB962C8B-B14F-4D97-AF65-F5344CB8AC3E}">
        <p14:creationId xmlns:p14="http://schemas.microsoft.com/office/powerpoint/2010/main" val="2592665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CE9B0D-DAD4-2655-0AC9-8C63ED831ED7}"/>
              </a:ext>
            </a:extLst>
          </p:cNvPr>
          <p:cNvSpPr txBox="1"/>
          <p:nvPr/>
        </p:nvSpPr>
        <p:spPr>
          <a:xfrm>
            <a:off x="1399673" y="2151471"/>
            <a:ext cx="9392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FOOTPRINT OF ENGINE MANUFACTURING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D13245B9-41FB-B18D-00E0-40F20689F2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2568257"/>
                  </p:ext>
                </p:extLst>
              </p:nvPr>
            </p:nvGraphicFramePr>
            <p:xfrm>
              <a:off x="304799" y="2674691"/>
              <a:ext cx="11582400" cy="362712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16480">
                      <a:extLst>
                        <a:ext uri="{9D8B030D-6E8A-4147-A177-3AD203B41FA5}">
                          <a16:colId xmlns:a16="http://schemas.microsoft.com/office/drawing/2014/main" val="3337703769"/>
                        </a:ext>
                      </a:extLst>
                    </a:gridCol>
                    <a:gridCol w="2316480">
                      <a:extLst>
                        <a:ext uri="{9D8B030D-6E8A-4147-A177-3AD203B41FA5}">
                          <a16:colId xmlns:a16="http://schemas.microsoft.com/office/drawing/2014/main" val="766032515"/>
                        </a:ext>
                      </a:extLst>
                    </a:gridCol>
                    <a:gridCol w="2316480">
                      <a:extLst>
                        <a:ext uri="{9D8B030D-6E8A-4147-A177-3AD203B41FA5}">
                          <a16:colId xmlns:a16="http://schemas.microsoft.com/office/drawing/2014/main" val="1169768377"/>
                        </a:ext>
                      </a:extLst>
                    </a:gridCol>
                    <a:gridCol w="2316480">
                      <a:extLst>
                        <a:ext uri="{9D8B030D-6E8A-4147-A177-3AD203B41FA5}">
                          <a16:colId xmlns:a16="http://schemas.microsoft.com/office/drawing/2014/main" val="3927929517"/>
                        </a:ext>
                      </a:extLst>
                    </a:gridCol>
                    <a:gridCol w="2316480">
                      <a:extLst>
                        <a:ext uri="{9D8B030D-6E8A-4147-A177-3AD203B41FA5}">
                          <a16:colId xmlns:a16="http://schemas.microsoft.com/office/drawing/2014/main" val="919232770"/>
                        </a:ext>
                      </a:extLst>
                    </a:gridCol>
                  </a:tblGrid>
                  <a:tr h="974969"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COMPONENTS IN AN </a:t>
                          </a:r>
                        </a:p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ENGINE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PERCENTAGE OF COMPONENTS IN ENGINE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WEIGHT OF COMPONENTS IN ENGINE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EMISSIONS PER KG</a:t>
                          </a:r>
                        </a:p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(MINING)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AMOUNT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RELEASED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3777953"/>
                      </a:ext>
                    </a:extLst>
                  </a:tr>
                  <a:tr h="640694">
                    <a:tc>
                      <a:txBody>
                        <a:bodyPr/>
                        <a:lstStyle/>
                        <a:p>
                          <a:pPr algn="ctr"/>
                          <a:endParaRPr lang="en-I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Aluminium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58.76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14.5 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852.02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0858844"/>
                      </a:ext>
                    </a:extLst>
                  </a:tr>
                  <a:tr h="6406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Steel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18.5 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481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4933952"/>
                      </a:ext>
                    </a:extLst>
                  </a:tr>
                  <a:tr h="5292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Iron, rubber etc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28.25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466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1382826"/>
                      </a:ext>
                    </a:extLst>
                  </a:tr>
                  <a:tr h="5292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TOTAL:</a:t>
                          </a:r>
                          <a:r>
                            <a:rPr lang="en-I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1799.02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003245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D13245B9-41FB-B18D-00E0-40F20689F2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2568257"/>
                  </p:ext>
                </p:extLst>
              </p:nvPr>
            </p:nvGraphicFramePr>
            <p:xfrm>
              <a:off x="304799" y="2674691"/>
              <a:ext cx="11582400" cy="362712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16480">
                      <a:extLst>
                        <a:ext uri="{9D8B030D-6E8A-4147-A177-3AD203B41FA5}">
                          <a16:colId xmlns:a16="http://schemas.microsoft.com/office/drawing/2014/main" val="3337703769"/>
                        </a:ext>
                      </a:extLst>
                    </a:gridCol>
                    <a:gridCol w="2316480">
                      <a:extLst>
                        <a:ext uri="{9D8B030D-6E8A-4147-A177-3AD203B41FA5}">
                          <a16:colId xmlns:a16="http://schemas.microsoft.com/office/drawing/2014/main" val="766032515"/>
                        </a:ext>
                      </a:extLst>
                    </a:gridCol>
                    <a:gridCol w="2316480">
                      <a:extLst>
                        <a:ext uri="{9D8B030D-6E8A-4147-A177-3AD203B41FA5}">
                          <a16:colId xmlns:a16="http://schemas.microsoft.com/office/drawing/2014/main" val="1169768377"/>
                        </a:ext>
                      </a:extLst>
                    </a:gridCol>
                    <a:gridCol w="2316480">
                      <a:extLst>
                        <a:ext uri="{9D8B030D-6E8A-4147-A177-3AD203B41FA5}">
                          <a16:colId xmlns:a16="http://schemas.microsoft.com/office/drawing/2014/main" val="3927929517"/>
                        </a:ext>
                      </a:extLst>
                    </a:gridCol>
                    <a:gridCol w="2316480">
                      <a:extLst>
                        <a:ext uri="{9D8B030D-6E8A-4147-A177-3AD203B41FA5}">
                          <a16:colId xmlns:a16="http://schemas.microsoft.com/office/drawing/2014/main" val="919232770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COMPONENTS IN AN </a:t>
                          </a:r>
                        </a:p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ENGINE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PERCENTAGE OF COMPONENTS IN ENGINE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WEIGHT OF COMPONENTS IN ENGINE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526" t="-571" r="-101316" b="-24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526" t="-571" r="-1316" b="-24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377795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endParaRPr lang="en-IN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Aluminium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58.76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14.5 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852.02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0858844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Steel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18.5 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481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493395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Iron, rubber etc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28.25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466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138282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TOTAL:</a:t>
                          </a:r>
                          <a:r>
                            <a:rPr lang="en-I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1799.02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00324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F4292A0-CA28-D8C6-3338-45B17EEF284F}"/>
              </a:ext>
            </a:extLst>
          </p:cNvPr>
          <p:cNvSpPr txBox="1"/>
          <p:nvPr/>
        </p:nvSpPr>
        <p:spPr>
          <a:xfrm>
            <a:off x="4855410" y="-11727"/>
            <a:ext cx="450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 ENGINE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12105-7B6E-7094-23BB-0D3BFF63AAB1}"/>
              </a:ext>
            </a:extLst>
          </p:cNvPr>
          <p:cNvSpPr txBox="1"/>
          <p:nvPr/>
        </p:nvSpPr>
        <p:spPr>
          <a:xfrm>
            <a:off x="275390" y="576203"/>
            <a:ext cx="1158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 engine manufacturing process : </a:t>
            </a:r>
          </a:p>
          <a:p>
            <a:br>
              <a:rPr lang="en-IN" sz="2400" dirty="0"/>
            </a:b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Melting                 Holding                 Casting                 Fettling                Machining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9153391-6967-675F-B0F2-60C34F823B40}"/>
              </a:ext>
            </a:extLst>
          </p:cNvPr>
          <p:cNvSpPr/>
          <p:nvPr/>
        </p:nvSpPr>
        <p:spPr>
          <a:xfrm>
            <a:off x="1520257" y="1475075"/>
            <a:ext cx="1010653" cy="160421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8EFBB95-95FD-6C45-11BD-4AF468B8E512}"/>
              </a:ext>
            </a:extLst>
          </p:cNvPr>
          <p:cNvSpPr/>
          <p:nvPr/>
        </p:nvSpPr>
        <p:spPr>
          <a:xfrm>
            <a:off x="3775777" y="1475074"/>
            <a:ext cx="1010653" cy="160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92EE394-6D74-647F-6722-A3D66F91C084}"/>
              </a:ext>
            </a:extLst>
          </p:cNvPr>
          <p:cNvSpPr/>
          <p:nvPr/>
        </p:nvSpPr>
        <p:spPr>
          <a:xfrm>
            <a:off x="6005678" y="1475074"/>
            <a:ext cx="1010653" cy="160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D1E1D48-4073-C2B5-512A-67C6046CCFC0}"/>
              </a:ext>
            </a:extLst>
          </p:cNvPr>
          <p:cNvSpPr/>
          <p:nvPr/>
        </p:nvSpPr>
        <p:spPr>
          <a:xfrm>
            <a:off x="8235579" y="1475073"/>
            <a:ext cx="1010653" cy="160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6FD72A3-36DB-7EF6-4B4D-CF66E8DD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3C5690-A743-7F85-234A-270C8C1C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74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CB887F-CBBE-F94D-DC8C-D9D506A94720}"/>
              </a:ext>
            </a:extLst>
          </p:cNvPr>
          <p:cNvSpPr txBox="1"/>
          <p:nvPr/>
        </p:nvSpPr>
        <p:spPr>
          <a:xfrm>
            <a:off x="1244064" y="786999"/>
            <a:ext cx="1009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REQUIREMENTS TO PRODUCE ONE ENGINE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EEE429-8B43-1BA6-9AF8-0C489B1E8253}"/>
                  </a:ext>
                </a:extLst>
              </p:cNvPr>
              <p:cNvSpPr txBox="1"/>
              <p:nvPr/>
            </p:nvSpPr>
            <p:spPr>
              <a:xfrm>
                <a:off x="553451" y="1756610"/>
                <a:ext cx="11478128" cy="4770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 of one 4 cylinder engine                                            = 113.01 kg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Electricity % required to produce one engine                        = 40 % of total car manufacturing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Electricity required to produce one car                                  = 15800 kWh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Electricity required to produce one engine                            = 6320 kWh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Carbon emissions from manufacture of small parts              = 461.125 L</a:t>
                </a:r>
                <a:b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Carbon footprint of electricity production ( coal usage ) </a:t>
                </a:r>
                <a:b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Electricity generation is responsible for 42.5% of total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𝐶𝑂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emissions of the world.</a:t>
                </a:r>
                <a:b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So, for engine manufacturing, 42.5/100 </a:t>
                </a:r>
                <a14:m>
                  <m:oMath xmlns:m="http://schemas.openxmlformats.org/officeDocument/2006/math">
                    <m:r>
                      <a:rPr lang="en-I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6320 = 2686 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𝐶𝑂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produced.</a:t>
                </a:r>
              </a:p>
              <a:p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I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400" b="1" i="1">
                            <a:latin typeface="Cambria Math" panose="02040503050406030204" pitchFamily="18" charset="0"/>
                          </a:rPr>
                          <m:t>𝑪𝑶</m:t>
                        </m:r>
                      </m:e>
                      <m:sub>
                        <m:r>
                          <a:rPr lang="en-IN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PRODUCED TO MANUFACTURE ONE ENGINE :  </a:t>
                </a:r>
                <a:r>
                  <a:rPr lang="en-IN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4946.145 L of</a:t>
                </a:r>
                <a:r>
                  <a:rPr lang="en-I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𝑪𝑶</m:t>
                        </m:r>
                      </m:e>
                      <m:sub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I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IN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IN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IN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4EEE429-8B43-1BA6-9AF8-0C489B1E8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51" y="1756610"/>
                <a:ext cx="11478128" cy="4770537"/>
              </a:xfrm>
              <a:prstGeom prst="rect">
                <a:avLst/>
              </a:prstGeom>
              <a:blipFill rotWithShape="0">
                <a:blip r:embed="rId3"/>
                <a:stretch>
                  <a:fillRect l="-478" t="-63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5789F9-FE0C-8816-3414-0FC4359B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F57AF-C20E-783E-7DEF-B8CA3FFE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36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2647C5-BD01-DE75-9993-56608B9B0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9D0C2-580A-FC1B-65E2-E75809AB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29C051F-3A10-1BE5-7EFA-BF77EAAF02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3573362"/>
              </p:ext>
            </p:extLst>
          </p:nvPr>
        </p:nvGraphicFramePr>
        <p:xfrm>
          <a:off x="5791346" y="2375211"/>
          <a:ext cx="6255688" cy="3836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102AB8C-597B-5CC6-20EF-BA17FB5A52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8254459"/>
              </p:ext>
            </p:extLst>
          </p:nvPr>
        </p:nvGraphicFramePr>
        <p:xfrm>
          <a:off x="144967" y="713677"/>
          <a:ext cx="5646380" cy="3601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4206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Content Placeholder 8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53825479"/>
                  </p:ext>
                </p:extLst>
              </p:nvPr>
            </p:nvGraphicFramePr>
            <p:xfrm>
              <a:off x="0" y="1260589"/>
              <a:ext cx="12192000" cy="4844904"/>
            </p:xfrm>
            <a:graphic>
              <a:graphicData uri="http://schemas.openxmlformats.org/drawingml/2006/table">
                <a:tbl>
                  <a:tblPr firstRow="1" lastCol="1" bandRow="1">
                    <a:tableStyleId>{00A15C55-8517-42AA-B614-E9B94910E393}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687218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Components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Percentage in a battery (by weight)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Weight</a:t>
                          </a:r>
                          <a:r>
                            <a:rPr lang="en-US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component in a battery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8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8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8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emissions per Kg</a:t>
                          </a:r>
                        </a:p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(Mining)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Amount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8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8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8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released during battery production 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Graphite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28.1%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910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Aluminum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1232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Nickel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15.7%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Copper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202.5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Steel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832.5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Lithium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Manganese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Cobalt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TOTAL: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4031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884788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Content Placeholder 8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53825479"/>
                  </p:ext>
                </p:extLst>
              </p:nvPr>
            </p:nvGraphicFramePr>
            <p:xfrm>
              <a:off x="0" y="1260589"/>
              <a:ext cx="12192000" cy="4844904"/>
            </p:xfrm>
            <a:graphic>
              <a:graphicData uri="http://schemas.openxmlformats.org/drawingml/2006/table">
                <a:tbl>
                  <a:tblPr firstRow="1" lastCol="1" bandRow="1">
                    <a:tableStyleId>{00A15C55-8517-42AA-B614-E9B94910E393}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Components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Percentage in a battery (by weight)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Weight</a:t>
                          </a:r>
                          <a:r>
                            <a:rPr lang="en-US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component in a battery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500" t="-3333" r="-101250" b="-44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500" t="-3333" r="-1250" b="-44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Graphite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28.1%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910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Aluminum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18.9%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1232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Nickel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15.7%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Copper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202.5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Steel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832.5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Lithium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3.2%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1.9L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Manganese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92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Cobalt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kg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TOTAL: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4031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88478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8C1D319-34E5-3CE2-23FD-A8F8567518BE}"/>
              </a:ext>
            </a:extLst>
          </p:cNvPr>
          <p:cNvSpPr txBox="1"/>
          <p:nvPr/>
        </p:nvSpPr>
        <p:spPr>
          <a:xfrm>
            <a:off x="3112169" y="547588"/>
            <a:ext cx="5422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 SYSTEM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F9FED-DEBD-BE13-DE79-5F724041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9FEA0-1B09-C15C-C66A-D009784F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00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CB887F-CBBE-F94D-DC8C-D9D506A94720}"/>
              </a:ext>
            </a:extLst>
          </p:cNvPr>
          <p:cNvSpPr txBox="1"/>
          <p:nvPr/>
        </p:nvSpPr>
        <p:spPr>
          <a:xfrm>
            <a:off x="605587" y="732104"/>
            <a:ext cx="1100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REQUIREMENTS TO PRODUCE ONE EV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EEE429-8B43-1BA6-9AF8-0C489B1E8253}"/>
                  </a:ext>
                </a:extLst>
              </p:cNvPr>
              <p:cNvSpPr txBox="1"/>
              <p:nvPr/>
            </p:nvSpPr>
            <p:spPr>
              <a:xfrm>
                <a:off x="605587" y="1524492"/>
                <a:ext cx="11478128" cy="538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 of one electric battery                                                 =  450 kg (avg) 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Electricity required to produce one system                            =  7911 kWh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Carbon emission for generating 1 kwH                                  =  820 g or 0.82 L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Carbon emissions from generation of required Elec              = 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6,487.02 L </a:t>
                </a:r>
              </a:p>
              <a:p>
                <a:pPr marL="457200" indent="-457200">
                  <a:buAutoNum type="arabicPeriod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rabicPeriod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Carbon emissions from motor manufacturing (190v)             =  480 L</a:t>
                </a:r>
              </a:p>
              <a:p>
                <a:pPr marL="457200" indent="-457200">
                  <a:buAutoNum type="arabicPeriod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Carbon emissions from battery manufacturing                       = 4031 L</a:t>
                </a:r>
              </a:p>
              <a:p>
                <a:pPr marL="457200" indent="-457200">
                  <a:buAutoNum type="arabicPeriod"/>
                </a:pP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Carbon emissions from small parts </a:t>
                </a:r>
                <a:b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(wires, plastics, rubbers, connectors etc)                               = 500 L</a:t>
                </a:r>
              </a:p>
              <a:p>
                <a:pPr marL="457200" indent="-457200">
                  <a:buAutoNum type="arabicPeriod"/>
                </a:pPr>
                <a:endParaRPr lang="en-I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Battery capacity : </a:t>
                </a:r>
                <a:b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 req. to charge battery once : 2.5 kW of electricity is required</a:t>
                </a:r>
                <a:b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𝐶𝑂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emissions from charging ( lifespan ) : 81.4 L</a:t>
                </a:r>
                <a:b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I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b="1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𝑪𝑶</m:t>
                        </m:r>
                      </m:e>
                      <m:sub>
                        <m:r>
                          <a:rPr lang="en-US" sz="2400" b="1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IN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PRODUCED TO MANUFACTURE ONE EV SYSTEM : 11,498.07</a:t>
                </a:r>
                <a:r>
                  <a:rPr lang="en-IN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of</a:t>
                </a: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𝑪𝑶</m:t>
                        </m:r>
                      </m:e>
                      <m:sub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I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IN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br>
                  <a:rPr lang="en-IN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IN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4EEE429-8B43-1BA6-9AF8-0C489B1E8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87" y="1524492"/>
                <a:ext cx="11478128" cy="5386090"/>
              </a:xfrm>
              <a:prstGeom prst="rect">
                <a:avLst/>
              </a:prstGeom>
              <a:blipFill rotWithShape="0">
                <a:blip r:embed="rId3"/>
                <a:stretch>
                  <a:fillRect l="-531" t="-56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B53BB8-CC87-0E50-7718-2AF9FACF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294488-1BFB-C599-5AAB-B18A8989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06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10C015-97B8-48F0-1892-3073A7D2C928}"/>
              </a:ext>
            </a:extLst>
          </p:cNvPr>
          <p:cNvSpPr txBox="1"/>
          <p:nvPr/>
        </p:nvSpPr>
        <p:spPr>
          <a:xfrm>
            <a:off x="3729789" y="584049"/>
            <a:ext cx="434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SPECS COMPARISION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AC756075-206F-790E-EC84-C3820F96F2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4931076"/>
                  </p:ext>
                </p:extLst>
              </p:nvPr>
            </p:nvGraphicFramePr>
            <p:xfrm>
              <a:off x="192506" y="1708029"/>
              <a:ext cx="5903494" cy="3650928"/>
            </p:xfrm>
            <a:graphic>
              <a:graphicData uri="http://schemas.openxmlformats.org/drawingml/2006/table">
                <a:tbl>
                  <a:tblPr firstCol="1" bandRow="1">
                    <a:tableStyleId>{00A15C55-8517-42AA-B614-E9B94910E393}</a:tableStyleId>
                  </a:tblPr>
                  <a:tblGrid>
                    <a:gridCol w="2951747">
                      <a:extLst>
                        <a:ext uri="{9D8B030D-6E8A-4147-A177-3AD203B41FA5}">
                          <a16:colId xmlns:a16="http://schemas.microsoft.com/office/drawing/2014/main" val="3025899739"/>
                        </a:ext>
                      </a:extLst>
                    </a:gridCol>
                    <a:gridCol w="2951747">
                      <a:extLst>
                        <a:ext uri="{9D8B030D-6E8A-4147-A177-3AD203B41FA5}">
                          <a16:colId xmlns:a16="http://schemas.microsoft.com/office/drawing/2014/main" val="4255321169"/>
                        </a:ext>
                      </a:extLst>
                    </a:gridCol>
                  </a:tblGrid>
                  <a:tr h="6084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AVG LIFESPAN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yrs. or 2,00,000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9721488"/>
                      </a:ext>
                    </a:extLst>
                  </a:tr>
                  <a:tr h="6084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MILEAGE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12.5 km (avg)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751125"/>
                      </a:ext>
                    </a:extLst>
                  </a:tr>
                  <a:tr h="6084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 REQ OF FUEL DURING LIFESPAN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20,840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1313257"/>
                      </a:ext>
                    </a:extLst>
                  </a:tr>
                  <a:tr h="6084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EMISSIONS PER 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7017573"/>
                      </a:ext>
                    </a:extLst>
                  </a:tr>
                  <a:tr h="6084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COST OF MAINTAINANCE </a:t>
                          </a:r>
                          <a:b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PER 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15,000 Rs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83027842"/>
                      </a:ext>
                    </a:extLst>
                  </a:tr>
                  <a:tr h="6084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PEOPLE`S PREFERENCE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147498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AC756075-206F-790E-EC84-C3820F96F2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4931076"/>
                  </p:ext>
                </p:extLst>
              </p:nvPr>
            </p:nvGraphicFramePr>
            <p:xfrm>
              <a:off x="192506" y="1708029"/>
              <a:ext cx="5903494" cy="3650928"/>
            </p:xfrm>
            <a:graphic>
              <a:graphicData uri="http://schemas.openxmlformats.org/drawingml/2006/table">
                <a:tbl>
                  <a:tblPr firstCol="1" bandRow="1">
                    <a:tableStyleId>{00A15C55-8517-42AA-B614-E9B94910E393}</a:tableStyleId>
                  </a:tblPr>
                  <a:tblGrid>
                    <a:gridCol w="2951747">
                      <a:extLst>
                        <a:ext uri="{9D8B030D-6E8A-4147-A177-3AD203B41FA5}">
                          <a16:colId xmlns:a16="http://schemas.microsoft.com/office/drawing/2014/main" val="3025899739"/>
                        </a:ext>
                      </a:extLst>
                    </a:gridCol>
                    <a:gridCol w="2951747">
                      <a:extLst>
                        <a:ext uri="{9D8B030D-6E8A-4147-A177-3AD203B41FA5}">
                          <a16:colId xmlns:a16="http://schemas.microsoft.com/office/drawing/2014/main" val="4255321169"/>
                        </a:ext>
                      </a:extLst>
                    </a:gridCol>
                  </a:tblGrid>
                  <a:tr h="6084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AVG LIFESPAN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yrs. or 2,00,000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9721488"/>
                      </a:ext>
                    </a:extLst>
                  </a:tr>
                  <a:tr h="6084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MILEAGE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12.5 km (avg)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751125"/>
                      </a:ext>
                    </a:extLst>
                  </a:tr>
                  <a:tr h="6084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TOTAL REQ OF FUEL DURING LIFESPAN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20,840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1313257"/>
                      </a:ext>
                    </a:extLst>
                  </a:tr>
                  <a:tr h="6084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6" t="-303000" r="-100412" b="-2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7017573"/>
                      </a:ext>
                    </a:extLst>
                  </a:tr>
                  <a:tr h="6084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COST OF MAINTAINANCE </a:t>
                          </a:r>
                          <a:b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</a:br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PER 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15,000 Rs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83027842"/>
                      </a:ext>
                    </a:extLst>
                  </a:tr>
                  <a:tr h="6084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PEOPLE`S PREFERENCE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1474989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5E72D2C-16EE-7350-3183-DE7072A94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723848"/>
              </p:ext>
            </p:extLst>
          </p:nvPr>
        </p:nvGraphicFramePr>
        <p:xfrm>
          <a:off x="6096000" y="1708029"/>
          <a:ext cx="5903494" cy="3651864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951747">
                  <a:extLst>
                    <a:ext uri="{9D8B030D-6E8A-4147-A177-3AD203B41FA5}">
                      <a16:colId xmlns:a16="http://schemas.microsoft.com/office/drawing/2014/main" val="741636728"/>
                    </a:ext>
                  </a:extLst>
                </a:gridCol>
                <a:gridCol w="2951747">
                  <a:extLst>
                    <a:ext uri="{9D8B030D-6E8A-4147-A177-3AD203B41FA5}">
                      <a16:colId xmlns:a16="http://schemas.microsoft.com/office/drawing/2014/main" val="1143683624"/>
                    </a:ext>
                  </a:extLst>
                </a:gridCol>
              </a:tblGrid>
              <a:tr h="608644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AVG LIFESPAN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15 yrs. or 3,21,000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55705"/>
                  </a:ext>
                </a:extLst>
              </a:tr>
              <a:tr h="608644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MILEAGE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400  km per charge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612881"/>
                  </a:ext>
                </a:extLst>
              </a:tr>
              <a:tr h="608644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CHARGES DURING LIFESPAN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651 times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734869"/>
                  </a:ext>
                </a:extLst>
              </a:tr>
              <a:tr h="608644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 REQ PER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2.5 kW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393421"/>
                  </a:ext>
                </a:extLst>
              </a:tr>
              <a:tr h="608644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OF MAINTAINENCE</a:t>
                      </a:r>
                    </a:p>
                    <a:p>
                      <a:pPr algn="ctr"/>
                      <a:r>
                        <a:rPr lang="en-I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10,000 Rs</a:t>
                      </a:r>
                    </a:p>
                    <a:p>
                      <a:pPr algn="ctr"/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837874"/>
                  </a:ext>
                </a:extLst>
              </a:tr>
              <a:tr h="608644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PEOPLE`S PREFERENCE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97876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7697F1B-197A-BF55-3263-048B32A16FDD}"/>
              </a:ext>
            </a:extLst>
          </p:cNvPr>
          <p:cNvSpPr txBox="1"/>
          <p:nvPr/>
        </p:nvSpPr>
        <p:spPr>
          <a:xfrm>
            <a:off x="8013031" y="1150498"/>
            <a:ext cx="434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 SYSTEM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1A80F-0670-F45E-AEA9-00025F06C320}"/>
              </a:ext>
            </a:extLst>
          </p:cNvPr>
          <p:cNvSpPr txBox="1"/>
          <p:nvPr/>
        </p:nvSpPr>
        <p:spPr>
          <a:xfrm>
            <a:off x="1941093" y="1146614"/>
            <a:ext cx="434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 SYSTEM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96265" y="5360677"/>
            <a:ext cx="7614458" cy="9476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CALCULATIONS, THE AVG OF BOTH THE DISTANCES HAS BEEN TAKEN.</a:t>
            </a:r>
            <a:br>
              <a:rPr lang="en-I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AVG DISTANCE = 2,60,500 km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873157-638C-B43F-7974-3144FE28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16BE6-B8E6-9A68-95A2-3C3F2C7F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63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44D674EF-4566-E5A5-4B89-3D0BFE7A5A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5978922"/>
                  </p:ext>
                </p:extLst>
              </p:nvPr>
            </p:nvGraphicFramePr>
            <p:xfrm>
              <a:off x="-1" y="1242204"/>
              <a:ext cx="5935578" cy="4922354"/>
            </p:xfrm>
            <a:graphic>
              <a:graphicData uri="http://schemas.openxmlformats.org/drawingml/2006/table">
                <a:tbl>
                  <a:tblPr firstCol="1" bandRow="1">
                    <a:tableStyleId>{00A15C55-8517-42AA-B614-E9B94910E393}</a:tableStyleId>
                  </a:tblPr>
                  <a:tblGrid>
                    <a:gridCol w="2967789">
                      <a:extLst>
                        <a:ext uri="{9D8B030D-6E8A-4147-A177-3AD203B41FA5}">
                          <a16:colId xmlns:a16="http://schemas.microsoft.com/office/drawing/2014/main" val="3464420085"/>
                        </a:ext>
                      </a:extLst>
                    </a:gridCol>
                    <a:gridCol w="2967789">
                      <a:extLst>
                        <a:ext uri="{9D8B030D-6E8A-4147-A177-3AD203B41FA5}">
                          <a16:colId xmlns:a16="http://schemas.microsoft.com/office/drawing/2014/main" val="2964079654"/>
                        </a:ext>
                      </a:extLst>
                    </a:gridCol>
                  </a:tblGrid>
                  <a:tr h="6066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AVG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EMISSION / L                 MINING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3.2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567231"/>
                      </a:ext>
                    </a:extLst>
                  </a:tr>
                  <a:tr h="34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Mileage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12.5 km/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581400"/>
                      </a:ext>
                    </a:extLst>
                  </a:tr>
                  <a:tr h="4705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FUEL REQUIRED ( LIFESPAN 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20,840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7933896"/>
                      </a:ext>
                    </a:extLst>
                  </a:tr>
                  <a:tr h="7313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PRODUCED BY FUEL EXTRACTION (LIFESPAN)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66,688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998013"/>
                      </a:ext>
                    </a:extLst>
                  </a:tr>
                  <a:tr h="6721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PRODUCED ON ROAD / 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0.1325 L/12.5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1092593"/>
                      </a:ext>
                    </a:extLst>
                  </a:tr>
                  <a:tr h="6066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TOTAL 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PRODUCDED ON ROAD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34,516.25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3842504"/>
                      </a:ext>
                    </a:extLst>
                  </a:tr>
                  <a:tr h="5435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PRODUCED DURING ENG MANUFAC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4946.145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2889098"/>
                      </a:ext>
                    </a:extLst>
                  </a:tr>
                  <a:tr h="944639">
                    <a:tc>
                      <a:txBody>
                        <a:bodyPr/>
                        <a:lstStyle/>
                        <a:p>
                          <a:pPr algn="ctr"/>
                          <a:endParaRPr lang="en-IN" sz="1400" dirty="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TOTAL 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PRODUCED BY IC SYSTEM  (LIFESPAN 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b="1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b="1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1,06,150.39 L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01029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44D674EF-4566-E5A5-4B89-3D0BFE7A5A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5978922"/>
                  </p:ext>
                </p:extLst>
              </p:nvPr>
            </p:nvGraphicFramePr>
            <p:xfrm>
              <a:off x="-1" y="1242204"/>
              <a:ext cx="5935578" cy="4922354"/>
            </p:xfrm>
            <a:graphic>
              <a:graphicData uri="http://schemas.openxmlformats.org/drawingml/2006/table">
                <a:tbl>
                  <a:tblPr firstCol="1" bandRow="1">
                    <a:tableStyleId>{00A15C55-8517-42AA-B614-E9B94910E393}</a:tableStyleId>
                  </a:tblPr>
                  <a:tblGrid>
                    <a:gridCol w="2967789">
                      <a:extLst>
                        <a:ext uri="{9D8B030D-6E8A-4147-A177-3AD203B41FA5}">
                          <a16:colId xmlns:a16="http://schemas.microsoft.com/office/drawing/2014/main" val="3464420085"/>
                        </a:ext>
                      </a:extLst>
                    </a:gridCol>
                    <a:gridCol w="2967789">
                      <a:extLst>
                        <a:ext uri="{9D8B030D-6E8A-4147-A177-3AD203B41FA5}">
                          <a16:colId xmlns:a16="http://schemas.microsoft.com/office/drawing/2014/main" val="2964079654"/>
                        </a:ext>
                      </a:extLst>
                    </a:gridCol>
                  </a:tblGrid>
                  <a:tr h="6066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" t="-2000" r="-100205" b="-719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3.2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567231"/>
                      </a:ext>
                    </a:extLst>
                  </a:tr>
                  <a:tr h="346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Mileage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12.5 km/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581400"/>
                      </a:ext>
                    </a:extLst>
                  </a:tr>
                  <a:tr h="4705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FUEL REQUIRED ( LIFESPAN 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20,840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7933896"/>
                      </a:ext>
                    </a:extLst>
                  </a:tr>
                  <a:tr h="73138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" t="-196667" r="-100205" b="-3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66,688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998013"/>
                      </a:ext>
                    </a:extLst>
                  </a:tr>
                  <a:tr h="6721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" t="-320721" r="-100205" b="-3189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0.1325 L/12.5 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1092593"/>
                      </a:ext>
                    </a:extLst>
                  </a:tr>
                  <a:tr h="6066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" t="-471717" r="-100205" b="-2575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34,516.25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3842504"/>
                      </a:ext>
                    </a:extLst>
                  </a:tr>
                  <a:tr h="5435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" t="-628889" r="-100205" b="-1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4946.145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2889098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" t="-423226" r="-100205" b="-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b="1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600" b="1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1,06,150.39 L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01029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82ADC644-8CC5-B310-53C2-B2E37964FC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3954406"/>
                  </p:ext>
                </p:extLst>
              </p:nvPr>
            </p:nvGraphicFramePr>
            <p:xfrm>
              <a:off x="5935576" y="1242205"/>
              <a:ext cx="6256424" cy="4942535"/>
            </p:xfrm>
            <a:graphic>
              <a:graphicData uri="http://schemas.openxmlformats.org/drawingml/2006/table">
                <a:tbl>
                  <a:tblPr firstCol="1" bandRow="1">
                    <a:tableStyleId>{00A15C55-8517-42AA-B614-E9B94910E393}</a:tableStyleId>
                  </a:tblPr>
                  <a:tblGrid>
                    <a:gridCol w="1742230">
                      <a:extLst>
                        <a:ext uri="{9D8B030D-6E8A-4147-A177-3AD203B41FA5}">
                          <a16:colId xmlns:a16="http://schemas.microsoft.com/office/drawing/2014/main" val="3636226062"/>
                        </a:ext>
                      </a:extLst>
                    </a:gridCol>
                    <a:gridCol w="138598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64106">
                      <a:extLst>
                        <a:ext uri="{9D8B030D-6E8A-4147-A177-3AD203B41FA5}">
                          <a16:colId xmlns:a16="http://schemas.microsoft.com/office/drawing/2014/main" val="721272892"/>
                        </a:ext>
                      </a:extLst>
                    </a:gridCol>
                    <a:gridCol w="15641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7614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AVG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EMISSIONS FROM  CHARGING 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0.125 L / Charge</a:t>
                          </a:r>
                        </a:p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1818832"/>
                      </a:ext>
                    </a:extLst>
                  </a:tr>
                  <a:tr h="300031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MILEAGE 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400 km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7824002"/>
                      </a:ext>
                    </a:extLst>
                  </a:tr>
                  <a:tr h="396041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NO. OF CHARGES (LIFESPAN)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651 times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2274758"/>
                      </a:ext>
                    </a:extLst>
                  </a:tr>
                  <a:tr h="92946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PRODUCDED BY ELEC GENERATION REQ BY BATTERY AND MOTOR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6,487.02 L</a:t>
                          </a:r>
                        </a:p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9818600"/>
                      </a:ext>
                    </a:extLst>
                  </a:tr>
                  <a:tr h="5760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PRODUCED ON ROAD / CHARGE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0.125 L /400 km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0355023"/>
                      </a:ext>
                    </a:extLst>
                  </a:tr>
                  <a:tr h="588061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TOTAL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PRODUCED ON ROAD BY CHARGING</a:t>
                          </a:r>
                          <a:r>
                            <a:rPr lang="en-IN" sz="1400" baseline="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</a:t>
                          </a:r>
                          <a:endParaRPr lang="en-IN" sz="1400" dirty="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81.4 L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6865451"/>
                      </a:ext>
                    </a:extLst>
                  </a:tr>
                  <a:tr h="600062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TOTAL 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BY SOLAR</a:t>
                          </a:r>
                          <a:r>
                            <a:rPr lang="en-IN" sz="1400" baseline="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MANUFACTURING (10 kW)</a:t>
                          </a:r>
                          <a:endParaRPr lang="en-IN" sz="1400" dirty="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0.05 L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4150333"/>
                      </a:ext>
                    </a:extLst>
                  </a:tr>
                  <a:tr h="955017">
                    <a:tc>
                      <a:txBody>
                        <a:bodyPr/>
                        <a:lstStyle/>
                        <a:p>
                          <a:pPr algn="ctr"/>
                          <a:endParaRPr lang="en-IN" sz="1400" dirty="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TOTAL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 PRODUCED : </a:t>
                          </a:r>
                          <a:r>
                            <a:rPr lang="en-IN" sz="1400" baseline="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CHARGING</a:t>
                          </a:r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N" sz="1400" b="1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1400" b="1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11,579.07 L</a:t>
                          </a:r>
                        </a:p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400" b="1" dirty="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400" b="1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TOTAL</a:t>
                          </a:r>
                          <a:r>
                            <a:rPr lang="en-IN" sz="1400" b="1" baseline="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4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</a:t>
                          </a:r>
                          <a:r>
                            <a:rPr lang="en-IN" sz="1400" b="1" baseline="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 PRODUCED:  SOLAR</a:t>
                          </a:r>
                          <a:endParaRPr lang="en-IN" sz="1400" b="1" dirty="0">
                            <a:solidFill>
                              <a:schemeClr val="tx1"/>
                            </a:solidFill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N" sz="1400" b="1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1400" b="1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11,498.07 L</a:t>
                          </a:r>
                        </a:p>
                        <a:p>
                          <a:pPr algn="ctr"/>
                          <a:endParaRPr lang="en-IN" sz="1400" b="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83554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82ADC644-8CC5-B310-53C2-B2E37964FC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3954406"/>
                  </p:ext>
                </p:extLst>
              </p:nvPr>
            </p:nvGraphicFramePr>
            <p:xfrm>
              <a:off x="5935576" y="1242205"/>
              <a:ext cx="6256424" cy="4942535"/>
            </p:xfrm>
            <a:graphic>
              <a:graphicData uri="http://schemas.openxmlformats.org/drawingml/2006/table">
                <a:tbl>
                  <a:tblPr firstCol="1" bandRow="1">
                    <a:tableStyleId>{00A15C55-8517-42AA-B614-E9B94910E393}</a:tableStyleId>
                  </a:tblPr>
                  <a:tblGrid>
                    <a:gridCol w="1742230">
                      <a:extLst>
                        <a:ext uri="{9D8B030D-6E8A-4147-A177-3AD203B41FA5}">
                          <a16:colId xmlns:a16="http://schemas.microsoft.com/office/drawing/2014/main" val="3636226062"/>
                        </a:ext>
                      </a:extLst>
                    </a:gridCol>
                    <a:gridCol w="138598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64106">
                      <a:extLst>
                        <a:ext uri="{9D8B030D-6E8A-4147-A177-3AD203B41FA5}">
                          <a16:colId xmlns:a16="http://schemas.microsoft.com/office/drawing/2014/main" val="721272892"/>
                        </a:ext>
                      </a:extLst>
                    </a:gridCol>
                    <a:gridCol w="15641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7614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95" t="-1053" r="-100389" b="-76315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0.125 L / Charge</a:t>
                          </a:r>
                        </a:p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1818832"/>
                      </a:ext>
                    </a:extLst>
                  </a:tr>
                  <a:tr h="30480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MILEAGE 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400 km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7824002"/>
                      </a:ext>
                    </a:extLst>
                  </a:tr>
                  <a:tr h="396041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solidFill>
                                <a:schemeClr val="tx1"/>
                              </a:solidFill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NO. OF CHARGES (LIFESPAN)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651 times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2274758"/>
                      </a:ext>
                    </a:extLst>
                  </a:tr>
                  <a:tr h="94488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95" t="-136129" r="-100389" b="-29354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endParaRPr lang="en-IN" sz="1400" dirty="0" smtClean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400" dirty="0" smtClean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6,487.02 </a:t>
                          </a:r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L</a:t>
                          </a:r>
                        </a:p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9818600"/>
                      </a:ext>
                    </a:extLst>
                  </a:tr>
                  <a:tr h="57606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95" t="-385263" r="-100389" b="-37894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endParaRPr lang="en-IN" sz="1400" dirty="0" smtClean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400" dirty="0" smtClean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0.125 </a:t>
                          </a:r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L /400 km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0355023"/>
                      </a:ext>
                    </a:extLst>
                  </a:tr>
                  <a:tr h="588061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95" t="-475258" r="-100389" b="-27113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endParaRPr lang="en-IN" sz="1400" dirty="0" smtClean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400" dirty="0" smtClean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81.4 </a:t>
                          </a:r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L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6865451"/>
                      </a:ext>
                    </a:extLst>
                  </a:tr>
                  <a:tr h="600062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95" t="-569388" r="-100389" b="-1683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endParaRPr lang="en-IN" sz="1400" dirty="0" smtClean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IN" sz="1400" dirty="0" smtClean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0.05 </a:t>
                          </a:r>
                          <a:r>
                            <a:rPr lang="en-IN" sz="1400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L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4150333"/>
                      </a:ext>
                    </a:extLst>
                  </a:tr>
                  <a:tr h="9550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50" t="-417834" r="-260140" b="-5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N" sz="1400" b="1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1400" b="1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11,579.07 L</a:t>
                          </a:r>
                        </a:p>
                        <a:p>
                          <a:pPr algn="ctr"/>
                          <a:endParaRPr lang="en-IN" sz="140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4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1172" t="-417834" r="-101563" b="-50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N" sz="1400" b="1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1400" b="1" dirty="0">
                              <a:latin typeface="Times" panose="02020603050405020304" pitchFamily="18" charset="0"/>
                              <a:cs typeface="Times" panose="02020603050405020304" pitchFamily="18" charset="0"/>
                            </a:rPr>
                            <a:t>11,498.07 L</a:t>
                          </a:r>
                        </a:p>
                        <a:p>
                          <a:pPr algn="ctr"/>
                          <a:endParaRPr lang="en-IN" sz="1400" b="0" dirty="0">
                            <a:latin typeface="Times" panose="02020603050405020304" pitchFamily="18" charset="0"/>
                            <a:cs typeface="Times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83554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712B914-4E3F-91E9-C084-5A17B910FDE4}"/>
              </a:ext>
            </a:extLst>
          </p:cNvPr>
          <p:cNvSpPr txBox="1"/>
          <p:nvPr/>
        </p:nvSpPr>
        <p:spPr>
          <a:xfrm>
            <a:off x="2511934" y="661831"/>
            <a:ext cx="768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 dirty="0">
                <a:latin typeface="Times" panose="02020603050405020304" pitchFamily="18" charset="0"/>
                <a:cs typeface="Times" panose="02020603050405020304" pitchFamily="18" charset="0"/>
              </a:rPr>
              <a:t>CARBON FOOTPRINT : </a:t>
            </a:r>
            <a:r>
              <a:rPr lang="en-IN" sz="2400" b="1" i="1" u="sng" dirty="0">
                <a:latin typeface="Times" panose="02020603050405020304" pitchFamily="18" charset="0"/>
                <a:cs typeface="Times" panose="02020603050405020304" pitchFamily="18" charset="0"/>
              </a:rPr>
              <a:t>FUEL VS ELECTRICITY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4A21-6B53-52F4-B866-6916200D4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5BDA3-0D5C-0F8E-FD9C-44B6F91C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08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44D674EF-4566-E5A5-4B89-3D0BFE7A5A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1395944"/>
                  </p:ext>
                </p:extLst>
              </p:nvPr>
            </p:nvGraphicFramePr>
            <p:xfrm>
              <a:off x="-3" y="1111096"/>
              <a:ext cx="6096002" cy="5782819"/>
            </p:xfrm>
            <a:graphic>
              <a:graphicData uri="http://schemas.openxmlformats.org/drawingml/2006/table">
                <a:tbl>
                  <a:tblPr firstCol="1" bandRow="1">
                    <a:tableStyleId>{00A15C55-8517-42AA-B614-E9B94910E393}</a:tableStyleId>
                  </a:tblPr>
                  <a:tblGrid>
                    <a:gridCol w="3048001">
                      <a:extLst>
                        <a:ext uri="{9D8B030D-6E8A-4147-A177-3AD203B41FA5}">
                          <a16:colId xmlns:a16="http://schemas.microsoft.com/office/drawing/2014/main" val="3464420085"/>
                        </a:ext>
                      </a:extLst>
                    </a:gridCol>
                    <a:gridCol w="3048001">
                      <a:extLst>
                        <a:ext uri="{9D8B030D-6E8A-4147-A177-3AD203B41FA5}">
                          <a16:colId xmlns:a16="http://schemas.microsoft.com/office/drawing/2014/main" val="2964079654"/>
                        </a:ext>
                      </a:extLst>
                    </a:gridCol>
                  </a:tblGrid>
                  <a:tr h="60388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AVG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EMISSION / L                 MINING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3.2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567231"/>
                      </a:ext>
                    </a:extLst>
                  </a:tr>
                  <a:tr h="5774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Mileage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12.5 km/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581400"/>
                      </a:ext>
                    </a:extLst>
                  </a:tr>
                  <a:tr h="5939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FUEL REQUIRED ( LIFESPAN 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20,840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7933896"/>
                      </a:ext>
                    </a:extLst>
                  </a:tr>
                  <a:tr h="841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PRODUCED BY FUEL EXT (LIFESPAN)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66,688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998013"/>
                      </a:ext>
                    </a:extLst>
                  </a:tr>
                  <a:tr h="8249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PRODUCED ON ROAD / 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/>
                        </a:p>
                        <a:p>
                          <a:pPr algn="ctr"/>
                          <a:r>
                            <a:rPr lang="en-IN" sz="1600" dirty="0"/>
                            <a:t>0.1325 kg/12.5 km</a:t>
                          </a:r>
                        </a:p>
                        <a:p>
                          <a:pPr algn="ctr"/>
                          <a:endParaRPr lang="en-IN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1092593"/>
                      </a:ext>
                    </a:extLst>
                  </a:tr>
                  <a:tr h="890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TOTAL 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 PRODUCDED ON ROAD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34,516.25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3842504"/>
                      </a:ext>
                    </a:extLst>
                  </a:tr>
                  <a:tr h="7870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 PRODUCED DURING ENGINE MANUFACTURING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4946.145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2889098"/>
                      </a:ext>
                    </a:extLst>
                  </a:tr>
                  <a:tr h="6269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TOTAL 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PRODUCED BY ENGINE  (LIFESPAN)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b="1" dirty="0"/>
                            <a:t>1,06,150.39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01029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44D674EF-4566-E5A5-4B89-3D0BFE7A5A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1395944"/>
                  </p:ext>
                </p:extLst>
              </p:nvPr>
            </p:nvGraphicFramePr>
            <p:xfrm>
              <a:off x="-3" y="1111096"/>
              <a:ext cx="6096002" cy="5782819"/>
            </p:xfrm>
            <a:graphic>
              <a:graphicData uri="http://schemas.openxmlformats.org/drawingml/2006/table">
                <a:tbl>
                  <a:tblPr firstCol="1" bandRow="1">
                    <a:tableStyleId>{00A15C55-8517-42AA-B614-E9B94910E393}</a:tableStyleId>
                  </a:tblPr>
                  <a:tblGrid>
                    <a:gridCol w="3048001">
                      <a:extLst>
                        <a:ext uri="{9D8B030D-6E8A-4147-A177-3AD203B41FA5}">
                          <a16:colId xmlns:a16="http://schemas.microsoft.com/office/drawing/2014/main" val="3464420085"/>
                        </a:ext>
                      </a:extLst>
                    </a:gridCol>
                    <a:gridCol w="3048001">
                      <a:extLst>
                        <a:ext uri="{9D8B030D-6E8A-4147-A177-3AD203B41FA5}">
                          <a16:colId xmlns:a16="http://schemas.microsoft.com/office/drawing/2014/main" val="2964079654"/>
                        </a:ext>
                      </a:extLst>
                    </a:gridCol>
                  </a:tblGrid>
                  <a:tr h="6038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" t="-3030" r="-100399" b="-8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3.2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567231"/>
                      </a:ext>
                    </a:extLst>
                  </a:tr>
                  <a:tr h="5774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Mileage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12.5 km/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581400"/>
                      </a:ext>
                    </a:extLst>
                  </a:tr>
                  <a:tr h="5939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FUEL REQUIRED ( LIFESPAN 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20,840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7933896"/>
                      </a:ext>
                    </a:extLst>
                  </a:tr>
                  <a:tr h="8414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" t="-213043" r="-100399" b="-3804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66,688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998013"/>
                      </a:ext>
                    </a:extLst>
                  </a:tr>
                  <a:tr h="8249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" t="-317647" r="-100399" b="-2860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/>
                        </a:p>
                        <a:p>
                          <a:pPr algn="ctr"/>
                          <a:r>
                            <a:rPr lang="en-IN" sz="1600" dirty="0"/>
                            <a:t>0.1325 kg/12.5 km</a:t>
                          </a:r>
                        </a:p>
                        <a:p>
                          <a:pPr algn="ctr"/>
                          <a:endParaRPr lang="en-IN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1092593"/>
                      </a:ext>
                    </a:extLst>
                  </a:tr>
                  <a:tr h="8909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" t="-389041" r="-100399" b="-1664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34,516.25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3842504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" t="-528889" r="-100399" b="-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4946.145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2889098"/>
                      </a:ext>
                    </a:extLst>
                  </a:tr>
                  <a:tr h="6269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" t="-824272" r="-100399" b="-48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b="1" dirty="0"/>
                            <a:t>1,06,150.39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01029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82ADC644-8CC5-B310-53C2-B2E37964FC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7026315"/>
                  </p:ext>
                </p:extLst>
              </p:nvPr>
            </p:nvGraphicFramePr>
            <p:xfrm>
              <a:off x="6095999" y="1111098"/>
              <a:ext cx="6096002" cy="5746902"/>
            </p:xfrm>
            <a:graphic>
              <a:graphicData uri="http://schemas.openxmlformats.org/drawingml/2006/table">
                <a:tbl>
                  <a:tblPr firstCol="1" bandRow="1">
                    <a:tableStyleId>{00A15C55-8517-42AA-B614-E9B94910E393}</a:tableStyleId>
                  </a:tblPr>
                  <a:tblGrid>
                    <a:gridCol w="3048001">
                      <a:extLst>
                        <a:ext uri="{9D8B030D-6E8A-4147-A177-3AD203B41FA5}">
                          <a16:colId xmlns:a16="http://schemas.microsoft.com/office/drawing/2014/main" val="3636226062"/>
                        </a:ext>
                      </a:extLst>
                    </a:gridCol>
                    <a:gridCol w="3048001">
                      <a:extLst>
                        <a:ext uri="{9D8B030D-6E8A-4147-A177-3AD203B41FA5}">
                          <a16:colId xmlns:a16="http://schemas.microsoft.com/office/drawing/2014/main" val="721272892"/>
                        </a:ext>
                      </a:extLst>
                    </a:gridCol>
                  </a:tblGrid>
                  <a:tr h="6188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 PRODUCED BY BATTERY MANUFACTURING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4031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1818832"/>
                      </a:ext>
                    </a:extLst>
                  </a:tr>
                  <a:tr h="6188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 PRODUCDED BY MOTOR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480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7824002"/>
                      </a:ext>
                    </a:extLst>
                  </a:tr>
                  <a:tr h="6188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 PRODUCED BY SMALL PARTS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0.05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2274758"/>
                      </a:ext>
                    </a:extLst>
                  </a:tr>
                  <a:tr h="8841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PRODUCDED BY ELEC GENERATION REQ BY BATTERY AND MOTOR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6487.02 L</a:t>
                          </a:r>
                        </a:p>
                        <a:p>
                          <a:pPr algn="ctr"/>
                          <a:endParaRPr lang="en-IN" sz="1600" dirty="0"/>
                        </a:p>
                        <a:p>
                          <a:pPr algn="ctr"/>
                          <a:endParaRPr lang="en-IN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9818600"/>
                      </a:ext>
                    </a:extLst>
                  </a:tr>
                  <a:tr h="8841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PRODUCED BY SMALL PARTS MANUCAFTURING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/>
                        </a:p>
                        <a:p>
                          <a:pPr algn="ctr"/>
                          <a:r>
                            <a:rPr lang="en-IN" sz="1600" dirty="0"/>
                            <a:t>500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0355023"/>
                      </a:ext>
                    </a:extLst>
                  </a:tr>
                  <a:tr h="8841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AMT 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PRODUCED TO MANUFACTURE 10000 W PV SOLAR PANEL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0.05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6865451"/>
                      </a:ext>
                    </a:extLst>
                  </a:tr>
                  <a:tr h="6188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TOTAL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PRODUCED DURING MANFACTURING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11,498.07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4150333"/>
                      </a:ext>
                    </a:extLst>
                  </a:tr>
                  <a:tr h="6188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TOTAL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N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𝑪𝑶</m:t>
                                  </m:r>
                                </m:e>
                                <m:sub>
                                  <m:r>
                                    <a:rPr lang="en-IN" sz="1600" b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IN" sz="1600" dirty="0">
                              <a:solidFill>
                                <a:schemeClr val="tx1"/>
                              </a:solidFill>
                            </a:rPr>
                            <a:t> PRODUCED DURING LIFESPAN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b="1" dirty="0"/>
                            <a:t>11,498.07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83554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82ADC644-8CC5-B310-53C2-B2E37964FC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7026315"/>
                  </p:ext>
                </p:extLst>
              </p:nvPr>
            </p:nvGraphicFramePr>
            <p:xfrm>
              <a:off x="6095999" y="1111098"/>
              <a:ext cx="6096002" cy="5746902"/>
            </p:xfrm>
            <a:graphic>
              <a:graphicData uri="http://schemas.openxmlformats.org/drawingml/2006/table">
                <a:tbl>
                  <a:tblPr firstCol="1" bandRow="1">
                    <a:tableStyleId>{00A15C55-8517-42AA-B614-E9B94910E393}</a:tableStyleId>
                  </a:tblPr>
                  <a:tblGrid>
                    <a:gridCol w="3048001">
                      <a:extLst>
                        <a:ext uri="{9D8B030D-6E8A-4147-A177-3AD203B41FA5}">
                          <a16:colId xmlns:a16="http://schemas.microsoft.com/office/drawing/2014/main" val="3636226062"/>
                        </a:ext>
                      </a:extLst>
                    </a:gridCol>
                    <a:gridCol w="3048001">
                      <a:extLst>
                        <a:ext uri="{9D8B030D-6E8A-4147-A177-3AD203B41FA5}">
                          <a16:colId xmlns:a16="http://schemas.microsoft.com/office/drawing/2014/main" val="721272892"/>
                        </a:ext>
                      </a:extLst>
                    </a:gridCol>
                  </a:tblGrid>
                  <a:tr h="618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" t="-2941" r="-100399" b="-8303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4031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1818832"/>
                      </a:ext>
                    </a:extLst>
                  </a:tr>
                  <a:tr h="618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" t="-103960" r="-100399" b="-738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480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7824002"/>
                      </a:ext>
                    </a:extLst>
                  </a:tr>
                  <a:tr h="618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" t="-201961" r="-100399" b="-6313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0.05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2274758"/>
                      </a:ext>
                    </a:extLst>
                  </a:tr>
                  <a:tr h="8841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" t="-212414" r="-100399" b="-34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6487.02 L</a:t>
                          </a:r>
                        </a:p>
                        <a:p>
                          <a:pPr algn="ctr"/>
                          <a:endParaRPr lang="en-IN" sz="1600" dirty="0"/>
                        </a:p>
                        <a:p>
                          <a:pPr algn="ctr"/>
                          <a:endParaRPr lang="en-IN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9818600"/>
                      </a:ext>
                    </a:extLst>
                  </a:tr>
                  <a:tr h="8841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" t="-312414" r="-100399" b="-24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N" sz="1600" dirty="0"/>
                        </a:p>
                        <a:p>
                          <a:pPr algn="ctr"/>
                          <a:r>
                            <a:rPr lang="en-IN" sz="1600" dirty="0"/>
                            <a:t>500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0355023"/>
                      </a:ext>
                    </a:extLst>
                  </a:tr>
                  <a:tr h="8841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" t="-412414" r="-100399" b="-14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0.05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6865451"/>
                      </a:ext>
                    </a:extLst>
                  </a:tr>
                  <a:tr h="618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" t="-735644" r="-100399" b="-106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dirty="0"/>
                            <a:t>11,498.07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4150333"/>
                      </a:ext>
                    </a:extLst>
                  </a:tr>
                  <a:tr h="618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" t="-827451" r="-100399" b="-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N" sz="1600" b="1" dirty="0"/>
                            <a:t>11,498.07 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83554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712B914-4E3F-91E9-C084-5A17B910FDE4}"/>
              </a:ext>
            </a:extLst>
          </p:cNvPr>
          <p:cNvSpPr txBox="1"/>
          <p:nvPr/>
        </p:nvSpPr>
        <p:spPr>
          <a:xfrm>
            <a:off x="1576552" y="561997"/>
            <a:ext cx="8932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CARBON FOOTPRINT : </a:t>
            </a:r>
            <a:r>
              <a:rPr kumimoji="0" lang="en-IN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FUEL VS ELECTRICITY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395AE-614F-FD88-0685-33C9C98AB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E002-32B5-6597-D534-DB680F5A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88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82E8BF-FA18-3014-119D-D69913C1A614}"/>
              </a:ext>
            </a:extLst>
          </p:cNvPr>
          <p:cNvSpPr txBox="1"/>
          <p:nvPr/>
        </p:nvSpPr>
        <p:spPr>
          <a:xfrm>
            <a:off x="400050" y="782121"/>
            <a:ext cx="1030941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Electric car batteries are highly recyclable, with around 90 percent of the cell being recoverable as a commercial activity. </a:t>
            </a:r>
          </a:p>
          <a:p>
            <a:pPr algn="l"/>
            <a:br>
              <a:rPr lang="en-IN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different auto brands are recycling batteries?</a:t>
            </a:r>
            <a:br>
              <a:rPr lang="en-IN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Nissan`s second-life batteries from its Leaf car model for energy storage, with an off shelf home or commercial unit called </a:t>
            </a:r>
            <a:r>
              <a:rPr lang="en-IN" sz="2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xStorage</a:t>
            </a:r>
            <a:r>
              <a:rPr lang="en-IN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as a rival to Tesla’s Powerwall.</a:t>
            </a:r>
            <a:br>
              <a:rPr lang="en-IN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IN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Honda is in a collaboration SNAM to collect and recycle batteries for second-life use or the extraction of precious elements.</a:t>
            </a:r>
            <a:br>
              <a:rPr lang="en-IN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IN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BMW creates mobile power units.</a:t>
            </a:r>
          </a:p>
          <a:p>
            <a:pPr algn="l"/>
            <a:br>
              <a:rPr lang="en-IN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Renault launched  </a:t>
            </a:r>
            <a:r>
              <a:rPr lang="en-IN" sz="2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SmartHub</a:t>
            </a:r>
            <a:r>
              <a:rPr lang="en-IN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project comprising 1,000 second-life electric-car batteries, to provide energy for l housing,, residential homes and local businesses.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D285920-0F6E-3A7E-1AE9-6469BD33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005" y="2962275"/>
            <a:ext cx="9334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307E683-3E94-7862-D429-8091E645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60" y="1359159"/>
            <a:ext cx="1482540" cy="93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630238A-95BA-53AF-A538-42504D77D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130" y="443680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315936-86B8-7AF7-7255-04DB869B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5A1EEC-A80E-86DF-3FDC-7FFC0B25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63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B5796D8-26E2-6698-FCCE-D04D1229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79" y="744123"/>
            <a:ext cx="9046096" cy="1143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MOBILITY CHALLENGES TO EVs: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667A4D-7C8A-42F1-871D-ACDBE6A26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979" y="1804911"/>
            <a:ext cx="8442920" cy="4327186"/>
          </a:xfrm>
        </p:spPr>
        <p:txBody>
          <a:bodyPr vert="horz" lIns="121899" tIns="60949" rIns="121899" bIns="60949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major challenges to electric vehicles today in India are:</a:t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Limited range. </a:t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No proper infrastructure.</a:t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A time consuming endeavor.</a:t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No universal chargers and fast charging stations. </a:t>
            </a: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eople`s mindset is conservative towards IC engines.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C58D5CD-A113-7CAC-7A24-077C4311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78" y="163829"/>
            <a:ext cx="2600200" cy="2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me left - Free interface icons">
            <a:extLst>
              <a:ext uri="{FF2B5EF4-FFF2-40B4-BE49-F238E27FC236}">
                <a16:creationId xmlns:a16="http://schemas.microsoft.com/office/drawing/2014/main" id="{E0280A06-8B0F-F783-CD6F-C4601803A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273" y="2065729"/>
            <a:ext cx="1363271" cy="136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0F4B844-2163-D04A-7325-2D211A567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43" y="3120792"/>
            <a:ext cx="2778154" cy="160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hone charger - Free technology icons">
            <a:extLst>
              <a:ext uri="{FF2B5EF4-FFF2-40B4-BE49-F238E27FC236}">
                <a16:creationId xmlns:a16="http://schemas.microsoft.com/office/drawing/2014/main" id="{C7135617-54DD-E8BB-97E7-0D5B1BF8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122" y="4419430"/>
            <a:ext cx="1712667" cy="171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D5594C-C9B1-4CCF-9F29-141A6DF79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3E4E8-E5D2-6612-B342-6E94B09E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7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BBA3B31-51EA-A742-9BD1-75D9E9F8EDC0}"/>
              </a:ext>
            </a:extLst>
          </p:cNvPr>
          <p:cNvSpPr txBox="1"/>
          <p:nvPr/>
        </p:nvSpPr>
        <p:spPr>
          <a:xfrm>
            <a:off x="469124" y="891466"/>
            <a:ext cx="9851151" cy="507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>
              <a:lnSpc>
                <a:spcPct val="95000"/>
              </a:lnSpc>
            </a:pPr>
            <a:r>
              <a:rPr lang="en-I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GLIMPSE THROUGH THE PRESENT SITUATION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737F5-E892-8A98-F3ED-98714FCC6F0D}"/>
                  </a:ext>
                </a:extLst>
              </p:cNvPr>
              <p:cNvSpPr txBox="1"/>
              <p:nvPr/>
            </p:nvSpPr>
            <p:spPr>
              <a:xfrm>
                <a:off x="536312" y="1608407"/>
                <a:ext cx="8424936" cy="313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987">
                  <a:lnSpc>
                    <a:spcPct val="95000"/>
                  </a:lnSpc>
                </a:pPr>
                <a:endParaRPr lang="en-I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218987">
                  <a:lnSpc>
                    <a:spcPct val="95000"/>
                  </a:lnSpc>
                </a:pPr>
                <a:r>
                  <a:rPr lang="en-I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global temperature is increasing by </a:t>
                </a:r>
                <a:r>
                  <a:rPr lang="en-IN" sz="2400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 </a:t>
                </a:r>
                <a14:m>
                  <m:oMath xmlns:m="http://schemas.openxmlformats.org/officeDocument/2006/math">
                    <m:r>
                      <a:rPr lang="en-IN" sz="2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IN" sz="2400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IN" sz="2400" b="1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decade.</a:t>
                </a:r>
              </a:p>
              <a:p>
                <a:pPr marL="457200" indent="-457200" defTabSz="1218987">
                  <a:lnSpc>
                    <a:spcPct val="95000"/>
                  </a:lnSpc>
                  <a:buFontTx/>
                  <a:buAutoNum type="arabicPeriod"/>
                </a:pPr>
                <a:endParaRPr lang="en-IN" sz="20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218987">
                  <a:lnSpc>
                    <a:spcPct val="95000"/>
                  </a:lnSpc>
                </a:pPr>
                <a:endParaRPr lang="en-IN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218987">
                  <a:lnSpc>
                    <a:spcPct val="95000"/>
                  </a:lnSpc>
                </a:pPr>
                <a:br>
                  <a:rPr lang="en-IN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IN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218987">
                  <a:lnSpc>
                    <a:spcPct val="95000"/>
                  </a:lnSpc>
                </a:pPr>
                <a:endParaRPr lang="en-IN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1218987">
                  <a:lnSpc>
                    <a:spcPct val="95000"/>
                  </a:lnSpc>
                </a:pPr>
                <a:br>
                  <a:rPr lang="en-IN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en-IN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IN" sz="2000" dirty="0">
                    <a:solidFill>
                      <a:srgbClr val="20212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IN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C0737F5-E892-8A98-F3ED-98714FCC6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12" y="1608407"/>
                <a:ext cx="8424936" cy="3133165"/>
              </a:xfrm>
              <a:prstGeom prst="rect">
                <a:avLst/>
              </a:prstGeom>
              <a:blipFill rotWithShape="0">
                <a:blip r:embed="rId3"/>
                <a:stretch>
                  <a:fillRect l="-1158" b="-272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Global Warming a threat to Life – EDUINDEX NEWS">
            <a:extLst>
              <a:ext uri="{FF2B5EF4-FFF2-40B4-BE49-F238E27FC236}">
                <a16:creationId xmlns:a16="http://schemas.microsoft.com/office/drawing/2014/main" id="{73A4B726-5FE6-8FF0-FB1F-A35904B1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99312" l="3438" r="98750">
                        <a14:backgroundMark x1="9531" y1="50688" x2="9531" y2="50688"/>
                        <a14:backgroundMark x1="9531" y1="61009" x2="9531" y2="61009"/>
                        <a14:backgroundMark x1="10000" y1="70642" x2="10000" y2="70642"/>
                        <a14:backgroundMark x1="16094" y1="76835" x2="16094" y2="76835"/>
                        <a14:backgroundMark x1="16563" y1="86239" x2="16563" y2="86239"/>
                        <a14:backgroundMark x1="25000" y1="91055" x2="25000" y2="91055"/>
                        <a14:backgroundMark x1="32500" y1="96560" x2="32500" y2="96560"/>
                        <a14:backgroundMark x1="68438" y1="95183" x2="68438" y2="95183"/>
                        <a14:backgroundMark x1="73125" y1="89679" x2="73125" y2="89679"/>
                        <a14:backgroundMark x1="76875" y1="84862" x2="76875" y2="84862"/>
                        <a14:backgroundMark x1="78750" y1="80275" x2="78750" y2="80275"/>
                        <a14:backgroundMark x1="79219" y1="74771" x2="79219" y2="74771"/>
                        <a14:backgroundMark x1="81563" y1="68578" x2="81563" y2="68578"/>
                        <a14:backgroundMark x1="81563" y1="62385" x2="81563" y2="62385"/>
                        <a14:backgroundMark x1="81563" y1="54128" x2="81563" y2="54128"/>
                        <a14:backgroundMark x1="81563" y1="46560" x2="81563" y2="46560"/>
                        <a14:backgroundMark x1="81563" y1="40367" x2="81563" y2="40367"/>
                        <a14:backgroundMark x1="81563" y1="35550" x2="81563" y2="35550"/>
                        <a14:backgroundMark x1="80156" y1="30046" x2="80156" y2="30046"/>
                        <a14:backgroundMark x1="80156" y1="27294" x2="80156" y2="27294"/>
                        <a14:backgroundMark x1="78281" y1="23165" x2="78281" y2="23165"/>
                        <a14:backgroundMark x1="76406" y1="16972" x2="76406" y2="16972"/>
                        <a14:backgroundMark x1="74531" y1="12156" x2="74531" y2="12156"/>
                        <a14:backgroundMark x1="70781" y1="9633" x2="70781" y2="9633"/>
                        <a14:backgroundMark x1="66094" y1="6881" x2="66094" y2="6881"/>
                        <a14:backgroundMark x1="61875" y1="3440" x2="61875" y2="3440"/>
                        <a14:backgroundMark x1="58125" y1="4128" x2="58125" y2="4128"/>
                        <a14:backgroundMark x1="30625" y1="4128" x2="30625" y2="4128"/>
                        <a14:backgroundMark x1="26875" y1="6881" x2="26875" y2="6881"/>
                        <a14:backgroundMark x1="25000" y1="8945" x2="25000" y2="8945"/>
                        <a14:backgroundMark x1="23594" y1="11697" x2="23594" y2="11697"/>
                        <a14:backgroundMark x1="23125" y1="14908" x2="23125" y2="14908"/>
                        <a14:backgroundMark x1="20313" y1="17661" x2="20313" y2="17661"/>
                        <a14:backgroundMark x1="18906" y1="23853" x2="18906" y2="23853"/>
                        <a14:backgroundMark x1="16094" y1="31422" x2="16094" y2="31422"/>
                        <a14:backgroundMark x1="13281" y1="41743" x2="13281" y2="41743"/>
                        <a14:backgroundMark x1="15156" y1="38303" x2="15156" y2="38303"/>
                        <a14:backgroundMark x1="14688" y1="46560" x2="14688" y2="46560"/>
                        <a14:backgroundMark x1="14688" y1="54817" x2="14688" y2="54817"/>
                        <a14:backgroundMark x1="16094" y1="60321" x2="16094" y2="60321"/>
                        <a14:backgroundMark x1="17969" y1="67890" x2="17969" y2="67890"/>
                        <a14:backgroundMark x1="20781" y1="74083" x2="20781" y2="74083"/>
                        <a14:backgroundMark x1="23594" y1="80734" x2="23594" y2="80734"/>
                        <a14:backgroundMark x1="27344" y1="85550" x2="27344" y2="85550"/>
                        <a14:backgroundMark x1="32500" y1="88303" x2="32500" y2="88303"/>
                        <a14:backgroundMark x1="35313" y1="91055" x2="35313" y2="91055"/>
                        <a14:backgroundMark x1="39063" y1="93807" x2="39063" y2="93807"/>
                        <a14:backgroundMark x1="42656" y1="95183" x2="42656" y2="95183"/>
                        <a14:backgroundMark x1="46406" y1="95872" x2="46406" y2="95872"/>
                        <a14:backgroundMark x1="51563" y1="93807" x2="51563" y2="93807"/>
                        <a14:backgroundMark x1="55781" y1="93119" x2="55781" y2="93119"/>
                        <a14:backgroundMark x1="58594" y1="93119" x2="58594" y2="93119"/>
                        <a14:backgroundMark x1="63281" y1="93119" x2="63281" y2="93119"/>
                        <a14:backgroundMark x1="67031" y1="91743" x2="67031" y2="91743"/>
                        <a14:backgroundMark x1="69375" y1="88303" x2="69375" y2="88303"/>
                        <a14:backgroundMark x1="72656" y1="86927" x2="72656" y2="86927"/>
                        <a14:backgroundMark x1="34844" y1="4128" x2="34844" y2="4128"/>
                        <a14:backgroundMark x1="40000" y1="4128" x2="40000" y2="4128"/>
                        <a14:backgroundMark x1="44531" y1="3440" x2="44531" y2="3440"/>
                        <a14:backgroundMark x1="47813" y1="3440" x2="47813" y2="3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536" y="734258"/>
            <a:ext cx="2836600" cy="193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ea level rises from melting ice massively reduced by limiting global  warming | Faculty of Environment | University of Leeds">
            <a:extLst>
              <a:ext uri="{FF2B5EF4-FFF2-40B4-BE49-F238E27FC236}">
                <a16:creationId xmlns:a16="http://schemas.microsoft.com/office/drawing/2014/main" id="{D8D6F87C-FD2B-C1F0-8799-A45A28F40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37" y="3871331"/>
            <a:ext cx="3170995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Down 2">
            <a:extLst>
              <a:ext uri="{FF2B5EF4-FFF2-40B4-BE49-F238E27FC236}">
                <a16:creationId xmlns:a16="http://schemas.microsoft.com/office/drawing/2014/main" id="{41317AB6-1C8B-D462-0756-4A908B678AF5}"/>
              </a:ext>
            </a:extLst>
          </p:cNvPr>
          <p:cNvSpPr/>
          <p:nvPr/>
        </p:nvSpPr>
        <p:spPr>
          <a:xfrm>
            <a:off x="9865882" y="3029421"/>
            <a:ext cx="453907" cy="654313"/>
          </a:xfrm>
          <a:prstGeom prst="downArrow">
            <a:avLst/>
          </a:prstGeom>
          <a:solidFill>
            <a:srgbClr val="FFC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/>
            <a:endParaRPr lang="en-IN" sz="2400">
              <a:solidFill>
                <a:prstClr val="white"/>
              </a:solidFill>
              <a:latin typeface="Quire San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45E5E7-82DD-1EAB-4DB6-0B196D6C21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14">
                        <a14:backgroundMark x1="1695" y1="4556" x2="1695" y2="4556"/>
                        <a14:backgroundMark x1="1186" y1="10706" x2="1186" y2="10706"/>
                        <a14:backgroundMark x1="1186" y1="18223" x2="1186" y2="18223"/>
                        <a14:backgroundMark x1="1186" y1="25513" x2="1186" y2="25513"/>
                        <a14:backgroundMark x1="1695" y1="33713" x2="1695" y2="33713"/>
                        <a14:backgroundMark x1="11864" y1="2733" x2="11864" y2="2733"/>
                        <a14:backgroundMark x1="11864" y1="7745" x2="11864" y2="7745"/>
                        <a14:backgroundMark x1="11864" y1="15034" x2="11864" y2="15034"/>
                        <a14:backgroundMark x1="11864" y1="19362" x2="11864" y2="19362"/>
                        <a14:backgroundMark x1="10000" y1="21185" x2="10000" y2="21185"/>
                        <a14:backgroundMark x1="8644" y1="23235" x2="8644" y2="23235"/>
                        <a14:backgroundMark x1="7627" y1="26879" x2="7627" y2="26879"/>
                        <a14:backgroundMark x1="6271" y1="27563" x2="6271" y2="27563"/>
                        <a14:backgroundMark x1="5424" y1="31663" x2="5424" y2="31663"/>
                        <a14:backgroundMark x1="3051" y1="39863" x2="3051" y2="39863"/>
                        <a14:backgroundMark x1="3051" y1="40319" x2="3051" y2="40319"/>
                        <a14:backgroundMark x1="2712" y1="48519" x2="2712" y2="48519"/>
                        <a14:backgroundMark x1="3559" y1="65604" x2="3559" y2="65604"/>
                        <a14:backgroundMark x1="4068" y1="53986" x2="4068" y2="53986"/>
                        <a14:backgroundMark x1="5424" y1="58314" x2="5424" y2="58314"/>
                        <a14:backgroundMark x1="5932" y1="58998" x2="5932" y2="58998"/>
                        <a14:backgroundMark x1="5932" y1="58998" x2="5932" y2="58998"/>
                        <a14:backgroundMark x1="9492" y1="65148" x2="9492" y2="65148"/>
                        <a14:backgroundMark x1="12203" y1="69932" x2="12203" y2="69932"/>
                        <a14:backgroundMark x1="14576" y1="69932" x2="14576" y2="69932"/>
                        <a14:backgroundMark x1="10508" y1="74943" x2="10508" y2="74943"/>
                        <a14:backgroundMark x1="8136" y1="76765" x2="8136" y2="76765"/>
                        <a14:backgroundMark x1="7627" y1="81093" x2="7627" y2="81093"/>
                        <a14:backgroundMark x1="7288" y1="85421" x2="7288" y2="85421"/>
                        <a14:backgroundMark x1="5424" y1="89749" x2="5424" y2="89749"/>
                        <a14:backgroundMark x1="4915" y1="94533" x2="4915" y2="94533"/>
                        <a14:backgroundMark x1="7288" y1="97039" x2="7288" y2="97039"/>
                        <a14:backgroundMark x1="12203" y1="97039" x2="12203" y2="97039"/>
                        <a14:backgroundMark x1="15424" y1="97722" x2="15424" y2="97722"/>
                        <a14:backgroundMark x1="18644" y1="96583" x2="18644" y2="96583"/>
                        <a14:backgroundMark x1="21864" y1="96583" x2="21864" y2="96583"/>
                        <a14:backgroundMark x1="24237" y1="98405" x2="24237" y2="98405"/>
                        <a14:backgroundMark x1="26102" y1="98405" x2="26102" y2="98405"/>
                        <a14:backgroundMark x1="29661" y1="97722" x2="29661" y2="97722"/>
                        <a14:backgroundMark x1="32881" y1="97722" x2="32881" y2="97722"/>
                        <a14:backgroundMark x1="36610" y1="97722" x2="36610" y2="97722"/>
                        <a14:backgroundMark x1="38814" y1="97722" x2="38814" y2="97722"/>
                        <a14:backgroundMark x1="43390" y1="97722" x2="43390" y2="97722"/>
                        <a14:backgroundMark x1="45763" y1="97722" x2="45763" y2="97722"/>
                        <a14:backgroundMark x1="54407" y1="97722" x2="54407" y2="97722"/>
                        <a14:backgroundMark x1="57627" y1="97722" x2="57627" y2="97722"/>
                        <a14:backgroundMark x1="60000" y1="98861" x2="60000" y2="98861"/>
                        <a14:backgroundMark x1="63220" y1="97722" x2="63220" y2="97722"/>
                        <a14:backgroundMark x1="65424" y1="97722" x2="65424" y2="97722"/>
                        <a14:backgroundMark x1="68644" y1="97722" x2="68644" y2="97722"/>
                        <a14:backgroundMark x1="70508" y1="97039" x2="70508" y2="97039"/>
                        <a14:backgroundMark x1="75932" y1="97039" x2="75932" y2="97039"/>
                        <a14:backgroundMark x1="79661" y1="97722" x2="79661" y2="97722"/>
                        <a14:backgroundMark x1="82034" y1="97722" x2="82034" y2="97722"/>
                        <a14:backgroundMark x1="85593" y1="97722" x2="85593" y2="97722"/>
                        <a14:backgroundMark x1="89322" y1="97722" x2="89322" y2="97722"/>
                        <a14:backgroundMark x1="92034" y1="97722" x2="92034" y2="97722"/>
                        <a14:backgroundMark x1="94407" y1="97722" x2="94407" y2="97722"/>
                        <a14:backgroundMark x1="96102" y1="97722" x2="96102" y2="97722"/>
                        <a14:backgroundMark x1="80169" y1="2278" x2="80169" y2="2278"/>
                        <a14:backgroundMark x1="80169" y1="7062" x2="80169" y2="7062"/>
                        <a14:backgroundMark x1="80169" y1="13212" x2="80169" y2="13212"/>
                        <a14:backgroundMark x1="81525" y1="20046" x2="81525" y2="20046"/>
                        <a14:backgroundMark x1="83729" y1="21185" x2="83729" y2="21185"/>
                        <a14:backgroundMark x1="85254" y1="25057" x2="85254" y2="25057"/>
                        <a14:backgroundMark x1="86949" y1="28702" x2="86949" y2="28702"/>
                        <a14:backgroundMark x1="88814" y1="32346" x2="88814" y2="32346"/>
                        <a14:backgroundMark x1="89322" y1="36674" x2="89322" y2="36674"/>
                        <a14:backgroundMark x1="89322" y1="40319" x2="89322" y2="40319"/>
                        <a14:backgroundMark x1="90169" y1="45330" x2="90169" y2="45330"/>
                        <a14:backgroundMark x1="90169" y1="52620" x2="90169" y2="52620"/>
                        <a14:backgroundMark x1="89831" y1="50797" x2="89831" y2="50797"/>
                        <a14:backgroundMark x1="88814" y1="57631" x2="88814" y2="57631"/>
                        <a14:backgroundMark x1="85593" y1="62642" x2="85593" y2="62642"/>
                        <a14:backgroundMark x1="84746" y1="65604" x2="84746" y2="65604"/>
                        <a14:backgroundMark x1="86102" y1="68793" x2="86102" y2="68793"/>
                        <a14:backgroundMark x1="86102" y1="71298" x2="86102" y2="71298"/>
                        <a14:backgroundMark x1="87966" y1="76082" x2="87966" y2="76082"/>
                        <a14:backgroundMark x1="89831" y1="79271" x2="89831" y2="79271"/>
                        <a14:backgroundMark x1="90169" y1="79727" x2="90169" y2="79727"/>
                        <a14:backgroundMark x1="92034" y1="82232" x2="92034" y2="82232"/>
                        <a14:backgroundMark x1="93390" y1="87927" x2="93390" y2="87927"/>
                        <a14:backgroundMark x1="93390" y1="90205" x2="93390" y2="90205"/>
                      </a14:backgroundRemoval>
                    </a14:imgEffect>
                  </a14:imgLayer>
                </a14:imgProps>
              </a:ext>
            </a:extLst>
          </a:blip>
          <a:srcRect t="8968" r="4858" b="25175"/>
          <a:stretch/>
        </p:blipFill>
        <p:spPr>
          <a:xfrm>
            <a:off x="0" y="3218420"/>
            <a:ext cx="4820908" cy="259025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B27D98-E28D-A796-2D97-4C7874076205}"/>
              </a:ext>
            </a:extLst>
          </p:cNvPr>
          <p:cNvSpPr/>
          <p:nvPr/>
        </p:nvSpPr>
        <p:spPr>
          <a:xfrm>
            <a:off x="4884912" y="3481468"/>
            <a:ext cx="119404" cy="174834"/>
          </a:xfrm>
          <a:prstGeom prst="roundRect">
            <a:avLst/>
          </a:prstGeom>
          <a:solidFill>
            <a:srgbClr val="CB4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66F2C2-B3CC-D8CB-EF59-CDC1E0F2BDB1}"/>
              </a:ext>
            </a:extLst>
          </p:cNvPr>
          <p:cNvSpPr/>
          <p:nvPr/>
        </p:nvSpPr>
        <p:spPr>
          <a:xfrm>
            <a:off x="4916914" y="4402578"/>
            <a:ext cx="119404" cy="174834"/>
          </a:xfrm>
          <a:prstGeom prst="roundRect">
            <a:avLst/>
          </a:prstGeom>
          <a:solidFill>
            <a:srgbClr val="CACA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56905E-BA5D-F2FB-0DFA-31C6EA5DECCC}"/>
              </a:ext>
            </a:extLst>
          </p:cNvPr>
          <p:cNvSpPr/>
          <p:nvPr/>
        </p:nvSpPr>
        <p:spPr>
          <a:xfrm>
            <a:off x="4904431" y="4090260"/>
            <a:ext cx="119404" cy="174834"/>
          </a:xfrm>
          <a:prstGeom prst="roundRect">
            <a:avLst/>
          </a:prstGeom>
          <a:solidFill>
            <a:srgbClr val="FCCA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F2FC4-4034-8E48-D730-9C48AA0694B0}"/>
              </a:ext>
            </a:extLst>
          </p:cNvPr>
          <p:cNvSpPr/>
          <p:nvPr/>
        </p:nvSpPr>
        <p:spPr>
          <a:xfrm>
            <a:off x="4884912" y="3767482"/>
            <a:ext cx="119404" cy="174834"/>
          </a:xfrm>
          <a:prstGeom prst="roundRect">
            <a:avLst/>
          </a:prstGeom>
          <a:solidFill>
            <a:srgbClr val="EA8A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0B5BE-9A9B-28B3-5FBC-9C208DE6D50E}"/>
              </a:ext>
            </a:extLst>
          </p:cNvPr>
          <p:cNvSpPr txBox="1"/>
          <p:nvPr/>
        </p:nvSpPr>
        <p:spPr>
          <a:xfrm>
            <a:off x="5068320" y="3356578"/>
            <a:ext cx="3048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rise in temp</a:t>
            </a: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Moderate rise in temp</a:t>
            </a: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rise in temp</a:t>
            </a: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temp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7A58A-A67D-F3F2-DA10-0C93B9305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A5069-8AC2-5FB8-9525-17A4150B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84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99D361-319F-4BC4-81C4-F32BBF7A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74" y="809549"/>
            <a:ext cx="3886199" cy="64807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IDEA !!!</a:t>
            </a: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INDEGENIOUS SOLUTION  TO EV PROBLEMS</a:t>
            </a:r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accent5">
                    <a:lumMod val="75000"/>
                  </a:schemeClr>
                </a:solidFill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Graphic 3" descr="sketch of an open book, light bulb, and the word, &quot;idea&quot;">
            <a:extLst>
              <a:ext uri="{FF2B5EF4-FFF2-40B4-BE49-F238E27FC236}">
                <a16:creationId xmlns:a16="http://schemas.microsoft.com/office/drawing/2014/main" id="{2EFEDB6D-C50E-3C40-A621-346302CA8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352" y="4797152"/>
            <a:ext cx="2327332" cy="187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D9FA1E-F6DC-4BE3-9065-7502F78395DC}"/>
              </a:ext>
            </a:extLst>
          </p:cNvPr>
          <p:cNvSpPr txBox="1"/>
          <p:nvPr/>
        </p:nvSpPr>
        <p:spPr>
          <a:xfrm>
            <a:off x="6023993" y="140839"/>
            <a:ext cx="5760641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4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SWAPBATT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0F5AE-9066-1D8E-6857-4DFA1B25D842}"/>
              </a:ext>
            </a:extLst>
          </p:cNvPr>
          <p:cNvSpPr txBox="1"/>
          <p:nvPr/>
        </p:nvSpPr>
        <p:spPr>
          <a:xfrm>
            <a:off x="5015879" y="1556793"/>
            <a:ext cx="70638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20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 innovative technology to deal with the time consuming and </a:t>
            </a:r>
            <a:r>
              <a:rPr lang="en-IN" sz="2000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inconvient</a:t>
            </a:r>
            <a:r>
              <a:rPr lang="en-IN" sz="2000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way of charging a battery.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8B1BB-218F-EDF4-3639-FB93F227DB45}"/>
              </a:ext>
            </a:extLst>
          </p:cNvPr>
          <p:cNvSpPr txBox="1"/>
          <p:nvPr/>
        </p:nvSpPr>
        <p:spPr>
          <a:xfrm>
            <a:off x="4838632" y="3645025"/>
            <a:ext cx="690999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idea involves the use of a battery vending dock.</a:t>
            </a:r>
          </a:p>
          <a:p>
            <a:pPr>
              <a:lnSpc>
                <a:spcPct val="95000"/>
              </a:lnSpc>
            </a:pPr>
            <a:endParaRPr lang="en-I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</a:pPr>
            <a:r>
              <a:rPr lang="en-I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consumer can swap an empty battery with a fully charged battery from the docking station with the addition of the latest technology in the market.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CD03B32-6510-214D-7BBC-BF40F7F3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80" y="-120102"/>
            <a:ext cx="2507374" cy="250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7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FE02F8-684F-C43E-70A3-F58D6783E483}"/>
              </a:ext>
            </a:extLst>
          </p:cNvPr>
          <p:cNvSpPr txBox="1"/>
          <p:nvPr/>
        </p:nvSpPr>
        <p:spPr>
          <a:xfrm>
            <a:off x="4786572" y="634830"/>
            <a:ext cx="4968552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SWAP DOCK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F61A33-DD68-271F-B7BB-DDA0E9FD359F}"/>
              </a:ext>
            </a:extLst>
          </p:cNvPr>
          <p:cNvSpPr txBox="1"/>
          <p:nvPr/>
        </p:nvSpPr>
        <p:spPr>
          <a:xfrm>
            <a:off x="256712" y="2125566"/>
            <a:ext cx="7344816" cy="260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product, SWAP DOCK, a charging station covers. an area of 10 ft by 10ft with an height of 5 ft.</a:t>
            </a:r>
            <a:b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houses several battery units which can be swapped by the customer when their battery is down. </a:t>
            </a:r>
          </a:p>
          <a:p>
            <a:pPr>
              <a:lnSpc>
                <a:spcPct val="95000"/>
              </a:lnSpc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acts like a power bank for the EV's batteries.</a:t>
            </a: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79DBE25-0AD0-4321-E6C9-5F487CC8C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3EE254-08F7-24B9-A3E4-FA6CAD14910A}"/>
              </a:ext>
            </a:extLst>
          </p:cNvPr>
          <p:cNvSpPr/>
          <p:nvPr/>
        </p:nvSpPr>
        <p:spPr>
          <a:xfrm>
            <a:off x="8740213" y="1777547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FE4483-2DB8-6717-7757-735F6C8D149B}"/>
              </a:ext>
            </a:extLst>
          </p:cNvPr>
          <p:cNvSpPr/>
          <p:nvPr/>
        </p:nvSpPr>
        <p:spPr>
          <a:xfrm>
            <a:off x="8740213" y="2425172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266B6E-C2E6-D380-E2D1-FE3C1AE9D51E}"/>
              </a:ext>
            </a:extLst>
          </p:cNvPr>
          <p:cNvSpPr/>
          <p:nvPr/>
        </p:nvSpPr>
        <p:spPr>
          <a:xfrm>
            <a:off x="8730041" y="3238519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823804-6990-FFB2-CD09-907176BC2797}"/>
              </a:ext>
            </a:extLst>
          </p:cNvPr>
          <p:cNvSpPr/>
          <p:nvPr/>
        </p:nvSpPr>
        <p:spPr>
          <a:xfrm>
            <a:off x="10258354" y="3228174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314FB8-DF66-18BA-A0E0-B6FCDBC13840}"/>
              </a:ext>
            </a:extLst>
          </p:cNvPr>
          <p:cNvSpPr/>
          <p:nvPr/>
        </p:nvSpPr>
        <p:spPr>
          <a:xfrm>
            <a:off x="9511450" y="3239734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3290B2-5A60-1C51-17A2-358C7E0BCCC9}"/>
              </a:ext>
            </a:extLst>
          </p:cNvPr>
          <p:cNvSpPr/>
          <p:nvPr/>
        </p:nvSpPr>
        <p:spPr>
          <a:xfrm>
            <a:off x="10253213" y="3886143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29C11E-A59B-75CA-8DBA-2E016E694F3C}"/>
              </a:ext>
            </a:extLst>
          </p:cNvPr>
          <p:cNvSpPr/>
          <p:nvPr/>
        </p:nvSpPr>
        <p:spPr>
          <a:xfrm>
            <a:off x="9496713" y="3894821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E2E7F6-A946-7E6D-7415-A55251A04F23}"/>
              </a:ext>
            </a:extLst>
          </p:cNvPr>
          <p:cNvSpPr/>
          <p:nvPr/>
        </p:nvSpPr>
        <p:spPr>
          <a:xfrm>
            <a:off x="8740213" y="3886144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465F28-EAE1-C3F3-B41D-0D07941DCA0A}"/>
              </a:ext>
            </a:extLst>
          </p:cNvPr>
          <p:cNvSpPr/>
          <p:nvPr/>
        </p:nvSpPr>
        <p:spPr>
          <a:xfrm>
            <a:off x="9496713" y="1761955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08C7DA-B955-EA72-D5CF-C915942CCECF}"/>
              </a:ext>
            </a:extLst>
          </p:cNvPr>
          <p:cNvSpPr/>
          <p:nvPr/>
        </p:nvSpPr>
        <p:spPr>
          <a:xfrm>
            <a:off x="10228269" y="1742909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D5CDC8-4828-F9A3-11E8-690B2A388DCB}"/>
              </a:ext>
            </a:extLst>
          </p:cNvPr>
          <p:cNvSpPr/>
          <p:nvPr/>
        </p:nvSpPr>
        <p:spPr>
          <a:xfrm>
            <a:off x="9520687" y="2478384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B8DA87-B903-A46A-6FCD-6D4F4DAD9C0E}"/>
              </a:ext>
            </a:extLst>
          </p:cNvPr>
          <p:cNvSpPr/>
          <p:nvPr/>
        </p:nvSpPr>
        <p:spPr>
          <a:xfrm>
            <a:off x="10253213" y="2461561"/>
            <a:ext cx="628074" cy="56015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4A77C985-A80B-1E75-5110-98CCCB08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73" y="1821022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E845C33-4C8E-32A3-57F1-F9BD9EB3A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16" y="2541865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8C7E9F4E-AEE1-B757-B671-CB4D4011C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929" y="2488390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37FB4D9B-E714-732D-6303-2418D5D4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583" y="3279354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9521E7A3-C493-FA26-D2F5-378C3F9B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850" y="3290838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3E74F1E3-AF03-4FD8-2750-E826256F2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929" y="3252141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23FF24BF-B663-390A-AC94-4A5847A2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73" y="3913761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" name="Picture 4">
            <a:extLst>
              <a:ext uri="{FF2B5EF4-FFF2-40B4-BE49-F238E27FC236}">
                <a16:creationId xmlns:a16="http://schemas.microsoft.com/office/drawing/2014/main" id="{1CB8ABDE-9AB3-1CB1-2D13-89019D0FB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873" y="3940568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4">
            <a:extLst>
              <a:ext uri="{FF2B5EF4-FFF2-40B4-BE49-F238E27FC236}">
                <a16:creationId xmlns:a16="http://schemas.microsoft.com/office/drawing/2014/main" id="{8A82C059-A94F-C492-AB6D-740AA5A65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21" y="3958960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4">
            <a:extLst>
              <a:ext uri="{FF2B5EF4-FFF2-40B4-BE49-F238E27FC236}">
                <a16:creationId xmlns:a16="http://schemas.microsoft.com/office/drawing/2014/main" id="{A77E4646-EB65-E281-CBD4-F4A73533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583" y="2488390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4">
            <a:extLst>
              <a:ext uri="{FF2B5EF4-FFF2-40B4-BE49-F238E27FC236}">
                <a16:creationId xmlns:a16="http://schemas.microsoft.com/office/drawing/2014/main" id="{68163640-1B6C-3721-3405-1B374A76A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149" y="1828537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4">
            <a:extLst>
              <a:ext uri="{FF2B5EF4-FFF2-40B4-BE49-F238E27FC236}">
                <a16:creationId xmlns:a16="http://schemas.microsoft.com/office/drawing/2014/main" id="{1D99D8E3-2497-CEF6-F8C5-9C53EAAE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535" y="1791815"/>
            <a:ext cx="775753" cy="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F1F5EB6-1DA7-A7CA-74EC-40015842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A918324-E87A-A51F-3729-B6E2505B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23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1A5F-7E89-5D3A-B6C9-61941CD289E9}"/>
              </a:ext>
            </a:extLst>
          </p:cNvPr>
          <p:cNvSpPr txBox="1">
            <a:spLocks/>
          </p:cNvSpPr>
          <p:nvPr/>
        </p:nvSpPr>
        <p:spPr>
          <a:xfrm>
            <a:off x="241492" y="395054"/>
            <a:ext cx="10732035" cy="5112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CAPITAL : </a:t>
            </a:r>
            <a: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4-8 cr, Medium scaled</a:t>
            </a:r>
          </a:p>
          <a:p>
            <a:r>
              <a:rPr lang="en-I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    : </a:t>
            </a:r>
            <a: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Preferable locations – SEZ’s  </a:t>
            </a:r>
            <a:b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Hosur  -  40 lakhs per acre</a:t>
            </a:r>
            <a:b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Dharwad –  20 lakhs per acre  </a:t>
            </a:r>
            <a:b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KIADB</a:t>
            </a:r>
            <a: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-government allotted land based on the project  (recommended)</a:t>
            </a:r>
          </a:p>
          <a:p>
            <a:r>
              <a:rPr lang="en-IN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LABOUR </a:t>
            </a:r>
            <a:r>
              <a:rPr lang="en-I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 PEOPLE REQUIRED </a:t>
            </a:r>
          </a:p>
          <a:p>
            <a:r>
              <a:rPr lang="en-I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68DE8-87DA-EA94-FC4F-83853DD86B12}"/>
              </a:ext>
            </a:extLst>
          </p:cNvPr>
          <p:cNvSpPr txBox="1"/>
          <p:nvPr/>
        </p:nvSpPr>
        <p:spPr>
          <a:xfrm>
            <a:off x="3820822" y="618664"/>
            <a:ext cx="612068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OF PRODUCTION</a:t>
            </a:r>
            <a:r>
              <a:rPr lang="en-IN" b="1" i="1" u="sng" dirty="0"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</p:txBody>
      </p:sp>
      <p:grpSp>
        <p:nvGrpSpPr>
          <p:cNvPr id="10" name="Google Shape;7306;p80">
            <a:extLst>
              <a:ext uri="{FF2B5EF4-FFF2-40B4-BE49-F238E27FC236}">
                <a16:creationId xmlns:a16="http://schemas.microsoft.com/office/drawing/2014/main" id="{3AA68801-D464-DED2-19B8-798AF3CEE3FA}"/>
              </a:ext>
            </a:extLst>
          </p:cNvPr>
          <p:cNvGrpSpPr/>
          <p:nvPr/>
        </p:nvGrpSpPr>
        <p:grpSpPr>
          <a:xfrm>
            <a:off x="10082198" y="1748808"/>
            <a:ext cx="871787" cy="830831"/>
            <a:chOff x="-62516625" y="3743175"/>
            <a:chExt cx="315875" cy="318400"/>
          </a:xfrm>
        </p:grpSpPr>
        <p:sp>
          <p:nvSpPr>
            <p:cNvPr id="11" name="Google Shape;7307;p80">
              <a:extLst>
                <a:ext uri="{FF2B5EF4-FFF2-40B4-BE49-F238E27FC236}">
                  <a16:creationId xmlns:a16="http://schemas.microsoft.com/office/drawing/2014/main" id="{A816DCCC-D6B4-8677-DCD5-7D9DD21A1C77}"/>
                </a:ext>
              </a:extLst>
            </p:cNvPr>
            <p:cNvSpPr/>
            <p:nvPr/>
          </p:nvSpPr>
          <p:spPr>
            <a:xfrm>
              <a:off x="-62334675" y="3884950"/>
              <a:ext cx="62250" cy="145725"/>
            </a:xfrm>
            <a:custGeom>
              <a:avLst/>
              <a:gdLst/>
              <a:ahLst/>
              <a:cxnLst/>
              <a:rect l="l" t="t" r="r" b="b"/>
              <a:pathLst>
                <a:path w="2490" h="5829" extrusionOk="0">
                  <a:moveTo>
                    <a:pt x="1229" y="0"/>
                  </a:moveTo>
                  <a:cubicBezTo>
                    <a:pt x="977" y="0"/>
                    <a:pt x="820" y="189"/>
                    <a:pt x="820" y="410"/>
                  </a:cubicBezTo>
                  <a:lnTo>
                    <a:pt x="820" y="662"/>
                  </a:lnTo>
                  <a:cubicBezTo>
                    <a:pt x="347" y="819"/>
                    <a:pt x="0" y="1292"/>
                    <a:pt x="0" y="1859"/>
                  </a:cubicBezTo>
                  <a:cubicBezTo>
                    <a:pt x="0" y="2520"/>
                    <a:pt x="536" y="2930"/>
                    <a:pt x="977" y="3245"/>
                  </a:cubicBezTo>
                  <a:cubicBezTo>
                    <a:pt x="1292" y="3466"/>
                    <a:pt x="1639" y="3718"/>
                    <a:pt x="1639" y="3938"/>
                  </a:cubicBezTo>
                  <a:cubicBezTo>
                    <a:pt x="1639" y="4190"/>
                    <a:pt x="1450" y="4348"/>
                    <a:pt x="1229" y="4348"/>
                  </a:cubicBezTo>
                  <a:cubicBezTo>
                    <a:pt x="977" y="4348"/>
                    <a:pt x="820" y="4127"/>
                    <a:pt x="820" y="3938"/>
                  </a:cubicBezTo>
                  <a:cubicBezTo>
                    <a:pt x="820" y="3718"/>
                    <a:pt x="631" y="3497"/>
                    <a:pt x="442" y="3497"/>
                  </a:cubicBezTo>
                  <a:cubicBezTo>
                    <a:pt x="221" y="3497"/>
                    <a:pt x="0" y="3718"/>
                    <a:pt x="0" y="3938"/>
                  </a:cubicBezTo>
                  <a:cubicBezTo>
                    <a:pt x="0" y="4505"/>
                    <a:pt x="347" y="4915"/>
                    <a:pt x="820" y="5135"/>
                  </a:cubicBezTo>
                  <a:lnTo>
                    <a:pt x="820" y="5387"/>
                  </a:lnTo>
                  <a:cubicBezTo>
                    <a:pt x="820" y="5639"/>
                    <a:pt x="1009" y="5828"/>
                    <a:pt x="1229" y="5828"/>
                  </a:cubicBezTo>
                  <a:cubicBezTo>
                    <a:pt x="1450" y="5828"/>
                    <a:pt x="1639" y="5639"/>
                    <a:pt x="1639" y="5387"/>
                  </a:cubicBezTo>
                  <a:lnTo>
                    <a:pt x="1639" y="5135"/>
                  </a:lnTo>
                  <a:cubicBezTo>
                    <a:pt x="2111" y="4978"/>
                    <a:pt x="2489" y="4505"/>
                    <a:pt x="2489" y="3938"/>
                  </a:cubicBezTo>
                  <a:cubicBezTo>
                    <a:pt x="2489" y="3277"/>
                    <a:pt x="1922" y="2867"/>
                    <a:pt x="1481" y="2552"/>
                  </a:cubicBezTo>
                  <a:cubicBezTo>
                    <a:pt x="1166" y="2331"/>
                    <a:pt x="820" y="2079"/>
                    <a:pt x="820" y="1859"/>
                  </a:cubicBezTo>
                  <a:cubicBezTo>
                    <a:pt x="820" y="1607"/>
                    <a:pt x="1009" y="1418"/>
                    <a:pt x="1229" y="1418"/>
                  </a:cubicBezTo>
                  <a:cubicBezTo>
                    <a:pt x="1450" y="1418"/>
                    <a:pt x="1639" y="1607"/>
                    <a:pt x="1639" y="1859"/>
                  </a:cubicBezTo>
                  <a:cubicBezTo>
                    <a:pt x="1639" y="2079"/>
                    <a:pt x="1859" y="2237"/>
                    <a:pt x="2048" y="2237"/>
                  </a:cubicBezTo>
                  <a:cubicBezTo>
                    <a:pt x="2237" y="2237"/>
                    <a:pt x="2489" y="2048"/>
                    <a:pt x="2489" y="1859"/>
                  </a:cubicBezTo>
                  <a:cubicBezTo>
                    <a:pt x="2489" y="1292"/>
                    <a:pt x="2143" y="882"/>
                    <a:pt x="1639" y="662"/>
                  </a:cubicBezTo>
                  <a:lnTo>
                    <a:pt x="1639" y="410"/>
                  </a:lnTo>
                  <a:cubicBezTo>
                    <a:pt x="1639" y="158"/>
                    <a:pt x="1450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7308;p80">
              <a:extLst>
                <a:ext uri="{FF2B5EF4-FFF2-40B4-BE49-F238E27FC236}">
                  <a16:creationId xmlns:a16="http://schemas.microsoft.com/office/drawing/2014/main" id="{AB41EC61-5DB8-5F26-894A-FF8DFF8DFE8D}"/>
                </a:ext>
              </a:extLst>
            </p:cNvPr>
            <p:cNvSpPr/>
            <p:nvPr/>
          </p:nvSpPr>
          <p:spPr>
            <a:xfrm>
              <a:off x="-62516625" y="3743175"/>
              <a:ext cx="315875" cy="318400"/>
            </a:xfrm>
            <a:custGeom>
              <a:avLst/>
              <a:gdLst/>
              <a:ahLst/>
              <a:cxnLst/>
              <a:rect l="l" t="t" r="r" b="b"/>
              <a:pathLst>
                <a:path w="12635" h="12736" extrusionOk="0">
                  <a:moveTo>
                    <a:pt x="4632" y="3308"/>
                  </a:moveTo>
                  <a:cubicBezTo>
                    <a:pt x="5388" y="3308"/>
                    <a:pt x="6018" y="3938"/>
                    <a:pt x="6018" y="4694"/>
                  </a:cubicBezTo>
                  <a:cubicBezTo>
                    <a:pt x="6018" y="5450"/>
                    <a:pt x="5420" y="6049"/>
                    <a:pt x="4632" y="6049"/>
                  </a:cubicBezTo>
                  <a:cubicBezTo>
                    <a:pt x="3876" y="6049"/>
                    <a:pt x="3246" y="5419"/>
                    <a:pt x="3246" y="4694"/>
                  </a:cubicBezTo>
                  <a:cubicBezTo>
                    <a:pt x="3246" y="3938"/>
                    <a:pt x="3876" y="3308"/>
                    <a:pt x="4632" y="3308"/>
                  </a:cubicBezTo>
                  <a:close/>
                  <a:moveTo>
                    <a:pt x="8507" y="5230"/>
                  </a:moveTo>
                  <a:cubicBezTo>
                    <a:pt x="10303" y="5230"/>
                    <a:pt x="11815" y="6742"/>
                    <a:pt x="11815" y="8538"/>
                  </a:cubicBezTo>
                  <a:cubicBezTo>
                    <a:pt x="11815" y="10365"/>
                    <a:pt x="10334" y="11846"/>
                    <a:pt x="8507" y="11846"/>
                  </a:cubicBezTo>
                  <a:cubicBezTo>
                    <a:pt x="6680" y="11846"/>
                    <a:pt x="5199" y="10365"/>
                    <a:pt x="5199" y="8538"/>
                  </a:cubicBezTo>
                  <a:cubicBezTo>
                    <a:pt x="5199" y="6742"/>
                    <a:pt x="6680" y="5230"/>
                    <a:pt x="8507" y="5230"/>
                  </a:cubicBezTo>
                  <a:close/>
                  <a:moveTo>
                    <a:pt x="4664" y="0"/>
                  </a:moveTo>
                  <a:cubicBezTo>
                    <a:pt x="2080" y="0"/>
                    <a:pt x="1" y="2079"/>
                    <a:pt x="1" y="4694"/>
                  </a:cubicBezTo>
                  <a:cubicBezTo>
                    <a:pt x="1" y="5703"/>
                    <a:pt x="316" y="6711"/>
                    <a:pt x="914" y="7498"/>
                  </a:cubicBezTo>
                  <a:lnTo>
                    <a:pt x="4317" y="12571"/>
                  </a:lnTo>
                  <a:cubicBezTo>
                    <a:pt x="4396" y="12681"/>
                    <a:pt x="4530" y="12736"/>
                    <a:pt x="4660" y="12736"/>
                  </a:cubicBezTo>
                  <a:cubicBezTo>
                    <a:pt x="4790" y="12736"/>
                    <a:pt x="4916" y="12681"/>
                    <a:pt x="4979" y="12571"/>
                  </a:cubicBezTo>
                  <a:lnTo>
                    <a:pt x="5672" y="11531"/>
                  </a:lnTo>
                  <a:cubicBezTo>
                    <a:pt x="6396" y="12256"/>
                    <a:pt x="7404" y="12665"/>
                    <a:pt x="8507" y="12665"/>
                  </a:cubicBezTo>
                  <a:cubicBezTo>
                    <a:pt x="10776" y="12665"/>
                    <a:pt x="12634" y="10838"/>
                    <a:pt x="12634" y="8538"/>
                  </a:cubicBezTo>
                  <a:cubicBezTo>
                    <a:pt x="12634" y="6553"/>
                    <a:pt x="11217" y="4852"/>
                    <a:pt x="9326" y="4474"/>
                  </a:cubicBezTo>
                  <a:lnTo>
                    <a:pt x="9326" y="4222"/>
                  </a:lnTo>
                  <a:cubicBezTo>
                    <a:pt x="9074" y="1796"/>
                    <a:pt x="7089" y="0"/>
                    <a:pt x="46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" name="Google Shape;7421;p80">
            <a:extLst>
              <a:ext uri="{FF2B5EF4-FFF2-40B4-BE49-F238E27FC236}">
                <a16:creationId xmlns:a16="http://schemas.microsoft.com/office/drawing/2014/main" id="{B9B98201-6797-7305-408F-A81B8578867D}"/>
              </a:ext>
            </a:extLst>
          </p:cNvPr>
          <p:cNvGrpSpPr/>
          <p:nvPr/>
        </p:nvGrpSpPr>
        <p:grpSpPr>
          <a:xfrm>
            <a:off x="9941502" y="3954730"/>
            <a:ext cx="1046994" cy="1088820"/>
            <a:chOff x="583100" y="3982600"/>
            <a:chExt cx="296175" cy="296175"/>
          </a:xfrm>
        </p:grpSpPr>
        <p:sp>
          <p:nvSpPr>
            <p:cNvPr id="14" name="Google Shape;7422;p80">
              <a:extLst>
                <a:ext uri="{FF2B5EF4-FFF2-40B4-BE49-F238E27FC236}">
                  <a16:creationId xmlns:a16="http://schemas.microsoft.com/office/drawing/2014/main" id="{3953DF4A-4FD0-2294-D223-0F7D0EA60653}"/>
                </a:ext>
              </a:extLst>
            </p:cNvPr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7423;p80">
              <a:extLst>
                <a:ext uri="{FF2B5EF4-FFF2-40B4-BE49-F238E27FC236}">
                  <a16:creationId xmlns:a16="http://schemas.microsoft.com/office/drawing/2014/main" id="{588F7852-66AA-074E-637C-63A296899B32}"/>
                </a:ext>
              </a:extLst>
            </p:cNvPr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7424;p80">
              <a:extLst>
                <a:ext uri="{FF2B5EF4-FFF2-40B4-BE49-F238E27FC236}">
                  <a16:creationId xmlns:a16="http://schemas.microsoft.com/office/drawing/2014/main" id="{EE7C35DD-B173-1FF6-A101-3CF8809AEFA2}"/>
                </a:ext>
              </a:extLst>
            </p:cNvPr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7425;p80">
              <a:extLst>
                <a:ext uri="{FF2B5EF4-FFF2-40B4-BE49-F238E27FC236}">
                  <a16:creationId xmlns:a16="http://schemas.microsoft.com/office/drawing/2014/main" id="{252A3D9D-63F5-63A5-DEC4-3ACF838D9AEA}"/>
                </a:ext>
              </a:extLst>
            </p:cNvPr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7426;p80">
              <a:extLst>
                <a:ext uri="{FF2B5EF4-FFF2-40B4-BE49-F238E27FC236}">
                  <a16:creationId xmlns:a16="http://schemas.microsoft.com/office/drawing/2014/main" id="{1B82923F-8569-DA1F-D842-C9B5FC2B5314}"/>
                </a:ext>
              </a:extLst>
            </p:cNvPr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7427;p80">
              <a:extLst>
                <a:ext uri="{FF2B5EF4-FFF2-40B4-BE49-F238E27FC236}">
                  <a16:creationId xmlns:a16="http://schemas.microsoft.com/office/drawing/2014/main" id="{6143BD17-D92F-0ECC-E30B-BE657282C886}"/>
                </a:ext>
              </a:extLst>
            </p:cNvPr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7428;p80">
              <a:extLst>
                <a:ext uri="{FF2B5EF4-FFF2-40B4-BE49-F238E27FC236}">
                  <a16:creationId xmlns:a16="http://schemas.microsoft.com/office/drawing/2014/main" id="{B2ADC4A3-862D-8782-51A2-78EBA4AA7EC9}"/>
                </a:ext>
              </a:extLst>
            </p:cNvPr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3D9342CC-3DC2-AAE1-00AD-34461FFA2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800967"/>
              </p:ext>
            </p:extLst>
          </p:nvPr>
        </p:nvGraphicFramePr>
        <p:xfrm>
          <a:off x="295655" y="4369296"/>
          <a:ext cx="8127999" cy="169164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1619187">
                  <a:extLst>
                    <a:ext uri="{9D8B030D-6E8A-4147-A177-3AD203B41FA5}">
                      <a16:colId xmlns:a16="http://schemas.microsoft.com/office/drawing/2014/main" val="1098957593"/>
                    </a:ext>
                  </a:extLst>
                </a:gridCol>
                <a:gridCol w="3254406">
                  <a:extLst>
                    <a:ext uri="{9D8B030D-6E8A-4147-A177-3AD203B41FA5}">
                      <a16:colId xmlns:a16="http://schemas.microsoft.com/office/drawing/2014/main" val="2243869293"/>
                    </a:ext>
                  </a:extLst>
                </a:gridCol>
                <a:gridCol w="3254406">
                  <a:extLst>
                    <a:ext uri="{9D8B030D-6E8A-4147-A177-3AD203B41FA5}">
                      <a16:colId xmlns:a16="http://schemas.microsoft.com/office/drawing/2014/main" val="2941191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SALARIES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707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SKILLED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630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UNSKILLED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0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TECHNICAL LABOURs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00113"/>
                  </a:ext>
                </a:extLst>
              </a:tr>
            </a:tbl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B037EAD0-C0D0-CA8C-5C16-C52EFD60E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43" y="408561"/>
            <a:ext cx="986514" cy="98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540B935-D7DB-A31A-81F1-6D8276207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54" y="408561"/>
            <a:ext cx="986515" cy="9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26790-46E8-A44A-4F51-634817DB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A8614-BCF0-170A-D186-F5C342AB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57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4475D353-B63A-EA2B-4D29-F2D2E7933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123742"/>
              </p:ext>
            </p:extLst>
          </p:nvPr>
        </p:nvGraphicFramePr>
        <p:xfrm>
          <a:off x="238979" y="1462725"/>
          <a:ext cx="7054601" cy="223397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31740">
                  <a:extLst>
                    <a:ext uri="{9D8B030D-6E8A-4147-A177-3AD203B41FA5}">
                      <a16:colId xmlns:a16="http://schemas.microsoft.com/office/drawing/2014/main" val="1093257732"/>
                    </a:ext>
                  </a:extLst>
                </a:gridCol>
                <a:gridCol w="4126276">
                  <a:extLst>
                    <a:ext uri="{9D8B030D-6E8A-4147-A177-3AD203B41FA5}">
                      <a16:colId xmlns:a16="http://schemas.microsoft.com/office/drawing/2014/main" val="105666229"/>
                    </a:ext>
                  </a:extLst>
                </a:gridCol>
                <a:gridCol w="1996585">
                  <a:extLst>
                    <a:ext uri="{9D8B030D-6E8A-4147-A177-3AD203B41FA5}">
                      <a16:colId xmlns:a16="http://schemas.microsoft.com/office/drawing/2014/main" val="1844439497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Element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in INR /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335291"/>
                  </a:ext>
                </a:extLst>
              </a:tr>
              <a:tr h="494372"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Labour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203316"/>
                  </a:ext>
                </a:extLst>
              </a:tr>
              <a:tr h="519281"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 Line &amp; Machinery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835891"/>
                  </a:ext>
                </a:extLst>
              </a:tr>
              <a:tr h="519281"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per Battery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3901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4730B8E-E98F-428F-5CDA-802B4EF48447}"/>
              </a:ext>
            </a:extLst>
          </p:cNvPr>
          <p:cNvSpPr txBox="1"/>
          <p:nvPr/>
        </p:nvSpPr>
        <p:spPr>
          <a:xfrm>
            <a:off x="238978" y="3861048"/>
            <a:ext cx="80892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Profits from battery manufacturing unit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b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1.Cost of production : 22,220 rupees     </a:t>
            </a:r>
            <a:b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2.Selling price           : 24,000 rupees</a:t>
            </a:r>
            <a:b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3.Market price           : 25,000 rupees</a:t>
            </a:r>
            <a:b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4.Profit per battery    :    1780 rupees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5.Total profit earned by selling : 26,70,000 rupees / month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6.ROI : 16 months </a:t>
            </a:r>
          </a:p>
          <a:p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6A457-ADF8-B4EE-EFCA-F4C2C3A0A06F}"/>
              </a:ext>
            </a:extLst>
          </p:cNvPr>
          <p:cNvSpPr txBox="1"/>
          <p:nvPr/>
        </p:nvSpPr>
        <p:spPr>
          <a:xfrm>
            <a:off x="221230" y="69269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 of batteries produced per month - 1500</a:t>
            </a:r>
          </a:p>
        </p:txBody>
      </p:sp>
      <p:pic>
        <p:nvPicPr>
          <p:cNvPr id="3074" name="Picture 2" descr="1,495 Cartoon Of The Assembly Line Illustrations &amp; Clip Art - iStock">
            <a:extLst>
              <a:ext uri="{FF2B5EF4-FFF2-40B4-BE49-F238E27FC236}">
                <a16:creationId xmlns:a16="http://schemas.microsoft.com/office/drawing/2014/main" id="{A41542A8-0248-7C2B-814C-18F1FF5DC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80" y="2996952"/>
            <a:ext cx="4599887" cy="31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B040781-F72B-7950-55C8-FC356ED5D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60" y="1183100"/>
            <a:ext cx="3258126" cy="181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15AB9-D5E7-D741-E355-402A513D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0288-022F-AEA1-363A-8A2EEF7D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98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194A63-9FF0-B8C9-37EB-973A055E4F01}"/>
              </a:ext>
            </a:extLst>
          </p:cNvPr>
          <p:cNvSpPr txBox="1"/>
          <p:nvPr/>
        </p:nvSpPr>
        <p:spPr>
          <a:xfrm>
            <a:off x="3297429" y="590520"/>
            <a:ext cx="6408712" cy="507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 OF THE SWAP DOCK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C414343-54CD-93B6-069B-B96C5F441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933208"/>
              </p:ext>
            </p:extLst>
          </p:nvPr>
        </p:nvGraphicFramePr>
        <p:xfrm>
          <a:off x="2154612" y="1100193"/>
          <a:ext cx="8125884" cy="49987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592246031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419736920"/>
                    </a:ext>
                  </a:extLst>
                </a:gridCol>
                <a:gridCol w="4093436">
                  <a:extLst>
                    <a:ext uri="{9D8B030D-6E8A-4147-A177-3AD203B41FA5}">
                      <a16:colId xmlns:a16="http://schemas.microsoft.com/office/drawing/2014/main" val="4043896001"/>
                    </a:ext>
                  </a:extLst>
                </a:gridCol>
              </a:tblGrid>
              <a:tr h="29756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Components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in INR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3722"/>
                  </a:ext>
                </a:extLst>
              </a:tr>
              <a:tr h="29756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shell – sheet Al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7,000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405322"/>
                  </a:ext>
                </a:extLst>
              </a:tr>
              <a:tr h="29756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Charging modules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061548"/>
                  </a:ext>
                </a:extLst>
              </a:tr>
              <a:tr h="29756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monitor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399162"/>
                  </a:ext>
                </a:extLst>
              </a:tr>
              <a:tr h="29756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 Scanner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023494"/>
                  </a:ext>
                </a:extLst>
              </a:tr>
              <a:tr h="29756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OF 1 MACHINE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69166"/>
                  </a:ext>
                </a:extLst>
              </a:tr>
              <a:tr h="29756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FOR 10 MACHINES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56605"/>
                  </a:ext>
                </a:extLst>
              </a:tr>
              <a:tr h="29756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SOFTWARE/APP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743661"/>
                  </a:ext>
                </a:extLst>
              </a:tr>
              <a:tr h="48068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HARDWARE CHARGES (10 </a:t>
                      </a:r>
                      <a:r>
                        <a:rPr lang="en-I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No.s</a:t>
                      </a:r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56978"/>
                  </a:ext>
                </a:extLst>
              </a:tr>
              <a:tr h="29756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 CHARGES (LEASE)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3,12,000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929126"/>
                  </a:ext>
                </a:extLst>
              </a:tr>
              <a:tr h="29756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 SOLAR 10000 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01061"/>
                  </a:ext>
                </a:extLst>
              </a:tr>
              <a:tr h="297569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13,48,000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54256"/>
                  </a:ext>
                </a:extLst>
              </a:tr>
            </a:tbl>
          </a:graphicData>
        </a:graphic>
      </p:graphicFrame>
      <p:pic>
        <p:nvPicPr>
          <p:cNvPr id="10244" name="Picture 4">
            <a:extLst>
              <a:ext uri="{FF2B5EF4-FFF2-40B4-BE49-F238E27FC236}">
                <a16:creationId xmlns:a16="http://schemas.microsoft.com/office/drawing/2014/main" id="{11B0E975-4CD2-DCC8-F342-85DEEF480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4" y="934620"/>
            <a:ext cx="1376363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7ED6DB3-36AC-70EB-E8A6-FFD1699EA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51" y="1036781"/>
            <a:ext cx="1376363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435A229-95C0-294E-443C-E4944521A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0" y="2207424"/>
            <a:ext cx="1376363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89E73EE-D243-8EC0-70AD-7B7FF029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4" y="3606912"/>
            <a:ext cx="1376363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356120D-7418-1B78-2538-6BB16D41E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647" y="5088960"/>
            <a:ext cx="1376363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5BB6F95-DD74-2EBF-7BCD-CDDE56BFF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7" y="3712597"/>
            <a:ext cx="1376363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4C24CCF-286A-13FD-C3FB-96D841BA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647" y="2336234"/>
            <a:ext cx="1376363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62E4132-4E2B-4BD9-0A67-2FF3CBF2F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2" y="5029524"/>
            <a:ext cx="1376363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044E29-B516-B9E7-9B40-3D27FB405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1E002-F229-7452-5DC8-6EBF262D9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16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2E25E5-30E7-9F2E-A8BD-D71273EE568D}"/>
              </a:ext>
            </a:extLst>
          </p:cNvPr>
          <p:cNvSpPr txBox="1"/>
          <p:nvPr/>
        </p:nvSpPr>
        <p:spPr>
          <a:xfrm>
            <a:off x="2459421" y="797815"/>
            <a:ext cx="6554583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ARRANGING THE FINANCES (in </a:t>
            </a:r>
            <a:r>
              <a:rPr lang="en-IN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I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CB7A39B-C46A-D508-1956-BB4620631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808229"/>
              </p:ext>
            </p:extLst>
          </p:nvPr>
        </p:nvGraphicFramePr>
        <p:xfrm>
          <a:off x="791411" y="1499337"/>
          <a:ext cx="10614526" cy="4372074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307263">
                  <a:extLst>
                    <a:ext uri="{9D8B030D-6E8A-4147-A177-3AD203B41FA5}">
                      <a16:colId xmlns:a16="http://schemas.microsoft.com/office/drawing/2014/main" val="1416968520"/>
                    </a:ext>
                  </a:extLst>
                </a:gridCol>
                <a:gridCol w="5307263">
                  <a:extLst>
                    <a:ext uri="{9D8B030D-6E8A-4147-A177-3AD203B41FA5}">
                      <a16:colId xmlns:a16="http://schemas.microsoft.com/office/drawing/2014/main" val="3983229180"/>
                    </a:ext>
                  </a:extLst>
                </a:gridCol>
              </a:tblGrid>
              <a:tr h="763544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Subsidy from the state on EV’s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550958"/>
                  </a:ext>
                </a:extLst>
              </a:tr>
              <a:tr h="1317898">
                <a:tc>
                  <a:txBody>
                    <a:bodyPr/>
                    <a:lstStyle/>
                    <a:p>
                      <a:pPr algn="ctr"/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Subsidy  from MSME : 50L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50,00,000 </a:t>
                      </a:r>
                    </a:p>
                    <a:p>
                      <a:pPr algn="ctr"/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742652"/>
                  </a:ext>
                </a:extLst>
              </a:tr>
              <a:tr h="763544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Loan amount in INR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2,00,00,000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08129"/>
                  </a:ext>
                </a:extLst>
              </a:tr>
              <a:tr h="763544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Own  investment in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1,01,55,000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656614"/>
                  </a:ext>
                </a:extLst>
              </a:tr>
              <a:tr h="763544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capital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4,01,55,000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56651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DBF8B6-887C-FFAB-A6F2-E2820A51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735843-030A-753D-EA15-20A800BA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23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E0086-389C-606F-2522-3FDB87B01DBF}"/>
              </a:ext>
            </a:extLst>
          </p:cNvPr>
          <p:cNvSpPr txBox="1"/>
          <p:nvPr/>
        </p:nvSpPr>
        <p:spPr>
          <a:xfrm>
            <a:off x="223428" y="912157"/>
            <a:ext cx="9145016" cy="532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Expenses by paying salary              - 3,55,000 rupees / month</a:t>
            </a:r>
          </a:p>
          <a:p>
            <a:pPr>
              <a:lnSpc>
                <a:spcPct val="95000"/>
              </a:lnSpc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capital required to start the industry – 4,01,55,000 rupees</a:t>
            </a:r>
          </a:p>
          <a:p>
            <a:pPr>
              <a:lnSpc>
                <a:spcPct val="95000"/>
              </a:lnSpc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</a:pP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Profits from battery manufacturing unit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of production : 22,220 rupees     </a:t>
            </a: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Selling price           : 24,000 rupees</a:t>
            </a: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 price           : 25,000 rupees</a:t>
            </a: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Profit per battery    :    1,780 rupees</a:t>
            </a: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of batteries produced per month - 1500</a:t>
            </a:r>
          </a:p>
          <a:p>
            <a:pPr>
              <a:lnSpc>
                <a:spcPct val="95000"/>
              </a:lnSpc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cost of batteries produced       - 3,60,00,000 rupees</a:t>
            </a:r>
          </a:p>
          <a:p>
            <a:pPr>
              <a:lnSpc>
                <a:spcPct val="95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Machineries cost                              - 38,00,000 (2 machine *19L)</a:t>
            </a:r>
          </a:p>
          <a:p>
            <a:pPr>
              <a:lnSpc>
                <a:spcPct val="95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5000"/>
              </a:lnSpc>
            </a:pP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profit earned by selling            - 26,70,000 rupees</a:t>
            </a:r>
          </a:p>
          <a:p>
            <a:pPr>
              <a:lnSpc>
                <a:spcPct val="95000"/>
              </a:lnSpc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rofit PNG Free Download | PNG Mart">
            <a:extLst>
              <a:ext uri="{FF2B5EF4-FFF2-40B4-BE49-F238E27FC236}">
                <a16:creationId xmlns:a16="http://schemas.microsoft.com/office/drawing/2014/main" id="{695F4436-3A91-D7F5-5476-9A77A1F3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468" y="3030115"/>
            <a:ext cx="2915728" cy="29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BC11CF-C218-FF60-385B-11FDAA67B157}"/>
              </a:ext>
            </a:extLst>
          </p:cNvPr>
          <p:cNvSpPr/>
          <p:nvPr/>
        </p:nvSpPr>
        <p:spPr>
          <a:xfrm>
            <a:off x="8244556" y="2010866"/>
            <a:ext cx="3238640" cy="7268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MAKE PROFITS WHILE SAVING THE EARTH!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0451" y="0"/>
            <a:ext cx="3735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F17DD-F921-6EA4-8E01-6AAA0A13A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930DD-C5C0-2448-94BF-209B8798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03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DAD37-78B4-81BF-BB6C-0806C161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528" y="244303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OF SWAP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93421-8B6A-3D34-F07E-2D79878E0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340" y="1471773"/>
            <a:ext cx="10515600" cy="550561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 friendly and pocket friendly to both the user and the producer, overall, saving money and the world.</a:t>
            </a:r>
          </a:p>
          <a:p>
            <a:pPr marL="514350" indent="-514350">
              <a:buAutoNum type="arabicPeriod"/>
            </a:pPr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saving as it is a simple swap and go system.</a:t>
            </a:r>
          </a:p>
          <a:p>
            <a:pPr marL="514350" indent="-514350">
              <a:buAutoNum type="arabicPeriod"/>
            </a:pPr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Addresses the issue of infrastructure and limited range problems of EV`s.</a:t>
            </a:r>
          </a:p>
          <a:p>
            <a:pPr marL="514350" indent="-514350">
              <a:buAutoNum type="arabicPeriod"/>
            </a:pPr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Batteries can be monitored constantly, to prevent mishaps.</a:t>
            </a:r>
          </a:p>
          <a:p>
            <a:pPr marL="514350" indent="-514350">
              <a:buAutoNum type="arabicPeriod"/>
            </a:pPr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I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a kind product that harnesses the renewable resources to lead to a green and clean future.</a:t>
            </a:r>
            <a:br>
              <a:rPr lang="en-IN" dirty="0"/>
            </a:br>
            <a:br>
              <a:rPr lang="en-IN" dirty="0"/>
            </a:br>
            <a:br>
              <a:rPr lang="en-IN" dirty="0"/>
            </a:br>
            <a:endParaRPr lang="en-IN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341D484-2A9D-1734-0C91-BA33A44C6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446" y="1023780"/>
            <a:ext cx="1857554" cy="113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Time left - Free interface icons">
            <a:extLst>
              <a:ext uri="{FF2B5EF4-FFF2-40B4-BE49-F238E27FC236}">
                <a16:creationId xmlns:a16="http://schemas.microsoft.com/office/drawing/2014/main" id="{B2C877CC-ADB6-7927-633B-1B1E21E2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940" y="2935204"/>
            <a:ext cx="986566" cy="98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olutions PNG Transparent Images Free Download | Vector Files | Pngtree">
            <a:extLst>
              <a:ext uri="{FF2B5EF4-FFF2-40B4-BE49-F238E27FC236}">
                <a16:creationId xmlns:a16="http://schemas.microsoft.com/office/drawing/2014/main" id="{6F988EA3-00B6-C638-1C5B-D97D8E5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422458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5C77E-8E29-4A74-1512-1890FE7E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EFDCF-1DB2-03B9-8998-D811C41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82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4A53-7DF8-4A05-805E-0E2CE7870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95" y="416935"/>
            <a:ext cx="3156285" cy="1325563"/>
          </a:xfrm>
        </p:spPr>
        <p:txBody>
          <a:bodyPr>
            <a:normAutofit/>
          </a:bodyPr>
          <a:lstStyle/>
          <a:p>
            <a:pPr algn="ctr"/>
            <a:r>
              <a:rPr lang="en-I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04EAC-77E8-4C2A-B4FF-40D7AB80D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312" y="1742498"/>
            <a:ext cx="11481890" cy="56558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solar energy as a renewable and sustainable form of energy.</a:t>
            </a:r>
          </a:p>
          <a:p>
            <a:pPr marL="514350" indent="-514350">
              <a:buAutoNum type="arabicPeriod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Comparing the carbon emission of an IC engine car and an EV car.</a:t>
            </a:r>
            <a:b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Thus concluding ,electric vehicles are green and eco friendly when compared to existing  IC cars.</a:t>
            </a:r>
          </a:p>
          <a:p>
            <a:pPr marL="514350" indent="-514350">
              <a:buAutoNum type="arabicPeriod"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Bringing awareness and educating people about the importance of  environment. Exploring and understanding the measures taken by the government of Karnataka to protect the environment.</a:t>
            </a:r>
          </a:p>
          <a:p>
            <a:pPr marL="0" indent="0">
              <a:buNone/>
            </a:pPr>
            <a:b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797026-BD2B-0D1B-E3FD-85170E648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05578-4988-6134-764C-DF38410F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62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Concept of Environmental Education | EcoMENA">
            <a:extLst>
              <a:ext uri="{FF2B5EF4-FFF2-40B4-BE49-F238E27FC236}">
                <a16:creationId xmlns:a16="http://schemas.microsoft.com/office/drawing/2014/main" id="{1039FAA7-1D40-529B-77BB-CF079FDC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B23780-1AAD-4284-AE9A-FD71961EE462}"/>
              </a:ext>
            </a:extLst>
          </p:cNvPr>
          <p:cNvSpPr/>
          <p:nvPr/>
        </p:nvSpPr>
        <p:spPr>
          <a:xfrm>
            <a:off x="3107605" y="517585"/>
            <a:ext cx="6193766" cy="9661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07AFF-71CA-4837-85C7-CB7582406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88" y="2885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Education</a:t>
            </a:r>
            <a:endParaRPr lang="en-IN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45302B-477A-6DF9-E26D-02EE8049D3F6}"/>
              </a:ext>
            </a:extLst>
          </p:cNvPr>
          <p:cNvSpPr/>
          <p:nvPr/>
        </p:nvSpPr>
        <p:spPr>
          <a:xfrm>
            <a:off x="532014" y="2018582"/>
            <a:ext cx="11303427" cy="366732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B14BD5-73E7-DD1F-AF5D-5465F7636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875" y="2617277"/>
            <a:ext cx="10407112" cy="3353516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education is a process that allows individuals to explore environmental issues, engage in problem solving, and take action to improve the environment.</a:t>
            </a:r>
          </a:p>
          <a:p>
            <a:b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 result, individuals develop a deeper understanding of environmental issues and have the skills to make informed and responsible decisions.</a:t>
            </a:r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A8347-43C4-A4F0-FDC6-B436F2C72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F33303-518F-9906-4E15-760EF952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5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orld on Fire Digital Art by Douglas Pittman - Fine Art America">
            <a:extLst>
              <a:ext uri="{FF2B5EF4-FFF2-40B4-BE49-F238E27FC236}">
                <a16:creationId xmlns:a16="http://schemas.microsoft.com/office/drawing/2014/main" id="{2838CA55-29A8-0C76-6C4B-5C490586B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07BBA7-8AC2-8605-170F-CB3795E154A1}"/>
              </a:ext>
            </a:extLst>
          </p:cNvPr>
          <p:cNvSpPr/>
          <p:nvPr/>
        </p:nvSpPr>
        <p:spPr>
          <a:xfrm>
            <a:off x="209550" y="933450"/>
            <a:ext cx="6378526" cy="5159947"/>
          </a:xfrm>
          <a:prstGeom prst="roundRect">
            <a:avLst/>
          </a:prstGeom>
          <a:solidFill>
            <a:schemeClr val="lt1">
              <a:alpha val="9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9651B-4B2B-4320-85C4-EAB328FCD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021" y="898244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global warming</a:t>
            </a:r>
            <a:endParaRPr lang="en-IN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70964-F53E-4214-BA36-6E87764BB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06" y="2146162"/>
            <a:ext cx="10994644" cy="400323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0" i="0" dirty="0">
                <a:solidFill>
                  <a:srgbClr val="2B2B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elting glaciers and ice sheets.</a:t>
            </a:r>
          </a:p>
          <a:p>
            <a:r>
              <a:rPr lang="en-US" sz="2000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0" i="0" dirty="0">
                <a:solidFill>
                  <a:srgbClr val="2B2B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 level rise.</a:t>
            </a:r>
          </a:p>
          <a:p>
            <a:r>
              <a:rPr lang="en-US" sz="2000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m</a:t>
            </a:r>
            <a:r>
              <a:rPr lang="en-US" sz="2000" b="0" i="0" dirty="0">
                <a:solidFill>
                  <a:srgbClr val="2B2B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ore intense heat waves.</a:t>
            </a:r>
          </a:p>
          <a:p>
            <a:r>
              <a:rPr lang="en-IN" sz="2000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IN" sz="2000" b="0" i="0" dirty="0">
                <a:solidFill>
                  <a:srgbClr val="2B2B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lobal temperature increases</a:t>
            </a:r>
            <a:r>
              <a:rPr lang="en-IN" sz="2000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sz="2000" b="0" i="0" dirty="0">
              <a:solidFill>
                <a:srgbClr val="2B2B2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0" i="0" dirty="0">
                <a:solidFill>
                  <a:srgbClr val="2B2B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nimal geographic ranges are shifting.</a:t>
            </a:r>
            <a:endParaRPr lang="en-IN" sz="2000" dirty="0">
              <a:solidFill>
                <a:srgbClr val="2B2B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i="0" dirty="0">
                <a:solidFill>
                  <a:srgbClr val="2B2B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Plants and trees are blooming sooner.</a:t>
            </a:r>
            <a:endParaRPr lang="en-US" sz="2000" dirty="0">
              <a:solidFill>
                <a:srgbClr val="2B2B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="0" i="0" dirty="0">
                <a:solidFill>
                  <a:srgbClr val="2B2B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eather damage will also increase and intensify.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00FC2B-D028-4950-A774-6058E69D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97" y="681038"/>
            <a:ext cx="5390710" cy="5390710"/>
          </a:xfrm>
          <a:prstGeom prst="rect">
            <a:avLst/>
          </a:prstGeom>
          <a:solidFill>
            <a:schemeClr val="lt1">
              <a:alpha val="0"/>
            </a:schemeClr>
          </a:solidFill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33CD3-017E-FB3D-DF25-23457099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3A06E-0FC7-9BE1-8238-28A7292B2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79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E4258-21D7-4861-B610-24AD969E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560" y="-740731"/>
            <a:ext cx="9425440" cy="2739345"/>
          </a:xfrm>
        </p:spPr>
        <p:txBody>
          <a:bodyPr>
            <a:normAutofit/>
          </a:bodyPr>
          <a:lstStyle/>
          <a:p>
            <a:r>
              <a:rPr lang="en-I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CONSERVATION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C09F470-4843-4287-A65B-F43B7395807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40168864"/>
              </p:ext>
            </p:extLst>
          </p:nvPr>
        </p:nvGraphicFramePr>
        <p:xfrm>
          <a:off x="419730" y="922500"/>
          <a:ext cx="11352540" cy="5352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2A1971-EC95-DC96-611D-1A5EE6457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A4B1A-3DC2-B7FD-8A4A-234D26BF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65640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e National Emblem Of India - 10 Things To Know About Its History And  Significance!">
            <a:extLst>
              <a:ext uri="{FF2B5EF4-FFF2-40B4-BE49-F238E27FC236}">
                <a16:creationId xmlns:a16="http://schemas.microsoft.com/office/drawing/2014/main" id="{282E8696-2E6E-9638-556D-D27124CDF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7097B3-B9D0-EE12-E897-54E49D8D442C}"/>
              </a:ext>
            </a:extLst>
          </p:cNvPr>
          <p:cNvSpPr/>
          <p:nvPr/>
        </p:nvSpPr>
        <p:spPr>
          <a:xfrm>
            <a:off x="552091" y="1325564"/>
            <a:ext cx="10941193" cy="4385124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359" y="-359218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steps taken by our government?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716" y="1484662"/>
            <a:ext cx="10515600" cy="4351338"/>
          </a:xfrm>
        </p:spPr>
        <p:txBody>
          <a:bodyPr>
            <a:normAutofit/>
          </a:bodyPr>
          <a:lstStyle/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constitution</a:t>
            </a: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 that:</a:t>
            </a:r>
          </a:p>
          <a:p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“It shall be the duty of every citizen of India to protect and improve the natural environment including forests, lakes, rivers and wildlife and to have compassion for living creatures”</a:t>
            </a:r>
          </a:p>
          <a:p>
            <a:pPr marL="0" indent="0">
              <a:buNone/>
            </a:pPr>
            <a:endParaRPr lang="en-I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Schemes like Plantation schemes, Seedling distribution schemes, awareness schemes.</a:t>
            </a:r>
          </a:p>
          <a:p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educational parks for promoting awareness and recreation. </a:t>
            </a:r>
            <a:r>
              <a:rPr lang="en-I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I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tree parks, </a:t>
            </a:r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Daivavana.</a:t>
            </a:r>
          </a:p>
          <a:p>
            <a:endParaRPr lang="en-IN" i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8AED89A-F756-6D14-7355-1D97E7DAA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8EE01F-7DFF-98E6-1AAB-40EA8AB2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28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Karnataka CM launches 75 electric buses for Bengaluru | The Indian Exp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338231" cy="685800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18400" y="1773900"/>
            <a:ext cx="4673600" cy="454130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Advantages-</a:t>
            </a:r>
          </a:p>
          <a:p>
            <a:pPr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dependency on fossil fuels.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noise and air pollution.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Reduces GHG emissions.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efficient.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durability and efficiency.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mileage (range).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9507" y="134855"/>
            <a:ext cx="5401730" cy="1328186"/>
          </a:xfrm>
        </p:spPr>
        <p:txBody>
          <a:bodyPr>
            <a:normAutofit fontScale="90000"/>
          </a:bodyPr>
          <a:lstStyle/>
          <a:p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 BUSES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46BA14-9ADE-AF91-B810-FA0846803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EF1E1-279F-DAB8-EC44-CBC795D0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38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arnataka Forest Logo - Latest Govt Jobs 2021 | Government Job Vacancies  Notification Alert">
            <a:extLst>
              <a:ext uri="{FF2B5EF4-FFF2-40B4-BE49-F238E27FC236}">
                <a16:creationId xmlns:a16="http://schemas.microsoft.com/office/drawing/2014/main" id="{5D38869F-284F-D108-975A-F83331D9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14" y="664167"/>
            <a:ext cx="1709333" cy="170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007AFF-71CA-4837-85C7-CB7582406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29" y="588936"/>
            <a:ext cx="5765371" cy="790414"/>
          </a:xfrm>
        </p:spPr>
        <p:txBody>
          <a:bodyPr>
            <a:normAutofit/>
          </a:bodyPr>
          <a:lstStyle/>
          <a:p>
            <a:r>
              <a:rPr lang="en-I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F13B8-5C84-45A3-AC37-6338EB7E8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762" y="1621131"/>
            <a:ext cx="9964838" cy="1711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had the privilege of interviewing an official from the Karnataka forest department. We contacted Respected Mr. Prasanna Kumar SR (Deputy conservator of forests, Mysore) and asked a few questions concerning sustainability and carbon emissions.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296762" y="3411349"/>
            <a:ext cx="721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drastic increase in population has resulted in over dependence of existing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resources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Urbanization has resulted in decrease in the forest cover and increase in pollution.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activities have led to the exploitation of the ecosystem.</a:t>
            </a:r>
          </a:p>
          <a:p>
            <a:endParaRPr lang="en-US" dirty="0"/>
          </a:p>
        </p:txBody>
      </p:sp>
      <p:pic>
        <p:nvPicPr>
          <p:cNvPr id="6" name="Picture 5" descr="IMG20221214221813.jpg"/>
          <p:cNvPicPr>
            <a:picLocks noChangeAspect="1"/>
          </p:cNvPicPr>
          <p:nvPr/>
        </p:nvPicPr>
        <p:blipFill>
          <a:blip r:embed="rId4" cstate="print"/>
          <a:srcRect l="879" t="30000"/>
          <a:stretch>
            <a:fillRect/>
          </a:stretch>
        </p:blipFill>
        <p:spPr>
          <a:xfrm>
            <a:off x="7369267" y="3253472"/>
            <a:ext cx="4822733" cy="255466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DA447-BEE9-F1C7-705C-028F3411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E812E-4710-17B6-05F7-45E4E319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20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89" y="345079"/>
            <a:ext cx="8243805" cy="1325563"/>
          </a:xfrm>
        </p:spPr>
        <p:txBody>
          <a:bodyPr>
            <a:normAutofit/>
          </a:bodyPr>
          <a:lstStyle/>
          <a:p>
            <a:r>
              <a:rPr lang="en-I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SUGGESTED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90" y="1705686"/>
            <a:ext cx="7794356" cy="4659425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EVs and eco-friendly alternatives.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Plantation schemes.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Eco-friendly practices.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and following rules and regulations.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Awareness programmes.</a:t>
            </a:r>
          </a:p>
        </p:txBody>
      </p:sp>
      <p:pic>
        <p:nvPicPr>
          <p:cNvPr id="9218" name="Picture 2" descr="Eco Friendly PNG Cutout - PNG All">
            <a:extLst>
              <a:ext uri="{FF2B5EF4-FFF2-40B4-BE49-F238E27FC236}">
                <a16:creationId xmlns:a16="http://schemas.microsoft.com/office/drawing/2014/main" id="{1F379E24-4677-0DFA-1370-049A398B5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169" y="2346554"/>
            <a:ext cx="897983" cy="8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gulation - Rules And Regulation Icon PNG Image | Transparent PNG Free  Download on SeekPNG">
            <a:extLst>
              <a:ext uri="{FF2B5EF4-FFF2-40B4-BE49-F238E27FC236}">
                <a16:creationId xmlns:a16="http://schemas.microsoft.com/office/drawing/2014/main" id="{7C4169A9-851C-D144-49F0-0FA64CAD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489" y="5392670"/>
            <a:ext cx="836663" cy="89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Brand awareness - Free user icons">
            <a:extLst>
              <a:ext uri="{FF2B5EF4-FFF2-40B4-BE49-F238E27FC236}">
                <a16:creationId xmlns:a16="http://schemas.microsoft.com/office/drawing/2014/main" id="{2C9C7D43-82D7-E42B-6D45-F4FA7EC4D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451" y="3876294"/>
            <a:ext cx="1034411" cy="103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673AF37-D988-B086-95D9-8EBF5B14E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451" y="708671"/>
            <a:ext cx="1005421" cy="103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02CC749-0084-7D20-E174-A945D94E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931" y="0"/>
            <a:ext cx="6235889" cy="72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27A865-B5E2-B3B9-95E3-38794218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C62BF-0445-C37D-9F67-5DBBC025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87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FE3504-986F-FB77-285B-EC02B43A3021}"/>
              </a:ext>
            </a:extLst>
          </p:cNvPr>
          <p:cNvSpPr/>
          <p:nvPr/>
        </p:nvSpPr>
        <p:spPr>
          <a:xfrm>
            <a:off x="257175" y="1458258"/>
            <a:ext cx="4180955" cy="8069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6B2329-997D-6BDB-02B2-A21CD3540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362416"/>
            <a:ext cx="10515600" cy="1325563"/>
          </a:xfrm>
        </p:spPr>
        <p:txBody>
          <a:bodyPr>
            <a:normAutofit/>
          </a:bodyPr>
          <a:lstStyle/>
          <a:p>
            <a:r>
              <a:rPr lang="en-I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SEMINAR</a:t>
            </a:r>
            <a:r>
              <a:rPr lang="en-IN" sz="2800" b="1" u="sng" dirty="0"/>
              <a:t>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733F404-C828-E902-46EB-60E609192F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5090598"/>
              </p:ext>
            </p:extLst>
          </p:nvPr>
        </p:nvGraphicFramePr>
        <p:xfrm>
          <a:off x="257175" y="2609850"/>
          <a:ext cx="11677650" cy="3350417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5086265">
                  <a:extLst>
                    <a:ext uri="{9D8B030D-6E8A-4147-A177-3AD203B41FA5}">
                      <a16:colId xmlns:a16="http://schemas.microsoft.com/office/drawing/2014/main" val="2675688896"/>
                    </a:ext>
                  </a:extLst>
                </a:gridCol>
                <a:gridCol w="3321643">
                  <a:extLst>
                    <a:ext uri="{9D8B030D-6E8A-4147-A177-3AD203B41FA5}">
                      <a16:colId xmlns:a16="http://schemas.microsoft.com/office/drawing/2014/main" val="470584410"/>
                    </a:ext>
                  </a:extLst>
                </a:gridCol>
                <a:gridCol w="3269742">
                  <a:extLst>
                    <a:ext uri="{9D8B030D-6E8A-4147-A177-3AD203B41FA5}">
                      <a16:colId xmlns:a16="http://schemas.microsoft.com/office/drawing/2014/main" val="3008400649"/>
                    </a:ext>
                  </a:extLst>
                </a:gridCol>
              </a:tblGrid>
              <a:tr h="478631">
                <a:tc rowSpan="2">
                  <a:txBody>
                    <a:bodyPr/>
                    <a:lstStyle/>
                    <a:p>
                      <a:pPr algn="ctr"/>
                      <a:endParaRPr lang="en-IN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I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OPTIONS GIVEN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SELECTIONS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754174"/>
                  </a:ext>
                </a:extLst>
              </a:tr>
              <a:tr h="478631">
                <a:tc vMerge="1"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BEFORE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362345"/>
                  </a:ext>
                </a:extLst>
              </a:tr>
              <a:tr h="478631">
                <a:tc>
                  <a:txBody>
                    <a:bodyPr/>
                    <a:lstStyle/>
                    <a:p>
                      <a:pPr algn="l"/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BURSTING CRACKERS 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516347"/>
                  </a:ext>
                </a:extLst>
              </a:tr>
              <a:tr h="478631">
                <a:tc>
                  <a:txBody>
                    <a:bodyPr/>
                    <a:lstStyle/>
                    <a:p>
                      <a:pPr algn="l"/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LISTENING TO LOUD MUSIC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494145"/>
                  </a:ext>
                </a:extLst>
              </a:tr>
              <a:tr h="478631">
                <a:tc>
                  <a:txBody>
                    <a:bodyPr/>
                    <a:lstStyle/>
                    <a:p>
                      <a:pPr algn="l"/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GARDENING 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292316"/>
                  </a:ext>
                </a:extLst>
              </a:tr>
              <a:tr h="478631">
                <a:tc>
                  <a:txBody>
                    <a:bodyPr/>
                    <a:lstStyle/>
                    <a:p>
                      <a:pPr algn="l"/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CYCLING 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198514"/>
                  </a:ext>
                </a:extLst>
              </a:tr>
              <a:tr h="478631">
                <a:tc>
                  <a:txBody>
                    <a:bodyPr/>
                    <a:lstStyle/>
                    <a:p>
                      <a:pPr algn="l"/>
                      <a:r>
                        <a:rPr lang="en-IN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EATING BARBEQUE/SIZZLING FOOD 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85696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FB9B264-5EAD-E9A3-5698-54D8E923EB03}"/>
              </a:ext>
            </a:extLst>
          </p:cNvPr>
          <p:cNvSpPr txBox="1"/>
          <p:nvPr/>
        </p:nvSpPr>
        <p:spPr>
          <a:xfrm>
            <a:off x="257175" y="1557338"/>
            <a:ext cx="471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GRADE SELECTED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5</a:t>
            </a:r>
            <a:r>
              <a:rPr lang="en-I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Standard</a:t>
            </a:r>
            <a:b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NO.OF STUDENTS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0A402-DC15-F23A-724E-D634D16B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20CEE-4662-8380-5335-34FE92A5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56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1DE8-CE03-382A-737C-619666AB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F6EDF-D013-9CC7-7A3D-953BBDD95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690688"/>
            <a:ext cx="10713720" cy="4486275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found that the carbon emission from IC vehicles is 9 times more when compared to EV throughout its life.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survey, we found out that many children have resolved to conserve the nature consciously.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6C930-D3E7-262C-B530-3E82A8E9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B5CBC-B8A6-0342-73B2-4A3CBD65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3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chieving Sustainable Development | Accenture">
            <a:extLst>
              <a:ext uri="{FF2B5EF4-FFF2-40B4-BE49-F238E27FC236}">
                <a16:creationId xmlns:a16="http://schemas.microsoft.com/office/drawing/2014/main" id="{B92977A7-E0E5-B069-4175-CB23C3095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45AF88-BD16-7DCF-6F56-6706050B6165}"/>
              </a:ext>
            </a:extLst>
          </p:cNvPr>
          <p:cNvSpPr/>
          <p:nvPr/>
        </p:nvSpPr>
        <p:spPr>
          <a:xfrm>
            <a:off x="470761" y="1095807"/>
            <a:ext cx="11105888" cy="492754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406C0-566A-82D5-4C08-D9B407BA1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51" y="256638"/>
            <a:ext cx="10515600" cy="797248"/>
          </a:xfrm>
        </p:spPr>
        <p:txBody>
          <a:bodyPr>
            <a:normAutofit/>
          </a:bodyPr>
          <a:lstStyle/>
          <a:p>
            <a:r>
              <a:rPr lang="en-IN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r>
              <a:rPr lang="en-IN" sz="3200" b="1" i="1" u="sng" dirty="0"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9D4D5-4769-B9EC-FF58-809A5AF01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61" y="1643033"/>
            <a:ext cx="11105888" cy="5054786"/>
          </a:xfrm>
        </p:spPr>
        <p:txBody>
          <a:bodyPr>
            <a:norm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IN" sz="2400" b="1" dirty="0">
                <a:solidFill>
                  <a:srgbClr val="2021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IN" sz="2400" b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tocks of natural resources are limited</a:t>
            </a:r>
            <a:r>
              <a:rPr lang="en-IN" sz="24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Resources are being exhausted and are not being replaced by an alternative solution.</a:t>
            </a:r>
            <a:endParaRPr lang="en-I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IN" sz="24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Small things like using the resources mindfully, judiciously and conserving the resources </a:t>
            </a:r>
            <a:r>
              <a:rPr lang="en-IN" sz="2400" dirty="0">
                <a:solidFill>
                  <a:srgbClr val="2021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IN" sz="24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consciously.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IN" sz="2400" dirty="0">
                <a:solidFill>
                  <a:srgbClr val="2021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 individual can contribute by taking small steps, starting from their homes, which when followed by a community as a whole, will change the environment as we know it!</a:t>
            </a:r>
            <a:endParaRPr lang="en-I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4839F-ABB2-A66E-A29B-499A83E8C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3D944-F0A8-7BC4-EAAC-C810F063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34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13C9-268D-701E-444A-2E918BA8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250478"/>
            <a:ext cx="10515600" cy="1325563"/>
          </a:xfrm>
        </p:spPr>
        <p:txBody>
          <a:bodyPr>
            <a:normAutofit/>
          </a:bodyPr>
          <a:lstStyle/>
          <a:p>
            <a:r>
              <a:rPr lang="en-I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 GALLERY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3" y="1576041"/>
            <a:ext cx="2960709" cy="2220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615" y="1581923"/>
            <a:ext cx="2952866" cy="2214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342" y="1555942"/>
            <a:ext cx="2987509" cy="224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93" y="4018933"/>
            <a:ext cx="2960709" cy="2220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1773" y="4018932"/>
            <a:ext cx="2960708" cy="2220531"/>
          </a:xfrm>
          <a:prstGeom prst="rect">
            <a:avLst/>
          </a:prstGeom>
        </p:spPr>
      </p:pic>
      <p:sp>
        <p:nvSpPr>
          <p:cNvPr id="5" name="AutoShape 6" descr="Background Images - Free Download on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19B9FC-B539-B809-7AF1-A9636DAA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BA81B-E59A-4D8D-8B61-2FC090D5E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59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Take a Photo from a Video | The Motif Blog">
            <a:extLst>
              <a:ext uri="{FF2B5EF4-FFF2-40B4-BE49-F238E27FC236}">
                <a16:creationId xmlns:a16="http://schemas.microsoft.com/office/drawing/2014/main" id="{73E0B142-BC90-6909-165C-AADC90C4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11EE6F-D71E-9754-E4A2-F683B3637A7C}"/>
              </a:ext>
            </a:extLst>
          </p:cNvPr>
          <p:cNvSpPr/>
          <p:nvPr/>
        </p:nvSpPr>
        <p:spPr>
          <a:xfrm>
            <a:off x="414067" y="258792"/>
            <a:ext cx="6090249" cy="96615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INTERVIEW LINK AND VIDEO LINKS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6C67B6-E0E8-B3DF-9075-AA27239DB4C4}"/>
              </a:ext>
            </a:extLst>
          </p:cNvPr>
          <p:cNvSpPr/>
          <p:nvPr/>
        </p:nvSpPr>
        <p:spPr>
          <a:xfrm>
            <a:off x="414067" y="1427672"/>
            <a:ext cx="10075654" cy="2126412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2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00C0F-B86A-FDBE-1721-DA30ED9BABDF}"/>
              </a:ext>
            </a:extLst>
          </p:cNvPr>
          <p:cNvSpPr txBox="1"/>
          <p:nvPr/>
        </p:nvSpPr>
        <p:spPr>
          <a:xfrm>
            <a:off x="707365" y="1759789"/>
            <a:ext cx="9489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INTERVIEW:</a:t>
            </a:r>
          </a:p>
          <a:p>
            <a:r>
              <a:rPr lang="en-IN" sz="2400" dirty="0">
                <a:hlinkClick r:id="rId4"/>
              </a:rPr>
              <a:t>https://drive.google.com/file/d/1xcCifnLmQ7pOMDjBFkQdOGGo7UH1hc5g/view?usp=share_link</a:t>
            </a:r>
            <a:endParaRPr lang="en-IN" sz="2400" dirty="0"/>
          </a:p>
          <a:p>
            <a:endParaRPr lang="en-IN" sz="2400" dirty="0"/>
          </a:p>
          <a:p>
            <a:endParaRPr lang="en-IN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DA9B5-D4B8-0BC4-C865-7ECB06EC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5E563-D4D0-2E2A-EEA1-5A90FB7D3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10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C02D-03A2-57B7-A690-44854B78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46" y="716279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2A86-A8C5-7016-09C7-2AAACA89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546" y="2005012"/>
            <a:ext cx="10515600" cy="4351338"/>
          </a:xfrm>
        </p:spPr>
        <p:txBody>
          <a:bodyPr>
            <a:normAutofit/>
          </a:bodyPr>
          <a:lstStyle/>
          <a:p>
            <a:endParaRPr lang="en-I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come up with easily adaptable solutions of sustainable development.</a:t>
            </a: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spread awareness about the importance of  environmental education.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40067E-2A81-0A11-F0CF-691096A9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83EEC-7D36-08A6-AAAA-342C5A3C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00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044AE-16D6-7C90-2A56-ACA539FA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A518-5312-8E92-972D-7973DEADF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hlinkClick r:id="rId2"/>
              </a:rPr>
              <a:t>https://www.rainforesttrust.org/</a:t>
            </a:r>
            <a:endParaRPr lang="en-IN" dirty="0"/>
          </a:p>
          <a:p>
            <a:endParaRPr lang="en-IN" dirty="0"/>
          </a:p>
          <a:p>
            <a:r>
              <a:rPr lang="en-IN" dirty="0">
                <a:hlinkClick r:id="rId3"/>
              </a:rPr>
              <a:t>https://massachusetts.revolusun.com/blog/carbon-footprint-of-solar-panel-manufacturing/</a:t>
            </a:r>
            <a:endParaRPr lang="en-IN" dirty="0"/>
          </a:p>
          <a:p>
            <a:endParaRPr lang="en-IN" dirty="0"/>
          </a:p>
          <a:p>
            <a:r>
              <a:rPr lang="en-IN" dirty="0">
                <a:hlinkClick r:id="rId4"/>
              </a:rPr>
              <a:t>https://www.thesundaily.my/style-life/feature/solar-energy-for-sustainable-development-DY5809151</a:t>
            </a:r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91143-9A47-BDAF-7B15-6424CAF96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43948-7091-53F2-5DA9-68E5A86C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67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0FB7-EF92-6F76-012F-92A3871B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549938"/>
            <a:ext cx="10515600" cy="1325563"/>
          </a:xfrm>
        </p:spPr>
        <p:txBody>
          <a:bodyPr/>
          <a:lstStyle/>
          <a:p>
            <a:r>
              <a:rPr lang="en-I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  <a:r>
              <a:rPr lang="en-IN" sz="36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br>
              <a:rPr lang="en-IN" b="1" dirty="0"/>
            </a:b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63553-8DD8-2F0C-115A-08B5A52DD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1" y="187550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very grateful to the IISc team for providing us this platform.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would also like to thank the VPS management and the teachers for their well coordinated support and for encouraging us.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would also like to thank Ms H S Gayathri, Ms. Veena, Ms. Vijayalakshmi ,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Ms. Priyanka, Mr. Hemanth and other facilitators, for their overall support in carrying out this project.</a:t>
            </a:r>
          </a:p>
          <a:p>
            <a:pPr marL="0" indent="0">
              <a:buNone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also thank</a:t>
            </a: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Mr. Prasanna Kumar ( DCF ),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giving his precious and valuable points that contributed towards our project.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888D8-0F23-F7A0-57CE-61424353C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A2270-0D3F-8E18-FA70-88B01E83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28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akanda: 10 Most Important Places From Black Panther (&amp; Their Significance)">
            <a:extLst>
              <a:ext uri="{FF2B5EF4-FFF2-40B4-BE49-F238E27FC236}">
                <a16:creationId xmlns:a16="http://schemas.microsoft.com/office/drawing/2014/main" id="{B8C15178-F08D-D170-B2A0-EBF0B9B3A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90F2D0-5E32-79C1-99CC-0701B3D3F778}"/>
              </a:ext>
            </a:extLst>
          </p:cNvPr>
          <p:cNvSpPr/>
          <p:nvPr/>
        </p:nvSpPr>
        <p:spPr>
          <a:xfrm>
            <a:off x="3812875" y="2484408"/>
            <a:ext cx="5360894" cy="1777042"/>
          </a:xfrm>
          <a:prstGeom prst="roundRect">
            <a:avLst/>
          </a:prstGeom>
          <a:pattFill prst="pct7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rgbClr val="000000">
                <a:alpha val="7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7" name="Picture 9">
            <a:extLst>
              <a:ext uri="{FF2B5EF4-FFF2-40B4-BE49-F238E27FC236}">
                <a16:creationId xmlns:a16="http://schemas.microsoft.com/office/drawing/2014/main" id="{09BB6B73-FA76-F30B-2753-AEAB4946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09" y="2643186"/>
            <a:ext cx="3781425" cy="1571625"/>
          </a:xfrm>
          <a:prstGeom prst="rect">
            <a:avLst/>
          </a:prstGeom>
          <a:noFill/>
          <a:effectLst>
            <a:glow rad="127000">
              <a:schemeClr val="accent3">
                <a:lumMod val="50000"/>
              </a:schemeClr>
            </a:glow>
            <a:outerShdw blurRad="50800" dist="50800" dir="5400000" algn="ctr" rotWithShape="0">
              <a:schemeClr val="tx1">
                <a:lumMod val="95000"/>
                <a:lumOff val="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3A2AF9-54C9-549F-DFBF-DE896C14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4C3F4-4B85-F453-BE2A-1056D61A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87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24A53-7DF8-4A05-805E-0E2CE7870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41" y="602653"/>
            <a:ext cx="3156285" cy="1325563"/>
          </a:xfrm>
        </p:spPr>
        <p:txBody>
          <a:bodyPr>
            <a:normAutofit/>
          </a:bodyPr>
          <a:lstStyle/>
          <a:p>
            <a:r>
              <a:rPr lang="en-IN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</a:t>
            </a:r>
            <a:r>
              <a:rPr lang="en-IN" sz="3600" b="1" u="sng" dirty="0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04EAC-77E8-4C2A-B4FF-40D7AB80D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94" y="1928216"/>
            <a:ext cx="11032375" cy="565583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solar energy as a renewable and sustainable form of energy.</a:t>
            </a:r>
          </a:p>
          <a:p>
            <a:pPr marL="514350" indent="-514350">
              <a:buAutoNum type="arabicPeriod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 the carbon emission of an IC engine car and an EV car.</a:t>
            </a:r>
          </a:p>
          <a:p>
            <a:pPr marL="514350" indent="-514350">
              <a:buAutoNum type="arabicPeriod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Bringing awareness and educating people about the importance of environment. </a:t>
            </a:r>
            <a:b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9FE1D-2B2F-3326-580F-966B957B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86AA4-E57D-9B0A-741E-DB4AC7B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1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B58ADD-8DF2-4157-9303-1D117941383F}"/>
              </a:ext>
            </a:extLst>
          </p:cNvPr>
          <p:cNvSpPr txBox="1"/>
          <p:nvPr/>
        </p:nvSpPr>
        <p:spPr>
          <a:xfrm>
            <a:off x="145366" y="804260"/>
            <a:ext cx="11901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GENERATION FROM FEW RESOURCES</a:t>
            </a:r>
            <a:endParaRPr lang="en-IN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Pie chart showing of distribution of power sources The Government of... |  Download Scientific Diagram">
            <a:extLst>
              <a:ext uri="{FF2B5EF4-FFF2-40B4-BE49-F238E27FC236}">
                <a16:creationId xmlns:a16="http://schemas.microsoft.com/office/drawing/2014/main" id="{577E6223-D9F6-7EE5-5DB4-086C06360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2" y="2208361"/>
            <a:ext cx="4209251" cy="331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D309D3-CFCF-DDDD-D429-24A802D4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7BC4A-88CA-A4D6-68EA-C4D9A0B4A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E3AF2-90C6-8B6E-CAD5-BC1C877F2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506" y="1825198"/>
            <a:ext cx="62865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97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E0D408-D67D-9D21-1FA5-80B5CCA7D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A87D06-5C91-D4E1-24C9-835FCE11B2DE}"/>
              </a:ext>
            </a:extLst>
          </p:cNvPr>
          <p:cNvSpPr txBox="1"/>
          <p:nvPr/>
        </p:nvSpPr>
        <p:spPr>
          <a:xfrm>
            <a:off x="1283616" y="1"/>
            <a:ext cx="1067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ENERGY : BRIGHTENING UP THE FUTURE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D27560-B919-2673-A80B-5DC4ED2AEF5A}"/>
              </a:ext>
            </a:extLst>
          </p:cNvPr>
          <p:cNvSpPr/>
          <p:nvPr/>
        </p:nvSpPr>
        <p:spPr>
          <a:xfrm>
            <a:off x="230667" y="1052653"/>
            <a:ext cx="3662287" cy="22062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Creates thermal and electrical energy.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E24B44-23B2-BB81-AFFE-5C2804D9216A}"/>
              </a:ext>
            </a:extLst>
          </p:cNvPr>
          <p:cNvSpPr/>
          <p:nvPr/>
        </p:nvSpPr>
        <p:spPr>
          <a:xfrm>
            <a:off x="270330" y="4555975"/>
            <a:ext cx="3729307" cy="20168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CBC93F-440F-6AA8-8976-C3F88A2EE25B}"/>
              </a:ext>
            </a:extLst>
          </p:cNvPr>
          <p:cNvSpPr/>
          <p:nvPr/>
        </p:nvSpPr>
        <p:spPr>
          <a:xfrm>
            <a:off x="8298707" y="4366564"/>
            <a:ext cx="3662287" cy="22062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photons’ energy is converted into different forms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30C523-8686-7F0C-A0CA-AAD83CB3ECE1}"/>
              </a:ext>
            </a:extLst>
          </p:cNvPr>
          <p:cNvSpPr/>
          <p:nvPr/>
        </p:nvSpPr>
        <p:spPr>
          <a:xfrm>
            <a:off x="8298707" y="947973"/>
            <a:ext cx="3662287" cy="22062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i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Photovoltaic (PV) solar panel is used to capture and convert solar radiations to electricity by colliding photons in the conducting tubes</a:t>
            </a:r>
            <a:r>
              <a:rPr lang="en-US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b="1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A6F6EE-26C7-6362-BDFD-2101A8E62C3F}"/>
              </a:ext>
            </a:extLst>
          </p:cNvPr>
          <p:cNvSpPr txBox="1"/>
          <p:nvPr/>
        </p:nvSpPr>
        <p:spPr>
          <a:xfrm>
            <a:off x="426721" y="4702205"/>
            <a:ext cx="366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Inexpensive</a:t>
            </a:r>
          </a:p>
          <a:p>
            <a:pPr marL="342900" indent="-342900">
              <a:buAutoNum type="arabicPeriod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 energy</a:t>
            </a:r>
          </a:p>
          <a:p>
            <a:pPr marL="342900" indent="-342900">
              <a:buAutoNum type="arabicPeriod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to harness</a:t>
            </a:r>
          </a:p>
          <a:p>
            <a:pPr marL="342900" indent="-342900">
              <a:buAutoNum type="arabicPeriod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Renewable</a:t>
            </a:r>
          </a:p>
          <a:p>
            <a:pPr marL="342900" indent="-342900" algn="ctr">
              <a:buAutoNum type="arabicPeriod"/>
            </a:pPr>
            <a:endParaRPr lang="en-US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AB707-EC5D-9BC6-A0D8-B905F3603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4316E-D0A5-8BBC-5331-A9981872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3591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9F6F5-2C15-4F8F-B2BE-5D7318A61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315" y="220913"/>
            <a:ext cx="9905998" cy="1478570"/>
          </a:xfrm>
        </p:spPr>
        <p:txBody>
          <a:bodyPr>
            <a:normAutofit/>
          </a:bodyPr>
          <a:lstStyle/>
          <a:p>
            <a:r>
              <a:rPr lang="en-I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not these?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2BB6E2E-7256-4C25-A074-4B691385BD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8135676"/>
              </p:ext>
            </p:extLst>
          </p:nvPr>
        </p:nvGraphicFramePr>
        <p:xfrm>
          <a:off x="1071076" y="1267784"/>
          <a:ext cx="10691358" cy="483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2C7DBEA-9880-40C7-816B-A00D33CAB3B3}"/>
              </a:ext>
            </a:extLst>
          </p:cNvPr>
          <p:cNvSpPr/>
          <p:nvPr/>
        </p:nvSpPr>
        <p:spPr>
          <a:xfrm>
            <a:off x="817589" y="1467009"/>
            <a:ext cx="1511302" cy="813706"/>
          </a:xfrm>
          <a:prstGeom prst="homePlat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less of hydro</a:t>
            </a:r>
            <a:r>
              <a:rPr lang="en-I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23C60D72-B330-4F73-AE28-C03BB7B3C9B1}"/>
              </a:ext>
            </a:extLst>
          </p:cNvPr>
          <p:cNvSpPr/>
          <p:nvPr/>
        </p:nvSpPr>
        <p:spPr>
          <a:xfrm>
            <a:off x="817589" y="3111132"/>
            <a:ext cx="1511302" cy="813706"/>
          </a:xfrm>
          <a:prstGeom prst="homePlat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less of wind?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764157C-BF7C-4E57-BCCC-0F92B2DBC569}"/>
              </a:ext>
            </a:extLst>
          </p:cNvPr>
          <p:cNvSpPr/>
          <p:nvPr/>
        </p:nvSpPr>
        <p:spPr>
          <a:xfrm>
            <a:off x="817589" y="4987729"/>
            <a:ext cx="1511302" cy="813706"/>
          </a:xfrm>
          <a:prstGeom prst="homePlat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less of nuclear?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8CFA6-612F-3FD2-EA7C-E77AB455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09556-461B-8003-A016-DC377B47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1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Boxing Ring Vector Art, Icons, and Graphics for Free Download">
            <a:extLst>
              <a:ext uri="{FF2B5EF4-FFF2-40B4-BE49-F238E27FC236}">
                <a16:creationId xmlns:a16="http://schemas.microsoft.com/office/drawing/2014/main" id="{CE9F58F4-7652-2E4B-AC50-6FF37DCA9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215A42-8BFE-AE50-40FB-1278FA1F439B}"/>
              </a:ext>
            </a:extLst>
          </p:cNvPr>
          <p:cNvSpPr/>
          <p:nvPr/>
        </p:nvSpPr>
        <p:spPr>
          <a:xfrm>
            <a:off x="6209534" y="1215686"/>
            <a:ext cx="5821258" cy="5693435"/>
          </a:xfrm>
          <a:prstGeom prst="roundRect">
            <a:avLst/>
          </a:prstGeom>
          <a:solidFill>
            <a:schemeClr val="accent1"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687D6C-4A94-0555-4481-41653736CC88}"/>
              </a:ext>
            </a:extLst>
          </p:cNvPr>
          <p:cNvSpPr/>
          <p:nvPr/>
        </p:nvSpPr>
        <p:spPr>
          <a:xfrm>
            <a:off x="217210" y="1164565"/>
            <a:ext cx="5821258" cy="5693435"/>
          </a:xfrm>
          <a:prstGeom prst="roundRect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274" name="Picture 10">
            <a:extLst>
              <a:ext uri="{FF2B5EF4-FFF2-40B4-BE49-F238E27FC236}">
                <a16:creationId xmlns:a16="http://schemas.microsoft.com/office/drawing/2014/main" id="{5786AEC4-0CD8-C5F3-0086-7DA7F4ECF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6" y="1295517"/>
            <a:ext cx="4894211" cy="24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730419D6-AC49-55AE-4015-C13855C7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3513" y="1295517"/>
            <a:ext cx="4160762" cy="286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B3DD5446-1F15-463A-35E4-4AA0DF601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66" y="3503603"/>
            <a:ext cx="63246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>
            <a:extLst>
              <a:ext uri="{FF2B5EF4-FFF2-40B4-BE49-F238E27FC236}">
                <a16:creationId xmlns:a16="http://schemas.microsoft.com/office/drawing/2014/main" id="{2D9E50B7-AF13-DD08-64FE-01EA03202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02" y="3013228"/>
            <a:ext cx="7248522" cy="48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C5349-A0E1-7D7B-EEA3-9D3F8D3AE80B}"/>
              </a:ext>
            </a:extLst>
          </p:cNvPr>
          <p:cNvSpPr/>
          <p:nvPr/>
        </p:nvSpPr>
        <p:spPr>
          <a:xfrm>
            <a:off x="3362817" y="142654"/>
            <a:ext cx="5693434" cy="828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⚡ FUEL VS ELECTRIC ⚡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8C1BBF-6C99-93B9-CB28-17BBD0817A57}"/>
              </a:ext>
            </a:extLst>
          </p:cNvPr>
          <p:cNvSpPr/>
          <p:nvPr/>
        </p:nvSpPr>
        <p:spPr>
          <a:xfrm>
            <a:off x="1211312" y="176989"/>
            <a:ext cx="1643289" cy="738795"/>
          </a:xfrm>
          <a:prstGeom prst="roundRect">
            <a:avLst/>
          </a:prstGeom>
          <a:solidFill>
            <a:srgbClr val="C00000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FD7023-3A92-4220-2365-1DB78E53FB34}"/>
              </a:ext>
            </a:extLst>
          </p:cNvPr>
          <p:cNvSpPr/>
          <p:nvPr/>
        </p:nvSpPr>
        <p:spPr>
          <a:xfrm>
            <a:off x="9509831" y="176988"/>
            <a:ext cx="1643289" cy="738795"/>
          </a:xfrm>
          <a:prstGeom prst="roundRect">
            <a:avLst/>
          </a:prstGeom>
          <a:solidFill>
            <a:schemeClr val="accent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2A1B9E-C609-7CA1-DE05-D47E443EDBF3}"/>
              </a:ext>
            </a:extLst>
          </p:cNvPr>
          <p:cNvSpPr/>
          <p:nvPr/>
        </p:nvSpPr>
        <p:spPr>
          <a:xfrm>
            <a:off x="6935638" y="5745192"/>
            <a:ext cx="483079" cy="209254"/>
          </a:xfrm>
          <a:prstGeom prst="rect">
            <a:avLst/>
          </a:prstGeom>
          <a:solidFill>
            <a:srgbClr val="00B05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C94C0B-F24A-37D7-16AA-8A32A561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88ADA8-8B44-FE4D-D252-1524FF9D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CD6E8-2CD9-4B0D-B874-5D1B8A7B5A0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19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1628</TotalTime>
  <Words>3956</Words>
  <Application>Microsoft Office PowerPoint</Application>
  <PresentationFormat>Widescreen</PresentationFormat>
  <Paragraphs>687</Paragraphs>
  <Slides>42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Aharoni</vt:lpstr>
      <vt:lpstr>Arial</vt:lpstr>
      <vt:lpstr>Calibri</vt:lpstr>
      <vt:lpstr>Calibri Light</vt:lpstr>
      <vt:lpstr>Cambria Math</vt:lpstr>
      <vt:lpstr>Courier New</vt:lpstr>
      <vt:lpstr>Quire Sans</vt:lpstr>
      <vt:lpstr>Times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Effects of global warming</vt:lpstr>
      <vt:lpstr>OBJECTIVE:</vt:lpstr>
      <vt:lpstr>PRINCIPLE</vt:lpstr>
      <vt:lpstr>PowerPoint Presentation</vt:lpstr>
      <vt:lpstr>PowerPoint Presentation</vt:lpstr>
      <vt:lpstr>Why not these?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MOBILITY CHALLENGES TO EVs: </vt:lpstr>
      <vt:lpstr>OUR IDEA !!!   -AN INDEGENIOUS SOLUTION  TO EV PROBLEMS!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ADVANTAGES OF SWAP SYSTEM</vt:lpstr>
      <vt:lpstr>PRINCIPLE</vt:lpstr>
      <vt:lpstr>Environmental Education</vt:lpstr>
      <vt:lpstr>IMPORTANCE OF CONSERVATION</vt:lpstr>
      <vt:lpstr>What are the steps taken by our government?</vt:lpstr>
      <vt:lpstr>ELECTRIC  BUSES</vt:lpstr>
      <vt:lpstr>INTERVIEW</vt:lpstr>
      <vt:lpstr>SOLUTIONS SUGGESTED</vt:lpstr>
      <vt:lpstr>SEMINAR </vt:lpstr>
      <vt:lpstr>RESULT</vt:lpstr>
      <vt:lpstr>CONCLUSION:</vt:lpstr>
      <vt:lpstr>PICTURE GALLERY</vt:lpstr>
      <vt:lpstr>PowerPoint Presentation</vt:lpstr>
      <vt:lpstr>References</vt:lpstr>
      <vt:lpstr>ACKNOWLEDGEMENTS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supriyabist68@gmail.com</dc:creator>
  <cp:lastModifiedBy>Pradeep Hegde</cp:lastModifiedBy>
  <cp:revision>93</cp:revision>
  <dcterms:created xsi:type="dcterms:W3CDTF">2021-12-20T04:23:14Z</dcterms:created>
  <dcterms:modified xsi:type="dcterms:W3CDTF">2022-12-16T10:47:29Z</dcterms:modified>
</cp:coreProperties>
</file>