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6858000" cy="5143500"/>
  <p:notesSz cx="6858000" cy="9144000"/>
  <p:embeddedFontLst>
    <p:embeddedFont>
      <p:font typeface="Calibri" panose="020F0502020204030204" pitchFamily="34" charset="0"/>
      <p:regular r:id="rId20"/>
      <p:bold r:id="rId21"/>
      <p:italic r:id="rId22"/>
      <p:boldItalic r:id="rId23"/>
    </p:embeddedFont>
    <p:embeddedFont>
      <p:font typeface="Nunito" panose="020B0604020202020204" charset="0"/>
      <p:regular r:id="rId24"/>
      <p:bold r:id="rId25"/>
      <p:italic r:id="rId26"/>
      <p:boldItalic r:id="rId27"/>
    </p:embeddedFont>
    <p:embeddedFont>
      <p:font typeface="Rockwell" panose="02060603020205020403" pitchFamily="18"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jraFgF9LueqIonDHgWC6O18cQ/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EECAFE-30F4-447A-93F1-28C502D67F45}">
  <a:tblStyle styleId="{10EECAFE-30F4-447A-93F1-28C502D67F45}"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392" y="78"/>
      </p:cViewPr>
      <p:guideLst>
        <p:guide orient="horz" pos="16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4943573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33690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b0b975cc9b_1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b0b975cc9b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5517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b96ac57f08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b96ac57f0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6194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b96ac57f08_1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b96ac57f08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4693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b96ac57f08_1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b96ac57f08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5822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b96ac57f08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b96ac57f0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4098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6226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86062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60012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46698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490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83279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02121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b0b975cc9b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b0b975cc9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9798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3235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70877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3391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g1b0b975cc9b_1_207"/>
          <p:cNvSpPr/>
          <p:nvPr/>
        </p:nvSpPr>
        <p:spPr>
          <a:xfrm>
            <a:off x="23" y="2824500"/>
            <a:ext cx="55278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g1b0b975cc9b_1_207"/>
          <p:cNvSpPr/>
          <p:nvPr/>
        </p:nvSpPr>
        <p:spPr>
          <a:xfrm flipH="1">
            <a:off x="2686800" y="1550700"/>
            <a:ext cx="41712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g1b0b975cc9b_1_207"/>
          <p:cNvSpPr/>
          <p:nvPr/>
        </p:nvSpPr>
        <p:spPr>
          <a:xfrm rot="10800000">
            <a:off x="3794104" y="0"/>
            <a:ext cx="30639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g1b0b975cc9b_1_207"/>
          <p:cNvSpPr/>
          <p:nvPr/>
        </p:nvSpPr>
        <p:spPr>
          <a:xfrm>
            <a:off x="152456" y="206250"/>
            <a:ext cx="65532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g1b0b975cc9b_1_207"/>
          <p:cNvGrpSpPr/>
          <p:nvPr/>
        </p:nvGrpSpPr>
        <p:grpSpPr>
          <a:xfrm>
            <a:off x="191400" y="592"/>
            <a:ext cx="1687772" cy="1044300"/>
            <a:chOff x="255200" y="592"/>
            <a:chExt cx="2250363" cy="1044300"/>
          </a:xfrm>
        </p:grpSpPr>
        <p:sp>
          <p:nvSpPr>
            <p:cNvPr id="15" name="Google Shape;15;g1b0b975cc9b_1_207"/>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g1b0b975cc9b_1_207"/>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g1b0b975cc9b_1_207"/>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g1b0b975cc9b_1_207"/>
          <p:cNvGrpSpPr/>
          <p:nvPr/>
        </p:nvGrpSpPr>
        <p:grpSpPr>
          <a:xfrm>
            <a:off x="679046" y="592"/>
            <a:ext cx="1687772" cy="1044300"/>
            <a:chOff x="905395" y="592"/>
            <a:chExt cx="2250363" cy="1044300"/>
          </a:xfrm>
        </p:grpSpPr>
        <p:sp>
          <p:nvSpPr>
            <p:cNvPr id="19" name="Google Shape;19;g1b0b975cc9b_1_207"/>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g1b0b975cc9b_1_207"/>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g1b0b975cc9b_1_207"/>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g1b0b975cc9b_1_207"/>
          <p:cNvGrpSpPr/>
          <p:nvPr/>
        </p:nvGrpSpPr>
        <p:grpSpPr>
          <a:xfrm>
            <a:off x="5293447" y="5088"/>
            <a:ext cx="1388573" cy="752108"/>
            <a:chOff x="6917201" y="0"/>
            <a:chExt cx="2227777" cy="863400"/>
          </a:xfrm>
        </p:grpSpPr>
        <p:sp>
          <p:nvSpPr>
            <p:cNvPr id="23" name="Google Shape;23;g1b0b975cc9b_1_207"/>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g1b0b975cc9b_1_207"/>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g1b0b975cc9b_1_207"/>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g1b0b975cc9b_1_207"/>
          <p:cNvGrpSpPr/>
          <p:nvPr/>
        </p:nvGrpSpPr>
        <p:grpSpPr>
          <a:xfrm>
            <a:off x="4914774" y="4217852"/>
            <a:ext cx="1791801" cy="925737"/>
            <a:chOff x="6917201" y="0"/>
            <a:chExt cx="2227777" cy="863400"/>
          </a:xfrm>
        </p:grpSpPr>
        <p:sp>
          <p:nvSpPr>
            <p:cNvPr id="27" name="Google Shape;27;g1b0b975cc9b_1_207"/>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g1b0b975cc9b_1_207"/>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g1b0b975cc9b_1_207"/>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g1b0b975cc9b_1_207"/>
          <p:cNvGrpSpPr/>
          <p:nvPr/>
        </p:nvGrpSpPr>
        <p:grpSpPr>
          <a:xfrm>
            <a:off x="149362" y="4055652"/>
            <a:ext cx="2096561" cy="1083308"/>
            <a:chOff x="6917201" y="0"/>
            <a:chExt cx="2227777" cy="863400"/>
          </a:xfrm>
        </p:grpSpPr>
        <p:sp>
          <p:nvSpPr>
            <p:cNvPr id="31" name="Google Shape;31;g1b0b975cc9b_1_207"/>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g1b0b975cc9b_1_207"/>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g1b0b975cc9b_1_207"/>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g1b0b975cc9b_1_207"/>
          <p:cNvSpPr txBox="1">
            <a:spLocks noGrp="1"/>
          </p:cNvSpPr>
          <p:nvPr>
            <p:ph type="ctrTitle"/>
          </p:nvPr>
        </p:nvSpPr>
        <p:spPr>
          <a:xfrm>
            <a:off x="1394027" y="1822833"/>
            <a:ext cx="40209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g1b0b975cc9b_1_207"/>
          <p:cNvSpPr txBox="1">
            <a:spLocks noGrp="1"/>
          </p:cNvSpPr>
          <p:nvPr>
            <p:ph type="subTitle" idx="1"/>
          </p:nvPr>
        </p:nvSpPr>
        <p:spPr>
          <a:xfrm>
            <a:off x="1394025" y="3413158"/>
            <a:ext cx="40209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g1b0b975cc9b_1_207"/>
          <p:cNvSpPr txBox="1">
            <a:spLocks noGrp="1"/>
          </p:cNvSpPr>
          <p:nvPr>
            <p:ph type="sldNum" idx="12"/>
          </p:nvPr>
        </p:nvSpPr>
        <p:spPr>
          <a:xfrm>
            <a:off x="6293050" y="4543668"/>
            <a:ext cx="4116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g1b0b975cc9b_1_307"/>
          <p:cNvSpPr/>
          <p:nvPr/>
        </p:nvSpPr>
        <p:spPr>
          <a:xfrm flipH="1">
            <a:off x="4176900" y="2834075"/>
            <a:ext cx="26811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g1b0b975cc9b_1_307"/>
          <p:cNvGrpSpPr/>
          <p:nvPr/>
        </p:nvGrpSpPr>
        <p:grpSpPr>
          <a:xfrm>
            <a:off x="4469416" y="4119576"/>
            <a:ext cx="1890714" cy="1024165"/>
            <a:chOff x="6917201" y="0"/>
            <a:chExt cx="2227777" cy="863400"/>
          </a:xfrm>
        </p:grpSpPr>
        <p:sp>
          <p:nvSpPr>
            <p:cNvPr id="112" name="Google Shape;112;g1b0b975cc9b_1_307"/>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g1b0b975cc9b_1_307"/>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g1b0b975cc9b_1_307"/>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g1b0b975cc9b_1_307"/>
          <p:cNvGrpSpPr/>
          <p:nvPr/>
        </p:nvGrpSpPr>
        <p:grpSpPr>
          <a:xfrm>
            <a:off x="149362" y="2"/>
            <a:ext cx="2096561" cy="1083308"/>
            <a:chOff x="6917201" y="0"/>
            <a:chExt cx="2227777" cy="863400"/>
          </a:xfrm>
        </p:grpSpPr>
        <p:sp>
          <p:nvSpPr>
            <p:cNvPr id="116" name="Google Shape;116;g1b0b975cc9b_1_307"/>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g1b0b975cc9b_1_307"/>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g1b0b975cc9b_1_307"/>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g1b0b975cc9b_1_307"/>
          <p:cNvSpPr txBox="1">
            <a:spLocks noGrp="1"/>
          </p:cNvSpPr>
          <p:nvPr>
            <p:ph type="title" hasCustomPrompt="1"/>
          </p:nvPr>
        </p:nvSpPr>
        <p:spPr>
          <a:xfrm>
            <a:off x="1039388" y="1383850"/>
            <a:ext cx="4779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g1b0b975cc9b_1_307"/>
          <p:cNvSpPr txBox="1">
            <a:spLocks noGrp="1"/>
          </p:cNvSpPr>
          <p:nvPr>
            <p:ph type="body" idx="1"/>
          </p:nvPr>
        </p:nvSpPr>
        <p:spPr>
          <a:xfrm>
            <a:off x="1039388" y="2863850"/>
            <a:ext cx="4779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g1b0b975cc9b_1_307"/>
          <p:cNvSpPr txBox="1">
            <a:spLocks noGrp="1"/>
          </p:cNvSpPr>
          <p:nvPr>
            <p:ph type="sldNum" idx="12"/>
          </p:nvPr>
        </p:nvSpPr>
        <p:spPr>
          <a:xfrm>
            <a:off x="6293050" y="4543668"/>
            <a:ext cx="4116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g1b0b975cc9b_1_320"/>
          <p:cNvSpPr txBox="1">
            <a:spLocks noGrp="1"/>
          </p:cNvSpPr>
          <p:nvPr>
            <p:ph type="sldNum" idx="12"/>
          </p:nvPr>
        </p:nvSpPr>
        <p:spPr>
          <a:xfrm>
            <a:off x="6293050" y="4543668"/>
            <a:ext cx="4116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g1b0b975cc9b_1_235"/>
          <p:cNvSpPr/>
          <p:nvPr/>
        </p:nvSpPr>
        <p:spPr>
          <a:xfrm flipH="1">
            <a:off x="3567900" y="2309400"/>
            <a:ext cx="32901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g1b0b975cc9b_1_235"/>
          <p:cNvGrpSpPr/>
          <p:nvPr/>
        </p:nvGrpSpPr>
        <p:grpSpPr>
          <a:xfrm>
            <a:off x="4195470" y="3961115"/>
            <a:ext cx="2182553" cy="1182340"/>
            <a:chOff x="6917201" y="0"/>
            <a:chExt cx="2227777" cy="863400"/>
          </a:xfrm>
        </p:grpSpPr>
        <p:sp>
          <p:nvSpPr>
            <p:cNvPr id="40" name="Google Shape;40;g1b0b975cc9b_1_235"/>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g1b0b975cc9b_1_235"/>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g1b0b975cc9b_1_235"/>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g1b0b975cc9b_1_235"/>
          <p:cNvGrpSpPr/>
          <p:nvPr/>
        </p:nvGrpSpPr>
        <p:grpSpPr>
          <a:xfrm>
            <a:off x="149362" y="2"/>
            <a:ext cx="2096561" cy="1083308"/>
            <a:chOff x="6917201" y="0"/>
            <a:chExt cx="2227777" cy="863400"/>
          </a:xfrm>
        </p:grpSpPr>
        <p:sp>
          <p:nvSpPr>
            <p:cNvPr id="44" name="Google Shape;44;g1b0b975cc9b_1_235"/>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g1b0b975cc9b_1_235"/>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g1b0b975cc9b_1_235"/>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g1b0b975cc9b_1_235"/>
          <p:cNvSpPr txBox="1">
            <a:spLocks noGrp="1"/>
          </p:cNvSpPr>
          <p:nvPr>
            <p:ph type="title"/>
          </p:nvPr>
        </p:nvSpPr>
        <p:spPr>
          <a:xfrm>
            <a:off x="1416513" y="1746100"/>
            <a:ext cx="40332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g1b0b975cc9b_1_235"/>
          <p:cNvSpPr txBox="1">
            <a:spLocks noGrp="1"/>
          </p:cNvSpPr>
          <p:nvPr>
            <p:ph type="sldNum" idx="12"/>
          </p:nvPr>
        </p:nvSpPr>
        <p:spPr>
          <a:xfrm>
            <a:off x="6293050" y="4543668"/>
            <a:ext cx="4116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g1b0b975cc9b_1_247"/>
          <p:cNvSpPr/>
          <p:nvPr/>
        </p:nvSpPr>
        <p:spPr>
          <a:xfrm flipH="1">
            <a:off x="2686800" y="1550700"/>
            <a:ext cx="41712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g1b0b975cc9b_1_247"/>
          <p:cNvSpPr/>
          <p:nvPr/>
        </p:nvSpPr>
        <p:spPr>
          <a:xfrm>
            <a:off x="23" y="2824500"/>
            <a:ext cx="55278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g1b0b975cc9b_1_247"/>
          <p:cNvSpPr/>
          <p:nvPr/>
        </p:nvSpPr>
        <p:spPr>
          <a:xfrm>
            <a:off x="152419" y="206250"/>
            <a:ext cx="65532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g1b0b975cc9b_1_247"/>
          <p:cNvSpPr txBox="1">
            <a:spLocks noGrp="1"/>
          </p:cNvSpPr>
          <p:nvPr>
            <p:ph type="title"/>
          </p:nvPr>
        </p:nvSpPr>
        <p:spPr>
          <a:xfrm>
            <a:off x="614363" y="845600"/>
            <a:ext cx="56292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g1b0b975cc9b_1_247"/>
          <p:cNvSpPr txBox="1">
            <a:spLocks noGrp="1"/>
          </p:cNvSpPr>
          <p:nvPr>
            <p:ph type="body" idx="1"/>
          </p:nvPr>
        </p:nvSpPr>
        <p:spPr>
          <a:xfrm>
            <a:off x="614363" y="1990725"/>
            <a:ext cx="56292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g1b0b975cc9b_1_247"/>
          <p:cNvSpPr txBox="1">
            <a:spLocks noGrp="1"/>
          </p:cNvSpPr>
          <p:nvPr>
            <p:ph type="sldNum" idx="12"/>
          </p:nvPr>
        </p:nvSpPr>
        <p:spPr>
          <a:xfrm>
            <a:off x="6293050" y="4543668"/>
            <a:ext cx="4116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g1b0b975cc9b_1_254"/>
          <p:cNvSpPr/>
          <p:nvPr/>
        </p:nvSpPr>
        <p:spPr>
          <a:xfrm flipH="1">
            <a:off x="2686800" y="1550700"/>
            <a:ext cx="41712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g1b0b975cc9b_1_254"/>
          <p:cNvSpPr/>
          <p:nvPr/>
        </p:nvSpPr>
        <p:spPr>
          <a:xfrm>
            <a:off x="23" y="2824500"/>
            <a:ext cx="55278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g1b0b975cc9b_1_254"/>
          <p:cNvSpPr/>
          <p:nvPr/>
        </p:nvSpPr>
        <p:spPr>
          <a:xfrm>
            <a:off x="152419" y="206250"/>
            <a:ext cx="65532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g1b0b975cc9b_1_254"/>
          <p:cNvSpPr txBox="1">
            <a:spLocks noGrp="1"/>
          </p:cNvSpPr>
          <p:nvPr>
            <p:ph type="title"/>
          </p:nvPr>
        </p:nvSpPr>
        <p:spPr>
          <a:xfrm>
            <a:off x="614363" y="845600"/>
            <a:ext cx="56292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g1b0b975cc9b_1_254"/>
          <p:cNvSpPr txBox="1">
            <a:spLocks noGrp="1"/>
          </p:cNvSpPr>
          <p:nvPr>
            <p:ph type="body" idx="1"/>
          </p:nvPr>
        </p:nvSpPr>
        <p:spPr>
          <a:xfrm>
            <a:off x="614363" y="1990725"/>
            <a:ext cx="27645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g1b0b975cc9b_1_254"/>
          <p:cNvSpPr txBox="1">
            <a:spLocks noGrp="1"/>
          </p:cNvSpPr>
          <p:nvPr>
            <p:ph type="body" idx="2"/>
          </p:nvPr>
        </p:nvSpPr>
        <p:spPr>
          <a:xfrm>
            <a:off x="3479006" y="1990725"/>
            <a:ext cx="27645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g1b0b975cc9b_1_254"/>
          <p:cNvSpPr txBox="1">
            <a:spLocks noGrp="1"/>
          </p:cNvSpPr>
          <p:nvPr>
            <p:ph type="sldNum" idx="12"/>
          </p:nvPr>
        </p:nvSpPr>
        <p:spPr>
          <a:xfrm>
            <a:off x="6293050" y="4543668"/>
            <a:ext cx="4116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g1b0b975cc9b_1_262"/>
          <p:cNvSpPr/>
          <p:nvPr/>
        </p:nvSpPr>
        <p:spPr>
          <a:xfrm flipH="1">
            <a:off x="2686800" y="1550700"/>
            <a:ext cx="41712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g1b0b975cc9b_1_262"/>
          <p:cNvSpPr/>
          <p:nvPr/>
        </p:nvSpPr>
        <p:spPr>
          <a:xfrm>
            <a:off x="23" y="2824500"/>
            <a:ext cx="55278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g1b0b975cc9b_1_262"/>
          <p:cNvSpPr/>
          <p:nvPr/>
        </p:nvSpPr>
        <p:spPr>
          <a:xfrm>
            <a:off x="152419" y="206250"/>
            <a:ext cx="65532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g1b0b975cc9b_1_262"/>
          <p:cNvSpPr txBox="1">
            <a:spLocks noGrp="1"/>
          </p:cNvSpPr>
          <p:nvPr>
            <p:ph type="title"/>
          </p:nvPr>
        </p:nvSpPr>
        <p:spPr>
          <a:xfrm>
            <a:off x="614363" y="845600"/>
            <a:ext cx="56292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g1b0b975cc9b_1_262"/>
          <p:cNvSpPr txBox="1">
            <a:spLocks noGrp="1"/>
          </p:cNvSpPr>
          <p:nvPr>
            <p:ph type="sldNum" idx="12"/>
          </p:nvPr>
        </p:nvSpPr>
        <p:spPr>
          <a:xfrm>
            <a:off x="6293050" y="4543668"/>
            <a:ext cx="4116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g1b0b975cc9b_1_268"/>
          <p:cNvSpPr/>
          <p:nvPr/>
        </p:nvSpPr>
        <p:spPr>
          <a:xfrm flipH="1">
            <a:off x="2686800" y="1550700"/>
            <a:ext cx="41712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g1b0b975cc9b_1_268"/>
          <p:cNvSpPr/>
          <p:nvPr/>
        </p:nvSpPr>
        <p:spPr>
          <a:xfrm>
            <a:off x="23" y="2824500"/>
            <a:ext cx="55278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g1b0b975cc9b_1_268"/>
          <p:cNvSpPr/>
          <p:nvPr/>
        </p:nvSpPr>
        <p:spPr>
          <a:xfrm>
            <a:off x="152419" y="206250"/>
            <a:ext cx="65532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g1b0b975cc9b_1_268"/>
          <p:cNvSpPr txBox="1">
            <a:spLocks noGrp="1"/>
          </p:cNvSpPr>
          <p:nvPr>
            <p:ph type="title"/>
          </p:nvPr>
        </p:nvSpPr>
        <p:spPr>
          <a:xfrm>
            <a:off x="614363" y="845600"/>
            <a:ext cx="27819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g1b0b975cc9b_1_268"/>
          <p:cNvSpPr txBox="1">
            <a:spLocks noGrp="1"/>
          </p:cNvSpPr>
          <p:nvPr>
            <p:ph type="body" idx="1"/>
          </p:nvPr>
        </p:nvSpPr>
        <p:spPr>
          <a:xfrm>
            <a:off x="623025" y="2319050"/>
            <a:ext cx="27819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g1b0b975cc9b_1_268"/>
          <p:cNvSpPr txBox="1">
            <a:spLocks noGrp="1"/>
          </p:cNvSpPr>
          <p:nvPr>
            <p:ph type="sldNum" idx="12"/>
          </p:nvPr>
        </p:nvSpPr>
        <p:spPr>
          <a:xfrm>
            <a:off x="6293050" y="4543668"/>
            <a:ext cx="4116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g1b0b975cc9b_1_275"/>
          <p:cNvSpPr/>
          <p:nvPr/>
        </p:nvSpPr>
        <p:spPr>
          <a:xfrm>
            <a:off x="0" y="2823144"/>
            <a:ext cx="55269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g1b0b975cc9b_1_275"/>
          <p:cNvSpPr/>
          <p:nvPr/>
        </p:nvSpPr>
        <p:spPr>
          <a:xfrm flipH="1">
            <a:off x="2687483" y="1554113"/>
            <a:ext cx="41703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g1b0b975cc9b_1_275"/>
          <p:cNvGrpSpPr/>
          <p:nvPr/>
        </p:nvGrpSpPr>
        <p:grpSpPr>
          <a:xfrm>
            <a:off x="191894" y="-118"/>
            <a:ext cx="1688481" cy="1043408"/>
            <a:chOff x="3961956" y="4383950"/>
            <a:chExt cx="1160548" cy="548700"/>
          </a:xfrm>
        </p:grpSpPr>
        <p:sp>
          <p:nvSpPr>
            <p:cNvPr id="81" name="Google Shape;81;g1b0b975cc9b_1_275"/>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g1b0b975cc9b_1_275"/>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g1b0b975cc9b_1_275"/>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g1b0b975cc9b_1_275"/>
          <p:cNvSpPr/>
          <p:nvPr/>
        </p:nvSpPr>
        <p:spPr>
          <a:xfrm>
            <a:off x="152419" y="206250"/>
            <a:ext cx="65532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g1b0b975cc9b_1_275"/>
          <p:cNvGrpSpPr/>
          <p:nvPr/>
        </p:nvGrpSpPr>
        <p:grpSpPr>
          <a:xfrm>
            <a:off x="26201" y="4522125"/>
            <a:ext cx="1194979" cy="617072"/>
            <a:chOff x="6917201" y="0"/>
            <a:chExt cx="2227777" cy="863400"/>
          </a:xfrm>
        </p:grpSpPr>
        <p:sp>
          <p:nvSpPr>
            <p:cNvPr id="86" name="Google Shape;86;g1b0b975cc9b_1_275"/>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g1b0b975cc9b_1_275"/>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g1b0b975cc9b_1_275"/>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g1b0b975cc9b_1_275"/>
          <p:cNvGrpSpPr/>
          <p:nvPr/>
        </p:nvGrpSpPr>
        <p:grpSpPr>
          <a:xfrm>
            <a:off x="4414419" y="1243"/>
            <a:ext cx="2442980" cy="1261514"/>
            <a:chOff x="6917201" y="0"/>
            <a:chExt cx="2227777" cy="863400"/>
          </a:xfrm>
        </p:grpSpPr>
        <p:sp>
          <p:nvSpPr>
            <p:cNvPr id="90" name="Google Shape;90;g1b0b975cc9b_1_275"/>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g1b0b975cc9b_1_275"/>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g1b0b975cc9b_1_275"/>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g1b0b975cc9b_1_275"/>
          <p:cNvSpPr txBox="1">
            <a:spLocks noGrp="1"/>
          </p:cNvSpPr>
          <p:nvPr>
            <p:ph type="title"/>
          </p:nvPr>
        </p:nvSpPr>
        <p:spPr>
          <a:xfrm>
            <a:off x="1045447" y="1301146"/>
            <a:ext cx="47751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g1b0b975cc9b_1_275"/>
          <p:cNvSpPr txBox="1">
            <a:spLocks noGrp="1"/>
          </p:cNvSpPr>
          <p:nvPr>
            <p:ph type="sldNum" idx="12"/>
          </p:nvPr>
        </p:nvSpPr>
        <p:spPr>
          <a:xfrm>
            <a:off x="6293050" y="4543668"/>
            <a:ext cx="4116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g1b0b975cc9b_1_293"/>
          <p:cNvSpPr/>
          <p:nvPr/>
        </p:nvSpPr>
        <p:spPr>
          <a:xfrm flipH="1">
            <a:off x="2686800" y="1550700"/>
            <a:ext cx="41712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g1b0b975cc9b_1_293"/>
          <p:cNvSpPr/>
          <p:nvPr/>
        </p:nvSpPr>
        <p:spPr>
          <a:xfrm>
            <a:off x="23" y="2824500"/>
            <a:ext cx="55278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g1b0b975cc9b_1_293"/>
          <p:cNvSpPr/>
          <p:nvPr/>
        </p:nvSpPr>
        <p:spPr>
          <a:xfrm>
            <a:off x="152419" y="206250"/>
            <a:ext cx="65532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g1b0b975cc9b_1_293"/>
          <p:cNvSpPr txBox="1">
            <a:spLocks noGrp="1"/>
          </p:cNvSpPr>
          <p:nvPr>
            <p:ph type="title"/>
          </p:nvPr>
        </p:nvSpPr>
        <p:spPr>
          <a:xfrm>
            <a:off x="614363" y="845600"/>
            <a:ext cx="48183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g1b0b975cc9b_1_293"/>
          <p:cNvSpPr txBox="1">
            <a:spLocks noGrp="1"/>
          </p:cNvSpPr>
          <p:nvPr>
            <p:ph type="subTitle" idx="1"/>
          </p:nvPr>
        </p:nvSpPr>
        <p:spPr>
          <a:xfrm>
            <a:off x="614363" y="1550700"/>
            <a:ext cx="43950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g1b0b975cc9b_1_293"/>
          <p:cNvSpPr txBox="1">
            <a:spLocks noGrp="1"/>
          </p:cNvSpPr>
          <p:nvPr>
            <p:ph type="body" idx="2"/>
          </p:nvPr>
        </p:nvSpPr>
        <p:spPr>
          <a:xfrm>
            <a:off x="614363" y="2467050"/>
            <a:ext cx="43950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g1b0b975cc9b_1_293"/>
          <p:cNvSpPr txBox="1">
            <a:spLocks noGrp="1"/>
          </p:cNvSpPr>
          <p:nvPr>
            <p:ph type="sldNum" idx="12"/>
          </p:nvPr>
        </p:nvSpPr>
        <p:spPr>
          <a:xfrm>
            <a:off x="6293050" y="4543668"/>
            <a:ext cx="4116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g1b0b975cc9b_1_301"/>
          <p:cNvSpPr/>
          <p:nvPr/>
        </p:nvSpPr>
        <p:spPr>
          <a:xfrm>
            <a:off x="23" y="2824500"/>
            <a:ext cx="55278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g1b0b975cc9b_1_301"/>
          <p:cNvSpPr/>
          <p:nvPr/>
        </p:nvSpPr>
        <p:spPr>
          <a:xfrm flipH="1">
            <a:off x="2686800" y="1550700"/>
            <a:ext cx="41712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g1b0b975cc9b_1_301"/>
          <p:cNvSpPr/>
          <p:nvPr/>
        </p:nvSpPr>
        <p:spPr>
          <a:xfrm>
            <a:off x="152419" y="206250"/>
            <a:ext cx="65532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g1b0b975cc9b_1_301"/>
          <p:cNvSpPr txBox="1">
            <a:spLocks noGrp="1"/>
          </p:cNvSpPr>
          <p:nvPr>
            <p:ph type="body" idx="1"/>
          </p:nvPr>
        </p:nvSpPr>
        <p:spPr>
          <a:xfrm>
            <a:off x="246019" y="4163500"/>
            <a:ext cx="55614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g1b0b975cc9b_1_301"/>
          <p:cNvSpPr txBox="1">
            <a:spLocks noGrp="1"/>
          </p:cNvSpPr>
          <p:nvPr>
            <p:ph type="sldNum" idx="12"/>
          </p:nvPr>
        </p:nvSpPr>
        <p:spPr>
          <a:xfrm>
            <a:off x="6293050" y="4543668"/>
            <a:ext cx="4116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g1b0b975cc9b_1_203"/>
          <p:cNvSpPr txBox="1">
            <a:spLocks noGrp="1"/>
          </p:cNvSpPr>
          <p:nvPr>
            <p:ph type="title"/>
          </p:nvPr>
        </p:nvSpPr>
        <p:spPr>
          <a:xfrm>
            <a:off x="233775" y="445025"/>
            <a:ext cx="63903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g1b0b975cc9b_1_203"/>
          <p:cNvSpPr txBox="1">
            <a:spLocks noGrp="1"/>
          </p:cNvSpPr>
          <p:nvPr>
            <p:ph type="body" idx="1"/>
          </p:nvPr>
        </p:nvSpPr>
        <p:spPr>
          <a:xfrm>
            <a:off x="233775" y="1152475"/>
            <a:ext cx="63903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g1b0b975cc9b_1_203"/>
          <p:cNvSpPr txBox="1">
            <a:spLocks noGrp="1"/>
          </p:cNvSpPr>
          <p:nvPr>
            <p:ph type="sldNum" idx="12"/>
          </p:nvPr>
        </p:nvSpPr>
        <p:spPr>
          <a:xfrm>
            <a:off x="6293050" y="4543668"/>
            <a:ext cx="4116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gbis.ces.iisc.ernet.in/biodiversity/pubs/ETR/ETR25/studyarea.htm"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gbis.ces.iisc.ac.in/energy/water/paper/ETR72/00_ETR72_Lake-auditing_Final.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
          <p:cNvSpPr txBox="1">
            <a:spLocks noGrp="1"/>
          </p:cNvSpPr>
          <p:nvPr>
            <p:ph type="ctrTitle"/>
          </p:nvPr>
        </p:nvSpPr>
        <p:spPr>
          <a:xfrm>
            <a:off x="-139725" y="2632174"/>
            <a:ext cx="7475100" cy="906000"/>
          </a:xfrm>
          <a:prstGeom prst="rect">
            <a:avLst/>
          </a:prstGeom>
          <a:noFill/>
          <a:ln>
            <a:noFill/>
          </a:ln>
        </p:spPr>
        <p:txBody>
          <a:bodyPr spcFirstLastPara="1" wrap="square" lIns="68550" tIns="68550" rIns="68550" bIns="68550" anchor="b" anchorCtr="0">
            <a:normAutofit/>
          </a:bodyPr>
          <a:lstStyle/>
          <a:p>
            <a:pPr marL="0" lvl="0" indent="0" algn="ctr" rtl="0">
              <a:lnSpc>
                <a:spcPct val="80000"/>
              </a:lnSpc>
              <a:spcBef>
                <a:spcPts val="0"/>
              </a:spcBef>
              <a:spcAft>
                <a:spcPts val="0"/>
              </a:spcAft>
              <a:buSzPts val="7200"/>
              <a:buFont typeface="Rockwell"/>
              <a:buNone/>
            </a:pPr>
            <a:r>
              <a:rPr lang="en" dirty="0"/>
              <a:t>MADIWALA LAKE</a:t>
            </a:r>
            <a:endParaRPr dirty="0"/>
          </a:p>
        </p:txBody>
      </p:sp>
      <p:sp>
        <p:nvSpPr>
          <p:cNvPr id="129" name="Google Shape;129;p1"/>
          <p:cNvSpPr txBox="1">
            <a:spLocks noGrp="1"/>
          </p:cNvSpPr>
          <p:nvPr>
            <p:ph type="subTitle" idx="1"/>
          </p:nvPr>
        </p:nvSpPr>
        <p:spPr>
          <a:xfrm>
            <a:off x="1418550" y="3538182"/>
            <a:ext cx="4020900" cy="1300517"/>
          </a:xfrm>
          <a:prstGeom prst="rect">
            <a:avLst/>
          </a:prstGeom>
          <a:noFill/>
          <a:ln>
            <a:noFill/>
          </a:ln>
        </p:spPr>
        <p:txBody>
          <a:bodyPr spcFirstLastPara="1" wrap="square" lIns="68550" tIns="68550" rIns="68550" bIns="68550" anchor="t" anchorCtr="0">
            <a:normAutofit fontScale="55000" lnSpcReduction="20000"/>
          </a:bodyPr>
          <a:lstStyle/>
          <a:p>
            <a:pPr marL="0" lvl="0" indent="0" algn="ctr" rtl="0">
              <a:lnSpc>
                <a:spcPct val="90000"/>
              </a:lnSpc>
              <a:spcBef>
                <a:spcPts val="0"/>
              </a:spcBef>
              <a:spcAft>
                <a:spcPts val="0"/>
              </a:spcAft>
              <a:buSzPts val="1360"/>
              <a:buNone/>
            </a:pPr>
            <a:r>
              <a:rPr lang="en" sz="3600" dirty="0"/>
              <a:t>By - Dhruv Sharma</a:t>
            </a:r>
            <a:endParaRPr sz="3600" dirty="0"/>
          </a:p>
          <a:p>
            <a:pPr marL="0" lvl="0" indent="0" algn="ctr" rtl="0">
              <a:lnSpc>
                <a:spcPct val="90000"/>
              </a:lnSpc>
              <a:spcBef>
                <a:spcPts val="0"/>
              </a:spcBef>
              <a:spcAft>
                <a:spcPts val="0"/>
              </a:spcAft>
              <a:buSzPts val="1360"/>
              <a:buNone/>
            </a:pPr>
            <a:r>
              <a:rPr lang="en" sz="3600" dirty="0"/>
              <a:t>       Rahul Shinde </a:t>
            </a:r>
          </a:p>
          <a:p>
            <a:pPr marL="0" lvl="0" indent="0" rtl="0">
              <a:lnSpc>
                <a:spcPct val="90000"/>
              </a:lnSpc>
              <a:spcBef>
                <a:spcPts val="0"/>
              </a:spcBef>
              <a:spcAft>
                <a:spcPts val="0"/>
              </a:spcAft>
              <a:buSzPts val="1360"/>
              <a:buNone/>
            </a:pPr>
            <a:r>
              <a:rPr lang="en" sz="3600" dirty="0"/>
              <a:t>GRADE 11 </a:t>
            </a:r>
          </a:p>
          <a:p>
            <a:pPr marL="0" lvl="0" indent="0" rtl="0">
              <a:lnSpc>
                <a:spcPct val="90000"/>
              </a:lnSpc>
              <a:spcBef>
                <a:spcPts val="0"/>
              </a:spcBef>
              <a:spcAft>
                <a:spcPts val="0"/>
              </a:spcAft>
              <a:buSzPts val="1360"/>
              <a:buNone/>
            </a:pPr>
            <a:r>
              <a:rPr lang="en" sz="3600" dirty="0"/>
              <a:t>PRESIDENCY SCHOOL </a:t>
            </a:r>
          </a:p>
          <a:p>
            <a:pPr marL="0" lvl="0" indent="0" rtl="0">
              <a:lnSpc>
                <a:spcPct val="90000"/>
              </a:lnSpc>
              <a:spcBef>
                <a:spcPts val="0"/>
              </a:spcBef>
              <a:spcAft>
                <a:spcPts val="0"/>
              </a:spcAft>
              <a:buSzPts val="1360"/>
              <a:buNone/>
            </a:pPr>
            <a:r>
              <a:rPr lang="en" sz="3600" dirty="0"/>
              <a:t>BANGALORE SOUTH</a:t>
            </a:r>
          </a:p>
          <a:p>
            <a:pPr marL="0" lvl="0" indent="0" algn="ctr" rtl="0">
              <a:lnSpc>
                <a:spcPct val="90000"/>
              </a:lnSpc>
              <a:spcBef>
                <a:spcPts val="0"/>
              </a:spcBef>
              <a:spcAft>
                <a:spcPts val="0"/>
              </a:spcAft>
              <a:buSzPts val="1360"/>
              <a:buNone/>
            </a:pPr>
            <a:endParaRPr dirty="0"/>
          </a:p>
        </p:txBody>
      </p:sp>
      <p:pic>
        <p:nvPicPr>
          <p:cNvPr id="130" name="Google Shape;130;p1"/>
          <p:cNvPicPr preferRelativeResize="0"/>
          <p:nvPr/>
        </p:nvPicPr>
        <p:blipFill>
          <a:blip r:embed="rId3">
            <a:alphaModFix/>
          </a:blip>
          <a:stretch>
            <a:fillRect/>
          </a:stretch>
        </p:blipFill>
        <p:spPr>
          <a:xfrm>
            <a:off x="501550" y="422525"/>
            <a:ext cx="1991513" cy="1904925"/>
          </a:xfrm>
          <a:prstGeom prst="rect">
            <a:avLst/>
          </a:prstGeom>
          <a:noFill/>
          <a:ln>
            <a:noFill/>
          </a:ln>
        </p:spPr>
      </p:pic>
      <p:pic>
        <p:nvPicPr>
          <p:cNvPr id="131" name="Google Shape;131;p1"/>
          <p:cNvPicPr preferRelativeResize="0"/>
          <p:nvPr/>
        </p:nvPicPr>
        <p:blipFill>
          <a:blip r:embed="rId4">
            <a:alphaModFix/>
          </a:blip>
          <a:stretch>
            <a:fillRect/>
          </a:stretch>
        </p:blipFill>
        <p:spPr>
          <a:xfrm>
            <a:off x="2582950" y="540401"/>
            <a:ext cx="3944350" cy="1787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g1b0b975cc9b_1_1"/>
          <p:cNvPicPr preferRelativeResize="0"/>
          <p:nvPr/>
        </p:nvPicPr>
        <p:blipFill>
          <a:blip r:embed="rId3">
            <a:alphaModFix/>
          </a:blip>
          <a:stretch>
            <a:fillRect/>
          </a:stretch>
        </p:blipFill>
        <p:spPr>
          <a:xfrm>
            <a:off x="238275" y="657312"/>
            <a:ext cx="6381450" cy="3828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g1b96ac57f08_1_0"/>
          <p:cNvPicPr preferRelativeResize="0"/>
          <p:nvPr/>
        </p:nvPicPr>
        <p:blipFill>
          <a:blip r:embed="rId3">
            <a:alphaModFix/>
          </a:blip>
          <a:stretch>
            <a:fillRect/>
          </a:stretch>
        </p:blipFill>
        <p:spPr>
          <a:xfrm>
            <a:off x="217725" y="441960"/>
            <a:ext cx="6422550" cy="405655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g1b96ac57f08_1_3"/>
          <p:cNvPicPr preferRelativeResize="0"/>
          <p:nvPr/>
        </p:nvPicPr>
        <p:blipFill>
          <a:blip r:embed="rId3">
            <a:alphaModFix/>
          </a:blip>
          <a:stretch>
            <a:fillRect/>
          </a:stretch>
        </p:blipFill>
        <p:spPr>
          <a:xfrm>
            <a:off x="230388" y="667313"/>
            <a:ext cx="6348174" cy="3808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g1b96ac57f08_1_6"/>
          <p:cNvPicPr preferRelativeResize="0"/>
          <p:nvPr/>
        </p:nvPicPr>
        <p:blipFill>
          <a:blip r:embed="rId3">
            <a:alphaModFix/>
          </a:blip>
          <a:stretch>
            <a:fillRect/>
          </a:stretch>
        </p:blipFill>
        <p:spPr>
          <a:xfrm>
            <a:off x="244825" y="661250"/>
            <a:ext cx="6368349" cy="3821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g1b96ac57f08_0_3"/>
          <p:cNvPicPr preferRelativeResize="0"/>
          <p:nvPr/>
        </p:nvPicPr>
        <p:blipFill>
          <a:blip r:embed="rId3">
            <a:alphaModFix/>
          </a:blip>
          <a:stretch>
            <a:fillRect/>
          </a:stretch>
        </p:blipFill>
        <p:spPr>
          <a:xfrm>
            <a:off x="668476" y="290175"/>
            <a:ext cx="5521026" cy="2281575"/>
          </a:xfrm>
          <a:prstGeom prst="rect">
            <a:avLst/>
          </a:prstGeom>
          <a:noFill/>
          <a:ln>
            <a:noFill/>
          </a:ln>
        </p:spPr>
      </p:pic>
      <p:pic>
        <p:nvPicPr>
          <p:cNvPr id="218" name="Google Shape;218;g1b96ac57f08_0_3"/>
          <p:cNvPicPr preferRelativeResize="0"/>
          <p:nvPr/>
        </p:nvPicPr>
        <p:blipFill>
          <a:blip r:embed="rId4">
            <a:alphaModFix/>
          </a:blip>
          <a:stretch>
            <a:fillRect/>
          </a:stretch>
        </p:blipFill>
        <p:spPr>
          <a:xfrm>
            <a:off x="668476" y="2571750"/>
            <a:ext cx="5521026" cy="2339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9"/>
          <p:cNvSpPr txBox="1">
            <a:spLocks noGrp="1"/>
          </p:cNvSpPr>
          <p:nvPr>
            <p:ph type="title"/>
          </p:nvPr>
        </p:nvSpPr>
        <p:spPr>
          <a:xfrm>
            <a:off x="614363" y="566100"/>
            <a:ext cx="5629200" cy="954600"/>
          </a:xfrm>
          <a:prstGeom prst="rect">
            <a:avLst/>
          </a:prstGeom>
          <a:noFill/>
          <a:ln>
            <a:noFill/>
          </a:ln>
        </p:spPr>
        <p:txBody>
          <a:bodyPr spcFirstLastPara="1" wrap="square" lIns="68550" tIns="68550" rIns="68550" bIns="68550" anchor="t" anchorCtr="0">
            <a:normAutofit/>
          </a:bodyPr>
          <a:lstStyle/>
          <a:p>
            <a:pPr marL="0" lvl="0" indent="0" algn="l" rtl="0">
              <a:lnSpc>
                <a:spcPct val="90000"/>
              </a:lnSpc>
              <a:spcBef>
                <a:spcPts val="0"/>
              </a:spcBef>
              <a:spcAft>
                <a:spcPts val="0"/>
              </a:spcAft>
              <a:buSzPts val="3111"/>
              <a:buFont typeface="Rockwell"/>
              <a:buNone/>
            </a:pPr>
            <a:r>
              <a:rPr lang="en"/>
              <a:t>CONCLUSION</a:t>
            </a:r>
            <a:endParaRPr/>
          </a:p>
        </p:txBody>
      </p:sp>
      <p:sp>
        <p:nvSpPr>
          <p:cNvPr id="225" name="Google Shape;225;p9"/>
          <p:cNvSpPr txBox="1">
            <a:spLocks noGrp="1"/>
          </p:cNvSpPr>
          <p:nvPr>
            <p:ph type="body" idx="1"/>
          </p:nvPr>
        </p:nvSpPr>
        <p:spPr>
          <a:xfrm>
            <a:off x="515303" y="1043400"/>
            <a:ext cx="5629200" cy="2448000"/>
          </a:xfrm>
          <a:prstGeom prst="rect">
            <a:avLst/>
          </a:prstGeom>
          <a:noFill/>
          <a:ln>
            <a:noFill/>
          </a:ln>
        </p:spPr>
        <p:txBody>
          <a:bodyPr spcFirstLastPara="1" wrap="square" lIns="68550" tIns="68550" rIns="68550" bIns="68550" anchor="t" anchorCtr="0">
            <a:noAutofit/>
          </a:bodyPr>
          <a:lstStyle/>
          <a:p>
            <a:pPr marL="457200" lvl="0" indent="-335280" algn="l" rtl="0">
              <a:lnSpc>
                <a:spcPct val="130000"/>
              </a:lnSpc>
              <a:spcBef>
                <a:spcPts val="0"/>
              </a:spcBef>
              <a:spcAft>
                <a:spcPts val="0"/>
              </a:spcAft>
              <a:buSzPts val="1679"/>
              <a:buAutoNum type="arabicPeriod"/>
            </a:pPr>
            <a:r>
              <a:rPr lang="en-US" sz="1680" dirty="0"/>
              <a:t>From our analysis and studies, we can conclude that the water quality of </a:t>
            </a:r>
            <a:r>
              <a:rPr lang="en-US" sz="1680" dirty="0" err="1"/>
              <a:t>Madiwala</a:t>
            </a:r>
            <a:r>
              <a:rPr lang="en-US" sz="1680" dirty="0"/>
              <a:t> Lake is at the optimal range. </a:t>
            </a:r>
          </a:p>
          <a:p>
            <a:pPr marL="457200" lvl="0" indent="-335280" algn="l" rtl="0">
              <a:lnSpc>
                <a:spcPct val="130000"/>
              </a:lnSpc>
              <a:spcBef>
                <a:spcPts val="0"/>
              </a:spcBef>
              <a:spcAft>
                <a:spcPts val="0"/>
              </a:spcAft>
              <a:buSzPts val="1679"/>
              <a:buAutoNum type="arabicPeriod"/>
            </a:pPr>
            <a:r>
              <a:rPr lang="en-US" sz="1680" dirty="0"/>
              <a:t>Sewage contaminations supports the growth of macrophytes.</a:t>
            </a:r>
            <a:r>
              <a:rPr lang="en-US" altLang="en-GB" sz="1680" dirty="0"/>
              <a:t> </a:t>
            </a:r>
            <a:r>
              <a:rPr lang="en-US" sz="1680" dirty="0"/>
              <a:t>Thus, macrophytes </a:t>
            </a:r>
            <a:r>
              <a:rPr lang="en-US" altLang="en-GB" sz="1680" dirty="0"/>
              <a:t>need to be </a:t>
            </a:r>
            <a:r>
              <a:rPr lang="en-US" sz="1680" dirty="0"/>
              <a:t>regularly cleared.</a:t>
            </a:r>
          </a:p>
          <a:p>
            <a:pPr marL="457200" lvl="0" indent="-335280" algn="l" rtl="0">
              <a:lnSpc>
                <a:spcPct val="130000"/>
              </a:lnSpc>
              <a:spcBef>
                <a:spcPts val="0"/>
              </a:spcBef>
              <a:spcAft>
                <a:spcPts val="0"/>
              </a:spcAft>
              <a:buSzPts val="1679"/>
              <a:buAutoNum type="arabicPeriod"/>
            </a:pPr>
            <a:r>
              <a:rPr lang="en-US" sz="1680" dirty="0"/>
              <a:t>To improve lake quality, artificial floating island have been created to absorb the nutrients. </a:t>
            </a:r>
          </a:p>
          <a:p>
            <a:pPr marL="457200" lvl="0" indent="-335280" algn="l" rtl="0">
              <a:lnSpc>
                <a:spcPct val="130000"/>
              </a:lnSpc>
              <a:spcBef>
                <a:spcPts val="0"/>
              </a:spcBef>
              <a:spcAft>
                <a:spcPts val="0"/>
              </a:spcAft>
              <a:buSzPts val="1679"/>
              <a:buAutoNum type="arabicPeriod"/>
            </a:pPr>
            <a:r>
              <a:rPr lang="en-US" sz="1680" dirty="0"/>
              <a:t>Rotating fountains have been placed in different parts of the lake along with manual boating to increase the dissolved oxygen.</a:t>
            </a:r>
          </a:p>
          <a:p>
            <a:pPr marL="457200" lvl="0" indent="-335200" algn="l" rtl="0">
              <a:lnSpc>
                <a:spcPct val="130000"/>
              </a:lnSpc>
              <a:spcBef>
                <a:spcPts val="0"/>
              </a:spcBef>
              <a:spcAft>
                <a:spcPts val="0"/>
              </a:spcAft>
              <a:buSzPts val="1679"/>
              <a:buAutoNum type="arabicPeriod"/>
            </a:pPr>
            <a:endParaRPr sz="1678"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0"/>
          <p:cNvSpPr txBox="1">
            <a:spLocks noGrp="1"/>
          </p:cNvSpPr>
          <p:nvPr>
            <p:ph type="title"/>
          </p:nvPr>
        </p:nvSpPr>
        <p:spPr>
          <a:xfrm>
            <a:off x="614363" y="644175"/>
            <a:ext cx="5629200" cy="954600"/>
          </a:xfrm>
          <a:prstGeom prst="rect">
            <a:avLst/>
          </a:prstGeom>
          <a:noFill/>
          <a:ln>
            <a:noFill/>
          </a:ln>
        </p:spPr>
        <p:txBody>
          <a:bodyPr spcFirstLastPara="1" wrap="square" lIns="68550" tIns="68550" rIns="68550" bIns="68550" anchor="t" anchorCtr="0">
            <a:noAutofit/>
          </a:bodyPr>
          <a:lstStyle/>
          <a:p>
            <a:pPr marL="0" lvl="0" indent="0" algn="l" rtl="0">
              <a:lnSpc>
                <a:spcPct val="90000"/>
              </a:lnSpc>
              <a:spcBef>
                <a:spcPts val="0"/>
              </a:spcBef>
              <a:spcAft>
                <a:spcPts val="0"/>
              </a:spcAft>
              <a:buSzPts val="2800"/>
              <a:buFont typeface="Rockwell"/>
              <a:buNone/>
            </a:pPr>
            <a:r>
              <a:rPr lang="en"/>
              <a:t>ACKNOWLEDGEMENT</a:t>
            </a:r>
            <a:endParaRPr/>
          </a:p>
        </p:txBody>
      </p:sp>
      <p:sp>
        <p:nvSpPr>
          <p:cNvPr id="231" name="Google Shape;231;p10"/>
          <p:cNvSpPr txBox="1">
            <a:spLocks noGrp="1"/>
          </p:cNvSpPr>
          <p:nvPr>
            <p:ph type="body" idx="1"/>
          </p:nvPr>
        </p:nvSpPr>
        <p:spPr>
          <a:xfrm>
            <a:off x="614388" y="1598775"/>
            <a:ext cx="5629200" cy="2448000"/>
          </a:xfrm>
          <a:prstGeom prst="rect">
            <a:avLst/>
          </a:prstGeom>
          <a:noFill/>
          <a:ln>
            <a:noFill/>
          </a:ln>
        </p:spPr>
        <p:txBody>
          <a:bodyPr spcFirstLastPara="1" wrap="square" lIns="68550" tIns="68550" rIns="68550" bIns="68550" anchor="t" anchorCtr="0">
            <a:normAutofit/>
          </a:bodyPr>
          <a:lstStyle/>
          <a:p>
            <a:pPr marL="0" lvl="0" indent="0" algn="l" rtl="0">
              <a:lnSpc>
                <a:spcPct val="90000"/>
              </a:lnSpc>
              <a:spcBef>
                <a:spcPts val="0"/>
              </a:spcBef>
              <a:spcAft>
                <a:spcPts val="0"/>
              </a:spcAft>
              <a:buClr>
                <a:schemeClr val="dk1"/>
              </a:buClr>
              <a:buSzPts val="1100"/>
              <a:buFont typeface="Arial"/>
              <a:buNone/>
            </a:pPr>
            <a:r>
              <a:rPr lang="en" sz="1650" dirty="0"/>
              <a:t>• We acknowledge the great help rendered by the forest department and the Officer Mr. Harshavardhan, Mr. Ramesh and Mr Lohith (WWF).</a:t>
            </a:r>
            <a:endParaRPr sz="1650" dirty="0"/>
          </a:p>
          <a:p>
            <a:pPr marL="0" lvl="0" indent="0" algn="l" rtl="0">
              <a:lnSpc>
                <a:spcPct val="90000"/>
              </a:lnSpc>
              <a:spcBef>
                <a:spcPts val="900"/>
              </a:spcBef>
              <a:spcAft>
                <a:spcPts val="0"/>
              </a:spcAft>
              <a:buClr>
                <a:schemeClr val="dk1"/>
              </a:buClr>
              <a:buSzPts val="1100"/>
              <a:buFont typeface="Arial"/>
              <a:buNone/>
            </a:pPr>
            <a:r>
              <a:rPr lang="en" sz="1650" dirty="0"/>
              <a:t>• Our Sincere thanks to our beloved Principal Ma’am Ms. Bhuvaneswari, Presidency School Bangalore South.</a:t>
            </a:r>
            <a:endParaRPr sz="1650" dirty="0"/>
          </a:p>
          <a:p>
            <a:pPr marL="0" lvl="0" indent="0" algn="l" rtl="0">
              <a:lnSpc>
                <a:spcPct val="90000"/>
              </a:lnSpc>
              <a:spcBef>
                <a:spcPts val="900"/>
              </a:spcBef>
              <a:spcAft>
                <a:spcPts val="0"/>
              </a:spcAft>
              <a:buClr>
                <a:schemeClr val="dk1"/>
              </a:buClr>
              <a:buSzPts val="1100"/>
              <a:buFont typeface="Arial"/>
              <a:buNone/>
            </a:pPr>
            <a:r>
              <a:rPr lang="en" sz="1650" dirty="0"/>
              <a:t>• We also thank our teachers, Ms Ashwini and Ms Indumathi to render their guidance and support throughout our work.</a:t>
            </a:r>
            <a:endParaRPr sz="1650" dirty="0"/>
          </a:p>
          <a:p>
            <a:pPr marL="0" lvl="0" indent="0" algn="l" rtl="0">
              <a:lnSpc>
                <a:spcPct val="90000"/>
              </a:lnSpc>
              <a:spcBef>
                <a:spcPts val="900"/>
              </a:spcBef>
              <a:spcAft>
                <a:spcPts val="900"/>
              </a:spcAft>
              <a:buSzPts val="1800"/>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1"/>
          <p:cNvSpPr txBox="1">
            <a:spLocks noGrp="1"/>
          </p:cNvSpPr>
          <p:nvPr>
            <p:ph type="title"/>
          </p:nvPr>
        </p:nvSpPr>
        <p:spPr>
          <a:xfrm>
            <a:off x="614363" y="456150"/>
            <a:ext cx="5629200" cy="954600"/>
          </a:xfrm>
          <a:prstGeom prst="rect">
            <a:avLst/>
          </a:prstGeom>
          <a:noFill/>
          <a:ln>
            <a:noFill/>
          </a:ln>
        </p:spPr>
        <p:txBody>
          <a:bodyPr spcFirstLastPara="1" wrap="square" lIns="68550" tIns="68550" rIns="68550" bIns="68550" anchor="t" anchorCtr="0">
            <a:normAutofit/>
          </a:bodyPr>
          <a:lstStyle/>
          <a:p>
            <a:pPr marL="0" lvl="0" indent="0" algn="l" rtl="0">
              <a:lnSpc>
                <a:spcPct val="90000"/>
              </a:lnSpc>
              <a:spcBef>
                <a:spcPts val="0"/>
              </a:spcBef>
              <a:spcAft>
                <a:spcPts val="0"/>
              </a:spcAft>
              <a:buSzPts val="3111"/>
              <a:buFont typeface="Rockwell"/>
              <a:buNone/>
            </a:pPr>
            <a:r>
              <a:rPr lang="en"/>
              <a:t>REFERENCES</a:t>
            </a:r>
            <a:endParaRPr/>
          </a:p>
        </p:txBody>
      </p:sp>
      <p:sp>
        <p:nvSpPr>
          <p:cNvPr id="237" name="Google Shape;237;p11"/>
          <p:cNvSpPr txBox="1">
            <a:spLocks noGrp="1"/>
          </p:cNvSpPr>
          <p:nvPr>
            <p:ph type="body" idx="1"/>
          </p:nvPr>
        </p:nvSpPr>
        <p:spPr>
          <a:xfrm>
            <a:off x="614388" y="1347750"/>
            <a:ext cx="5629200" cy="2448000"/>
          </a:xfrm>
          <a:prstGeom prst="rect">
            <a:avLst/>
          </a:prstGeom>
          <a:noFill/>
          <a:ln>
            <a:noFill/>
          </a:ln>
        </p:spPr>
        <p:txBody>
          <a:bodyPr spcFirstLastPara="1" wrap="square" lIns="68550" tIns="68550" rIns="68550" bIns="68550" anchor="t" anchorCtr="0">
            <a:noAutofit/>
          </a:bodyPr>
          <a:lstStyle/>
          <a:p>
            <a:pPr marL="457200" lvl="0" indent="-333375" algn="l" rtl="0">
              <a:lnSpc>
                <a:spcPct val="70000"/>
              </a:lnSpc>
              <a:spcBef>
                <a:spcPts val="1000"/>
              </a:spcBef>
              <a:spcAft>
                <a:spcPts val="0"/>
              </a:spcAft>
              <a:buSzPts val="1650"/>
              <a:buChar char="●"/>
            </a:pPr>
            <a:r>
              <a:rPr lang="en" sz="1650" u="sng" dirty="0">
                <a:solidFill>
                  <a:schemeClr val="hlink"/>
                </a:solidFill>
                <a:hlinkClick r:id="rId3"/>
              </a:rPr>
              <a:t>https://wgbis.ces.iisc.ernet.in/biodiversity/pubs/ETR/ETR25/studyarea.htm</a:t>
            </a:r>
            <a:endParaRPr dirty="0"/>
          </a:p>
          <a:p>
            <a:pPr marL="457200" lvl="0" indent="-333375" algn="l" rtl="0">
              <a:lnSpc>
                <a:spcPct val="70000"/>
              </a:lnSpc>
              <a:spcBef>
                <a:spcPts val="1000"/>
              </a:spcBef>
              <a:spcAft>
                <a:spcPts val="0"/>
              </a:spcAft>
              <a:buSzPts val="1650"/>
              <a:buChar char="●"/>
            </a:pPr>
            <a:r>
              <a:rPr lang="en" sz="1650" u="sng" dirty="0">
                <a:solidFill>
                  <a:schemeClr val="hlink"/>
                </a:solidFill>
                <a:hlinkClick r:id="rId4"/>
              </a:rPr>
              <a:t>https://wgbis.ces.iisc.ac.in/energy/water/paper/ETR72/00_ETR72_Lake-auditing_Final.pdf</a:t>
            </a:r>
            <a:endParaRPr sz="1650" dirty="0"/>
          </a:p>
          <a:p>
            <a:pPr marL="457200" lvl="0" indent="-333375" algn="l" rtl="0">
              <a:lnSpc>
                <a:spcPct val="70000"/>
              </a:lnSpc>
              <a:spcBef>
                <a:spcPts val="1000"/>
              </a:spcBef>
              <a:spcAft>
                <a:spcPts val="0"/>
              </a:spcAft>
              <a:buSzPts val="1650"/>
              <a:buChar char="●"/>
            </a:pPr>
            <a:r>
              <a:rPr lang="en" sz="1650" dirty="0"/>
              <a:t>Electrical Conductivity of Lake Water as Environmental Monitoring –A Case study of Rudra sagar Lake. Mihir Pal, Nihar  Samal, Pankaj Kumar Roy, &amp; Malabika. B. Roy.</a:t>
            </a:r>
            <a:endParaRPr sz="1650" dirty="0"/>
          </a:p>
          <a:p>
            <a:pPr marL="457200" lvl="0" indent="-333375" algn="l" rtl="0">
              <a:lnSpc>
                <a:spcPct val="70000"/>
              </a:lnSpc>
              <a:spcBef>
                <a:spcPts val="1000"/>
              </a:spcBef>
              <a:spcAft>
                <a:spcPts val="0"/>
              </a:spcAft>
              <a:buSzPts val="1650"/>
              <a:buChar char="●"/>
            </a:pPr>
            <a:r>
              <a:rPr lang="en" sz="1650" dirty="0"/>
              <a:t>https://www.thenewsminute.com/article/several-dead-fish-snails-found-floating-bengaluru-s-madiwala-lake-89476 </a:t>
            </a:r>
            <a:endParaRPr sz="1650" dirty="0"/>
          </a:p>
          <a:p>
            <a:pPr marL="457200" lvl="0" indent="-333375" algn="l" rtl="0">
              <a:lnSpc>
                <a:spcPct val="70000"/>
              </a:lnSpc>
              <a:spcBef>
                <a:spcPts val="1000"/>
              </a:spcBef>
              <a:spcAft>
                <a:spcPts val="0"/>
              </a:spcAft>
              <a:buSzPts val="1650"/>
              <a:buChar char="●"/>
            </a:pPr>
            <a:r>
              <a:rPr lang="en" sz="1650" dirty="0"/>
              <a:t>http://www.sbprojectcleanwater.org/Documents/Water%20Quality%20Reports/Sampling_Report_7-00_text7.pdf </a:t>
            </a:r>
            <a:endParaRPr sz="1650" dirty="0"/>
          </a:p>
          <a:p>
            <a:pPr marL="457200" lvl="0" indent="-333375" algn="l" rtl="0">
              <a:lnSpc>
                <a:spcPct val="70000"/>
              </a:lnSpc>
              <a:spcBef>
                <a:spcPts val="1000"/>
              </a:spcBef>
              <a:spcAft>
                <a:spcPts val="0"/>
              </a:spcAft>
              <a:buSzPts val="1650"/>
              <a:buChar char="●"/>
            </a:pPr>
            <a:r>
              <a:rPr lang="en" sz="1650" dirty="0"/>
              <a:t>http://ijarcs.info/index.php/Ijarcs/article/viewFile/3859/3750</a:t>
            </a:r>
            <a:endParaRPr sz="1650" dirty="0"/>
          </a:p>
          <a:p>
            <a:pPr marL="0" lvl="0" indent="0" algn="l" rtl="0">
              <a:lnSpc>
                <a:spcPct val="70000"/>
              </a:lnSpc>
              <a:spcBef>
                <a:spcPts val="0"/>
              </a:spcBef>
              <a:spcAft>
                <a:spcPts val="0"/>
              </a:spcAft>
              <a:buNone/>
            </a:pPr>
            <a:endParaRPr sz="1650" dirty="0"/>
          </a:p>
          <a:p>
            <a:pPr marL="0" lvl="0" indent="0" algn="l" rtl="0">
              <a:lnSpc>
                <a:spcPct val="70000"/>
              </a:lnSpc>
              <a:spcBef>
                <a:spcPts val="0"/>
              </a:spcBef>
              <a:spcAft>
                <a:spcPts val="0"/>
              </a:spcAft>
              <a:buSzPts val="2118"/>
              <a:buNone/>
            </a:pPr>
            <a:endParaRPr sz="16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
          <p:cNvSpPr txBox="1">
            <a:spLocks noGrp="1"/>
          </p:cNvSpPr>
          <p:nvPr>
            <p:ph type="title"/>
          </p:nvPr>
        </p:nvSpPr>
        <p:spPr>
          <a:xfrm>
            <a:off x="614388" y="590450"/>
            <a:ext cx="5629200" cy="954600"/>
          </a:xfrm>
          <a:prstGeom prst="rect">
            <a:avLst/>
          </a:prstGeom>
          <a:noFill/>
          <a:ln>
            <a:noFill/>
          </a:ln>
        </p:spPr>
        <p:txBody>
          <a:bodyPr spcFirstLastPara="1" wrap="square" lIns="68550" tIns="68550" rIns="68550" bIns="68550" anchor="t" anchorCtr="0">
            <a:normAutofit/>
          </a:bodyPr>
          <a:lstStyle/>
          <a:p>
            <a:pPr marL="0" lvl="0" indent="0" algn="l" rtl="0">
              <a:lnSpc>
                <a:spcPct val="90000"/>
              </a:lnSpc>
              <a:spcBef>
                <a:spcPts val="0"/>
              </a:spcBef>
              <a:spcAft>
                <a:spcPts val="0"/>
              </a:spcAft>
              <a:buSzPts val="3111"/>
              <a:buFont typeface="Rockwell"/>
              <a:buNone/>
            </a:pPr>
            <a:r>
              <a:rPr lang="en"/>
              <a:t>OBJECTIVE</a:t>
            </a:r>
            <a:endParaRPr/>
          </a:p>
        </p:txBody>
      </p:sp>
      <p:sp>
        <p:nvSpPr>
          <p:cNvPr id="137" name="Google Shape;137;p2"/>
          <p:cNvSpPr txBox="1">
            <a:spLocks noGrp="1"/>
          </p:cNvSpPr>
          <p:nvPr>
            <p:ph type="body" idx="1"/>
          </p:nvPr>
        </p:nvSpPr>
        <p:spPr>
          <a:xfrm>
            <a:off x="431520" y="1357820"/>
            <a:ext cx="5629200" cy="2549355"/>
          </a:xfrm>
          <a:prstGeom prst="rect">
            <a:avLst/>
          </a:prstGeom>
          <a:noFill/>
          <a:ln>
            <a:noFill/>
          </a:ln>
        </p:spPr>
        <p:txBody>
          <a:bodyPr spcFirstLastPara="1" wrap="square" lIns="68550" tIns="68550" rIns="68550" bIns="68550" anchor="t" anchorCtr="0">
            <a:spAutoFit/>
          </a:bodyPr>
          <a:lstStyle/>
          <a:p>
            <a:pPr marL="457200" lvl="0" indent="-333375" algn="l" rtl="0">
              <a:lnSpc>
                <a:spcPct val="100000"/>
              </a:lnSpc>
              <a:spcBef>
                <a:spcPts val="1000"/>
              </a:spcBef>
              <a:spcAft>
                <a:spcPts val="0"/>
              </a:spcAft>
              <a:buSzPts val="1650"/>
              <a:buAutoNum type="arabicPeriod"/>
            </a:pPr>
            <a:r>
              <a:rPr lang="en" sz="2000" dirty="0"/>
              <a:t>The objectives of our work are to check the Water Quality parameters to gauge the health of Madiwala Lake and to test the water quality to analyze the present status of ecological balance in this particular ecosystem. </a:t>
            </a:r>
            <a:endParaRPr sz="2000" dirty="0"/>
          </a:p>
          <a:p>
            <a:pPr marL="457200" lvl="0" indent="-333375" algn="l" rtl="0">
              <a:lnSpc>
                <a:spcPct val="100000"/>
              </a:lnSpc>
              <a:spcBef>
                <a:spcPts val="1000"/>
              </a:spcBef>
              <a:spcAft>
                <a:spcPts val="0"/>
              </a:spcAft>
              <a:buSzPts val="1650"/>
              <a:buAutoNum type="arabicPeriod"/>
            </a:pPr>
            <a:r>
              <a:rPr lang="en" sz="2000" dirty="0"/>
              <a:t>To test the Water quality based on Physical and Chemical parameter and compare the result.  </a:t>
            </a:r>
            <a:endParaRPr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
          <p:cNvSpPr txBox="1">
            <a:spLocks noGrp="1"/>
          </p:cNvSpPr>
          <p:nvPr>
            <p:ph type="title"/>
          </p:nvPr>
        </p:nvSpPr>
        <p:spPr>
          <a:xfrm>
            <a:off x="614400" y="550150"/>
            <a:ext cx="5629200" cy="954600"/>
          </a:xfrm>
          <a:prstGeom prst="rect">
            <a:avLst/>
          </a:prstGeom>
          <a:noFill/>
          <a:ln>
            <a:noFill/>
          </a:ln>
        </p:spPr>
        <p:txBody>
          <a:bodyPr spcFirstLastPara="1" wrap="square" lIns="68550" tIns="68550" rIns="68550" bIns="68550" anchor="t" anchorCtr="0">
            <a:normAutofit/>
          </a:bodyPr>
          <a:lstStyle/>
          <a:p>
            <a:pPr marL="0" lvl="0" indent="0" algn="l" rtl="0">
              <a:lnSpc>
                <a:spcPct val="90000"/>
              </a:lnSpc>
              <a:spcBef>
                <a:spcPts val="0"/>
              </a:spcBef>
              <a:spcAft>
                <a:spcPts val="0"/>
              </a:spcAft>
              <a:buSzPts val="3111"/>
              <a:buFont typeface="Rockwell"/>
              <a:buNone/>
            </a:pPr>
            <a:r>
              <a:rPr lang="en" dirty="0"/>
              <a:t>INTRODUCTION</a:t>
            </a:r>
            <a:endParaRPr dirty="0"/>
          </a:p>
        </p:txBody>
      </p:sp>
      <p:sp>
        <p:nvSpPr>
          <p:cNvPr id="143" name="Google Shape;143;p3"/>
          <p:cNvSpPr txBox="1">
            <a:spLocks noGrp="1"/>
          </p:cNvSpPr>
          <p:nvPr>
            <p:ph type="body" idx="1"/>
          </p:nvPr>
        </p:nvSpPr>
        <p:spPr>
          <a:xfrm>
            <a:off x="416268" y="1027450"/>
            <a:ext cx="5629200" cy="2448000"/>
          </a:xfrm>
          <a:prstGeom prst="rect">
            <a:avLst/>
          </a:prstGeom>
          <a:noFill/>
          <a:ln>
            <a:noFill/>
          </a:ln>
        </p:spPr>
        <p:txBody>
          <a:bodyPr spcFirstLastPara="1" wrap="square" lIns="68550" tIns="68550" rIns="68550" bIns="68550" anchor="t" anchorCtr="0">
            <a:noAutofit/>
          </a:bodyPr>
          <a:lstStyle/>
          <a:p>
            <a:pPr marL="457200" lvl="0" indent="-336206" algn="l" rtl="0">
              <a:lnSpc>
                <a:spcPct val="100000"/>
              </a:lnSpc>
              <a:spcBef>
                <a:spcPts val="1000"/>
              </a:spcBef>
              <a:spcAft>
                <a:spcPts val="0"/>
              </a:spcAft>
              <a:buSzPct val="100000"/>
              <a:buAutoNum type="arabicPeriod"/>
            </a:pPr>
            <a:r>
              <a:rPr lang="en" sz="1700" dirty="0"/>
              <a:t>Madiwala lake is nearly 300 years old.</a:t>
            </a:r>
            <a:endParaRPr sz="1700" dirty="0"/>
          </a:p>
          <a:p>
            <a:pPr marL="457200" lvl="0" indent="-336206" algn="l" rtl="0">
              <a:lnSpc>
                <a:spcPct val="100000"/>
              </a:lnSpc>
              <a:spcBef>
                <a:spcPts val="1000"/>
              </a:spcBef>
              <a:spcAft>
                <a:spcPts val="0"/>
              </a:spcAft>
              <a:buSzPct val="100000"/>
              <a:buAutoNum type="arabicPeriod"/>
            </a:pPr>
            <a:r>
              <a:rPr lang="en" sz="1700" dirty="0"/>
              <a:t>The lake lies </a:t>
            </a:r>
            <a:r>
              <a:rPr lang="en" sz="1700" dirty="0" smtClean="0"/>
              <a:t>in BTM layout.</a:t>
            </a:r>
            <a:endParaRPr sz="1700" dirty="0"/>
          </a:p>
          <a:p>
            <a:pPr marL="457200" lvl="0" indent="-336206" algn="l" rtl="0">
              <a:lnSpc>
                <a:spcPct val="100000"/>
              </a:lnSpc>
              <a:spcBef>
                <a:spcPts val="1000"/>
              </a:spcBef>
              <a:spcAft>
                <a:spcPts val="0"/>
              </a:spcAft>
              <a:buSzPct val="100000"/>
              <a:buAutoNum type="arabicPeriod"/>
            </a:pPr>
            <a:r>
              <a:rPr lang="en" sz="1700" dirty="0"/>
              <a:t>The extent of the lake is 7,36,407 m^2 and the marshland area is 1,85,832 m^2. It comes under the Karnataka Forest Department. </a:t>
            </a:r>
            <a:endParaRPr sz="1700" dirty="0"/>
          </a:p>
          <a:p>
            <a:pPr marL="457200" lvl="0" indent="-336206" algn="l" rtl="0">
              <a:lnSpc>
                <a:spcPct val="100000"/>
              </a:lnSpc>
              <a:spcBef>
                <a:spcPts val="1000"/>
              </a:spcBef>
              <a:spcAft>
                <a:spcPts val="0"/>
              </a:spcAft>
              <a:buSzPct val="100000"/>
              <a:buAutoNum type="arabicPeriod"/>
            </a:pPr>
            <a:r>
              <a:rPr lang="en" sz="1700" dirty="0"/>
              <a:t>In the olden days, the lake was mainly used by the washer men who lived near it. </a:t>
            </a:r>
            <a:endParaRPr sz="1700" dirty="0"/>
          </a:p>
          <a:p>
            <a:pPr marL="457200" lvl="0" indent="-336206" algn="l" rtl="0">
              <a:lnSpc>
                <a:spcPct val="100000"/>
              </a:lnSpc>
              <a:spcBef>
                <a:spcPts val="1000"/>
              </a:spcBef>
              <a:spcAft>
                <a:spcPts val="0"/>
              </a:spcAft>
              <a:buSzPct val="100000"/>
              <a:buAutoNum type="arabicPeriod"/>
            </a:pPr>
            <a:r>
              <a:rPr lang="en" sz="1700" dirty="0"/>
              <a:t>At present, the lake has an open butterfly park, herbal garden, island ecosystems, boating facilities and is visited by migratory birds.</a:t>
            </a:r>
            <a:endParaRPr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4"/>
          <p:cNvSpPr txBox="1">
            <a:spLocks noGrp="1"/>
          </p:cNvSpPr>
          <p:nvPr>
            <p:ph type="title"/>
          </p:nvPr>
        </p:nvSpPr>
        <p:spPr>
          <a:xfrm>
            <a:off x="614463" y="630725"/>
            <a:ext cx="5629200" cy="954600"/>
          </a:xfrm>
          <a:prstGeom prst="rect">
            <a:avLst/>
          </a:prstGeom>
          <a:noFill/>
          <a:ln>
            <a:noFill/>
          </a:ln>
        </p:spPr>
        <p:txBody>
          <a:bodyPr spcFirstLastPara="1" wrap="square" lIns="68550" tIns="68550" rIns="68550" bIns="68550" anchor="t" anchorCtr="0">
            <a:normAutofit fontScale="90000"/>
          </a:bodyPr>
          <a:lstStyle/>
          <a:p>
            <a:pPr marL="0" lvl="0" indent="0" algn="l" rtl="0">
              <a:lnSpc>
                <a:spcPct val="90000"/>
              </a:lnSpc>
              <a:spcBef>
                <a:spcPts val="0"/>
              </a:spcBef>
              <a:spcAft>
                <a:spcPts val="0"/>
              </a:spcAft>
              <a:buSzPct val="103703"/>
              <a:buFont typeface="Rockwell"/>
              <a:buNone/>
            </a:pPr>
            <a:r>
              <a:rPr lang="en"/>
              <a:t>MATERIALS AND METHODS USED</a:t>
            </a:r>
            <a:endParaRPr/>
          </a:p>
        </p:txBody>
      </p:sp>
      <p:sp>
        <p:nvSpPr>
          <p:cNvPr id="149" name="Google Shape;149;p4"/>
          <p:cNvSpPr txBox="1">
            <a:spLocks noGrp="1"/>
          </p:cNvSpPr>
          <p:nvPr>
            <p:ph type="body" idx="1"/>
          </p:nvPr>
        </p:nvSpPr>
        <p:spPr>
          <a:xfrm>
            <a:off x="233775" y="1447800"/>
            <a:ext cx="6390600" cy="3139440"/>
          </a:xfrm>
          <a:prstGeom prst="rect">
            <a:avLst/>
          </a:prstGeom>
          <a:noFill/>
          <a:ln>
            <a:noFill/>
          </a:ln>
        </p:spPr>
        <p:txBody>
          <a:bodyPr spcFirstLastPara="1" wrap="square" lIns="68550" tIns="68550" rIns="68550" bIns="68550" anchor="t" anchorCtr="0">
            <a:normAutofit lnSpcReduction="10000"/>
          </a:bodyPr>
          <a:lstStyle/>
          <a:p>
            <a:pPr marL="457200" lvl="0" indent="-333375" algn="l" rtl="0">
              <a:lnSpc>
                <a:spcPct val="90000"/>
              </a:lnSpc>
              <a:spcBef>
                <a:spcPts val="1000"/>
              </a:spcBef>
              <a:spcAft>
                <a:spcPts val="0"/>
              </a:spcAft>
              <a:buSzPts val="1650"/>
              <a:buAutoNum type="romanUcPeriod"/>
            </a:pPr>
            <a:r>
              <a:rPr lang="en" sz="2000" dirty="0"/>
              <a:t>Water testing kit</a:t>
            </a:r>
            <a:endParaRPr sz="2000" dirty="0"/>
          </a:p>
          <a:p>
            <a:pPr marL="457200" lvl="0" indent="-333375" algn="l" rtl="0">
              <a:lnSpc>
                <a:spcPct val="90000"/>
              </a:lnSpc>
              <a:spcBef>
                <a:spcPts val="1000"/>
              </a:spcBef>
              <a:spcAft>
                <a:spcPts val="0"/>
              </a:spcAft>
              <a:buSzPts val="1650"/>
              <a:buAutoNum type="romanUcPeriod"/>
            </a:pPr>
            <a:r>
              <a:rPr lang="en" sz="2000" dirty="0"/>
              <a:t>Water sample was collected near the boating area.</a:t>
            </a:r>
          </a:p>
          <a:p>
            <a:pPr indent="-333375">
              <a:lnSpc>
                <a:spcPct val="90000"/>
              </a:lnSpc>
              <a:spcBef>
                <a:spcPts val="1000"/>
              </a:spcBef>
              <a:buSzPts val="1650"/>
              <a:buFont typeface="Calibri"/>
              <a:buAutoNum type="romanUcPeriod"/>
            </a:pPr>
            <a:r>
              <a:rPr lang="en-US" sz="2000" dirty="0"/>
              <a:t>Test of water quality was performed from September to November.</a:t>
            </a:r>
            <a:endParaRPr sz="2000" dirty="0"/>
          </a:p>
          <a:p>
            <a:pPr marL="457200" lvl="0" indent="-333375" algn="l" rtl="0">
              <a:lnSpc>
                <a:spcPct val="90000"/>
              </a:lnSpc>
              <a:spcBef>
                <a:spcPts val="1000"/>
              </a:spcBef>
              <a:spcAft>
                <a:spcPts val="0"/>
              </a:spcAft>
              <a:buSzPts val="1650"/>
              <a:buAutoNum type="romanUcPeriod"/>
            </a:pPr>
            <a:r>
              <a:rPr lang="en" sz="2000" dirty="0"/>
              <a:t>Using quality chemicals dedicated specifically for the testing process</a:t>
            </a:r>
            <a:endParaRPr sz="2000" dirty="0"/>
          </a:p>
          <a:p>
            <a:pPr marL="457200" lvl="0" indent="-333375" algn="l" rtl="0">
              <a:lnSpc>
                <a:spcPct val="90000"/>
              </a:lnSpc>
              <a:spcBef>
                <a:spcPts val="1000"/>
              </a:spcBef>
              <a:spcAft>
                <a:spcPts val="0"/>
              </a:spcAft>
              <a:buSzPts val="1650"/>
              <a:buAutoNum type="romanUcPeriod"/>
            </a:pPr>
            <a:r>
              <a:rPr lang="en" sz="2000" dirty="0"/>
              <a:t>Procedure of titration and matching the concentrations with the obtained colour and values provided in the manual (BIS)</a:t>
            </a:r>
            <a:endParaRPr sz="2000" dirty="0"/>
          </a:p>
          <a:p>
            <a:pPr marL="0" lvl="0" indent="0" algn="l" rtl="0">
              <a:lnSpc>
                <a:spcPct val="90000"/>
              </a:lnSpc>
              <a:spcBef>
                <a:spcPts val="900"/>
              </a:spcBef>
              <a:spcAft>
                <a:spcPts val="900"/>
              </a:spcAft>
              <a:buSzPts val="18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5"/>
          <p:cNvSpPr txBox="1">
            <a:spLocks noGrp="1"/>
          </p:cNvSpPr>
          <p:nvPr>
            <p:ph type="title"/>
          </p:nvPr>
        </p:nvSpPr>
        <p:spPr>
          <a:xfrm>
            <a:off x="233775" y="518357"/>
            <a:ext cx="6390600" cy="1117200"/>
          </a:xfrm>
          <a:prstGeom prst="rect">
            <a:avLst/>
          </a:prstGeom>
          <a:noFill/>
          <a:ln>
            <a:noFill/>
          </a:ln>
        </p:spPr>
        <p:txBody>
          <a:bodyPr spcFirstLastPara="1" wrap="square" lIns="68550" tIns="68550" rIns="68550" bIns="68550" anchor="t" anchorCtr="0">
            <a:normAutofit/>
          </a:bodyPr>
          <a:lstStyle/>
          <a:p>
            <a:pPr marL="0" lvl="0" indent="0" algn="l" rtl="0">
              <a:lnSpc>
                <a:spcPct val="90000"/>
              </a:lnSpc>
              <a:spcBef>
                <a:spcPts val="0"/>
              </a:spcBef>
              <a:spcAft>
                <a:spcPts val="0"/>
              </a:spcAft>
              <a:buSzPts val="2800"/>
              <a:buFont typeface="Rockwell"/>
              <a:buNone/>
            </a:pPr>
            <a:r>
              <a:rPr lang="en"/>
              <a:t>MAP OF AREA OF STUDY</a:t>
            </a:r>
            <a:endParaRPr/>
          </a:p>
        </p:txBody>
      </p:sp>
      <p:sp>
        <p:nvSpPr>
          <p:cNvPr id="155" name="Google Shape;155;p5"/>
          <p:cNvSpPr txBox="1">
            <a:spLocks noGrp="1"/>
          </p:cNvSpPr>
          <p:nvPr>
            <p:ph type="body" idx="1"/>
          </p:nvPr>
        </p:nvSpPr>
        <p:spPr>
          <a:xfrm>
            <a:off x="371023" y="1571707"/>
            <a:ext cx="6390450" cy="2562300"/>
          </a:xfrm>
          <a:prstGeom prst="rect">
            <a:avLst/>
          </a:prstGeom>
          <a:noFill/>
          <a:ln>
            <a:noFill/>
          </a:ln>
        </p:spPr>
        <p:txBody>
          <a:bodyPr spcFirstLastPara="1" wrap="square" lIns="68550" tIns="68550" rIns="68550" bIns="68550" anchor="t" anchorCtr="0">
            <a:normAutofit/>
          </a:bodyPr>
          <a:lstStyle/>
          <a:p>
            <a:pPr marL="0" lvl="0" indent="0" algn="l" rtl="0">
              <a:lnSpc>
                <a:spcPct val="90000"/>
              </a:lnSpc>
              <a:spcBef>
                <a:spcPts val="0"/>
              </a:spcBef>
              <a:spcAft>
                <a:spcPts val="900"/>
              </a:spcAft>
              <a:buSzPts val="1800"/>
              <a:buNone/>
            </a:pPr>
            <a:endParaRPr dirty="0"/>
          </a:p>
        </p:txBody>
      </p:sp>
      <p:pic>
        <p:nvPicPr>
          <p:cNvPr id="156" name="Google Shape;156;p5"/>
          <p:cNvPicPr preferRelativeResize="0"/>
          <p:nvPr/>
        </p:nvPicPr>
        <p:blipFill>
          <a:blip r:embed="rId3">
            <a:alphaModFix/>
          </a:blip>
          <a:stretch>
            <a:fillRect/>
          </a:stretch>
        </p:blipFill>
        <p:spPr>
          <a:xfrm>
            <a:off x="1082188" y="1245625"/>
            <a:ext cx="4505625" cy="3214450"/>
          </a:xfrm>
          <a:prstGeom prst="rect">
            <a:avLst/>
          </a:prstGeom>
          <a:noFill/>
          <a:ln>
            <a:noFill/>
          </a:ln>
          <a:effectLst>
            <a:outerShdw blurRad="50800" dist="38100" dir="5400000" algn="t" rotWithShape="0">
              <a:srgbClr val="000000">
                <a:alpha val="40000"/>
              </a:srgbClr>
            </a:outerShdw>
            <a:reflection stA="50000" endA="300" endPos="55500" dist="50800" dir="5400000" fadeDir="5400012"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aphicFrame>
        <p:nvGraphicFramePr>
          <p:cNvPr id="161" name="Google Shape;161;g1b0b975cc9b_0_3"/>
          <p:cNvGraphicFramePr/>
          <p:nvPr>
            <p:extLst>
              <p:ext uri="{D42A27DB-BD31-4B8C-83A1-F6EECF244321}">
                <p14:modId xmlns:p14="http://schemas.microsoft.com/office/powerpoint/2010/main" val="266494361"/>
              </p:ext>
            </p:extLst>
          </p:nvPr>
        </p:nvGraphicFramePr>
        <p:xfrm>
          <a:off x="226050" y="1347682"/>
          <a:ext cx="6405900" cy="2417645"/>
        </p:xfrm>
        <a:graphic>
          <a:graphicData uri="http://schemas.openxmlformats.org/drawingml/2006/table">
            <a:tbl>
              <a:tblPr firstRow="1">
                <a:noFill/>
                <a:tableStyleId>{10EECAFE-30F4-447A-93F1-28C502D67F45}</a:tableStyleId>
              </a:tblPr>
              <a:tblGrid>
                <a:gridCol w="1305150">
                  <a:extLst>
                    <a:ext uri="{9D8B030D-6E8A-4147-A177-3AD203B41FA5}">
                      <a16:colId xmlns:a16="http://schemas.microsoft.com/office/drawing/2014/main" xmlns="" val="20000"/>
                    </a:ext>
                  </a:extLst>
                </a:gridCol>
                <a:gridCol w="1251925">
                  <a:extLst>
                    <a:ext uri="{9D8B030D-6E8A-4147-A177-3AD203B41FA5}">
                      <a16:colId xmlns:a16="http://schemas.microsoft.com/office/drawing/2014/main" xmlns="" val="20001"/>
                    </a:ext>
                  </a:extLst>
                </a:gridCol>
                <a:gridCol w="1251925">
                  <a:extLst>
                    <a:ext uri="{9D8B030D-6E8A-4147-A177-3AD203B41FA5}">
                      <a16:colId xmlns:a16="http://schemas.microsoft.com/office/drawing/2014/main" xmlns="" val="20002"/>
                    </a:ext>
                  </a:extLst>
                </a:gridCol>
                <a:gridCol w="2596900">
                  <a:extLst>
                    <a:ext uri="{9D8B030D-6E8A-4147-A177-3AD203B41FA5}">
                      <a16:colId xmlns:a16="http://schemas.microsoft.com/office/drawing/2014/main" xmlns="" val="20003"/>
                    </a:ext>
                  </a:extLst>
                </a:gridCol>
              </a:tblGrid>
              <a:tr h="512675">
                <a:tc>
                  <a:txBody>
                    <a:bodyPr/>
                    <a:lstStyle/>
                    <a:p>
                      <a:pPr marL="0" marR="0" lvl="0" indent="0" algn="l" rtl="0">
                        <a:spcBef>
                          <a:spcPts val="0"/>
                        </a:spcBef>
                        <a:spcAft>
                          <a:spcPts val="0"/>
                        </a:spcAft>
                        <a:buNone/>
                      </a:pPr>
                      <a:endParaRPr sz="1400" u="none" strike="noStrike" cap="none" dirty="0"/>
                    </a:p>
                  </a:txBody>
                  <a:tcPr marL="68575" marR="68575" marT="68575" marB="68575"/>
                </a:tc>
                <a:tc>
                  <a:txBody>
                    <a:bodyPr/>
                    <a:lstStyle/>
                    <a:p>
                      <a:pPr marL="0" marR="0" lvl="0" indent="0" algn="l" rtl="0">
                        <a:spcBef>
                          <a:spcPts val="0"/>
                        </a:spcBef>
                        <a:spcAft>
                          <a:spcPts val="0"/>
                        </a:spcAft>
                        <a:buClr>
                          <a:schemeClr val="dk1"/>
                        </a:buClr>
                        <a:buSzPts val="1400"/>
                        <a:buFont typeface="Rockwell"/>
                        <a:buNone/>
                      </a:pPr>
                      <a:endParaRPr sz="1400" u="none" strike="noStrike" cap="none"/>
                    </a:p>
                  </a:txBody>
                  <a:tcPr marL="68575" marR="68575" marT="68575" marB="68575">
                    <a:lnB w="9525" cap="flat" cmpd="sng" algn="ctr">
                      <a:solidFill>
                        <a:srgbClr val="9E9E9E"/>
                      </a:solidFill>
                      <a:prstDash val="solid"/>
                      <a:round/>
                      <a:headEnd type="none" w="sm" len="sm"/>
                      <a:tailEnd type="none" w="sm" len="sm"/>
                    </a:lnB>
                  </a:tcPr>
                </a:tc>
                <a:tc>
                  <a:txBody>
                    <a:bodyPr/>
                    <a:lstStyle/>
                    <a:p>
                      <a:pPr marL="0" marR="0" lvl="0" indent="0" algn="l" rtl="0">
                        <a:spcBef>
                          <a:spcPts val="0"/>
                        </a:spcBef>
                        <a:spcAft>
                          <a:spcPts val="0"/>
                        </a:spcAft>
                        <a:buNone/>
                      </a:pPr>
                      <a:r>
                        <a:rPr lang="en" b="1"/>
                        <a:t>Procedure</a:t>
                      </a:r>
                      <a:endParaRPr sz="1400" b="1" u="none" strike="noStrike" cap="none"/>
                    </a:p>
                  </a:txBody>
                  <a:tcPr marL="68575" marR="68575" marT="68575" marB="68575">
                    <a:lnB w="9525" cap="flat" cmpd="sng" algn="ctr">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400"/>
                        <a:buFont typeface="Rockwell"/>
                        <a:buNone/>
                      </a:pPr>
                      <a:r>
                        <a:rPr lang="en" sz="1400" b="1" u="none" strike="noStrike" cap="none"/>
                        <a:t>Optimum range (BIS)</a:t>
                      </a:r>
                      <a:endParaRPr sz="1400" b="1" u="none" strike="noStrike" cap="none">
                        <a:solidFill>
                          <a:srgbClr val="FFFF00"/>
                        </a:solidFill>
                      </a:endParaRPr>
                    </a:p>
                  </a:txBody>
                  <a:tcPr marL="68575" marR="68575" marT="68575" marB="68575">
                    <a:lnB w="9525" cap="flat" cmpd="sng" algn="ctr">
                      <a:solidFill>
                        <a:srgbClr val="9E9E9E"/>
                      </a:solidFill>
                      <a:prstDash val="solid"/>
                      <a:round/>
                      <a:headEnd type="none" w="sm" len="sm"/>
                      <a:tailEnd type="none" w="sm" len="sm"/>
                    </a:lnB>
                  </a:tcPr>
                </a:tc>
                <a:extLst>
                  <a:ext uri="{0D108BD9-81ED-4DB2-BD59-A6C34878D82A}">
                    <a16:rowId xmlns:a16="http://schemas.microsoft.com/office/drawing/2014/main" xmlns="" val="10000"/>
                  </a:ext>
                </a:extLst>
              </a:tr>
              <a:tr h="182938">
                <a:tc>
                  <a:txBody>
                    <a:bodyPr/>
                    <a:lstStyle/>
                    <a:p>
                      <a:pPr marL="0" lvl="0" indent="0" algn="l" rtl="0">
                        <a:spcBef>
                          <a:spcPts val="0"/>
                        </a:spcBef>
                        <a:spcAft>
                          <a:spcPts val="0"/>
                        </a:spcAft>
                        <a:buNone/>
                      </a:pPr>
                      <a:endParaRPr b="1" dirty="0"/>
                    </a:p>
                    <a:p>
                      <a:pPr marL="0" lvl="0" indent="0" algn="l" rtl="0">
                        <a:spcBef>
                          <a:spcPts val="0"/>
                        </a:spcBef>
                        <a:spcAft>
                          <a:spcPts val="0"/>
                        </a:spcAft>
                        <a:buNone/>
                      </a:pPr>
                      <a:r>
                        <a:rPr lang="en" b="1" dirty="0"/>
                        <a:t>Physical parameter</a:t>
                      </a:r>
                      <a:endParaRPr b="1" dirty="0"/>
                    </a:p>
                  </a:txBody>
                  <a:tcPr marL="68575" marR="68575" marT="68575" marB="68575">
                    <a:lnR w="9525" cap="flat" cmpd="sng" algn="ctr">
                      <a:solidFill>
                        <a:srgbClr val="9E9E9E"/>
                      </a:solidFill>
                      <a:prstDash val="solid"/>
                      <a:round/>
                      <a:headEnd type="none" w="sm" len="sm"/>
                      <a:tailEnd type="none" w="sm" len="sm"/>
                    </a:lnR>
                  </a:tcPr>
                </a:tc>
                <a:tc>
                  <a:txBody>
                    <a:bodyPr/>
                    <a:lstStyle/>
                    <a:p>
                      <a:pPr marL="0" marR="0" lvl="0" indent="0" algn="l" rtl="0">
                        <a:spcBef>
                          <a:spcPts val="0"/>
                        </a:spcBef>
                        <a:spcAft>
                          <a:spcPts val="0"/>
                        </a:spcAft>
                        <a:buNone/>
                      </a:pPr>
                      <a:r>
                        <a:rPr lang="en" dirty="0"/>
                        <a:t>Turbidity</a:t>
                      </a:r>
                      <a:endParaRPr sz="1400" u="none" strike="noStrike" cap="none" dirty="0"/>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tc>
                  <a:txBody>
                    <a:bodyPr/>
                    <a:lstStyle/>
                    <a:p>
                      <a:pPr marL="0" marR="0" lvl="0" indent="0" algn="l" rtl="0">
                        <a:spcBef>
                          <a:spcPts val="0"/>
                        </a:spcBef>
                        <a:spcAft>
                          <a:spcPts val="0"/>
                        </a:spcAft>
                        <a:buNone/>
                      </a:pPr>
                      <a:r>
                        <a:rPr lang="en" dirty="0"/>
                        <a:t>Turbidity Tube set</a:t>
                      </a:r>
                      <a:endParaRPr dirty="0"/>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tc>
                  <a:txBody>
                    <a:bodyPr/>
                    <a:lstStyle/>
                    <a:p>
                      <a:pPr marL="0" marR="0" lvl="0" indent="0" algn="l" rtl="0">
                        <a:spcBef>
                          <a:spcPts val="0"/>
                        </a:spcBef>
                        <a:spcAft>
                          <a:spcPts val="0"/>
                        </a:spcAft>
                        <a:buNone/>
                      </a:pPr>
                      <a:r>
                        <a:rPr lang="en" dirty="0"/>
                        <a:t>1 - 5 NTU</a:t>
                      </a:r>
                      <a:endParaRPr dirty="0"/>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extLst>
                  <a:ext uri="{0D108BD9-81ED-4DB2-BD59-A6C34878D82A}">
                    <a16:rowId xmlns:a16="http://schemas.microsoft.com/office/drawing/2014/main" xmlns="" val="10001"/>
                  </a:ext>
                </a:extLst>
              </a:tr>
              <a:tr h="405875">
                <a:tc rowSpan="2">
                  <a:txBody>
                    <a:bodyPr/>
                    <a:lstStyle/>
                    <a:p>
                      <a:pPr marL="0" lvl="0" indent="0" algn="l" rtl="0">
                        <a:spcBef>
                          <a:spcPts val="0"/>
                        </a:spcBef>
                        <a:spcAft>
                          <a:spcPts val="0"/>
                        </a:spcAft>
                        <a:buNone/>
                      </a:pPr>
                      <a:r>
                        <a:rPr lang="en-US" b="1" dirty="0"/>
                        <a:t>Chemical Parameter </a:t>
                      </a:r>
                      <a:endParaRPr b="1" dirty="0"/>
                    </a:p>
                  </a:txBody>
                  <a:tcPr marL="68575" marR="68575" marT="68575" marB="68575">
                    <a:lnR w="9525" cap="flat" cmpd="sng" algn="ctr">
                      <a:solidFill>
                        <a:srgbClr val="9E9E9E"/>
                      </a:solidFill>
                      <a:prstDash val="solid"/>
                      <a:round/>
                      <a:headEnd type="none" w="sm" len="sm"/>
                      <a:tailEnd type="none" w="sm" len="sm"/>
                    </a:lnR>
                  </a:tcPr>
                </a:tc>
                <a:tc>
                  <a:txBody>
                    <a:bodyPr/>
                    <a:lstStyle/>
                    <a:p>
                      <a:pPr marL="0" marR="0" lvl="0" indent="0" algn="l" rtl="0">
                        <a:spcBef>
                          <a:spcPts val="0"/>
                        </a:spcBef>
                        <a:spcAft>
                          <a:spcPts val="0"/>
                        </a:spcAft>
                        <a:buNone/>
                      </a:pPr>
                      <a:r>
                        <a:rPr lang="en" dirty="0"/>
                        <a:t>pH</a:t>
                      </a:r>
                      <a:endParaRPr sz="1400" u="none" strike="noStrike" cap="none" dirty="0"/>
                    </a:p>
                  </a:txBody>
                  <a:tcPr marL="68575" marR="68575" marT="68575" marB="6857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tc>
                  <a:txBody>
                    <a:bodyPr/>
                    <a:lstStyle/>
                    <a:p>
                      <a:pPr marL="0" marR="0" lvl="0" indent="0" algn="l" rtl="0">
                        <a:spcBef>
                          <a:spcPts val="0"/>
                        </a:spcBef>
                        <a:spcAft>
                          <a:spcPts val="0"/>
                        </a:spcAft>
                        <a:buNone/>
                      </a:pPr>
                      <a:r>
                        <a:rPr lang="en" dirty="0"/>
                        <a:t>pH paper</a:t>
                      </a:r>
                      <a:endParaRPr dirty="0"/>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tc>
                  <a:txBody>
                    <a:bodyPr/>
                    <a:lstStyle/>
                    <a:p>
                      <a:pPr marL="0" marR="0" lvl="0" indent="0" algn="l" rtl="0">
                        <a:spcBef>
                          <a:spcPts val="0"/>
                        </a:spcBef>
                        <a:spcAft>
                          <a:spcPts val="0"/>
                        </a:spcAft>
                        <a:buNone/>
                      </a:pPr>
                      <a:r>
                        <a:rPr lang="en" dirty="0"/>
                        <a:t>6.5 - 8.5</a:t>
                      </a:r>
                    </a:p>
                    <a:p>
                      <a:pPr marL="0" marR="0" lvl="0" indent="0" algn="l" rtl="0">
                        <a:spcBef>
                          <a:spcPts val="0"/>
                        </a:spcBef>
                        <a:spcAft>
                          <a:spcPts val="0"/>
                        </a:spcAft>
                        <a:buNone/>
                      </a:pPr>
                      <a:endParaRPr sz="1400" u="none" strike="noStrike" cap="none" dirty="0"/>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extLst>
                  <a:ext uri="{0D108BD9-81ED-4DB2-BD59-A6C34878D82A}">
                    <a16:rowId xmlns:a16="http://schemas.microsoft.com/office/drawing/2014/main" xmlns="" val="10002"/>
                  </a:ext>
                </a:extLst>
              </a:tr>
              <a:tr h="405875">
                <a:tc vMerge="1">
                  <a:txBody>
                    <a:bodyPr/>
                    <a:lstStyle/>
                    <a:p>
                      <a:pPr marL="0" lvl="0" indent="0" algn="l" rtl="0">
                        <a:spcBef>
                          <a:spcPts val="0"/>
                        </a:spcBef>
                        <a:spcAft>
                          <a:spcPts val="0"/>
                        </a:spcAft>
                        <a:buNone/>
                      </a:pPr>
                      <a:endParaRPr b="1" dirty="0"/>
                    </a:p>
                  </a:txBody>
                  <a:tcPr marL="68575" marR="68575" marT="68575" marB="68575">
                    <a:lnR w="9525" cap="flat" cmpd="sng" algn="ctr">
                      <a:solidFill>
                        <a:srgbClr val="9E9E9E"/>
                      </a:solidFill>
                      <a:prstDash val="solid"/>
                      <a:round/>
                      <a:headEnd type="none" w="sm" len="sm"/>
                      <a:tailEnd type="none" w="sm" len="sm"/>
                    </a:lnR>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dirty="0"/>
                        <a:t>Hardness</a:t>
                      </a:r>
                      <a:endParaRPr sz="1400" u="none" strike="noStrike" cap="none" dirty="0">
                        <a:solidFill>
                          <a:srgbClr val="FFFF00"/>
                        </a:solidFill>
                      </a:endParaRPr>
                    </a:p>
                  </a:txBody>
                  <a:tcPr marL="68575" marR="68575" marT="68575" marB="68575">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None/>
                      </a:pPr>
                      <a:r>
                        <a:rPr lang="en" dirty="0"/>
                        <a:t>Titration : EDTA</a:t>
                      </a:r>
                      <a:endParaRPr sz="1400" u="none" strike="noStrike" cap="none" dirty="0"/>
                    </a:p>
                  </a:txBody>
                  <a:tcPr marL="68575" marR="68575" marT="68575" marB="68575">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400"/>
                        <a:buFont typeface="Rockwell"/>
                        <a:buNone/>
                      </a:pPr>
                      <a:r>
                        <a:rPr lang="en" dirty="0"/>
                        <a:t>2</a:t>
                      </a:r>
                      <a:r>
                        <a:rPr lang="en" sz="1400" u="none" strike="noStrike" cap="none" dirty="0"/>
                        <a:t>00 - 600 mg/l</a:t>
                      </a:r>
                      <a:endParaRPr sz="1400" u="none" strike="noStrike" cap="none" dirty="0">
                        <a:solidFill>
                          <a:srgbClr val="FFFF00"/>
                        </a:solidFill>
                      </a:endParaRPr>
                    </a:p>
                  </a:txBody>
                  <a:tcPr marL="68575" marR="68575" marT="68575" marB="6857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424667349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graphicFrame>
        <p:nvGraphicFramePr>
          <p:cNvPr id="168" name="Google Shape;168;p6"/>
          <p:cNvGraphicFramePr/>
          <p:nvPr>
            <p:extLst>
              <p:ext uri="{D42A27DB-BD31-4B8C-83A1-F6EECF244321}">
                <p14:modId xmlns:p14="http://schemas.microsoft.com/office/powerpoint/2010/main" val="4250276147"/>
              </p:ext>
            </p:extLst>
          </p:nvPr>
        </p:nvGraphicFramePr>
        <p:xfrm>
          <a:off x="309882" y="742833"/>
          <a:ext cx="6405900" cy="4378912"/>
        </p:xfrm>
        <a:graphic>
          <a:graphicData uri="http://schemas.openxmlformats.org/drawingml/2006/table">
            <a:tbl>
              <a:tblPr firstRow="1">
                <a:noFill/>
                <a:tableStyleId>{10EECAFE-30F4-447A-93F1-28C502D67F45}</a:tableStyleId>
              </a:tblPr>
              <a:tblGrid>
                <a:gridCol w="1305150">
                  <a:extLst>
                    <a:ext uri="{9D8B030D-6E8A-4147-A177-3AD203B41FA5}">
                      <a16:colId xmlns:a16="http://schemas.microsoft.com/office/drawing/2014/main" xmlns="" val="20000"/>
                    </a:ext>
                  </a:extLst>
                </a:gridCol>
                <a:gridCol w="1251925">
                  <a:extLst>
                    <a:ext uri="{9D8B030D-6E8A-4147-A177-3AD203B41FA5}">
                      <a16:colId xmlns:a16="http://schemas.microsoft.com/office/drawing/2014/main" xmlns="" val="20001"/>
                    </a:ext>
                  </a:extLst>
                </a:gridCol>
                <a:gridCol w="2245700">
                  <a:extLst>
                    <a:ext uri="{9D8B030D-6E8A-4147-A177-3AD203B41FA5}">
                      <a16:colId xmlns:a16="http://schemas.microsoft.com/office/drawing/2014/main" xmlns="" val="20002"/>
                    </a:ext>
                  </a:extLst>
                </a:gridCol>
                <a:gridCol w="1603125">
                  <a:extLst>
                    <a:ext uri="{9D8B030D-6E8A-4147-A177-3AD203B41FA5}">
                      <a16:colId xmlns:a16="http://schemas.microsoft.com/office/drawing/2014/main" xmlns="" val="20003"/>
                    </a:ext>
                  </a:extLst>
                </a:gridCol>
              </a:tblGrid>
              <a:tr h="666867">
                <a:tc rowSpan="8">
                  <a:txBody>
                    <a:bodyPr/>
                    <a:lstStyle/>
                    <a:p>
                      <a:pPr marL="0" lvl="0" indent="0" algn="l" rtl="0">
                        <a:spcBef>
                          <a:spcPts val="0"/>
                        </a:spcBef>
                        <a:spcAft>
                          <a:spcPts val="0"/>
                        </a:spcAft>
                        <a:buNone/>
                      </a:pPr>
                      <a:endParaRPr b="1" dirty="0"/>
                    </a:p>
                    <a:p>
                      <a:pPr marL="0" lvl="0" indent="0" algn="l" rtl="0">
                        <a:spcBef>
                          <a:spcPts val="0"/>
                        </a:spcBef>
                        <a:spcAft>
                          <a:spcPts val="0"/>
                        </a:spcAft>
                        <a:buNone/>
                      </a:pPr>
                      <a:endParaRPr b="1" dirty="0"/>
                    </a:p>
                    <a:p>
                      <a:pPr marL="0" lvl="0" indent="0" algn="l" rtl="0">
                        <a:spcBef>
                          <a:spcPts val="0"/>
                        </a:spcBef>
                        <a:spcAft>
                          <a:spcPts val="0"/>
                        </a:spcAft>
                        <a:buNone/>
                      </a:pPr>
                      <a:endParaRPr b="1" dirty="0"/>
                    </a:p>
                    <a:p>
                      <a:pPr marL="0" lvl="0" indent="0" algn="l" rtl="0">
                        <a:spcBef>
                          <a:spcPts val="0"/>
                        </a:spcBef>
                        <a:spcAft>
                          <a:spcPts val="0"/>
                        </a:spcAft>
                        <a:buNone/>
                      </a:pPr>
                      <a:endParaRPr b="1" dirty="0"/>
                    </a:p>
                    <a:p>
                      <a:pPr marL="0" lvl="0" indent="0" algn="l" rtl="0">
                        <a:spcBef>
                          <a:spcPts val="0"/>
                        </a:spcBef>
                        <a:spcAft>
                          <a:spcPts val="0"/>
                        </a:spcAft>
                        <a:buNone/>
                      </a:pPr>
                      <a:endParaRPr b="1" dirty="0"/>
                    </a:p>
                    <a:p>
                      <a:pPr marL="0" lvl="0" indent="0" algn="l" rtl="0">
                        <a:spcBef>
                          <a:spcPts val="0"/>
                        </a:spcBef>
                        <a:spcAft>
                          <a:spcPts val="0"/>
                        </a:spcAft>
                        <a:buNone/>
                      </a:pPr>
                      <a:endParaRPr b="1" dirty="0"/>
                    </a:p>
                    <a:p>
                      <a:pPr marL="0" lvl="0" indent="0" algn="l" rtl="0">
                        <a:spcBef>
                          <a:spcPts val="0"/>
                        </a:spcBef>
                        <a:spcAft>
                          <a:spcPts val="0"/>
                        </a:spcAft>
                        <a:buNone/>
                      </a:pPr>
                      <a:endParaRPr b="1" dirty="0"/>
                    </a:p>
                    <a:p>
                      <a:pPr marL="0" lvl="0" indent="0" algn="l" rtl="0">
                        <a:spcBef>
                          <a:spcPts val="0"/>
                        </a:spcBef>
                        <a:spcAft>
                          <a:spcPts val="0"/>
                        </a:spcAft>
                        <a:buNone/>
                      </a:pPr>
                      <a:endParaRPr b="1" dirty="0"/>
                    </a:p>
                    <a:p>
                      <a:pPr marL="0" lvl="0" indent="0" algn="l" rtl="0">
                        <a:spcBef>
                          <a:spcPts val="0"/>
                        </a:spcBef>
                        <a:spcAft>
                          <a:spcPts val="0"/>
                        </a:spcAft>
                        <a:buNone/>
                      </a:pPr>
                      <a:endParaRPr b="1" dirty="0"/>
                    </a:p>
                    <a:p>
                      <a:pPr marL="0" lvl="0" indent="0" algn="l" rtl="0">
                        <a:spcBef>
                          <a:spcPts val="0"/>
                        </a:spcBef>
                        <a:spcAft>
                          <a:spcPts val="0"/>
                        </a:spcAft>
                        <a:buNone/>
                      </a:pPr>
                      <a:r>
                        <a:rPr lang="en" b="1" dirty="0"/>
                        <a:t>Chemical parameters</a:t>
                      </a:r>
                      <a:endParaRPr b="1" dirty="0"/>
                    </a:p>
                  </a:txBody>
                  <a:tcPr marL="68575" marR="68575" marT="68575" marB="68575"/>
                </a:tc>
                <a:tc>
                  <a:txBody>
                    <a:bodyPr/>
                    <a:lstStyle/>
                    <a:p>
                      <a:pPr marL="0" marR="0" lvl="0" indent="0" algn="l" rtl="0">
                        <a:spcBef>
                          <a:spcPts val="0"/>
                        </a:spcBef>
                        <a:spcAft>
                          <a:spcPts val="0"/>
                        </a:spcAft>
                        <a:buClr>
                          <a:schemeClr val="dk1"/>
                        </a:buClr>
                        <a:buSzPts val="1400"/>
                        <a:buFont typeface="Rockwell"/>
                        <a:buNone/>
                      </a:pPr>
                      <a:r>
                        <a:rPr lang="en" sz="1400" u="none" strike="noStrike" cap="none" dirty="0"/>
                        <a:t>Dissolved O2</a:t>
                      </a:r>
                      <a:endParaRPr sz="1400" u="none" strike="noStrike" cap="none" dirty="0">
                        <a:solidFill>
                          <a:srgbClr val="FFFF00"/>
                        </a:solidFill>
                      </a:endParaRPr>
                    </a:p>
                  </a:txBody>
                  <a:tcPr marL="68575" marR="68575" marT="68575" marB="68575">
                    <a:lnT w="9525" cap="flat" cmpd="sng">
                      <a:solidFill>
                        <a:srgbClr val="9E9E9E"/>
                      </a:solidFill>
                      <a:prstDash val="solid"/>
                      <a:round/>
                      <a:headEnd type="none" w="sm" len="sm"/>
                      <a:tailEnd type="none" w="sm" len="sm"/>
                    </a:lnT>
                  </a:tcPr>
                </a:tc>
                <a:tc>
                  <a:txBody>
                    <a:bodyPr/>
                    <a:lstStyle/>
                    <a:p>
                      <a:pPr marL="0" marR="0" lvl="0" indent="0" algn="l" rtl="0">
                        <a:spcBef>
                          <a:spcPts val="0"/>
                        </a:spcBef>
                        <a:spcAft>
                          <a:spcPts val="0"/>
                        </a:spcAft>
                        <a:buNone/>
                      </a:pPr>
                      <a:r>
                        <a:rPr lang="en" dirty="0"/>
                        <a:t>Titration -</a:t>
                      </a:r>
                      <a:r>
                        <a:rPr lang="en-GB" dirty="0"/>
                        <a:t>Na</a:t>
                      </a:r>
                      <a:r>
                        <a:rPr lang="en-GB" baseline="-25000" dirty="0"/>
                        <a:t>2</a:t>
                      </a:r>
                      <a:r>
                        <a:rPr lang="en-GB" dirty="0"/>
                        <a:t>S</a:t>
                      </a:r>
                      <a:r>
                        <a:rPr lang="en-GB" baseline="-25000" dirty="0"/>
                        <a:t>2</a:t>
                      </a:r>
                      <a:r>
                        <a:rPr lang="en-GB" dirty="0"/>
                        <a:t>O</a:t>
                      </a:r>
                      <a:r>
                        <a:rPr lang="en-GB" baseline="-25000" dirty="0"/>
                        <a:t>3</a:t>
                      </a:r>
                      <a:endParaRPr sz="1400" u="none" strike="noStrike" cap="none" dirty="0"/>
                    </a:p>
                  </a:txBody>
                  <a:tcPr marL="68575" marR="68575" marT="68575" marB="68575">
                    <a:lnT w="9525" cap="flat" cmpd="sng">
                      <a:solidFill>
                        <a:srgbClr val="9E9E9E"/>
                      </a:solidFill>
                      <a:prstDash val="solid"/>
                      <a:round/>
                      <a:headEnd type="none" w="sm" len="sm"/>
                      <a:tailEnd type="none" w="sm" len="sm"/>
                    </a:lnT>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dirty="0"/>
                        <a:t>5 mg/l</a:t>
                      </a:r>
                      <a:endParaRPr sz="1400" b="1" u="none" strike="noStrike" cap="none" dirty="0">
                        <a:solidFill>
                          <a:srgbClr val="FFFF00"/>
                        </a:solidFill>
                      </a:endParaRPr>
                    </a:p>
                  </a:txBody>
                  <a:tcPr marL="68575" marR="68575" marT="68575" marB="68575">
                    <a:lnT w="9525" cap="flat" cmpd="sng">
                      <a:solidFill>
                        <a:srgbClr val="9E9E9E"/>
                      </a:solidFill>
                      <a:prstDash val="solid"/>
                      <a:round/>
                      <a:headEnd type="none" w="sm" len="sm"/>
                      <a:tailEnd type="none" w="sm" len="sm"/>
                    </a:lnT>
                  </a:tcPr>
                </a:tc>
                <a:extLst>
                  <a:ext uri="{0D108BD9-81ED-4DB2-BD59-A6C34878D82A}">
                    <a16:rowId xmlns:a16="http://schemas.microsoft.com/office/drawing/2014/main" xmlns="" val="10000"/>
                  </a:ext>
                </a:extLst>
              </a:tr>
              <a:tr h="344025">
                <a:tc vMerge="1">
                  <a:txBody>
                    <a:bodyPr/>
                    <a:lstStyle/>
                    <a:p>
                      <a:endParaRPr lang="en-US"/>
                    </a:p>
                  </a:txBody>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Nitrates</a:t>
                      </a:r>
                      <a:endParaRPr sz="1400" b="1" u="none" strike="noStrike" cap="none">
                        <a:solidFill>
                          <a:srgbClr val="FFFF00"/>
                        </a:solidFill>
                      </a:endParaRPr>
                    </a:p>
                  </a:txBody>
                  <a:tcPr marL="68575" marR="68575" marT="68575" marB="6857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 dirty="0"/>
                        <a:t>Reaction -</a:t>
                      </a:r>
                      <a:r>
                        <a:rPr lang="en-US" dirty="0"/>
                        <a:t>Reaction - NO</a:t>
                      </a:r>
                      <a:r>
                        <a:rPr lang="en-US" baseline="-25000" dirty="0"/>
                        <a:t>3</a:t>
                      </a:r>
                      <a:r>
                        <a:rPr lang="en-US" dirty="0"/>
                        <a:t> A and NO</a:t>
                      </a:r>
                      <a:r>
                        <a:rPr lang="en-US" baseline="-25000" dirty="0"/>
                        <a:t>3</a:t>
                      </a:r>
                      <a:r>
                        <a:rPr lang="en-US" dirty="0"/>
                        <a:t> B</a:t>
                      </a:r>
                      <a:endParaRPr lang="en-US" sz="1400" u="none" strike="noStrike" cap="none" dirty="0"/>
                    </a:p>
                    <a:p>
                      <a:pPr marL="0" marR="0" lvl="0" indent="0" algn="l" rtl="0">
                        <a:spcBef>
                          <a:spcPts val="0"/>
                        </a:spcBef>
                        <a:spcAft>
                          <a:spcPts val="0"/>
                        </a:spcAft>
                        <a:buNone/>
                      </a:pPr>
                      <a:endParaRPr sz="1400" u="none" strike="noStrike" cap="none" dirty="0"/>
                    </a:p>
                  </a:txBody>
                  <a:tcPr marL="68575" marR="68575" marT="68575" marB="68575"/>
                </a:tc>
                <a:tc>
                  <a:txBody>
                    <a:bodyPr/>
                    <a:lstStyle/>
                    <a:p>
                      <a:pPr marL="0" marR="0" lvl="0" indent="0" algn="l" rtl="0">
                        <a:spcBef>
                          <a:spcPts val="0"/>
                        </a:spcBef>
                        <a:spcAft>
                          <a:spcPts val="0"/>
                        </a:spcAft>
                        <a:buClr>
                          <a:schemeClr val="dk1"/>
                        </a:buClr>
                        <a:buSzPts val="1400"/>
                        <a:buFont typeface="Rockwell"/>
                        <a:buNone/>
                      </a:pPr>
                      <a:r>
                        <a:rPr lang="en" sz="1400" u="none" strike="noStrike" cap="none" dirty="0"/>
                        <a:t> 45 mg/l</a:t>
                      </a:r>
                      <a:endParaRPr sz="1400" b="1" u="none" strike="noStrike" cap="none" dirty="0">
                        <a:solidFill>
                          <a:srgbClr val="FFFF00"/>
                        </a:solidFill>
                      </a:endParaRPr>
                    </a:p>
                  </a:txBody>
                  <a:tcPr marL="68575" marR="68575" marT="68575" marB="68575"/>
                </a:tc>
                <a:extLst>
                  <a:ext uri="{0D108BD9-81ED-4DB2-BD59-A6C34878D82A}">
                    <a16:rowId xmlns:a16="http://schemas.microsoft.com/office/drawing/2014/main" xmlns="" val="10002"/>
                  </a:ext>
                </a:extLst>
              </a:tr>
              <a:tr h="579130">
                <a:tc vMerge="1">
                  <a:txBody>
                    <a:bodyPr/>
                    <a:lstStyle/>
                    <a:p>
                      <a:endParaRPr lang="en-US"/>
                    </a:p>
                  </a:txBody>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dirty="0"/>
                        <a:t>Ammonia</a:t>
                      </a:r>
                      <a:endParaRPr sz="1400" b="1" u="none" strike="noStrike" cap="none" dirty="0">
                        <a:solidFill>
                          <a:srgbClr val="FFFF00"/>
                        </a:solidFill>
                      </a:endParaRPr>
                    </a:p>
                  </a:txBody>
                  <a:tcPr marL="68575" marR="68575" marT="68575" marB="68575"/>
                </a:tc>
                <a:tc>
                  <a:txBody>
                    <a:bodyPr/>
                    <a:lstStyle/>
                    <a:p>
                      <a:pPr marL="0" marR="0" lvl="0" indent="0" algn="l" rtl="0">
                        <a:spcBef>
                          <a:spcPts val="0"/>
                        </a:spcBef>
                        <a:spcAft>
                          <a:spcPts val="0"/>
                        </a:spcAft>
                        <a:buNone/>
                      </a:pPr>
                      <a:r>
                        <a:rPr lang="en"/>
                        <a:t>Reaction - Nessler’s Reagent</a:t>
                      </a:r>
                      <a:endParaRPr sz="1400" u="none" strike="noStrike" cap="none"/>
                    </a:p>
                  </a:txBody>
                  <a:tcPr marL="68575" marR="68575" marT="68575" marB="68575"/>
                </a:tc>
                <a:tc>
                  <a:txBody>
                    <a:bodyPr/>
                    <a:lstStyle/>
                    <a:p>
                      <a:pPr marL="0" marR="0" lvl="0" indent="0" algn="l" rtl="0">
                        <a:spcBef>
                          <a:spcPts val="0"/>
                        </a:spcBef>
                        <a:spcAft>
                          <a:spcPts val="0"/>
                        </a:spcAft>
                        <a:buClr>
                          <a:schemeClr val="dk1"/>
                        </a:buClr>
                        <a:buSzPts val="1400"/>
                        <a:buFont typeface="Rockwell"/>
                        <a:buNone/>
                      </a:pPr>
                      <a:r>
                        <a:rPr lang="en" dirty="0"/>
                        <a:t>0</a:t>
                      </a:r>
                      <a:r>
                        <a:rPr lang="en" sz="1400" u="none" strike="noStrike" cap="none" dirty="0"/>
                        <a:t>.5 mg/l</a:t>
                      </a:r>
                      <a:endParaRPr sz="1400" b="1" u="none" strike="noStrike" cap="none" dirty="0">
                        <a:solidFill>
                          <a:srgbClr val="FFFF00"/>
                        </a:solidFill>
                      </a:endParaRPr>
                    </a:p>
                  </a:txBody>
                  <a:tcPr marL="68575" marR="68575" marT="68575" marB="68575"/>
                </a:tc>
                <a:extLst>
                  <a:ext uri="{0D108BD9-81ED-4DB2-BD59-A6C34878D82A}">
                    <a16:rowId xmlns:a16="http://schemas.microsoft.com/office/drawing/2014/main" xmlns="" val="10003"/>
                  </a:ext>
                </a:extLst>
              </a:tr>
              <a:tr h="344025">
                <a:tc vMerge="1">
                  <a:txBody>
                    <a:bodyPr/>
                    <a:lstStyle/>
                    <a:p>
                      <a:endParaRPr lang="en-US"/>
                    </a:p>
                  </a:txBody>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Chloride</a:t>
                      </a:r>
                      <a:endParaRPr sz="1400" b="1" u="none" strike="noStrike" cap="none">
                        <a:solidFill>
                          <a:srgbClr val="FFFF00"/>
                        </a:solidFill>
                      </a:endParaRPr>
                    </a:p>
                  </a:txBody>
                  <a:tcPr marL="68575" marR="68575" marT="68575" marB="68575">
                    <a:lnB w="9525" cap="flat" cmpd="sng">
                      <a:solidFill>
                        <a:srgbClr val="9E9E9E"/>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en-GB" dirty="0"/>
                        <a:t>Titration</a:t>
                      </a:r>
                      <a:r>
                        <a:rPr lang="en-US" dirty="0"/>
                        <a:t> - AgNO</a:t>
                      </a:r>
                      <a:r>
                        <a:rPr lang="en-US" baseline="-25000" dirty="0"/>
                        <a:t>3</a:t>
                      </a:r>
                      <a:endParaRPr lang="en-US" sz="1400" u="none" strike="noStrike" cap="none" baseline="-25000" dirty="0"/>
                    </a:p>
                  </a:txBody>
                  <a:tcPr marL="68575" marR="68575" marT="68575" marB="68575">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250 - 1000 mg/l</a:t>
                      </a:r>
                      <a:endParaRPr sz="1400" b="1" u="none" strike="noStrike" cap="none">
                        <a:solidFill>
                          <a:srgbClr val="FFFF00"/>
                        </a:solidFill>
                      </a:endParaRPr>
                    </a:p>
                  </a:txBody>
                  <a:tcPr marL="68575" marR="68575" marT="68575" marB="68575">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4"/>
                  </a:ext>
                </a:extLst>
              </a:tr>
              <a:tr h="526925">
                <a:tc vMerge="1">
                  <a:txBody>
                    <a:bodyPr/>
                    <a:lstStyle/>
                    <a:p>
                      <a:endParaRPr lang="en-US"/>
                    </a:p>
                  </a:txBody>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Residual Cl</a:t>
                      </a:r>
                      <a:endParaRPr sz="1400" u="none" strike="noStrike" cap="none">
                        <a:solidFill>
                          <a:srgbClr val="FFFF00"/>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None/>
                      </a:pPr>
                      <a:r>
                        <a:rPr lang="en" dirty="0"/>
                        <a:t>Reaction - O-toluidine</a:t>
                      </a:r>
                      <a:endParaRPr sz="1400" u="none" strike="noStrike" cap="none" dirty="0"/>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0.2 - 1 mg/l</a:t>
                      </a:r>
                      <a:endParaRPr sz="1400" u="none" strike="noStrike" cap="none">
                        <a:solidFill>
                          <a:srgbClr val="FFFF00"/>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5"/>
                  </a:ext>
                </a:extLst>
              </a:tr>
              <a:tr h="526925">
                <a:tc vMerge="1">
                  <a:txBody>
                    <a:bodyPr/>
                    <a:lstStyle/>
                    <a:p>
                      <a:endParaRPr lang="en-US"/>
                    </a:p>
                  </a:txBody>
                  <a:tcPr/>
                </a:tc>
                <a:tc>
                  <a:txBody>
                    <a:bodyPr/>
                    <a:lstStyle/>
                    <a:p>
                      <a:pPr marL="0" lvl="0" indent="0" algn="l" rtl="0">
                        <a:spcBef>
                          <a:spcPts val="0"/>
                        </a:spcBef>
                        <a:spcAft>
                          <a:spcPts val="0"/>
                        </a:spcAft>
                        <a:buNone/>
                      </a:pPr>
                      <a:r>
                        <a:rPr lang="en"/>
                        <a:t>Phosphorus</a:t>
                      </a:r>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en-GB" dirty="0"/>
                        <a:t>Estimated by </a:t>
                      </a:r>
                      <a:r>
                        <a:rPr lang="en-GB" dirty="0" err="1"/>
                        <a:t>SnCl</a:t>
                      </a:r>
                      <a:r>
                        <a:rPr lang="en-US" altLang="en-GB" baseline="-25000" dirty="0"/>
                        <a:t>2</a:t>
                      </a:r>
                      <a:r>
                        <a:rPr lang="en-US" altLang="en-GB" dirty="0"/>
                        <a:t> Method</a:t>
                      </a:r>
                      <a:r>
                        <a:rPr lang="en-US" altLang="en-GB" baseline="-25000" dirty="0"/>
                        <a:t> </a:t>
                      </a: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NA</a:t>
                      </a:r>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6"/>
                  </a:ext>
                </a:extLst>
              </a:tr>
              <a:tr h="344025">
                <a:tc vMerge="1">
                  <a:txBody>
                    <a:bodyPr/>
                    <a:lstStyle/>
                    <a:p>
                      <a:endParaRPr lang="en-US"/>
                    </a:p>
                  </a:txBody>
                  <a:tcPr/>
                </a:tc>
                <a:tc>
                  <a:txBody>
                    <a:bodyPr/>
                    <a:lstStyle/>
                    <a:p>
                      <a:pPr marL="0" lvl="0" indent="0" algn="l" rtl="0">
                        <a:spcBef>
                          <a:spcPts val="0"/>
                        </a:spcBef>
                        <a:spcAft>
                          <a:spcPts val="0"/>
                        </a:spcAft>
                        <a:buNone/>
                      </a:pPr>
                      <a:r>
                        <a:rPr lang="en" dirty="0"/>
                        <a:t>Iron</a:t>
                      </a:r>
                      <a:endParaRPr dirty="0"/>
                    </a:p>
                  </a:txBody>
                  <a:tcPr marL="68575" marR="68575" marT="68575" marB="6857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dirty="0"/>
                        <a:t>Reaction - Fe -A And Fe-B</a:t>
                      </a:r>
                      <a:endParaRPr dirty="0"/>
                    </a:p>
                  </a:txBody>
                  <a:tcPr marL="68575" marR="68575" marT="68575" marB="6857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0.3 mg/l</a:t>
                      </a:r>
                      <a:endParaRPr/>
                    </a:p>
                  </a:txBody>
                  <a:tcPr marL="68575" marR="68575" marT="68575" marB="6857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7"/>
                  </a:ext>
                </a:extLst>
              </a:tr>
              <a:tr h="344025">
                <a:tc vMerge="1">
                  <a:txBody>
                    <a:bodyPr/>
                    <a:lstStyle/>
                    <a:p>
                      <a:endParaRPr lang="en-US"/>
                    </a:p>
                  </a:txBody>
                  <a:tcPr/>
                </a:tc>
                <a:tc>
                  <a:txBody>
                    <a:bodyPr/>
                    <a:lstStyle/>
                    <a:p>
                      <a:pPr marL="0" lvl="0" indent="0" algn="l" rtl="0">
                        <a:spcBef>
                          <a:spcPts val="0"/>
                        </a:spcBef>
                        <a:spcAft>
                          <a:spcPts val="0"/>
                        </a:spcAft>
                        <a:buNone/>
                      </a:pPr>
                      <a:r>
                        <a:rPr lang="en"/>
                        <a:t>Fluoride</a:t>
                      </a:r>
                      <a:endParaRPr/>
                    </a:p>
                  </a:txBody>
                  <a:tcPr marL="68575" marR="68575" marT="68575" marB="6857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dirty="0"/>
                        <a:t>Reaction - Zirconyl solution</a:t>
                      </a:r>
                      <a:endParaRPr dirty="0"/>
                    </a:p>
                  </a:txBody>
                  <a:tcPr marL="68575" marR="68575" marT="68575" marB="6857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dirty="0"/>
                        <a:t>1 - 1.5 mg/l</a:t>
                      </a:r>
                      <a:endParaRPr dirty="0"/>
                    </a:p>
                  </a:txBody>
                  <a:tcPr marL="68575" marR="68575" marT="68575" marB="6857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xmlns="" val="10008"/>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aphicFrame>
        <p:nvGraphicFramePr>
          <p:cNvPr id="175" name="Google Shape;175;p7"/>
          <p:cNvGraphicFramePr/>
          <p:nvPr>
            <p:extLst>
              <p:ext uri="{D42A27DB-BD31-4B8C-83A1-F6EECF244321}">
                <p14:modId xmlns:p14="http://schemas.microsoft.com/office/powerpoint/2010/main" val="3503734579"/>
              </p:ext>
            </p:extLst>
          </p:nvPr>
        </p:nvGraphicFramePr>
        <p:xfrm>
          <a:off x="103893" y="120117"/>
          <a:ext cx="6650200" cy="4903260"/>
        </p:xfrm>
        <a:graphic>
          <a:graphicData uri="http://schemas.openxmlformats.org/drawingml/2006/table">
            <a:tbl>
              <a:tblPr>
                <a:noFill/>
                <a:tableStyleId>{10EECAFE-30F4-447A-93F1-28C502D67F45}</a:tableStyleId>
              </a:tblPr>
              <a:tblGrid>
                <a:gridCol w="1662550">
                  <a:extLst>
                    <a:ext uri="{9D8B030D-6E8A-4147-A177-3AD203B41FA5}">
                      <a16:colId xmlns:a16="http://schemas.microsoft.com/office/drawing/2014/main" xmlns="" val="20000"/>
                    </a:ext>
                  </a:extLst>
                </a:gridCol>
                <a:gridCol w="1662550">
                  <a:extLst>
                    <a:ext uri="{9D8B030D-6E8A-4147-A177-3AD203B41FA5}">
                      <a16:colId xmlns:a16="http://schemas.microsoft.com/office/drawing/2014/main" xmlns="" val="20001"/>
                    </a:ext>
                  </a:extLst>
                </a:gridCol>
                <a:gridCol w="1662550">
                  <a:extLst>
                    <a:ext uri="{9D8B030D-6E8A-4147-A177-3AD203B41FA5}">
                      <a16:colId xmlns:a16="http://schemas.microsoft.com/office/drawing/2014/main" xmlns="" val="20002"/>
                    </a:ext>
                  </a:extLst>
                </a:gridCol>
                <a:gridCol w="1662550">
                  <a:extLst>
                    <a:ext uri="{9D8B030D-6E8A-4147-A177-3AD203B41FA5}">
                      <a16:colId xmlns:a16="http://schemas.microsoft.com/office/drawing/2014/main" xmlns="" val="20003"/>
                    </a:ext>
                  </a:extLst>
                </a:gridCol>
              </a:tblGrid>
              <a:tr h="342875">
                <a:tc>
                  <a:txBody>
                    <a:bodyPr/>
                    <a:lstStyle/>
                    <a:p>
                      <a:pPr marL="0" marR="0" lvl="0" indent="0" algn="l" rtl="0">
                        <a:spcBef>
                          <a:spcPts val="0"/>
                        </a:spcBef>
                        <a:spcAft>
                          <a:spcPts val="0"/>
                        </a:spcAft>
                        <a:buClr>
                          <a:schemeClr val="dk1"/>
                        </a:buClr>
                        <a:buSzPts val="1400"/>
                        <a:buFont typeface="Rockwell"/>
                        <a:buNone/>
                      </a:pPr>
                      <a:endParaRPr sz="1400" u="none" strike="noStrike" cap="none"/>
                    </a:p>
                  </a:txBody>
                  <a:tcPr marL="68575" marR="68575" marT="68575" marB="68575">
                    <a:solidFill>
                      <a:schemeClr val="accent4"/>
                    </a:solidFill>
                  </a:tcPr>
                </a:tc>
                <a:tc>
                  <a:txBody>
                    <a:bodyPr/>
                    <a:lstStyle/>
                    <a:p>
                      <a:pPr marL="0" marR="0" lvl="0" indent="0" algn="l" rtl="0">
                        <a:spcBef>
                          <a:spcPts val="0"/>
                        </a:spcBef>
                        <a:spcAft>
                          <a:spcPts val="0"/>
                        </a:spcAft>
                        <a:buClr>
                          <a:schemeClr val="dk1"/>
                        </a:buClr>
                        <a:buSzPts val="1400"/>
                        <a:buFont typeface="Rockwell"/>
                        <a:buNone/>
                      </a:pPr>
                      <a:r>
                        <a:rPr lang="en" b="1" dirty="0"/>
                        <a:t>September (27</a:t>
                      </a:r>
                      <a:r>
                        <a:rPr lang="en" b="1" baseline="30000" dirty="0"/>
                        <a:t>th</a:t>
                      </a:r>
                      <a:r>
                        <a:rPr lang="en" b="1" dirty="0"/>
                        <a:t> )</a:t>
                      </a:r>
                      <a:endParaRPr sz="1400" b="1" u="none" strike="noStrike" cap="none" dirty="0"/>
                    </a:p>
                  </a:txBody>
                  <a:tcPr marL="68575" marR="68575" marT="68575" marB="68575">
                    <a:solidFill>
                      <a:srgbClr val="4A86E8"/>
                    </a:solidFill>
                  </a:tcPr>
                </a:tc>
                <a:tc>
                  <a:txBody>
                    <a:bodyPr/>
                    <a:lstStyle/>
                    <a:p>
                      <a:pPr marL="0" marR="0" lvl="0" indent="0" algn="l" rtl="0">
                        <a:spcBef>
                          <a:spcPts val="0"/>
                        </a:spcBef>
                        <a:spcAft>
                          <a:spcPts val="0"/>
                        </a:spcAft>
                        <a:buClr>
                          <a:schemeClr val="dk1"/>
                        </a:buClr>
                        <a:buSzPts val="1400"/>
                        <a:buFont typeface="Rockwell"/>
                        <a:buNone/>
                      </a:pPr>
                      <a:r>
                        <a:rPr lang="en" b="1" dirty="0"/>
                        <a:t>October (28</a:t>
                      </a:r>
                      <a:r>
                        <a:rPr lang="en" b="1" baseline="30000" dirty="0"/>
                        <a:t>th</a:t>
                      </a:r>
                      <a:r>
                        <a:rPr lang="en" b="1" dirty="0"/>
                        <a:t> )</a:t>
                      </a:r>
                      <a:endParaRPr sz="1400" b="1" u="none" strike="noStrike" cap="none" dirty="0"/>
                    </a:p>
                  </a:txBody>
                  <a:tcPr marL="68575" marR="68575" marT="68575" marB="68575">
                    <a:solidFill>
                      <a:srgbClr val="4A86E8"/>
                    </a:solidFill>
                  </a:tcPr>
                </a:tc>
                <a:tc>
                  <a:txBody>
                    <a:bodyPr/>
                    <a:lstStyle/>
                    <a:p>
                      <a:pPr marL="0" marR="0" lvl="0" indent="0" algn="l" rtl="0">
                        <a:spcBef>
                          <a:spcPts val="0"/>
                        </a:spcBef>
                        <a:spcAft>
                          <a:spcPts val="0"/>
                        </a:spcAft>
                        <a:buClr>
                          <a:schemeClr val="dk1"/>
                        </a:buClr>
                        <a:buSzPts val="1400"/>
                        <a:buFont typeface="Rockwell"/>
                        <a:buNone/>
                      </a:pPr>
                      <a:r>
                        <a:rPr lang="en" b="1" dirty="0"/>
                        <a:t>November (30</a:t>
                      </a:r>
                      <a:r>
                        <a:rPr lang="en" b="1" baseline="30000" dirty="0"/>
                        <a:t>th</a:t>
                      </a:r>
                      <a:r>
                        <a:rPr lang="en" b="1" dirty="0"/>
                        <a:t> )</a:t>
                      </a:r>
                      <a:endParaRPr sz="1400" b="1" u="none" strike="noStrike" cap="none" dirty="0"/>
                    </a:p>
                  </a:txBody>
                  <a:tcPr marL="68575" marR="68575" marT="68575" marB="68575">
                    <a:solidFill>
                      <a:srgbClr val="4A86E8"/>
                    </a:solidFill>
                  </a:tcPr>
                </a:tc>
                <a:extLst>
                  <a:ext uri="{0D108BD9-81ED-4DB2-BD59-A6C34878D82A}">
                    <a16:rowId xmlns:a16="http://schemas.microsoft.com/office/drawing/2014/main" xmlns="" val="10000"/>
                  </a:ext>
                </a:extLst>
              </a:tr>
              <a:tr h="342875">
                <a:tc>
                  <a:txBody>
                    <a:bodyPr/>
                    <a:lstStyle/>
                    <a:p>
                      <a:pPr marL="0" marR="0" lvl="0" indent="0" algn="l" rtl="0">
                        <a:spcBef>
                          <a:spcPts val="0"/>
                        </a:spcBef>
                        <a:spcAft>
                          <a:spcPts val="0"/>
                        </a:spcAft>
                        <a:buClr>
                          <a:schemeClr val="dk1"/>
                        </a:buClr>
                        <a:buSzPts val="1400"/>
                        <a:buFont typeface="Rockwell"/>
                        <a:buNone/>
                      </a:pPr>
                      <a:r>
                        <a:rPr lang="en" sz="1400" u="none" strike="noStrike" cap="none"/>
                        <a:t>pH</a:t>
                      </a:r>
                      <a:endParaRPr sz="1400" u="none" strike="noStrike" cap="none"/>
                    </a:p>
                  </a:txBody>
                  <a:tcPr marL="68575" marR="68575" marT="68575" marB="68575">
                    <a:solidFill>
                      <a:srgbClr val="00FFFF"/>
                    </a:solidFill>
                  </a:tcPr>
                </a:tc>
                <a:tc>
                  <a:txBody>
                    <a:bodyPr/>
                    <a:lstStyle/>
                    <a:p>
                      <a:pPr marL="0" marR="0" lvl="0" indent="0" algn="l" rtl="0">
                        <a:spcBef>
                          <a:spcPts val="0"/>
                        </a:spcBef>
                        <a:spcAft>
                          <a:spcPts val="0"/>
                        </a:spcAft>
                        <a:buClr>
                          <a:schemeClr val="dk1"/>
                        </a:buClr>
                        <a:buSzPts val="1400"/>
                        <a:buFont typeface="Rockwell"/>
                        <a:buNone/>
                      </a:pPr>
                      <a:r>
                        <a:rPr lang="en"/>
                        <a:t>7.7</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7</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a:t>7</a:t>
                      </a:r>
                      <a:endParaRPr sz="1400" u="none" strike="noStrike" cap="none"/>
                    </a:p>
                  </a:txBody>
                  <a:tcPr marL="68575" marR="68575" marT="68575" marB="68575">
                    <a:solidFill>
                      <a:srgbClr val="FFFF00"/>
                    </a:solidFill>
                  </a:tcPr>
                </a:tc>
                <a:extLst>
                  <a:ext uri="{0D108BD9-81ED-4DB2-BD59-A6C34878D82A}">
                    <a16:rowId xmlns:a16="http://schemas.microsoft.com/office/drawing/2014/main" xmlns="" val="10001"/>
                  </a:ext>
                </a:extLst>
              </a:tr>
              <a:tr h="342875">
                <a:tc>
                  <a:txBody>
                    <a:bodyPr/>
                    <a:lstStyle/>
                    <a:p>
                      <a:pPr marL="0" marR="0" lvl="0" indent="0" algn="l" rtl="0">
                        <a:spcBef>
                          <a:spcPts val="0"/>
                        </a:spcBef>
                        <a:spcAft>
                          <a:spcPts val="0"/>
                        </a:spcAft>
                        <a:buClr>
                          <a:schemeClr val="dk1"/>
                        </a:buClr>
                        <a:buSzPts val="1400"/>
                        <a:buFont typeface="Rockwell"/>
                        <a:buNone/>
                      </a:pPr>
                      <a:r>
                        <a:rPr lang="en" sz="1400" u="none" strike="noStrike" cap="none"/>
                        <a:t>Nitrate</a:t>
                      </a:r>
                      <a:endParaRPr sz="1400" u="none" strike="noStrike" cap="none"/>
                    </a:p>
                  </a:txBody>
                  <a:tcPr marL="68575" marR="68575" marT="68575" marB="68575">
                    <a:solidFill>
                      <a:srgbClr val="00FFFF"/>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10 mg/l</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&gt; 45 mg/l</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a:t>&lt;</a:t>
                      </a:r>
                      <a:r>
                        <a:rPr lang="en" sz="1400" u="none" strike="noStrike" cap="none"/>
                        <a:t>10 mg/l</a:t>
                      </a:r>
                      <a:endParaRPr sz="1400" u="none" strike="noStrike" cap="none"/>
                    </a:p>
                  </a:txBody>
                  <a:tcPr marL="68575" marR="68575" marT="68575" marB="68575">
                    <a:solidFill>
                      <a:srgbClr val="FFFF00"/>
                    </a:solidFill>
                  </a:tcPr>
                </a:tc>
                <a:extLst>
                  <a:ext uri="{0D108BD9-81ED-4DB2-BD59-A6C34878D82A}">
                    <a16:rowId xmlns:a16="http://schemas.microsoft.com/office/drawing/2014/main" xmlns="" val="10002"/>
                  </a:ext>
                </a:extLst>
              </a:tr>
              <a:tr h="342875">
                <a:tc>
                  <a:txBody>
                    <a:bodyPr/>
                    <a:lstStyle/>
                    <a:p>
                      <a:pPr marL="0" marR="0" lvl="0" indent="0" algn="l" rtl="0">
                        <a:spcBef>
                          <a:spcPts val="0"/>
                        </a:spcBef>
                        <a:spcAft>
                          <a:spcPts val="0"/>
                        </a:spcAft>
                        <a:buClr>
                          <a:schemeClr val="dk1"/>
                        </a:buClr>
                        <a:buSzPts val="1400"/>
                        <a:buFont typeface="Rockwell"/>
                        <a:buNone/>
                      </a:pPr>
                      <a:r>
                        <a:rPr lang="en" sz="1400" u="none" strike="noStrike" cap="none"/>
                        <a:t>Iron</a:t>
                      </a:r>
                      <a:endParaRPr sz="1400" u="none" strike="noStrike" cap="none"/>
                    </a:p>
                  </a:txBody>
                  <a:tcPr marL="68575" marR="68575" marT="68575" marB="68575">
                    <a:solidFill>
                      <a:srgbClr val="00FFFF"/>
                    </a:solidFill>
                  </a:tcPr>
                </a:tc>
                <a:tc>
                  <a:txBody>
                    <a:bodyPr/>
                    <a:lstStyle/>
                    <a:p>
                      <a:pPr marL="0" marR="0" lvl="0" indent="0" algn="l" rtl="0">
                        <a:spcBef>
                          <a:spcPts val="0"/>
                        </a:spcBef>
                        <a:spcAft>
                          <a:spcPts val="0"/>
                        </a:spcAft>
                        <a:buClr>
                          <a:schemeClr val="dk1"/>
                        </a:buClr>
                        <a:buSzPts val="1400"/>
                        <a:buFont typeface="Rockwell"/>
                        <a:buNone/>
                      </a:pPr>
                      <a:r>
                        <a:rPr lang="en"/>
                        <a:t>&lt;</a:t>
                      </a:r>
                      <a:r>
                        <a:rPr lang="en" sz="1400" u="none" strike="noStrike" cap="none"/>
                        <a:t>0.3 mg/l</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1 mg/l</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a:t>0.5</a:t>
                      </a:r>
                      <a:r>
                        <a:rPr lang="en" sz="1400" u="none" strike="noStrike" cap="none"/>
                        <a:t> mg/l</a:t>
                      </a:r>
                      <a:endParaRPr sz="1400" u="none" strike="noStrike" cap="none"/>
                    </a:p>
                  </a:txBody>
                  <a:tcPr marL="68575" marR="68575" marT="68575" marB="68575">
                    <a:solidFill>
                      <a:srgbClr val="FFFF00"/>
                    </a:solidFill>
                  </a:tcPr>
                </a:tc>
                <a:extLst>
                  <a:ext uri="{0D108BD9-81ED-4DB2-BD59-A6C34878D82A}">
                    <a16:rowId xmlns:a16="http://schemas.microsoft.com/office/drawing/2014/main" xmlns="" val="10003"/>
                  </a:ext>
                </a:extLst>
              </a:tr>
              <a:tr h="342875">
                <a:tc>
                  <a:txBody>
                    <a:bodyPr/>
                    <a:lstStyle/>
                    <a:p>
                      <a:pPr marL="0" marR="0" lvl="0" indent="0" algn="l" rtl="0">
                        <a:spcBef>
                          <a:spcPts val="0"/>
                        </a:spcBef>
                        <a:spcAft>
                          <a:spcPts val="0"/>
                        </a:spcAft>
                        <a:buClr>
                          <a:schemeClr val="dk1"/>
                        </a:buClr>
                        <a:buSzPts val="1400"/>
                        <a:buFont typeface="Rockwell"/>
                        <a:buNone/>
                      </a:pPr>
                      <a:r>
                        <a:rPr lang="en" sz="1400" u="none" strike="noStrike" cap="none"/>
                        <a:t>Hardness</a:t>
                      </a:r>
                      <a:endParaRPr sz="1400" u="none" strike="noStrike" cap="none"/>
                    </a:p>
                  </a:txBody>
                  <a:tcPr marL="68575" marR="68575" marT="68575" marB="68575">
                    <a:solidFill>
                      <a:srgbClr val="00FFFF"/>
                    </a:solidFill>
                  </a:tcPr>
                </a:tc>
                <a:tc>
                  <a:txBody>
                    <a:bodyPr/>
                    <a:lstStyle/>
                    <a:p>
                      <a:pPr marL="0" marR="0" lvl="0" indent="0" algn="l" rtl="0">
                        <a:spcBef>
                          <a:spcPts val="0"/>
                        </a:spcBef>
                        <a:spcAft>
                          <a:spcPts val="0"/>
                        </a:spcAft>
                        <a:buClr>
                          <a:schemeClr val="dk1"/>
                        </a:buClr>
                        <a:buSzPts val="1400"/>
                        <a:buFont typeface="Rockwell"/>
                        <a:buNone/>
                      </a:pPr>
                      <a:r>
                        <a:rPr lang="en"/>
                        <a:t>144</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120</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1</a:t>
                      </a:r>
                      <a:r>
                        <a:rPr lang="en"/>
                        <a:t>36</a:t>
                      </a:r>
                      <a:endParaRPr sz="1400" u="none" strike="noStrike" cap="none"/>
                    </a:p>
                  </a:txBody>
                  <a:tcPr marL="68575" marR="68575" marT="68575" marB="68575">
                    <a:solidFill>
                      <a:srgbClr val="FFFF00"/>
                    </a:solidFill>
                  </a:tcPr>
                </a:tc>
                <a:extLst>
                  <a:ext uri="{0D108BD9-81ED-4DB2-BD59-A6C34878D82A}">
                    <a16:rowId xmlns:a16="http://schemas.microsoft.com/office/drawing/2014/main" xmlns="" val="10004"/>
                  </a:ext>
                </a:extLst>
              </a:tr>
              <a:tr h="342875">
                <a:tc>
                  <a:txBody>
                    <a:bodyPr/>
                    <a:lstStyle/>
                    <a:p>
                      <a:pPr marL="0" marR="0" lvl="0" indent="0" algn="l" rtl="0">
                        <a:spcBef>
                          <a:spcPts val="0"/>
                        </a:spcBef>
                        <a:spcAft>
                          <a:spcPts val="0"/>
                        </a:spcAft>
                        <a:buClr>
                          <a:schemeClr val="dk1"/>
                        </a:buClr>
                        <a:buSzPts val="1400"/>
                        <a:buFont typeface="Rockwell"/>
                        <a:buNone/>
                      </a:pPr>
                      <a:r>
                        <a:rPr lang="en" sz="1400" u="none" strike="noStrike" cap="none"/>
                        <a:t>Chloride</a:t>
                      </a:r>
                      <a:endParaRPr sz="1400" u="none" strike="noStrike" cap="none"/>
                    </a:p>
                  </a:txBody>
                  <a:tcPr marL="68575" marR="68575" marT="68575" marB="68575">
                    <a:solidFill>
                      <a:srgbClr val="00FFFF"/>
                    </a:solidFill>
                  </a:tcPr>
                </a:tc>
                <a:tc>
                  <a:txBody>
                    <a:bodyPr/>
                    <a:lstStyle/>
                    <a:p>
                      <a:pPr marL="0" marR="0" lvl="0" indent="0" algn="l" rtl="0">
                        <a:spcBef>
                          <a:spcPts val="0"/>
                        </a:spcBef>
                        <a:spcAft>
                          <a:spcPts val="0"/>
                        </a:spcAft>
                        <a:buClr>
                          <a:schemeClr val="dk1"/>
                        </a:buClr>
                        <a:buSzPts val="1400"/>
                        <a:buFont typeface="Rockwell"/>
                        <a:buNone/>
                      </a:pPr>
                      <a:r>
                        <a:rPr lang="en"/>
                        <a:t>70.9</a:t>
                      </a:r>
                      <a:r>
                        <a:rPr lang="en" sz="1400" u="none" strike="noStrike" cap="none"/>
                        <a:t> mg/l</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dirty="0"/>
                        <a:t>460.85 mg/l</a:t>
                      </a:r>
                      <a:endParaRPr sz="1400" u="none" strike="noStrike" cap="none" dirty="0"/>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a:t>63.81 mg/l</a:t>
                      </a:r>
                      <a:endParaRPr sz="1400" u="none" strike="noStrike" cap="none"/>
                    </a:p>
                  </a:txBody>
                  <a:tcPr marL="68575" marR="68575" marT="68575" marB="68575">
                    <a:solidFill>
                      <a:srgbClr val="FFFF00"/>
                    </a:solidFill>
                  </a:tcPr>
                </a:tc>
                <a:extLst>
                  <a:ext uri="{0D108BD9-81ED-4DB2-BD59-A6C34878D82A}">
                    <a16:rowId xmlns:a16="http://schemas.microsoft.com/office/drawing/2014/main" xmlns="" val="10005"/>
                  </a:ext>
                </a:extLst>
              </a:tr>
              <a:tr h="523825">
                <a:tc>
                  <a:txBody>
                    <a:bodyPr/>
                    <a:lstStyle/>
                    <a:p>
                      <a:pPr marL="0" marR="0" lvl="0" indent="0" algn="l" rtl="0">
                        <a:spcBef>
                          <a:spcPts val="0"/>
                        </a:spcBef>
                        <a:spcAft>
                          <a:spcPts val="0"/>
                        </a:spcAft>
                        <a:buClr>
                          <a:schemeClr val="dk1"/>
                        </a:buClr>
                        <a:buSzPts val="1400"/>
                        <a:buFont typeface="Rockwell"/>
                        <a:buNone/>
                      </a:pPr>
                      <a:r>
                        <a:rPr lang="en" sz="1400" u="none" strike="noStrike" cap="none"/>
                        <a:t>Residual Chlorine</a:t>
                      </a:r>
                      <a:endParaRPr sz="1400" u="none" strike="noStrike" cap="none"/>
                    </a:p>
                  </a:txBody>
                  <a:tcPr marL="68575" marR="68575" marT="68575" marB="68575">
                    <a:solidFill>
                      <a:srgbClr val="00FFFF"/>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0.5 mg/l</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0.5 mg/l</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0.</a:t>
                      </a:r>
                      <a:r>
                        <a:rPr lang="en"/>
                        <a:t>2</a:t>
                      </a:r>
                      <a:r>
                        <a:rPr lang="en" sz="1400" u="none" strike="noStrike" cap="none"/>
                        <a:t> mg/l</a:t>
                      </a:r>
                      <a:endParaRPr sz="1400" u="none" strike="noStrike" cap="none"/>
                    </a:p>
                  </a:txBody>
                  <a:tcPr marL="68575" marR="68575" marT="68575" marB="68575">
                    <a:solidFill>
                      <a:srgbClr val="FFFF00"/>
                    </a:solidFill>
                  </a:tcPr>
                </a:tc>
                <a:extLst>
                  <a:ext uri="{0D108BD9-81ED-4DB2-BD59-A6C34878D82A}">
                    <a16:rowId xmlns:a16="http://schemas.microsoft.com/office/drawing/2014/main" xmlns="" val="10006"/>
                  </a:ext>
                </a:extLst>
              </a:tr>
              <a:tr h="342875">
                <a:tc>
                  <a:txBody>
                    <a:bodyPr/>
                    <a:lstStyle/>
                    <a:p>
                      <a:pPr marL="0" marR="0" lvl="0" indent="0" algn="l" rtl="0">
                        <a:spcBef>
                          <a:spcPts val="0"/>
                        </a:spcBef>
                        <a:spcAft>
                          <a:spcPts val="0"/>
                        </a:spcAft>
                        <a:buClr>
                          <a:schemeClr val="dk1"/>
                        </a:buClr>
                        <a:buSzPts val="1400"/>
                        <a:buFont typeface="Rockwell"/>
                        <a:buNone/>
                      </a:pPr>
                      <a:r>
                        <a:rPr lang="en" sz="1400" u="none" strike="noStrike" cap="none"/>
                        <a:t>Turbidity</a:t>
                      </a:r>
                      <a:endParaRPr sz="1400" u="none" strike="noStrike" cap="none"/>
                    </a:p>
                  </a:txBody>
                  <a:tcPr marL="68575" marR="68575" marT="68575" marB="68575">
                    <a:solidFill>
                      <a:srgbClr val="00FFFF"/>
                    </a:solidFill>
                  </a:tcPr>
                </a:tc>
                <a:tc>
                  <a:txBody>
                    <a:bodyPr/>
                    <a:lstStyle/>
                    <a:p>
                      <a:pPr marL="0" marR="0" lvl="0" indent="0" algn="l" rtl="0">
                        <a:spcBef>
                          <a:spcPts val="0"/>
                        </a:spcBef>
                        <a:spcAft>
                          <a:spcPts val="0"/>
                        </a:spcAft>
                        <a:buClr>
                          <a:schemeClr val="dk1"/>
                        </a:buClr>
                        <a:buSzPts val="1400"/>
                        <a:buFont typeface="Rockwell"/>
                        <a:buNone/>
                      </a:pPr>
                      <a:r>
                        <a:rPr lang="en" dirty="0"/>
                        <a:t>50</a:t>
                      </a:r>
                      <a:r>
                        <a:rPr lang="en" sz="1400" u="none" strike="noStrike" cap="none" dirty="0"/>
                        <a:t> NTU</a:t>
                      </a:r>
                      <a:endParaRPr sz="1400" u="none" strike="noStrike" cap="none" dirty="0"/>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100 NTU</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a:t>50</a:t>
                      </a:r>
                      <a:r>
                        <a:rPr lang="en" sz="1400" u="none" strike="noStrike" cap="none"/>
                        <a:t> NTU</a:t>
                      </a:r>
                      <a:endParaRPr sz="1400" u="none" strike="noStrike" cap="none"/>
                    </a:p>
                  </a:txBody>
                  <a:tcPr marL="68575" marR="68575" marT="68575" marB="68575">
                    <a:solidFill>
                      <a:srgbClr val="FFFF00"/>
                    </a:solidFill>
                  </a:tcPr>
                </a:tc>
                <a:extLst>
                  <a:ext uri="{0D108BD9-81ED-4DB2-BD59-A6C34878D82A}">
                    <a16:rowId xmlns:a16="http://schemas.microsoft.com/office/drawing/2014/main" xmlns="" val="10007"/>
                  </a:ext>
                </a:extLst>
              </a:tr>
              <a:tr h="342875">
                <a:tc>
                  <a:txBody>
                    <a:bodyPr/>
                    <a:lstStyle/>
                    <a:p>
                      <a:pPr marL="0" marR="0" lvl="0" indent="0" algn="l" rtl="0">
                        <a:spcBef>
                          <a:spcPts val="0"/>
                        </a:spcBef>
                        <a:spcAft>
                          <a:spcPts val="0"/>
                        </a:spcAft>
                        <a:buClr>
                          <a:schemeClr val="dk1"/>
                        </a:buClr>
                        <a:buSzPts val="1400"/>
                        <a:buFont typeface="Rockwell"/>
                        <a:buNone/>
                      </a:pPr>
                      <a:r>
                        <a:rPr lang="en" sz="1400" u="none" strike="noStrike" cap="none"/>
                        <a:t>Faecal pollution</a:t>
                      </a:r>
                      <a:endParaRPr sz="1400" u="none" strike="noStrike" cap="none"/>
                    </a:p>
                  </a:txBody>
                  <a:tcPr marL="68575" marR="68575" marT="68575" marB="68575">
                    <a:solidFill>
                      <a:srgbClr val="00FFFF"/>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positive</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positive</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positive</a:t>
                      </a:r>
                      <a:endParaRPr sz="1400" u="none" strike="noStrike" cap="none"/>
                    </a:p>
                  </a:txBody>
                  <a:tcPr marL="68575" marR="68575" marT="68575" marB="68575">
                    <a:solidFill>
                      <a:srgbClr val="FFFF00"/>
                    </a:solidFill>
                  </a:tcPr>
                </a:tc>
                <a:extLst>
                  <a:ext uri="{0D108BD9-81ED-4DB2-BD59-A6C34878D82A}">
                    <a16:rowId xmlns:a16="http://schemas.microsoft.com/office/drawing/2014/main" xmlns="" val="10008"/>
                  </a:ext>
                </a:extLst>
              </a:tr>
              <a:tr h="342875">
                <a:tc>
                  <a:txBody>
                    <a:bodyPr/>
                    <a:lstStyle/>
                    <a:p>
                      <a:pPr marL="0" marR="0" lvl="0" indent="0" algn="l" rtl="0">
                        <a:spcBef>
                          <a:spcPts val="0"/>
                        </a:spcBef>
                        <a:spcAft>
                          <a:spcPts val="0"/>
                        </a:spcAft>
                        <a:buClr>
                          <a:schemeClr val="dk1"/>
                        </a:buClr>
                        <a:buSzPts val="1400"/>
                        <a:buFont typeface="Rockwell"/>
                        <a:buNone/>
                      </a:pPr>
                      <a:r>
                        <a:rPr lang="en" sz="1400" u="none" strike="noStrike" cap="none"/>
                        <a:t>Ammonia</a:t>
                      </a:r>
                      <a:endParaRPr sz="1400" u="none" strike="noStrike" cap="none"/>
                    </a:p>
                  </a:txBody>
                  <a:tcPr marL="68575" marR="68575" marT="68575" marB="68575">
                    <a:solidFill>
                      <a:srgbClr val="00FFFF"/>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0.3 mg/l</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&lt; 0.5 mg/l</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a:t>&lt;1</a:t>
                      </a:r>
                      <a:r>
                        <a:rPr lang="en" sz="1400" u="none" strike="noStrike" cap="none"/>
                        <a:t> mg/l</a:t>
                      </a:r>
                      <a:endParaRPr sz="1400" u="none" strike="noStrike" cap="none"/>
                    </a:p>
                  </a:txBody>
                  <a:tcPr marL="68575" marR="68575" marT="68575" marB="68575">
                    <a:solidFill>
                      <a:srgbClr val="FFFF00"/>
                    </a:solidFill>
                  </a:tcPr>
                </a:tc>
                <a:extLst>
                  <a:ext uri="{0D108BD9-81ED-4DB2-BD59-A6C34878D82A}">
                    <a16:rowId xmlns:a16="http://schemas.microsoft.com/office/drawing/2014/main" xmlns="" val="10009"/>
                  </a:ext>
                </a:extLst>
              </a:tr>
              <a:tr h="342875">
                <a:tc>
                  <a:txBody>
                    <a:bodyPr/>
                    <a:lstStyle/>
                    <a:p>
                      <a:pPr marL="0" marR="0" lvl="0" indent="0" algn="l" rtl="0">
                        <a:spcBef>
                          <a:spcPts val="0"/>
                        </a:spcBef>
                        <a:spcAft>
                          <a:spcPts val="0"/>
                        </a:spcAft>
                        <a:buClr>
                          <a:schemeClr val="dk1"/>
                        </a:buClr>
                        <a:buSzPts val="1400"/>
                        <a:buFont typeface="Rockwell"/>
                        <a:buNone/>
                      </a:pPr>
                      <a:r>
                        <a:rPr lang="en" sz="1400" u="none" strike="noStrike" cap="none"/>
                        <a:t>Phosphorus</a:t>
                      </a:r>
                      <a:endParaRPr sz="1400" u="none" strike="noStrike" cap="none"/>
                    </a:p>
                  </a:txBody>
                  <a:tcPr marL="68575" marR="68575" marT="68575" marB="68575">
                    <a:solidFill>
                      <a:srgbClr val="00FFFF"/>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0.1 mg/l</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0.1 mg/l</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0.</a:t>
                      </a:r>
                      <a:r>
                        <a:rPr lang="en"/>
                        <a:t>1 - 0.2</a:t>
                      </a:r>
                      <a:r>
                        <a:rPr lang="en" sz="1400" u="none" strike="noStrike" cap="none"/>
                        <a:t> mg/l</a:t>
                      </a:r>
                      <a:endParaRPr sz="1400" u="none" strike="noStrike" cap="none"/>
                    </a:p>
                  </a:txBody>
                  <a:tcPr marL="68575" marR="68575" marT="68575" marB="68575">
                    <a:solidFill>
                      <a:srgbClr val="FFFF00"/>
                    </a:solidFill>
                  </a:tcPr>
                </a:tc>
                <a:extLst>
                  <a:ext uri="{0D108BD9-81ED-4DB2-BD59-A6C34878D82A}">
                    <a16:rowId xmlns:a16="http://schemas.microsoft.com/office/drawing/2014/main" xmlns="" val="10010"/>
                  </a:ext>
                </a:extLst>
              </a:tr>
              <a:tr h="523825">
                <a:tc>
                  <a:txBody>
                    <a:bodyPr/>
                    <a:lstStyle/>
                    <a:p>
                      <a:pPr marL="0" marR="0" lvl="0" indent="0" algn="l" rtl="0">
                        <a:spcBef>
                          <a:spcPts val="0"/>
                        </a:spcBef>
                        <a:spcAft>
                          <a:spcPts val="0"/>
                        </a:spcAft>
                        <a:buClr>
                          <a:schemeClr val="dk1"/>
                        </a:buClr>
                        <a:buSzPts val="1400"/>
                        <a:buFont typeface="Rockwell"/>
                        <a:buNone/>
                      </a:pPr>
                      <a:r>
                        <a:rPr lang="en" sz="1400" u="none" strike="noStrike" cap="none"/>
                        <a:t>Dissolved oxygen</a:t>
                      </a:r>
                      <a:endParaRPr sz="1400" u="none" strike="noStrike" cap="none"/>
                    </a:p>
                  </a:txBody>
                  <a:tcPr marL="68575" marR="68575" marT="68575" marB="68575">
                    <a:solidFill>
                      <a:srgbClr val="00FFFF"/>
                    </a:solidFill>
                  </a:tcPr>
                </a:tc>
                <a:tc>
                  <a:txBody>
                    <a:bodyPr/>
                    <a:lstStyle/>
                    <a:p>
                      <a:pPr marL="0" marR="0" lvl="0" indent="0" algn="l" rtl="0">
                        <a:spcBef>
                          <a:spcPts val="0"/>
                        </a:spcBef>
                        <a:spcAft>
                          <a:spcPts val="0"/>
                        </a:spcAft>
                        <a:buClr>
                          <a:schemeClr val="dk1"/>
                        </a:buClr>
                        <a:buSzPts val="1400"/>
                        <a:buFont typeface="Rockwell"/>
                        <a:buNone/>
                      </a:pPr>
                      <a:r>
                        <a:rPr lang="en"/>
                        <a:t>5.4</a:t>
                      </a:r>
                      <a:r>
                        <a:rPr lang="en" sz="1400" u="none" strike="noStrike" cap="none"/>
                        <a:t> mg/l</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6 mg/l</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a:t>8</a:t>
                      </a:r>
                      <a:r>
                        <a:rPr lang="en" sz="1400" u="none" strike="noStrike" cap="none"/>
                        <a:t> mg/l</a:t>
                      </a:r>
                      <a:endParaRPr sz="1400" u="none" strike="noStrike" cap="none"/>
                    </a:p>
                  </a:txBody>
                  <a:tcPr marL="68575" marR="68575" marT="68575" marB="68575">
                    <a:solidFill>
                      <a:srgbClr val="FFFF00"/>
                    </a:solidFill>
                  </a:tcPr>
                </a:tc>
                <a:extLst>
                  <a:ext uri="{0D108BD9-81ED-4DB2-BD59-A6C34878D82A}">
                    <a16:rowId xmlns:a16="http://schemas.microsoft.com/office/drawing/2014/main" xmlns="" val="10011"/>
                  </a:ext>
                </a:extLst>
              </a:tr>
              <a:tr h="175925">
                <a:tc>
                  <a:txBody>
                    <a:bodyPr/>
                    <a:lstStyle/>
                    <a:p>
                      <a:pPr marL="0" marR="0" lvl="0" indent="0" algn="l" rtl="0">
                        <a:spcBef>
                          <a:spcPts val="0"/>
                        </a:spcBef>
                        <a:spcAft>
                          <a:spcPts val="0"/>
                        </a:spcAft>
                        <a:buClr>
                          <a:schemeClr val="dk1"/>
                        </a:buClr>
                        <a:buSzPts val="1400"/>
                        <a:buFont typeface="Rockwell"/>
                        <a:buNone/>
                      </a:pPr>
                      <a:r>
                        <a:rPr lang="en" sz="1400" u="none" strike="noStrike" cap="none"/>
                        <a:t>Fluoride</a:t>
                      </a:r>
                      <a:endParaRPr sz="1400" u="none" strike="noStrike" cap="none"/>
                    </a:p>
                  </a:txBody>
                  <a:tcPr marL="68575" marR="68575" marT="68575" marB="68575">
                    <a:solidFill>
                      <a:srgbClr val="00FFFF"/>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1 mg/l</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a:t>1 mg/l</a:t>
                      </a:r>
                      <a:endParaRPr sz="1400" u="none" strike="noStrike" cap="none"/>
                    </a:p>
                  </a:txBody>
                  <a:tcPr marL="68575" marR="68575" marT="68575" marB="68575">
                    <a:solidFill>
                      <a:srgbClr val="FFFF00"/>
                    </a:solidFill>
                  </a:tcPr>
                </a:tc>
                <a:tc>
                  <a:txBody>
                    <a:bodyPr/>
                    <a:lstStyle/>
                    <a:p>
                      <a:pPr marL="0" marR="0" lvl="0" indent="0" algn="l" rtl="0">
                        <a:spcBef>
                          <a:spcPts val="0"/>
                        </a:spcBef>
                        <a:spcAft>
                          <a:spcPts val="0"/>
                        </a:spcAft>
                        <a:buClr>
                          <a:schemeClr val="dk1"/>
                        </a:buClr>
                        <a:buSzPts val="1400"/>
                        <a:buFont typeface="Rockwell"/>
                        <a:buNone/>
                      </a:pPr>
                      <a:r>
                        <a:rPr lang="en" sz="1400" u="none" strike="noStrike" cap="none" dirty="0"/>
                        <a:t>1 mg/l</a:t>
                      </a:r>
                      <a:endParaRPr sz="1400" u="none" strike="noStrike" cap="none" dirty="0"/>
                    </a:p>
                  </a:txBody>
                  <a:tcPr marL="68575" marR="68575" marT="68575" marB="68575">
                    <a:solidFill>
                      <a:srgbClr val="FFFF00"/>
                    </a:solidFill>
                  </a:tcPr>
                </a:tc>
                <a:extLst>
                  <a:ext uri="{0D108BD9-81ED-4DB2-BD59-A6C34878D82A}">
                    <a16:rowId xmlns:a16="http://schemas.microsoft.com/office/drawing/2014/main" xmlns="" val="1001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8"/>
          <p:cNvPicPr preferRelativeResize="0"/>
          <p:nvPr/>
        </p:nvPicPr>
        <p:blipFill>
          <a:blip r:embed="rId3">
            <a:alphaModFix/>
          </a:blip>
          <a:stretch>
            <a:fillRect/>
          </a:stretch>
        </p:blipFill>
        <p:spPr>
          <a:xfrm>
            <a:off x="219363" y="645962"/>
            <a:ext cx="6419274" cy="3851575"/>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612</Words>
  <Application>Microsoft Office PowerPoint</Application>
  <PresentationFormat>Custom</PresentationFormat>
  <Paragraphs>137</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Nunito</vt:lpstr>
      <vt:lpstr>Arial</vt:lpstr>
      <vt:lpstr>Rockwell</vt:lpstr>
      <vt:lpstr>Shift</vt:lpstr>
      <vt:lpstr>MADIWALA LAKE</vt:lpstr>
      <vt:lpstr>OBJECTIVE</vt:lpstr>
      <vt:lpstr>INTRODUCTION</vt:lpstr>
      <vt:lpstr>MATERIALS AND METHODS USED</vt:lpstr>
      <vt:lpstr>MAP OF AREA OF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ACKNOWLEDGEMENT</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MADIWALA LAKE</dc:title>
  <cp:lastModifiedBy>Dell</cp:lastModifiedBy>
  <cp:revision>4</cp:revision>
  <dcterms:modified xsi:type="dcterms:W3CDTF">2022-12-17T04:17:22Z</dcterms:modified>
</cp:coreProperties>
</file>