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4"/>
  </p:notesMasterIdLst>
  <p:sldIdLst>
    <p:sldId id="256" r:id="rId2"/>
    <p:sldId id="258" r:id="rId3"/>
    <p:sldId id="262" r:id="rId4"/>
    <p:sldId id="263" r:id="rId5"/>
    <p:sldId id="260" r:id="rId6"/>
    <p:sldId id="261" r:id="rId7"/>
    <p:sldId id="298" r:id="rId8"/>
    <p:sldId id="315" r:id="rId9"/>
    <p:sldId id="266" r:id="rId10"/>
    <p:sldId id="268" r:id="rId11"/>
    <p:sldId id="267" r:id="rId12"/>
    <p:sldId id="288" r:id="rId13"/>
    <p:sldId id="289" r:id="rId14"/>
    <p:sldId id="290" r:id="rId15"/>
    <p:sldId id="304" r:id="rId16"/>
    <p:sldId id="305" r:id="rId17"/>
    <p:sldId id="309" r:id="rId18"/>
    <p:sldId id="311" r:id="rId19"/>
    <p:sldId id="316" r:id="rId20"/>
    <p:sldId id="273" r:id="rId21"/>
    <p:sldId id="274" r:id="rId22"/>
    <p:sldId id="299" r:id="rId23"/>
    <p:sldId id="308" r:id="rId24"/>
    <p:sldId id="307" r:id="rId25"/>
    <p:sldId id="294" r:id="rId26"/>
    <p:sldId id="306" r:id="rId27"/>
    <p:sldId id="313" r:id="rId28"/>
    <p:sldId id="314" r:id="rId29"/>
    <p:sldId id="312" r:id="rId30"/>
    <p:sldId id="280" r:id="rId31"/>
    <p:sldId id="317" r:id="rId32"/>
    <p:sldId id="297" r:id="rId33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Comfortaa" panose="020B0604020202020204" charset="0"/>
      <p:regular r:id="rId46"/>
      <p:bold r:id="rId47"/>
    </p:embeddedFont>
    <p:embeddedFont>
      <p:font typeface="Economica" panose="020B060402020202020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6F2EF"/>
    <a:srgbClr val="F6F8E9"/>
    <a:srgbClr val="E9E9E9"/>
    <a:srgbClr val="FCFCFA"/>
    <a:srgbClr val="FFFAEE"/>
    <a:srgbClr val="C4C2E9"/>
    <a:srgbClr val="DDDD79"/>
    <a:srgbClr val="EFEEED"/>
    <a:srgbClr val="D1B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3ED35F-16A0-4266-A58A-C94A8D79D624}">
  <a:tblStyle styleId="{6F3ED35F-16A0-4266-A58A-C94A8D79D6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46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CE930-253C-47B9-B16F-7E0AC9BAA5B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42878CC1-A5A0-4FAE-AF0E-E2BB78F268D9}">
      <dgm:prSet phldrT="[Text]" custT="1"/>
      <dgm:spPr>
        <a:solidFill>
          <a:srgbClr val="4DB847"/>
        </a:solidFill>
      </dgm:spPr>
      <dgm:t>
        <a:bodyPr/>
        <a:lstStyle/>
        <a:p>
          <a:r>
            <a:rPr lang="en-US" sz="2900" dirty="0">
              <a:latin typeface="Century Gothic" panose="020B0502020202020204" pitchFamily="34" charset="0"/>
            </a:rPr>
            <a:t>Gottigere Lake </a:t>
          </a:r>
          <a:r>
            <a:rPr lang="en-US" sz="1800" dirty="0">
              <a:latin typeface="Comfortaa" panose="020B0604020202020204" charset="0"/>
            </a:rPr>
            <a:t>N</a:t>
          </a:r>
          <a:r>
            <a:rPr lang="en" sz="1800" dirty="0">
              <a:latin typeface="Comfortaa" panose="020B0604020202020204" charset="0"/>
            </a:rPr>
            <a:t>eutral/alkaline in nature. </a:t>
          </a:r>
          <a:endParaRPr lang="en-IN" sz="2900" dirty="0">
            <a:latin typeface="Comfortaa" panose="020B0604020202020204" charset="0"/>
          </a:endParaRPr>
        </a:p>
      </dgm:t>
    </dgm:pt>
    <dgm:pt modelId="{31A64BA8-DE53-4212-9428-B7FD264A7683}" type="parTrans" cxnId="{65449496-993A-4013-B0EE-B49F3E4B1C91}">
      <dgm:prSet/>
      <dgm:spPr/>
      <dgm:t>
        <a:bodyPr/>
        <a:lstStyle/>
        <a:p>
          <a:endParaRPr lang="en-IN"/>
        </a:p>
      </dgm:t>
    </dgm:pt>
    <dgm:pt modelId="{DA8E6530-9D61-4550-8BFD-50E1D7713CD9}" type="sibTrans" cxnId="{65449496-993A-4013-B0EE-B49F3E4B1C91}">
      <dgm:prSet/>
      <dgm:spPr/>
      <dgm:t>
        <a:bodyPr/>
        <a:lstStyle/>
        <a:p>
          <a:endParaRPr lang="en-IN"/>
        </a:p>
      </dgm:t>
    </dgm:pt>
    <dgm:pt modelId="{4FF0844E-17C9-48DB-B08F-471C8B601822}">
      <dgm:prSet phldrT="[Text]" custT="1"/>
      <dgm:spPr>
        <a:solidFill>
          <a:srgbClr val="059495"/>
        </a:solidFill>
      </dgm:spPr>
      <dgm:t>
        <a:bodyPr/>
        <a:lstStyle/>
        <a:p>
          <a:r>
            <a:rPr lang="en-US" sz="3000" dirty="0">
              <a:latin typeface="Century Gothic" panose="020B0502020202020204" pitchFamily="34" charset="0"/>
            </a:rPr>
            <a:t>Madiwala Lake           </a:t>
          </a:r>
          <a:r>
            <a:rPr lang="en" sz="1800" dirty="0">
              <a:latin typeface="Comfortaa" panose="020B0604020202020204" charset="0"/>
            </a:rPr>
            <a:t>weak basic in nature</a:t>
          </a:r>
          <a:endParaRPr lang="en-IN" sz="3000" dirty="0">
            <a:latin typeface="Comfortaa" panose="020B0604020202020204" charset="0"/>
          </a:endParaRPr>
        </a:p>
      </dgm:t>
    </dgm:pt>
    <dgm:pt modelId="{A0121C51-5252-4E56-B7F7-EA1D7FD81DDF}" type="parTrans" cxnId="{31CDEC58-A188-43BD-BE58-6432360D98E6}">
      <dgm:prSet/>
      <dgm:spPr/>
      <dgm:t>
        <a:bodyPr/>
        <a:lstStyle/>
        <a:p>
          <a:endParaRPr lang="en-IN"/>
        </a:p>
      </dgm:t>
    </dgm:pt>
    <dgm:pt modelId="{5F916698-03E8-4B1B-9830-8575B27C237B}" type="sibTrans" cxnId="{31CDEC58-A188-43BD-BE58-6432360D98E6}">
      <dgm:prSet/>
      <dgm:spPr/>
      <dgm:t>
        <a:bodyPr/>
        <a:lstStyle/>
        <a:p>
          <a:endParaRPr lang="en-IN"/>
        </a:p>
      </dgm:t>
    </dgm:pt>
    <dgm:pt modelId="{9EF15978-BA63-4E34-BCD4-A04B303C821D}" type="pres">
      <dgm:prSet presAssocID="{DEDCE930-253C-47B9-B16F-7E0AC9BAA5B4}" presName="Name0" presStyleCnt="0">
        <dgm:presLayoutVars>
          <dgm:dir/>
          <dgm:resizeHandles val="exact"/>
        </dgm:presLayoutVars>
      </dgm:prSet>
      <dgm:spPr/>
    </dgm:pt>
    <dgm:pt modelId="{5CC004E9-3FC8-451F-A837-15838C9499B1}" type="pres">
      <dgm:prSet presAssocID="{DEDCE930-253C-47B9-B16F-7E0AC9BAA5B4}" presName="fgShape" presStyleLbl="fgShp" presStyleIdx="0" presStyleCnt="1" custScaleX="49143"/>
      <dgm:spPr>
        <a:solidFill>
          <a:srgbClr val="139B47"/>
        </a:solidFill>
      </dgm:spPr>
    </dgm:pt>
    <dgm:pt modelId="{2554F728-1774-4416-B950-8C61D91CC714}" type="pres">
      <dgm:prSet presAssocID="{DEDCE930-253C-47B9-B16F-7E0AC9BAA5B4}" presName="linComp" presStyleCnt="0"/>
      <dgm:spPr/>
    </dgm:pt>
    <dgm:pt modelId="{8DA4C939-8797-4663-9E96-FC615ABF8103}" type="pres">
      <dgm:prSet presAssocID="{42878CC1-A5A0-4FAE-AF0E-E2BB78F268D9}" presName="compNode" presStyleCnt="0"/>
      <dgm:spPr/>
    </dgm:pt>
    <dgm:pt modelId="{F213733F-8097-481A-8843-DACE820B0710}" type="pres">
      <dgm:prSet presAssocID="{42878CC1-A5A0-4FAE-AF0E-E2BB78F268D9}" presName="bkgdShape" presStyleLbl="node1" presStyleIdx="0" presStyleCnt="2" custLinFactNeighborX="-1992" custLinFactNeighborY="23217"/>
      <dgm:spPr/>
    </dgm:pt>
    <dgm:pt modelId="{132F4295-BA8C-48EA-AA69-5A1B1C3A1B72}" type="pres">
      <dgm:prSet presAssocID="{42878CC1-A5A0-4FAE-AF0E-E2BB78F268D9}" presName="nodeTx" presStyleLbl="node1" presStyleIdx="0" presStyleCnt="2">
        <dgm:presLayoutVars>
          <dgm:bulletEnabled val="1"/>
        </dgm:presLayoutVars>
      </dgm:prSet>
      <dgm:spPr/>
    </dgm:pt>
    <dgm:pt modelId="{73CA4FBA-A083-408D-8D45-DA4941DB57A1}" type="pres">
      <dgm:prSet presAssocID="{42878CC1-A5A0-4FAE-AF0E-E2BB78F268D9}" presName="invisiNode" presStyleLbl="node1" presStyleIdx="0" presStyleCnt="2"/>
      <dgm:spPr/>
    </dgm:pt>
    <dgm:pt modelId="{4F4D94F7-ED43-45EB-AA45-C073867AA171}" type="pres">
      <dgm:prSet presAssocID="{42878CC1-A5A0-4FAE-AF0E-E2BB78F268D9}" presName="imagNode" presStyleLbl="fgImgPlace1" presStyleIdx="0" presStyleCnt="2" custFlipVert="1" custFlipHor="1" custScaleX="3765" custScaleY="5756" custLinFactX="-68013" custLinFactY="100000" custLinFactNeighborX="-100000" custLinFactNeighborY="142244"/>
      <dgm:spPr/>
    </dgm:pt>
    <dgm:pt modelId="{A396FBCB-03B4-4C1B-8E18-DF6A5DD5627F}" type="pres">
      <dgm:prSet presAssocID="{DA8E6530-9D61-4550-8BFD-50E1D7713CD9}" presName="sibTrans" presStyleLbl="sibTrans2D1" presStyleIdx="0" presStyleCnt="0"/>
      <dgm:spPr/>
    </dgm:pt>
    <dgm:pt modelId="{52DEE15E-8129-406D-8BF3-ABF0FF1A064C}" type="pres">
      <dgm:prSet presAssocID="{4FF0844E-17C9-48DB-B08F-471C8B601822}" presName="compNode" presStyleCnt="0"/>
      <dgm:spPr/>
    </dgm:pt>
    <dgm:pt modelId="{DB9E5955-D8A2-4540-96BE-21386306D439}" type="pres">
      <dgm:prSet presAssocID="{4FF0844E-17C9-48DB-B08F-471C8B601822}" presName="bkgdShape" presStyleLbl="node1" presStyleIdx="1" presStyleCnt="2" custLinFactNeighborX="78403" custLinFactNeighborY="3810"/>
      <dgm:spPr/>
    </dgm:pt>
    <dgm:pt modelId="{1C2FE81E-9481-4D1F-B1FF-7BB75C583E67}" type="pres">
      <dgm:prSet presAssocID="{4FF0844E-17C9-48DB-B08F-471C8B601822}" presName="nodeTx" presStyleLbl="node1" presStyleIdx="1" presStyleCnt="2">
        <dgm:presLayoutVars>
          <dgm:bulletEnabled val="1"/>
        </dgm:presLayoutVars>
      </dgm:prSet>
      <dgm:spPr/>
    </dgm:pt>
    <dgm:pt modelId="{4F1A43C3-47BB-42D7-ADFE-7FB306C37F74}" type="pres">
      <dgm:prSet presAssocID="{4FF0844E-17C9-48DB-B08F-471C8B601822}" presName="invisiNode" presStyleLbl="node1" presStyleIdx="1" presStyleCnt="2"/>
      <dgm:spPr/>
    </dgm:pt>
    <dgm:pt modelId="{C44F570D-CF06-448F-8C9C-8BA2D03B1DD0}" type="pres">
      <dgm:prSet presAssocID="{4FF0844E-17C9-48DB-B08F-471C8B601822}" presName="imagNode" presStyleLbl="fgImgPlace1" presStyleIdx="1" presStyleCnt="2" custFlipVert="0" custFlipHor="0" custScaleX="3378" custScaleY="4507" custLinFactX="37147" custLinFactY="100000" custLinFactNeighborX="100000" custLinFactNeighborY="130029"/>
      <dgm:spPr/>
    </dgm:pt>
  </dgm:ptLst>
  <dgm:cxnLst>
    <dgm:cxn modelId="{D090422C-333F-418B-B3C5-A37E5FB59B88}" type="presOf" srcId="{42878CC1-A5A0-4FAE-AF0E-E2BB78F268D9}" destId="{F213733F-8097-481A-8843-DACE820B0710}" srcOrd="0" destOrd="0" presId="urn:microsoft.com/office/officeart/2005/8/layout/hList7"/>
    <dgm:cxn modelId="{12A3C539-1FBA-4D2D-A96C-43FD325FB505}" type="presOf" srcId="{4FF0844E-17C9-48DB-B08F-471C8B601822}" destId="{1C2FE81E-9481-4D1F-B1FF-7BB75C583E67}" srcOrd="1" destOrd="0" presId="urn:microsoft.com/office/officeart/2005/8/layout/hList7"/>
    <dgm:cxn modelId="{35A58970-70F7-4B07-97EC-C3453C4807B4}" type="presOf" srcId="{4FF0844E-17C9-48DB-B08F-471C8B601822}" destId="{DB9E5955-D8A2-4540-96BE-21386306D439}" srcOrd="0" destOrd="0" presId="urn:microsoft.com/office/officeart/2005/8/layout/hList7"/>
    <dgm:cxn modelId="{31CDEC58-A188-43BD-BE58-6432360D98E6}" srcId="{DEDCE930-253C-47B9-B16F-7E0AC9BAA5B4}" destId="{4FF0844E-17C9-48DB-B08F-471C8B601822}" srcOrd="1" destOrd="0" parTransId="{A0121C51-5252-4E56-B7F7-EA1D7FD81DDF}" sibTransId="{5F916698-03E8-4B1B-9830-8575B27C237B}"/>
    <dgm:cxn modelId="{65449496-993A-4013-B0EE-B49F3E4B1C91}" srcId="{DEDCE930-253C-47B9-B16F-7E0AC9BAA5B4}" destId="{42878CC1-A5A0-4FAE-AF0E-E2BB78F268D9}" srcOrd="0" destOrd="0" parTransId="{31A64BA8-DE53-4212-9428-B7FD264A7683}" sibTransId="{DA8E6530-9D61-4550-8BFD-50E1D7713CD9}"/>
    <dgm:cxn modelId="{1D6C50CA-7CD7-4CF8-8718-7F1E5EA49D1A}" type="presOf" srcId="{42878CC1-A5A0-4FAE-AF0E-E2BB78F268D9}" destId="{132F4295-BA8C-48EA-AA69-5A1B1C3A1B72}" srcOrd="1" destOrd="0" presId="urn:microsoft.com/office/officeart/2005/8/layout/hList7"/>
    <dgm:cxn modelId="{C17A3CD3-9463-43D5-BC13-26B57E010604}" type="presOf" srcId="{DA8E6530-9D61-4550-8BFD-50E1D7713CD9}" destId="{A396FBCB-03B4-4C1B-8E18-DF6A5DD5627F}" srcOrd="0" destOrd="0" presId="urn:microsoft.com/office/officeart/2005/8/layout/hList7"/>
    <dgm:cxn modelId="{EDB708E5-C00F-4AB5-BC2C-8E7049AB56BC}" type="presOf" srcId="{DEDCE930-253C-47B9-B16F-7E0AC9BAA5B4}" destId="{9EF15978-BA63-4E34-BCD4-A04B303C821D}" srcOrd="0" destOrd="0" presId="urn:microsoft.com/office/officeart/2005/8/layout/hList7"/>
    <dgm:cxn modelId="{827F3D34-52FC-4278-A4FC-DD5B99ADE924}" type="presParOf" srcId="{9EF15978-BA63-4E34-BCD4-A04B303C821D}" destId="{5CC004E9-3FC8-451F-A837-15838C9499B1}" srcOrd="0" destOrd="0" presId="urn:microsoft.com/office/officeart/2005/8/layout/hList7"/>
    <dgm:cxn modelId="{E907306E-58D6-4C5C-AC43-8AFD906978EC}" type="presParOf" srcId="{9EF15978-BA63-4E34-BCD4-A04B303C821D}" destId="{2554F728-1774-4416-B950-8C61D91CC714}" srcOrd="1" destOrd="0" presId="urn:microsoft.com/office/officeart/2005/8/layout/hList7"/>
    <dgm:cxn modelId="{5E05A032-A48D-4538-8EB7-E49B2AAFDF2C}" type="presParOf" srcId="{2554F728-1774-4416-B950-8C61D91CC714}" destId="{8DA4C939-8797-4663-9E96-FC615ABF8103}" srcOrd="0" destOrd="0" presId="urn:microsoft.com/office/officeart/2005/8/layout/hList7"/>
    <dgm:cxn modelId="{70F0BD95-E773-4954-B74B-38D5BDAFBB95}" type="presParOf" srcId="{8DA4C939-8797-4663-9E96-FC615ABF8103}" destId="{F213733F-8097-481A-8843-DACE820B0710}" srcOrd="0" destOrd="0" presId="urn:microsoft.com/office/officeart/2005/8/layout/hList7"/>
    <dgm:cxn modelId="{F19914ED-A024-4240-A941-B73165B8755F}" type="presParOf" srcId="{8DA4C939-8797-4663-9E96-FC615ABF8103}" destId="{132F4295-BA8C-48EA-AA69-5A1B1C3A1B72}" srcOrd="1" destOrd="0" presId="urn:microsoft.com/office/officeart/2005/8/layout/hList7"/>
    <dgm:cxn modelId="{6AA778CD-BF71-4463-A16C-EA14DDCCB24C}" type="presParOf" srcId="{8DA4C939-8797-4663-9E96-FC615ABF8103}" destId="{73CA4FBA-A083-408D-8D45-DA4941DB57A1}" srcOrd="2" destOrd="0" presId="urn:microsoft.com/office/officeart/2005/8/layout/hList7"/>
    <dgm:cxn modelId="{AB139279-3AC5-4FEA-8533-511AAFBEFFE9}" type="presParOf" srcId="{8DA4C939-8797-4663-9E96-FC615ABF8103}" destId="{4F4D94F7-ED43-45EB-AA45-C073867AA171}" srcOrd="3" destOrd="0" presId="urn:microsoft.com/office/officeart/2005/8/layout/hList7"/>
    <dgm:cxn modelId="{17E24EE0-6C5A-4138-ACD2-88A863E4B375}" type="presParOf" srcId="{2554F728-1774-4416-B950-8C61D91CC714}" destId="{A396FBCB-03B4-4C1B-8E18-DF6A5DD5627F}" srcOrd="1" destOrd="0" presId="urn:microsoft.com/office/officeart/2005/8/layout/hList7"/>
    <dgm:cxn modelId="{94A705E7-8DBE-428F-AFCB-02173D7352D1}" type="presParOf" srcId="{2554F728-1774-4416-B950-8C61D91CC714}" destId="{52DEE15E-8129-406D-8BF3-ABF0FF1A064C}" srcOrd="2" destOrd="0" presId="urn:microsoft.com/office/officeart/2005/8/layout/hList7"/>
    <dgm:cxn modelId="{D97785C0-20DC-4568-ABC8-2AF730960B00}" type="presParOf" srcId="{52DEE15E-8129-406D-8BF3-ABF0FF1A064C}" destId="{DB9E5955-D8A2-4540-96BE-21386306D439}" srcOrd="0" destOrd="0" presId="urn:microsoft.com/office/officeart/2005/8/layout/hList7"/>
    <dgm:cxn modelId="{844BF431-28A1-4DAB-9859-7029C6D93AC0}" type="presParOf" srcId="{52DEE15E-8129-406D-8BF3-ABF0FF1A064C}" destId="{1C2FE81E-9481-4D1F-B1FF-7BB75C583E67}" srcOrd="1" destOrd="0" presId="urn:microsoft.com/office/officeart/2005/8/layout/hList7"/>
    <dgm:cxn modelId="{ADCD2F35-9852-484F-BF1A-BC4F56C9100B}" type="presParOf" srcId="{52DEE15E-8129-406D-8BF3-ABF0FF1A064C}" destId="{4F1A43C3-47BB-42D7-ADFE-7FB306C37F74}" srcOrd="2" destOrd="0" presId="urn:microsoft.com/office/officeart/2005/8/layout/hList7"/>
    <dgm:cxn modelId="{F1A5FD0D-6CA4-470E-8E22-C04AB8F803A9}" type="presParOf" srcId="{52DEE15E-8129-406D-8BF3-ABF0FF1A064C}" destId="{C44F570D-CF06-448F-8C9C-8BA2D03B1DD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3733F-8097-481A-8843-DACE820B0710}">
      <dsp:nvSpPr>
        <dsp:cNvPr id="0" name=""/>
        <dsp:cNvSpPr/>
      </dsp:nvSpPr>
      <dsp:spPr>
        <a:xfrm>
          <a:off x="0" y="0"/>
          <a:ext cx="2990999" cy="4013206"/>
        </a:xfrm>
        <a:prstGeom prst="roundRect">
          <a:avLst>
            <a:gd name="adj" fmla="val 10000"/>
          </a:avLst>
        </a:prstGeom>
        <a:solidFill>
          <a:srgbClr val="4DB84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entury Gothic" panose="020B0502020202020204" pitchFamily="34" charset="0"/>
            </a:rPr>
            <a:t>Gottigere Lake </a:t>
          </a:r>
          <a:r>
            <a:rPr lang="en-US" sz="1800" kern="1200" dirty="0">
              <a:latin typeface="Comfortaa" panose="020B0604020202020204" charset="0"/>
            </a:rPr>
            <a:t>N</a:t>
          </a:r>
          <a:r>
            <a:rPr lang="en" sz="1800" kern="1200" dirty="0">
              <a:latin typeface="Comfortaa" panose="020B0604020202020204" charset="0"/>
            </a:rPr>
            <a:t>eutral/alkaline in nature. </a:t>
          </a:r>
          <a:endParaRPr lang="en-IN" sz="2900" kern="1200" dirty="0">
            <a:latin typeface="Comfortaa" panose="020B0604020202020204" charset="0"/>
          </a:endParaRPr>
        </a:p>
      </dsp:txBody>
      <dsp:txXfrm>
        <a:off x="0" y="1605282"/>
        <a:ext cx="2990999" cy="1605282"/>
      </dsp:txXfrm>
    </dsp:sp>
    <dsp:sp modelId="{4F4D94F7-ED43-45EB-AA45-C073867AA171}">
      <dsp:nvSpPr>
        <dsp:cNvPr id="0" name=""/>
        <dsp:cNvSpPr/>
      </dsp:nvSpPr>
      <dsp:spPr>
        <a:xfrm flipH="1" flipV="1">
          <a:off x="0" y="3936282"/>
          <a:ext cx="50315" cy="769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9E5955-D8A2-4540-96BE-21386306D439}">
      <dsp:nvSpPr>
        <dsp:cNvPr id="0" name=""/>
        <dsp:cNvSpPr/>
      </dsp:nvSpPr>
      <dsp:spPr>
        <a:xfrm>
          <a:off x="3085951" y="0"/>
          <a:ext cx="2990999" cy="4013206"/>
        </a:xfrm>
        <a:prstGeom prst="roundRect">
          <a:avLst>
            <a:gd name="adj" fmla="val 10000"/>
          </a:avLst>
        </a:prstGeom>
        <a:solidFill>
          <a:srgbClr val="05949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entury Gothic" panose="020B0502020202020204" pitchFamily="34" charset="0"/>
            </a:rPr>
            <a:t>Madiwala Lake           </a:t>
          </a:r>
          <a:r>
            <a:rPr lang="en" sz="1800" kern="1200" dirty="0">
              <a:latin typeface="Comfortaa" panose="020B0604020202020204" charset="0"/>
            </a:rPr>
            <a:t>weak basic in nature</a:t>
          </a:r>
          <a:endParaRPr lang="en-IN" sz="3000" kern="1200" dirty="0">
            <a:latin typeface="Comfortaa" panose="020B0604020202020204" charset="0"/>
          </a:endParaRPr>
        </a:p>
      </dsp:txBody>
      <dsp:txXfrm>
        <a:off x="3085951" y="1605282"/>
        <a:ext cx="2990999" cy="1605282"/>
      </dsp:txXfrm>
    </dsp:sp>
    <dsp:sp modelId="{C44F570D-CF06-448F-8C9C-8BA2D03B1DD0}">
      <dsp:nvSpPr>
        <dsp:cNvPr id="0" name=""/>
        <dsp:cNvSpPr/>
      </dsp:nvSpPr>
      <dsp:spPr>
        <a:xfrm>
          <a:off x="6031807" y="3952974"/>
          <a:ext cx="45143" cy="6023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004E9-3FC8-451F-A837-15838C9499B1}">
      <dsp:nvSpPr>
        <dsp:cNvPr id="0" name=""/>
        <dsp:cNvSpPr/>
      </dsp:nvSpPr>
      <dsp:spPr>
        <a:xfrm>
          <a:off x="1664733" y="3210564"/>
          <a:ext cx="2747484" cy="601980"/>
        </a:xfrm>
        <a:prstGeom prst="leftRightArrow">
          <a:avLst/>
        </a:prstGeom>
        <a:solidFill>
          <a:srgbClr val="139B4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99302667b8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199302667b8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99302667b8_3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99302667b8_3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99302667b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99302667b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99302667b8_3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199302667b8_3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99302667b8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199302667b8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99302667b8_3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199302667b8_3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99302667b8_3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199302667b8_3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99302667b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99302667b8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99302667b8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99302667b8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99302667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99302667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a15e1ed66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a15e1ed66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99302667b8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99302667b8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5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118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999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911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90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141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590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9336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026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923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677478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15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ativity103.com/collections/Cardboard/slides/cardboard_texture.html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B319MMQ8M84" TargetMode="External"/><Relationship Id="rId13" Type="http://schemas.openxmlformats.org/officeDocument/2006/relationships/hyperlink" Target="https://www.masterclass.com/articles/how-to-add-calcium-to-soil" TargetMode="External"/><Relationship Id="rId18" Type="http://schemas.openxmlformats.org/officeDocument/2006/relationships/image" Target="../media/image34.png"/><Relationship Id="rId3" Type="http://schemas.openxmlformats.org/officeDocument/2006/relationships/image" Target="../media/image29.png"/><Relationship Id="rId21" Type="http://schemas.openxmlformats.org/officeDocument/2006/relationships/image" Target="../media/image37.svg"/><Relationship Id="rId7" Type="http://schemas.openxmlformats.org/officeDocument/2006/relationships/hyperlink" Target="https://www.canr.msu.edu/uploads/234/68557/rec_chem_soil_test_proce55c.pdf" TargetMode="External"/><Relationship Id="rId12" Type="http://schemas.openxmlformats.org/officeDocument/2006/relationships/hyperlink" Target="https://www.masterclass.com/articles/alkaline-soil" TargetMode="External"/><Relationship Id="rId17" Type="http://schemas.openxmlformats.org/officeDocument/2006/relationships/image" Target="../media/image33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olganix.com/blog/10-inspirational-quotes-on-soil" TargetMode="External"/><Relationship Id="rId11" Type="http://schemas.openxmlformats.org/officeDocument/2006/relationships/hyperlink" Target="https://www.qld.gov.au/environment/land/management/soil/soil-properties/colour" TargetMode="External"/><Relationship Id="rId5" Type="http://schemas.openxmlformats.org/officeDocument/2006/relationships/hyperlink" Target="https://www.britannica.com/science/soil" TargetMode="External"/><Relationship Id="rId15" Type="http://schemas.openxmlformats.org/officeDocument/2006/relationships/image" Target="../media/image31.svg"/><Relationship Id="rId10" Type="http://schemas.openxmlformats.org/officeDocument/2006/relationships/hyperlink" Target="https://byjus.com/chemistry/soil-pollution/" TargetMode="External"/><Relationship Id="rId19" Type="http://schemas.openxmlformats.org/officeDocument/2006/relationships/image" Target="../media/image35.svg"/><Relationship Id="rId4" Type="http://schemas.microsoft.com/office/2007/relationships/hdphoto" Target="../media/hdphoto1.wdp"/><Relationship Id="rId9" Type="http://schemas.openxmlformats.org/officeDocument/2006/relationships/hyperlink" Target="https://en.wikipedia.org/wiki/Soil" TargetMode="External"/><Relationship Id="rId1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A7CAB-D2B5-8AA9-5AAF-D4F553B8D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LAKE 2022: Conservation of wetlands: ecosystem-based adaptation of climate change, December 28-30,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BF569-184A-56AF-83A5-3CE8639AC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sp>
        <p:nvSpPr>
          <p:cNvPr id="129" name="Google Shape;129;p25"/>
          <p:cNvSpPr txBox="1">
            <a:spLocks noGrp="1"/>
          </p:cNvSpPr>
          <p:nvPr>
            <p:ph type="ctrTitle" idx="4294967295"/>
          </p:nvPr>
        </p:nvSpPr>
        <p:spPr>
          <a:xfrm>
            <a:off x="736975" y="150178"/>
            <a:ext cx="7672388" cy="11477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75" tIns="34275" rIns="68575" bIns="34275" anchor="b" anchorCtr="0">
            <a:normAutofit/>
          </a:bodyPr>
          <a:lstStyle/>
          <a:p>
            <a:pPr lvl="0" algn="ctr">
              <a:buSzPct val="100000"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Comparative Study of Soil Samples from Two Lakes 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05C91-9E5E-ACBC-7FF3-5452AE685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" b="2306"/>
          <a:stretch/>
        </p:blipFill>
        <p:spPr>
          <a:xfrm>
            <a:off x="143617" y="1329692"/>
            <a:ext cx="2721138" cy="1588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713660-2C73-5BEB-5367-4874BF126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720" y="1569244"/>
            <a:ext cx="3543300" cy="1572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21378D-9509-E411-B1A0-139113292284}"/>
              </a:ext>
            </a:extLst>
          </p:cNvPr>
          <p:cNvSpPr txBox="1"/>
          <p:nvPr/>
        </p:nvSpPr>
        <p:spPr>
          <a:xfrm>
            <a:off x="3264459" y="2764862"/>
            <a:ext cx="2615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11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Anagha A S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Harini S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Prarthana D R</a:t>
            </a:r>
          </a:p>
          <a:p>
            <a:pPr algn="ctr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Shreya H Menon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6F636D-3B6F-F9BF-916E-A9F04604E24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B8AD"/>
          </a:solidFill>
          <a:ln>
            <a:solidFill>
              <a:srgbClr val="EEE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FCD6D-62FB-04AD-4000-E4124D373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2"/>
          <a:stretch/>
        </p:blipFill>
        <p:spPr>
          <a:xfrm>
            <a:off x="2007170" y="0"/>
            <a:ext cx="5129659" cy="513159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87BDA-D389-ACDD-0FE3-4BC88E9C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784" y="4857749"/>
            <a:ext cx="5686425" cy="273844"/>
          </a:xfrm>
        </p:spPr>
        <p:txBody>
          <a:bodyPr/>
          <a:lstStyle/>
          <a:p>
            <a:r>
              <a:rPr lang="en-US" dirty="0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EB048E-D6DB-F619-5065-D2B18631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D804A1-BD18-F991-EBCD-FC6C692E7E2C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EFEEED"/>
          </a:solidFill>
          <a:ln>
            <a:solidFill>
              <a:srgbClr val="EDF6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80C0C-65C2-688F-A4A6-3D3C673FC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242" y="1"/>
            <a:ext cx="5161516" cy="51435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3DC5F7-5B1B-206A-C7FA-A464E6D2F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C35674-4844-26FE-1B00-EF47CA394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0FB0DD-932C-39B9-8F4C-CA56064531A4}"/>
              </a:ext>
            </a:extLst>
          </p:cNvPr>
          <p:cNvSpPr/>
          <p:nvPr/>
        </p:nvSpPr>
        <p:spPr>
          <a:xfrm flipH="1" flipV="1">
            <a:off x="0" y="-2"/>
            <a:ext cx="9144000" cy="5143501"/>
          </a:xfrm>
          <a:prstGeom prst="rect">
            <a:avLst/>
          </a:prstGeom>
          <a:solidFill>
            <a:srgbClr val="C4C2E9"/>
          </a:solidFill>
          <a:ln>
            <a:solidFill>
              <a:srgbClr val="C4C2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B88B1-62E1-1225-1DA6-FC768F133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5"/>
          <a:stretch/>
        </p:blipFill>
        <p:spPr>
          <a:xfrm>
            <a:off x="1170871" y="0"/>
            <a:ext cx="6802258" cy="51435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825EB3-4FB8-8577-448C-70A3E3CA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9CCCE4-3A87-21A8-816C-266D104DD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6647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78C1E7-C3AA-DB6E-1FB7-346500857AE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DBFBC"/>
          </a:solidFill>
          <a:ln>
            <a:solidFill>
              <a:srgbClr val="9DBF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0AA01-4D69-C545-BDC0-AFC3D543B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6" b="-1"/>
          <a:stretch/>
        </p:blipFill>
        <p:spPr>
          <a:xfrm>
            <a:off x="2731589" y="0"/>
            <a:ext cx="3680821" cy="51435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4205E-EEF1-DA0A-61C4-6C708F968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D3990-B3E0-6074-E2D1-4FB97F638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7528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268B89-A4D1-4B7A-815C-39C88DD69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2EFC98-B761-88D0-04E6-9616C99A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A0100F-10A4-8C9E-B80F-700E44DA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0459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E57901-82AF-D3F2-BCCB-10ED90A85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2"/>
          <a:stretch/>
        </p:blipFill>
        <p:spPr>
          <a:xfrm>
            <a:off x="0" y="-1"/>
            <a:ext cx="9147694" cy="514350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DAD442-CFF5-8249-7F7C-0EE91C980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1A1B20-FBEC-8DB2-8AD5-9D7FFF63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4963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7221F3-DB24-DA48-C109-2A95579B9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17F117-DAAB-957C-6AC5-790787C3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1C1F-075E-7BFB-6602-936CAD4F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3680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F18694-B125-08C3-FCCE-33C118CD4B74}"/>
              </a:ext>
            </a:extLst>
          </p:cNvPr>
          <p:cNvSpPr/>
          <p:nvPr/>
        </p:nvSpPr>
        <p:spPr>
          <a:xfrm>
            <a:off x="0" y="0"/>
            <a:ext cx="9144000" cy="4754880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6A85EC-F325-BA91-8E12-18F6A705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CEE88C-4D46-040E-E974-D9C00187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1C465-54EB-89AE-3F83-AFBCC031C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0" y="24816"/>
            <a:ext cx="5242560" cy="466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94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3D0C18-D3EF-0C3B-7030-9B1A91DB4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65683"/>
            <a:ext cx="9144000" cy="4928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25B9B6-BEC6-6E54-6A5A-47C6351E8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Sieve Analysis 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12944-AB76-02AE-2C75-840D23480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Collect 2kgs of soil from each lake.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Keep the samples for overnight drying in the Hot Air Oven.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Take the dried samples, and put them in the machine for sieving.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 different sizes of sieve to check the layers of soil present. 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16834-3818-ED96-F23E-3BEE43A3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A4F52-7147-5A14-9EDB-30ECC961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94004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28A39E-AFDF-C025-38EA-02DC1EF19519}"/>
              </a:ext>
            </a:extLst>
          </p:cNvPr>
          <p:cNvSpPr/>
          <p:nvPr/>
        </p:nvSpPr>
        <p:spPr>
          <a:xfrm>
            <a:off x="0" y="0"/>
            <a:ext cx="9144000" cy="477774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160C-2224-434A-DF43-DB787BD6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7B2AD-F3B2-658F-ED48-CB7A632A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AD00F-939C-C7DA-5FBE-99A9EB38C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0"/>
            <a:ext cx="630555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14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title"/>
          </p:nvPr>
        </p:nvSpPr>
        <p:spPr>
          <a:xfrm>
            <a:off x="709180" y="318799"/>
            <a:ext cx="7886700" cy="84756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dirty="0">
                <a:latin typeface="Economica"/>
                <a:ea typeface="Economica"/>
                <a:cs typeface="Economica"/>
                <a:sym typeface="Economica"/>
              </a:rPr>
              <a:t>Introduction</a:t>
            </a:r>
            <a:endParaRPr dirty="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147778-8673-02C1-02D3-BEB0D052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LAKE 2022: Conservation of wetlands: ecosystem-based adaptation of climate change, December 28-30,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78614-3A73-050A-D307-AD75259B3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D09833-B370-0BBD-A95C-EEAA6C7C4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43"/>
          <a:stretch/>
        </p:blipFill>
        <p:spPr>
          <a:xfrm>
            <a:off x="1879716" y="1348717"/>
            <a:ext cx="5545628" cy="33923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2"/>
          <p:cNvSpPr txBox="1">
            <a:spLocks noGrp="1"/>
          </p:cNvSpPr>
          <p:nvPr>
            <p:ph type="title"/>
          </p:nvPr>
        </p:nvSpPr>
        <p:spPr>
          <a:xfrm>
            <a:off x="628650" y="1331706"/>
            <a:ext cx="7886700" cy="994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3C7951-294D-3B18-8237-8CC38D6DB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FB0FC-7113-6C2B-70EA-AC1B9521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H Colour Change - What is a pH Indicator and pH colour Changes in  Universal Indicators, along with some FAQs">
            <a:extLst>
              <a:ext uri="{FF2B5EF4-FFF2-40B4-BE49-F238E27FC236}">
                <a16:creationId xmlns:a16="http://schemas.microsoft.com/office/drawing/2014/main" id="{CC3B2B1E-78B9-4533-F8A8-8EDBBA1BD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t="28677" r="5303" b="23612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Google Shape;238;p43"/>
          <p:cNvSpPr txBox="1">
            <a:spLocks noGrp="1"/>
          </p:cNvSpPr>
          <p:nvPr>
            <p:ph type="title"/>
          </p:nvPr>
        </p:nvSpPr>
        <p:spPr>
          <a:xfrm>
            <a:off x="628650" y="153947"/>
            <a:ext cx="7886700" cy="9942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entury Gothic" panose="020B0502020202020204" pitchFamily="34" charset="0"/>
              </a:rPr>
              <a:t>pH Level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F7CBC3-8F0C-7A29-05EE-0A7ACAFE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A0C84-05C8-18CB-827B-F9EA1124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A288AB8-66CE-3985-00BC-F6FBCF34DF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980892"/>
              </p:ext>
            </p:extLst>
          </p:nvPr>
        </p:nvGraphicFramePr>
        <p:xfrm>
          <a:off x="1523999" y="976347"/>
          <a:ext cx="6076951" cy="401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CA059C19-8267-D3BA-716A-C2E21B8751C5}"/>
              </a:ext>
            </a:extLst>
          </p:cNvPr>
          <p:cNvSpPr/>
          <p:nvPr/>
        </p:nvSpPr>
        <p:spPr>
          <a:xfrm>
            <a:off x="2450003" y="1218438"/>
            <a:ext cx="1353312" cy="13533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E32A01-6774-DEE0-FF69-C0A256A8E477}"/>
              </a:ext>
            </a:extLst>
          </p:cNvPr>
          <p:cNvSpPr/>
          <p:nvPr/>
        </p:nvSpPr>
        <p:spPr>
          <a:xfrm>
            <a:off x="5554538" y="1243241"/>
            <a:ext cx="1353312" cy="13533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46435-A03C-344D-F1C6-D9433CB79D78}"/>
              </a:ext>
            </a:extLst>
          </p:cNvPr>
          <p:cNvSpPr txBox="1"/>
          <p:nvPr/>
        </p:nvSpPr>
        <p:spPr>
          <a:xfrm>
            <a:off x="5969410" y="1433429"/>
            <a:ext cx="52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9</a:t>
            </a:r>
            <a:endParaRPr lang="en-IN" sz="54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6C16D7-EA45-291F-B7C3-26EBC144DDE6}"/>
              </a:ext>
            </a:extLst>
          </p:cNvPr>
          <p:cNvSpPr txBox="1"/>
          <p:nvPr/>
        </p:nvSpPr>
        <p:spPr>
          <a:xfrm>
            <a:off x="2529109" y="1602706"/>
            <a:ext cx="127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7 to 9</a:t>
            </a:r>
            <a:endParaRPr lang="en-IN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465BAE-349E-11D5-CAB0-B11985EDC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0" r="523"/>
          <a:stretch/>
        </p:blipFill>
        <p:spPr>
          <a:xfrm>
            <a:off x="-1" y="-190500"/>
            <a:ext cx="9144001" cy="503533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162140E-FCB3-4D25-6447-0F4B59798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LAKE 2022: Conservation of wetlands: ecosystem-based adaptation of climate change, December 28-30,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F7B19B7-4CD1-E9C1-B626-889C2DFC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1463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CD3B5D-11C2-4D3C-D111-5FD11D8B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638D3-FE5F-BCE3-8BCC-89745A87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0AD55053-471C-ECA9-58B2-4DAF7D2C09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763715"/>
              </p:ext>
            </p:extLst>
          </p:nvPr>
        </p:nvGraphicFramePr>
        <p:xfrm>
          <a:off x="0" y="-31961"/>
          <a:ext cx="9144000" cy="48768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75505196"/>
                    </a:ext>
                  </a:extLst>
                </a:gridCol>
              </a:tblGrid>
              <a:tr h="568712">
                <a:tc>
                  <a:txBody>
                    <a:bodyPr/>
                    <a:lstStyle/>
                    <a:p>
                      <a:pPr algn="ctr"/>
                      <a:r>
                        <a:rPr lang="en-IN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Parameter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628823"/>
                  </a:ext>
                </a:extLst>
              </a:tr>
              <a:tr h="1167357">
                <a:tc>
                  <a:txBody>
                    <a:bodyPr/>
                    <a:lstStyle/>
                    <a:p>
                      <a:r>
                        <a:rPr lang="en-IN" sz="24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Chemical: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Moisture content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Bulk Density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894707"/>
                  </a:ext>
                </a:extLst>
              </a:tr>
              <a:tr h="1885730">
                <a:tc>
                  <a:txBody>
                    <a:bodyPr/>
                    <a:lstStyle/>
                    <a:p>
                      <a:r>
                        <a:rPr lang="en-IN" sz="24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Quantitative Analysis: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Conductivity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Chloride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Magnesium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6397"/>
                  </a:ext>
                </a:extLst>
              </a:tr>
              <a:tr h="1167357">
                <a:tc>
                  <a:txBody>
                    <a:bodyPr/>
                    <a:lstStyle/>
                    <a:p>
                      <a:r>
                        <a:rPr lang="en-IN" sz="24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Sieve Analysis: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Uniformity Co-efficient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Co-efficient of gradation, 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84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648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A8EB15-DDED-5B6A-5FB4-D83CFCD8C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07" y="236220"/>
            <a:ext cx="6920186" cy="435864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01E126-4352-174D-45BF-FFACE949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8B348-6678-D753-A404-A7B35DC5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1656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C45E53-7756-3CEB-2DA9-CDE33FF43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3" b="2930"/>
          <a:stretch/>
        </p:blipFill>
        <p:spPr>
          <a:xfrm>
            <a:off x="1264444" y="24817"/>
            <a:ext cx="6615112" cy="466353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DE78D2-53C4-78D3-F5DD-BF2FB0A15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58502"/>
            <a:ext cx="3086100" cy="273844"/>
          </a:xfrm>
        </p:spPr>
        <p:txBody>
          <a:bodyPr/>
          <a:lstStyle/>
          <a:p>
            <a:r>
              <a:rPr lang="en-US" dirty="0"/>
              <a:t>LAKE 2022: Conservation of wetlands: ecosystem-based adaptation of climate change, December 28-30,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EEE6-21E0-90A7-26FB-E67BB043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8928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7D99C8-BDC7-EF75-270C-E1157F714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918D3-B333-69DA-B6CD-4E954A27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12D0E-94CB-10B8-4EAB-4A9C7C521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5" y="-7143"/>
            <a:ext cx="9079706" cy="466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10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9651A4-303E-4843-4205-8454522F4D4B}"/>
              </a:ext>
            </a:extLst>
          </p:cNvPr>
          <p:cNvSpPr/>
          <p:nvPr/>
        </p:nvSpPr>
        <p:spPr>
          <a:xfrm>
            <a:off x="0" y="0"/>
            <a:ext cx="9144000" cy="4770120"/>
          </a:xfrm>
          <a:prstGeom prst="rect">
            <a:avLst/>
          </a:prstGeom>
          <a:solidFill>
            <a:srgbClr val="FCF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9AC9EA-C68D-FF37-0E40-76A63000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075C4B-ACC8-9555-CE2D-60902C8D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96E9E-FECF-2C96-E0DF-CCDE01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"/>
          <a:stretch/>
        </p:blipFill>
        <p:spPr>
          <a:xfrm>
            <a:off x="305464" y="0"/>
            <a:ext cx="8561099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10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0328D1-EF16-E0EC-2363-55F78E7D8943}"/>
              </a:ext>
            </a:extLst>
          </p:cNvPr>
          <p:cNvSpPr/>
          <p:nvPr/>
        </p:nvSpPr>
        <p:spPr>
          <a:xfrm>
            <a:off x="0" y="0"/>
            <a:ext cx="9144000" cy="4733925"/>
          </a:xfrm>
          <a:prstGeom prst="rect">
            <a:avLst/>
          </a:prstGeom>
          <a:solidFill>
            <a:srgbClr val="F6F8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2B471C-7402-49C9-4344-272A91E4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577DCD-2E59-ED98-5045-8EC9B185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D39EFF-5306-1CF0-E92B-4A1694FF7A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0100" y="198120"/>
            <a:ext cx="7543800" cy="571500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Recommendations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02B36-D548-F2AE-8B74-FBD2A6A1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1" y="838200"/>
            <a:ext cx="724662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07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8F957-323C-CC2D-28DF-BA1B89B6A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" y="0"/>
            <a:ext cx="7879080" cy="471482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FF4F54-4337-B592-2E76-3AEAAB6D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69241-2414-BD8D-237A-2D0AACE15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9407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>
            <a:spLocks noGrp="1"/>
          </p:cNvSpPr>
          <p:nvPr>
            <p:ph idx="4294967295"/>
          </p:nvPr>
        </p:nvSpPr>
        <p:spPr>
          <a:xfrm>
            <a:off x="4421188" y="0"/>
            <a:ext cx="4722812" cy="5143500"/>
          </a:xfrm>
          <a:prstGeom prst="rect">
            <a:avLst/>
          </a:prstGeom>
          <a:solidFill>
            <a:srgbClr val="42512D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75" tIns="34275" rIns="68575" bIns="34275" anchor="t" anchorCtr="0">
            <a:normAutofit/>
          </a:bodyPr>
          <a:lstStyle/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Analyzing the soil sample from Gottigere lake and Madiwala lake. 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Qualitative and quantitative analysis of macronutrients and micronutrients.  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find out indicator species related to pollution.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FE5004-234F-EE89-16BB-8D56BEE0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9DC93C-ACC7-9FCE-2FA9-7351E9E7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6" name="Flowchart: Display 5">
            <a:extLst>
              <a:ext uri="{FF2B5EF4-FFF2-40B4-BE49-F238E27FC236}">
                <a16:creationId xmlns:a16="http://schemas.microsoft.com/office/drawing/2014/main" id="{A56B5FA0-DAF3-3C16-847E-38BF6A9106BF}"/>
              </a:ext>
            </a:extLst>
          </p:cNvPr>
          <p:cNvSpPr/>
          <p:nvPr/>
        </p:nvSpPr>
        <p:spPr>
          <a:xfrm>
            <a:off x="740780" y="1446836"/>
            <a:ext cx="2546430" cy="1759351"/>
          </a:xfrm>
          <a:prstGeom prst="flowChartDisplay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285E2E-9D1E-728E-F18C-7CFBA6214D2E}"/>
              </a:ext>
            </a:extLst>
          </p:cNvPr>
          <p:cNvSpPr txBox="1"/>
          <p:nvPr/>
        </p:nvSpPr>
        <p:spPr>
          <a:xfrm>
            <a:off x="821804" y="2071868"/>
            <a:ext cx="2546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endParaRPr lang="en-I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BA2BA-267D-23CB-EB5A-D3D81C55C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7033260" cy="5143500"/>
          </a:xfrm>
          <a:prstGeom prst="rect">
            <a:avLst/>
          </a:prstGeom>
        </p:spPr>
      </p:pic>
      <p:sp>
        <p:nvSpPr>
          <p:cNvPr id="283" name="Google Shape;283;p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430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References 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4" name="Google Shape;284;p49"/>
          <p:cNvSpPr txBox="1">
            <a:spLocks noGrp="1"/>
          </p:cNvSpPr>
          <p:nvPr>
            <p:ph idx="1"/>
          </p:nvPr>
        </p:nvSpPr>
        <p:spPr>
          <a:xfrm>
            <a:off x="535782" y="1549122"/>
            <a:ext cx="6255185" cy="32635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IN" u="sng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https://www.britannica.com/science/soil</a:t>
            </a:r>
            <a:endParaRPr lang="en-IN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IN" u="sng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https://www.holganix.com/blog/10-inspirational-quotes-on-soil</a:t>
            </a:r>
            <a:endParaRPr lang="en-IN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IN" u="sng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https://www.canr.msu.edu/uploads/234/68557/rec_chem_soil_test_proce55c.pdf</a:t>
            </a:r>
            <a:endParaRPr lang="en" u="sng" dirty="0">
              <a:solidFill>
                <a:srgbClr val="0563C1"/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u="sng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https://youtu.be/B319MMQ8M84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u="sng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https://en.wikipedia.org/wiki/Soil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u="sng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https://byjus.com/chemistry/soil-pollution/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u="sng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https://www.qld.gov.au/environment/land/management/soil/soil-properties/colour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u="sng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https://www.masterclass.com/articles/alkaline-soil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u="sng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https://www.masterclass.com/articles/how-to-add-calcium-to-soil</a:t>
            </a:r>
            <a:endParaRPr lang="en" u="sng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IN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https://www.researchgate.net/publication/237449722_Present_status_of_Gottigere_Tank_Indicator_of_Decision_maker's_apathy </a:t>
            </a:r>
            <a:endParaRPr lang="en" u="sng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2D70A5-7645-C777-0285-7F64B646C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B2358-126F-4605-22BA-9F89A6B37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5" name="Graphic 4" descr="Microscope">
            <a:extLst>
              <a:ext uri="{FF2B5EF4-FFF2-40B4-BE49-F238E27FC236}">
                <a16:creationId xmlns:a16="http://schemas.microsoft.com/office/drawing/2014/main" id="{4E840DCA-B3BB-EBE0-C960-DE00FC4F92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05700" y="281464"/>
            <a:ext cx="914400" cy="914400"/>
          </a:xfrm>
          <a:prstGeom prst="rect">
            <a:avLst/>
          </a:prstGeom>
        </p:spPr>
      </p:pic>
      <p:pic>
        <p:nvPicPr>
          <p:cNvPr id="13" name="Graphic 12" descr="Beaker">
            <a:extLst>
              <a:ext uri="{FF2B5EF4-FFF2-40B4-BE49-F238E27FC236}">
                <a16:creationId xmlns:a16="http://schemas.microsoft.com/office/drawing/2014/main" id="{05AE1F40-454B-5B96-602B-A0084F26B2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05700" y="1502569"/>
            <a:ext cx="914400" cy="914400"/>
          </a:xfrm>
          <a:prstGeom prst="rect">
            <a:avLst/>
          </a:prstGeom>
        </p:spPr>
      </p:pic>
      <p:pic>
        <p:nvPicPr>
          <p:cNvPr id="15" name="Graphic 14" descr="Test tubes">
            <a:extLst>
              <a:ext uri="{FF2B5EF4-FFF2-40B4-BE49-F238E27FC236}">
                <a16:creationId xmlns:a16="http://schemas.microsoft.com/office/drawing/2014/main" id="{89319713-0381-7F07-E068-57405872A3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12485" y="2723674"/>
            <a:ext cx="914400" cy="914400"/>
          </a:xfrm>
          <a:prstGeom prst="rect">
            <a:avLst/>
          </a:prstGeom>
        </p:spPr>
      </p:pic>
      <p:pic>
        <p:nvPicPr>
          <p:cNvPr id="17" name="Graphic 16" descr="Eye dropper">
            <a:extLst>
              <a:ext uri="{FF2B5EF4-FFF2-40B4-BE49-F238E27FC236}">
                <a16:creationId xmlns:a16="http://schemas.microsoft.com/office/drawing/2014/main" id="{4D169100-4129-37AB-A747-1888BD9C166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00950" y="3944779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5140C-F22B-A191-E399-26A1B2D5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EE5C2-A66A-BD74-ED08-1709E45B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6AFCC-E71E-E0A9-8E12-2F935123F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098" y="24817"/>
            <a:ext cx="6051804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62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B67395-12B8-8A74-AD90-2C1CD12F3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D95C1-9FF9-AE50-7498-1D5048C2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1DC4F-E797-3AD0-8F07-76A24F6AC2E7}"/>
              </a:ext>
            </a:extLst>
          </p:cNvPr>
          <p:cNvSpPr txBox="1"/>
          <p:nvPr/>
        </p:nvSpPr>
        <p:spPr>
          <a:xfrm>
            <a:off x="3118247" y="1925419"/>
            <a:ext cx="2907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I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01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>
            <a:spLocks noGrp="1"/>
          </p:cNvSpPr>
          <p:nvPr>
            <p:ph type="title"/>
          </p:nvPr>
        </p:nvSpPr>
        <p:spPr>
          <a:xfrm>
            <a:off x="692943" y="1324562"/>
            <a:ext cx="7886700" cy="9942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568B24-7498-3CB0-4A47-311EED12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D00AF2-9BBA-0B00-733E-C80444A2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Gottigere Lake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Google Shape;155;p29"/>
          <p:cNvSpPr txBox="1">
            <a:spLocks noGrp="1"/>
          </p:cNvSpPr>
          <p:nvPr>
            <p:ph idx="1"/>
          </p:nvPr>
        </p:nvSpPr>
        <p:spPr>
          <a:xfrm>
            <a:off x="628650" y="3638417"/>
            <a:ext cx="7958138" cy="994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75" tIns="34275" rIns="68575" bIns="34275" anchor="t" anchorCtr="0">
            <a:normAutofit/>
          </a:bodyPr>
          <a:lstStyle/>
          <a:p>
            <a:pPr marL="0" indent="0">
              <a:buNone/>
            </a:pP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Gottigere lake, with a water spread area of about 14.98 ha, is located in the Bellandur Lake catchment of the South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Pennar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River basin.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C97A97-98EF-C1E8-EEDC-02BC33D4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77E500-24A6-2371-48BA-93A5F60A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9D7C8-9FAC-1C81-E24A-14A503B20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397" y="250587"/>
            <a:ext cx="5323391" cy="32531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title"/>
          </p:nvPr>
        </p:nvSpPr>
        <p:spPr>
          <a:xfrm>
            <a:off x="628650" y="338060"/>
            <a:ext cx="24003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Madiwala Lake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Google Shape;161;p30"/>
          <p:cNvSpPr txBox="1">
            <a:spLocks noGrp="1"/>
          </p:cNvSpPr>
          <p:nvPr>
            <p:ph idx="1"/>
          </p:nvPr>
        </p:nvSpPr>
        <p:spPr>
          <a:xfrm>
            <a:off x="628650" y="3470645"/>
            <a:ext cx="7886700" cy="117872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Madiwala lake is one of the biggest lakes in Bangalore, India spread over an area of 114.3 ha. Legend has it that the lake was built by the Cholas in a day. The water in the lake was fit for drinking till the early 1990s.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B5F9A6-D0BA-A248-4DD5-4A03A74C4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E7107-5B51-8E47-0E24-7A6A812F6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4D829-1D39-2A50-C2DF-434B40942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24" y="455958"/>
            <a:ext cx="5986464" cy="28967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1F8C4F-1F38-B962-C76D-CD989FC2FEB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DC0BC"/>
          </a:solidFill>
          <a:ln>
            <a:solidFill>
              <a:srgbClr val="9DC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002AF-8DCA-F4BE-DCE8-49C5AF682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2"/>
          <a:stretch/>
        </p:blipFill>
        <p:spPr>
          <a:xfrm>
            <a:off x="235744" y="0"/>
            <a:ext cx="360045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05C185-80BB-B98E-D500-A9F3922FD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"/>
          <a:stretch/>
        </p:blipFill>
        <p:spPr>
          <a:xfrm>
            <a:off x="5383455" y="0"/>
            <a:ext cx="3600451" cy="504110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0E278-8C67-5312-8800-A5AD634F8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74409-57DC-7367-82A9-40FFCDCC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A5E604-C7DC-E4B0-F9DC-614FCBDB195B}"/>
              </a:ext>
            </a:extLst>
          </p:cNvPr>
          <p:cNvSpPr txBox="1"/>
          <p:nvPr/>
        </p:nvSpPr>
        <p:spPr>
          <a:xfrm>
            <a:off x="3664744" y="435769"/>
            <a:ext cx="4071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lgerian" panose="04020705040A02060702" pitchFamily="82" charset="0"/>
              </a:rPr>
              <a:t>G</a:t>
            </a:r>
          </a:p>
          <a:p>
            <a:pPr algn="ctr"/>
            <a:r>
              <a:rPr lang="en-US" sz="2000" dirty="0">
                <a:latin typeface="Algerian" panose="04020705040A02060702" pitchFamily="82" charset="0"/>
              </a:rPr>
              <a:t>O</a:t>
            </a:r>
          </a:p>
          <a:p>
            <a:pPr algn="ctr"/>
            <a:r>
              <a:rPr lang="en-US" sz="2000" dirty="0">
                <a:latin typeface="Algerian" panose="04020705040A02060702" pitchFamily="82" charset="0"/>
              </a:rPr>
              <a:t>T</a:t>
            </a:r>
          </a:p>
          <a:p>
            <a:pPr algn="ctr"/>
            <a:r>
              <a:rPr lang="en-US" sz="2000" dirty="0">
                <a:latin typeface="Algerian" panose="04020705040A02060702" pitchFamily="82" charset="0"/>
              </a:rPr>
              <a:t>T</a:t>
            </a:r>
          </a:p>
          <a:p>
            <a:pPr algn="ctr"/>
            <a:r>
              <a:rPr lang="en-US" sz="2000" dirty="0">
                <a:latin typeface="Algerian" panose="04020705040A02060702" pitchFamily="82" charset="0"/>
              </a:rPr>
              <a:t>I</a:t>
            </a:r>
          </a:p>
          <a:p>
            <a:pPr algn="ctr"/>
            <a:r>
              <a:rPr lang="en-US" sz="2000" dirty="0">
                <a:latin typeface="Algerian" panose="04020705040A02060702" pitchFamily="82" charset="0"/>
              </a:rPr>
              <a:t>G</a:t>
            </a:r>
          </a:p>
          <a:p>
            <a:pPr algn="ctr"/>
            <a:r>
              <a:rPr lang="en-US" sz="2000" dirty="0">
                <a:latin typeface="Algerian" panose="04020705040A02060702" pitchFamily="82" charset="0"/>
              </a:rPr>
              <a:t>E</a:t>
            </a:r>
          </a:p>
          <a:p>
            <a:pPr algn="ctr"/>
            <a:r>
              <a:rPr lang="en-US" sz="2000" dirty="0">
                <a:latin typeface="Algerian" panose="04020705040A02060702" pitchFamily="82" charset="0"/>
              </a:rPr>
              <a:t>R</a:t>
            </a:r>
          </a:p>
          <a:p>
            <a:pPr algn="ctr"/>
            <a:r>
              <a:rPr lang="en-US" sz="2000" dirty="0">
                <a:latin typeface="Algerian" panose="04020705040A02060702" pitchFamily="82" charset="0"/>
              </a:rPr>
              <a:t>E</a:t>
            </a:r>
          </a:p>
          <a:p>
            <a:pPr algn="ctr"/>
            <a:endParaRPr lang="en-US" sz="2000" dirty="0">
              <a:latin typeface="Algerian" panose="04020705040A02060702" pitchFamily="82" charset="0"/>
            </a:endParaRPr>
          </a:p>
          <a:p>
            <a:pPr algn="ctr"/>
            <a:r>
              <a:rPr lang="en-US" sz="2000" dirty="0">
                <a:latin typeface="Algerian" panose="04020705040A02060702" pitchFamily="82" charset="0"/>
              </a:rPr>
              <a:t>L</a:t>
            </a:r>
          </a:p>
          <a:p>
            <a:pPr algn="ctr"/>
            <a:r>
              <a:rPr lang="en-US" sz="2000" dirty="0">
                <a:latin typeface="Algerian" panose="04020705040A02060702" pitchFamily="82" charset="0"/>
              </a:rPr>
              <a:t>A</a:t>
            </a:r>
          </a:p>
          <a:p>
            <a:pPr algn="ctr"/>
            <a:r>
              <a:rPr lang="en-US" sz="2000" dirty="0">
                <a:latin typeface="Algerian" panose="04020705040A02060702" pitchFamily="82" charset="0"/>
              </a:rPr>
              <a:t>K</a:t>
            </a:r>
          </a:p>
          <a:p>
            <a:pPr algn="ctr"/>
            <a:r>
              <a:rPr lang="en-US" sz="2000" dirty="0">
                <a:latin typeface="Algerian" panose="04020705040A02060702" pitchFamily="82" charset="0"/>
              </a:rPr>
              <a:t>E</a:t>
            </a:r>
            <a:endParaRPr lang="en-IN" sz="2000" dirty="0">
              <a:latin typeface="Algerian" panose="04020705040A020607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8D768B-6F4C-ABE8-89DE-4912E7F28724}"/>
              </a:ext>
            </a:extLst>
          </p:cNvPr>
          <p:cNvSpPr txBox="1"/>
          <p:nvPr/>
        </p:nvSpPr>
        <p:spPr>
          <a:xfrm>
            <a:off x="5147711" y="435769"/>
            <a:ext cx="40719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lgerian" panose="04020705040A02060702" pitchFamily="82" charset="0"/>
              </a:rPr>
              <a:t>M</a:t>
            </a:r>
          </a:p>
          <a:p>
            <a:pPr algn="ctr"/>
            <a:r>
              <a:rPr lang="en-US" sz="2200" dirty="0">
                <a:latin typeface="Algerian" panose="04020705040A02060702" pitchFamily="82" charset="0"/>
              </a:rPr>
              <a:t>A</a:t>
            </a:r>
          </a:p>
          <a:p>
            <a:pPr algn="ctr"/>
            <a:r>
              <a:rPr lang="en-US" sz="2200" dirty="0">
                <a:latin typeface="Algerian" panose="04020705040A02060702" pitchFamily="82" charset="0"/>
              </a:rPr>
              <a:t>D</a:t>
            </a:r>
          </a:p>
          <a:p>
            <a:pPr algn="ctr"/>
            <a:r>
              <a:rPr lang="en-US" sz="2200" dirty="0">
                <a:latin typeface="Algerian" panose="04020705040A02060702" pitchFamily="82" charset="0"/>
              </a:rPr>
              <a:t>I</a:t>
            </a:r>
          </a:p>
          <a:p>
            <a:pPr algn="ctr"/>
            <a:r>
              <a:rPr lang="en-US" sz="2200" dirty="0">
                <a:latin typeface="Algerian" panose="04020705040A02060702" pitchFamily="82" charset="0"/>
              </a:rPr>
              <a:t>W</a:t>
            </a:r>
          </a:p>
          <a:p>
            <a:pPr algn="ctr"/>
            <a:r>
              <a:rPr lang="en-US" sz="2200" dirty="0">
                <a:latin typeface="Algerian" panose="04020705040A02060702" pitchFamily="82" charset="0"/>
              </a:rPr>
              <a:t>A</a:t>
            </a:r>
          </a:p>
          <a:p>
            <a:pPr algn="ctr"/>
            <a:r>
              <a:rPr lang="en-US" sz="2200" dirty="0">
                <a:latin typeface="Algerian" panose="04020705040A02060702" pitchFamily="82" charset="0"/>
              </a:rPr>
              <a:t>L</a:t>
            </a:r>
          </a:p>
          <a:p>
            <a:pPr algn="ctr"/>
            <a:r>
              <a:rPr lang="en-US" sz="2200" dirty="0">
                <a:latin typeface="Algerian" panose="04020705040A02060702" pitchFamily="82" charset="0"/>
              </a:rPr>
              <a:t>A</a:t>
            </a:r>
          </a:p>
          <a:p>
            <a:pPr algn="ctr"/>
            <a:endParaRPr lang="en-US" sz="2200" dirty="0">
              <a:latin typeface="Algerian" panose="04020705040A02060702" pitchFamily="82" charset="0"/>
            </a:endParaRPr>
          </a:p>
          <a:p>
            <a:pPr algn="ctr"/>
            <a:r>
              <a:rPr lang="en-US" sz="2200" dirty="0">
                <a:latin typeface="Algerian" panose="04020705040A02060702" pitchFamily="82" charset="0"/>
              </a:rPr>
              <a:t>L</a:t>
            </a:r>
          </a:p>
          <a:p>
            <a:pPr algn="ctr"/>
            <a:r>
              <a:rPr lang="en-US" sz="2200" dirty="0">
                <a:latin typeface="Algerian" panose="04020705040A02060702" pitchFamily="82" charset="0"/>
              </a:rPr>
              <a:t>A</a:t>
            </a:r>
          </a:p>
          <a:p>
            <a:pPr algn="ctr"/>
            <a:r>
              <a:rPr lang="en-US" sz="2200" dirty="0">
                <a:latin typeface="Algerian" panose="04020705040A02060702" pitchFamily="82" charset="0"/>
              </a:rPr>
              <a:t>K</a:t>
            </a:r>
          </a:p>
          <a:p>
            <a:pPr algn="ctr"/>
            <a:r>
              <a:rPr lang="en-US" sz="2200" dirty="0">
                <a:latin typeface="Algerian" panose="04020705040A02060702" pitchFamily="82" charset="0"/>
              </a:rPr>
              <a:t>E</a:t>
            </a:r>
            <a:endParaRPr lang="en-IN" sz="2200" dirty="0">
              <a:latin typeface="Algerian" panose="04020705040A02060702" pitchFamily="8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AA555B-D2BF-D35B-353B-65D08E6A72FE}"/>
              </a:ext>
            </a:extLst>
          </p:cNvPr>
          <p:cNvCxnSpPr>
            <a:stCxn id="10" idx="0"/>
            <a:endCxn id="10" idx="2"/>
          </p:cNvCxnSpPr>
          <p:nvPr/>
        </p:nvCxnSpPr>
        <p:spPr>
          <a:xfrm>
            <a:off x="4572000" y="0"/>
            <a:ext cx="0" cy="5143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304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B3E786-4851-E8DB-EA79-3349B63CD35A}"/>
              </a:ext>
            </a:extLst>
          </p:cNvPr>
          <p:cNvSpPr/>
          <p:nvPr/>
        </p:nvSpPr>
        <p:spPr>
          <a:xfrm>
            <a:off x="0" y="0"/>
            <a:ext cx="9144000" cy="4777740"/>
          </a:xfrm>
          <a:prstGeom prst="rect">
            <a:avLst/>
          </a:prstGeom>
          <a:solidFill>
            <a:srgbClr val="F6F2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4B53F9-2B79-04AE-B903-325F9C067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E640D-43F4-B6E1-2319-57E871B22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CA5575-776A-DA56-1B6E-B92522AF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79" y="0"/>
            <a:ext cx="8411041" cy="47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95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002D4A-31BC-82ED-710D-555C3478049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EA95"/>
          </a:solidFill>
          <a:ln>
            <a:solidFill>
              <a:srgbClr val="E5E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51E69-5F3F-C0C4-22AC-8EEA570EDD1B}"/>
              </a:ext>
            </a:extLst>
          </p:cNvPr>
          <p:cNvSpPr txBox="1"/>
          <p:nvPr/>
        </p:nvSpPr>
        <p:spPr>
          <a:xfrm>
            <a:off x="2286000" y="24178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AA963-E212-C747-84E4-05E7E0CF2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1" r="1727"/>
          <a:stretch/>
        </p:blipFill>
        <p:spPr>
          <a:xfrm>
            <a:off x="2498526" y="688072"/>
            <a:ext cx="4146947" cy="43513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0C10E3-0689-AFB4-8935-82AF7539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63" y="-132400"/>
            <a:ext cx="7886700" cy="993775"/>
          </a:xfrm>
        </p:spPr>
        <p:txBody>
          <a:bodyPr>
            <a:normAutofit/>
          </a:bodyPr>
          <a:lstStyle/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Method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9999F9-16CF-D8ED-B0DF-41BB4496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7AA232-D97F-4C40-A5C8-D7956F77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1293</TotalTime>
  <Words>996</Words>
  <Application>Microsoft Office PowerPoint</Application>
  <PresentationFormat>On-screen Show (16:9)</PresentationFormat>
  <Paragraphs>148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Times New Roman</vt:lpstr>
      <vt:lpstr>Century Gothic</vt:lpstr>
      <vt:lpstr>Arial</vt:lpstr>
      <vt:lpstr>Algerian</vt:lpstr>
      <vt:lpstr>Calibri</vt:lpstr>
      <vt:lpstr>Comfortaa</vt:lpstr>
      <vt:lpstr>Calibri Light</vt:lpstr>
      <vt:lpstr>Economica</vt:lpstr>
      <vt:lpstr>Retrospect</vt:lpstr>
      <vt:lpstr>The Comparative Study of Soil Samples from Two Lakes </vt:lpstr>
      <vt:lpstr>Introduction</vt:lpstr>
      <vt:lpstr>PowerPoint Presentation</vt:lpstr>
      <vt:lpstr>Materials and Methods</vt:lpstr>
      <vt:lpstr>Gottigere Lake</vt:lpstr>
      <vt:lpstr>Madiwala Lake</vt:lpstr>
      <vt:lpstr>PowerPoint Presentation</vt:lpstr>
      <vt:lpstr>PowerPoint Presentation</vt:lpstr>
      <vt:lpstr>Experimental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Sieve Analysis </vt:lpstr>
      <vt:lpstr>PowerPoint Presentation</vt:lpstr>
      <vt:lpstr>Results and Discussion </vt:lpstr>
      <vt:lpstr>pH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</vt:lpstr>
      <vt:lpstr>PowerPoint Presentation</vt:lpstr>
      <vt:lpstr>References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Study of Soil Identification near Polluted and Clean Water Bodies</dc:title>
  <cp:lastModifiedBy>Anagha Aiyandra</cp:lastModifiedBy>
  <cp:revision>64</cp:revision>
  <dcterms:modified xsi:type="dcterms:W3CDTF">2022-12-15T09:57:28Z</dcterms:modified>
</cp:coreProperties>
</file>