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7"/>
  </p:notesMasterIdLst>
  <p:sldIdLst>
    <p:sldId id="290" r:id="rId2"/>
    <p:sldId id="291" r:id="rId3"/>
    <p:sldId id="300" r:id="rId4"/>
    <p:sldId id="301" r:id="rId5"/>
    <p:sldId id="304" r:id="rId6"/>
    <p:sldId id="271" r:id="rId7"/>
    <p:sldId id="302" r:id="rId8"/>
    <p:sldId id="303" r:id="rId9"/>
    <p:sldId id="305" r:id="rId10"/>
    <p:sldId id="299" r:id="rId11"/>
    <p:sldId id="292" r:id="rId12"/>
    <p:sldId id="306" r:id="rId13"/>
    <p:sldId id="307" r:id="rId14"/>
    <p:sldId id="308" r:id="rId15"/>
    <p:sldId id="309" r:id="rId16"/>
    <p:sldId id="313" r:id="rId17"/>
    <p:sldId id="317" r:id="rId18"/>
    <p:sldId id="318" r:id="rId19"/>
    <p:sldId id="316" r:id="rId20"/>
    <p:sldId id="310" r:id="rId21"/>
    <p:sldId id="295" r:id="rId22"/>
    <p:sldId id="311" r:id="rId23"/>
    <p:sldId id="315" r:id="rId24"/>
    <p:sldId id="297" r:id="rId25"/>
    <p:sldId id="29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ASREE V R" initials="RVR" lastIdx="1" clrIdx="0">
    <p:extLst>
      <p:ext uri="{19B8F6BF-5375-455C-9EA6-DF929625EA0E}">
        <p15:presenceInfo xmlns:p15="http://schemas.microsoft.com/office/powerpoint/2012/main" userId="S::rajasreevr@bgsnps.edu.in::adfebea9-daaa-4abd-8a9b-91eb30949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D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4" autoAdjust="0"/>
    <p:restoredTop sz="94660"/>
  </p:normalViewPr>
  <p:slideViewPr>
    <p:cSldViewPr snapToGrid="0">
      <p:cViewPr varScale="1">
        <p:scale>
          <a:sx n="78" d="100"/>
          <a:sy n="78"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99062-FDB9-429A-B88D-EEBE6C3EA8AD}" type="datetimeFigureOut">
              <a:rPr lang="en-IN" smtClean="0"/>
              <a:t>16-12-2022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541C7-BD02-4740-8E3A-B70122A9629F}" type="slidenum">
              <a:rPr lang="en-IN" smtClean="0"/>
              <a:t>‹#›</a:t>
            </a:fld>
            <a:endParaRPr lang="en-IN"/>
          </a:p>
        </p:txBody>
      </p:sp>
    </p:spTree>
    <p:extLst>
      <p:ext uri="{BB962C8B-B14F-4D97-AF65-F5344CB8AC3E}">
        <p14:creationId xmlns:p14="http://schemas.microsoft.com/office/powerpoint/2010/main" val="102838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9EE21B0-2881-4F6C-A3F4-6DFF5BD84AAD}" type="datetime1">
              <a:rPr lang="en-IN" smtClean="0"/>
              <a:t>16-12-2022</a:t>
            </a:fld>
            <a:endParaRPr lang="en-IN"/>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r>
              <a:rPr lang="en-IN"/>
              <a:t>lake 2022</a:t>
            </a: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174873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56F24F06-3C26-450F-B442-5EB3E05269CA}" type="datetime1">
              <a:rPr lang="en-IN" smtClean="0"/>
              <a:t>16-12-2022</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r>
              <a:rPr lang="en-IN"/>
              <a:t>lake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206645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545214AF-5DD6-4FD9-B9F6-59C7DD9D30A7}" type="datetime1">
              <a:rPr lang="en-IN" smtClean="0"/>
              <a:t>16-12-2022</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r>
              <a:rPr lang="en-IN"/>
              <a:t>lake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386195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r>
              <a:rPr lang="en-IN"/>
              <a:t>lake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39614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6C0E031-B406-4827-AB3B-023057AC0313}" type="datetime1">
              <a:rPr lang="en-IN" smtClean="0"/>
              <a:t>16-12-2022</a:t>
            </a:fld>
            <a:endParaRPr lang="en-IN"/>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r>
              <a:rPr lang="en-IN"/>
              <a:t>lake 2022</a:t>
            </a:r>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117124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5957C932-6413-4848-8934-D90928FA37D5}" type="datetime1">
              <a:rPr lang="en-IN" smtClean="0"/>
              <a:t>16-12-2022</a:t>
            </a:fld>
            <a:endParaRPr lang="en-IN"/>
          </a:p>
        </p:txBody>
      </p:sp>
      <p:sp>
        <p:nvSpPr>
          <p:cNvPr id="6" name="Footer Placeholder 5"/>
          <p:cNvSpPr>
            <a:spLocks noGrp="1"/>
          </p:cNvSpPr>
          <p:nvPr>
            <p:ph type="ftr" sz="quarter" idx="11"/>
          </p:nvPr>
        </p:nvSpPr>
        <p:spPr/>
        <p:txBody>
          <a:bodyPr/>
          <a:lstStyle>
            <a:lvl1pPr>
              <a:defRPr>
                <a:solidFill>
                  <a:schemeClr val="tx2"/>
                </a:solidFill>
              </a:defRPr>
            </a:lvl1pPr>
          </a:lstStyle>
          <a:p>
            <a:r>
              <a:rPr lang="en-IN"/>
              <a:t>lake 2022</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321335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FAD1D1FB-DF76-435F-8371-483712233469}" type="datetime1">
              <a:rPr lang="en-IN" smtClean="0"/>
              <a:t>16-12-2022</a:t>
            </a:fld>
            <a:endParaRPr lang="en-IN"/>
          </a:p>
        </p:txBody>
      </p:sp>
      <p:sp>
        <p:nvSpPr>
          <p:cNvPr id="8" name="Footer Placeholder 7"/>
          <p:cNvSpPr>
            <a:spLocks noGrp="1"/>
          </p:cNvSpPr>
          <p:nvPr>
            <p:ph type="ftr" sz="quarter" idx="11"/>
          </p:nvPr>
        </p:nvSpPr>
        <p:spPr/>
        <p:txBody>
          <a:bodyPr/>
          <a:lstStyle>
            <a:lvl1pPr>
              <a:defRPr>
                <a:solidFill>
                  <a:schemeClr val="tx2"/>
                </a:solidFill>
              </a:defRPr>
            </a:lvl1pPr>
          </a:lstStyle>
          <a:p>
            <a:r>
              <a:rPr lang="en-IN"/>
              <a:t>lake 2022</a:t>
            </a: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200663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20645A87-D728-45B8-ABC4-21D99EE1269E}" type="datetime1">
              <a:rPr lang="en-IN" smtClean="0"/>
              <a:t>16-12-2022</a:t>
            </a:fld>
            <a:endParaRPr lang="en-IN"/>
          </a:p>
        </p:txBody>
      </p:sp>
      <p:sp>
        <p:nvSpPr>
          <p:cNvPr id="4" name="Footer Placeholder 3"/>
          <p:cNvSpPr>
            <a:spLocks noGrp="1"/>
          </p:cNvSpPr>
          <p:nvPr>
            <p:ph type="ftr" sz="quarter" idx="11"/>
          </p:nvPr>
        </p:nvSpPr>
        <p:spPr/>
        <p:txBody>
          <a:bodyPr/>
          <a:lstStyle>
            <a:lvl1pPr>
              <a:defRPr>
                <a:solidFill>
                  <a:schemeClr val="tx2"/>
                </a:solidFill>
              </a:defRPr>
            </a:lvl1pPr>
          </a:lstStyle>
          <a:p>
            <a:r>
              <a:rPr lang="en-IN"/>
              <a:t>lake 2022</a:t>
            </a: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419384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D1B35DC7-7098-4F73-A86E-117FB2AC6A8D}" type="datetime1">
              <a:rPr lang="en-IN" smtClean="0"/>
              <a:t>16-12-2022</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lstStyle>
          <a:p>
            <a:r>
              <a:rPr lang="en-IN"/>
              <a:t>lake 2022</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11864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067C8B1-8464-4041-8E2E-DCEBABD10258}" type="datetime1">
              <a:rPr lang="en-IN" smtClean="0"/>
              <a:t>16-12-2022</a:t>
            </a:fld>
            <a:endParaRPr lang="en-IN"/>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r>
              <a:rPr lang="en-IN"/>
              <a:t>lake 2022</a:t>
            </a:r>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3A6D7DCE-68BA-4F63-AFE2-2D58E574E3AE}" type="slidenum">
              <a:rPr lang="en-IN" smtClean="0"/>
              <a:t>‹#›</a:t>
            </a:fld>
            <a:endParaRPr lang="en-IN"/>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542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F1A008E8-2DCE-4725-BAE9-B3A012AC4BF7}" type="datetime1">
              <a:rPr lang="en-IN" smtClean="0"/>
              <a:t>16-12-2022</a:t>
            </a:fld>
            <a:endParaRPr lang="en-IN"/>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r>
              <a:rPr lang="en-IN"/>
              <a:t>lake 2022</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169061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827A0D40-576E-481E-A8E3-1EF111B1E4C3}" type="datetime1">
              <a:rPr lang="en-IN" smtClean="0"/>
              <a:t>16-12-2022</a:t>
            </a:fld>
            <a:endParaRPr lang="en-IN"/>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r>
              <a:rPr lang="en-IN"/>
              <a:t>lake 2022</a:t>
            </a: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3A6D7DCE-68BA-4F63-AFE2-2D58E574E3AE}" type="slidenum">
              <a:rPr lang="en-IN" smtClean="0"/>
              <a:t>‹#›</a:t>
            </a:fld>
            <a:endParaRPr lang="en-IN"/>
          </a:p>
        </p:txBody>
      </p:sp>
    </p:spTree>
    <p:extLst>
      <p:ext uri="{BB962C8B-B14F-4D97-AF65-F5344CB8AC3E}">
        <p14:creationId xmlns:p14="http://schemas.microsoft.com/office/powerpoint/2010/main" val="118678022"/>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arth.google.com/" TargetMode="External"/><Relationship Id="rId2" Type="http://schemas.openxmlformats.org/officeDocument/2006/relationships/hyperlink" Target="https://www.wikipedia.org/" TargetMode="External"/><Relationship Id="rId1" Type="http://schemas.openxmlformats.org/officeDocument/2006/relationships/slideLayout" Target="../slideLayouts/slideLayout2.xml"/><Relationship Id="rId5" Type="http://schemas.openxmlformats.org/officeDocument/2006/relationships/hyperlink" Target="https://play.google.com/store/apps/details?id=com.labs.merlinbirdid.app&amp;hl=en_IN&amp;gl=US&amp;pli=1" TargetMode="External"/><Relationship Id="rId4" Type="http://schemas.openxmlformats.org/officeDocument/2006/relationships/hyperlink" Target="https://ebird.org/species/rewbul?siteLanguage=en_I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614" y="1762125"/>
            <a:ext cx="9094186" cy="3123288"/>
          </a:xfrm>
        </p:spPr>
        <p:txBody>
          <a:bodyPr/>
          <a:lstStyle/>
          <a:p>
            <a:r>
              <a:rPr lang="en-IN" sz="3200" dirty="0">
                <a:latin typeface="Times New Roman" panose="02020603050405020304" pitchFamily="18" charset="0"/>
                <a:cs typeface="Times New Roman" panose="02020603050405020304" pitchFamily="18" charset="0"/>
              </a:rPr>
              <a:t>A comparative </a:t>
            </a:r>
            <a:r>
              <a:rPr lang="en-IN" sz="3200" dirty="0" smtClean="0">
                <a:latin typeface="Times New Roman" panose="02020603050405020304" pitchFamily="18" charset="0"/>
                <a:cs typeface="Times New Roman" panose="02020603050405020304" pitchFamily="18" charset="0"/>
              </a:rPr>
              <a:t>study on </a:t>
            </a:r>
            <a:r>
              <a:rPr lang="en-IN" sz="3200" dirty="0">
                <a:latin typeface="Times New Roman" panose="02020603050405020304" pitchFamily="18" charset="0"/>
                <a:cs typeface="Times New Roman" panose="02020603050405020304" pitchFamily="18" charset="0"/>
              </a:rPr>
              <a:t>sarakki lake , begur lake and konnankunte </a:t>
            </a:r>
            <a:r>
              <a:rPr lang="en-IN" sz="3200" dirty="0" smtClean="0">
                <a:latin typeface="Times New Roman" panose="02020603050405020304" pitchFamily="18" charset="0"/>
                <a:cs typeface="Times New Roman" panose="02020603050405020304" pitchFamily="18" charset="0"/>
              </a:rPr>
              <a:t>lake: water </a:t>
            </a:r>
            <a:r>
              <a:rPr lang="en-IN" sz="3200" dirty="0">
                <a:latin typeface="Times New Roman" panose="02020603050405020304" pitchFamily="18" charset="0"/>
                <a:cs typeface="Times New Roman" panose="02020603050405020304" pitchFamily="18" charset="0"/>
              </a:rPr>
              <a:t>quality and bird population</a:t>
            </a:r>
          </a:p>
        </p:txBody>
      </p:sp>
      <p:sp>
        <p:nvSpPr>
          <p:cNvPr id="3" name="Subtitle 2"/>
          <p:cNvSpPr>
            <a:spLocks noGrp="1"/>
          </p:cNvSpPr>
          <p:nvPr>
            <p:ph type="subTitle" idx="1"/>
          </p:nvPr>
        </p:nvSpPr>
        <p:spPr>
          <a:xfrm>
            <a:off x="1722738" y="4114801"/>
            <a:ext cx="3689522" cy="641404"/>
          </a:xfrm>
        </p:spPr>
        <p:txBody>
          <a:bodyPr>
            <a:noAutofit/>
          </a:bodyPr>
          <a:lstStyle/>
          <a:p>
            <a:pPr algn="just"/>
            <a:r>
              <a:rPr lang="en-IN" sz="2400" dirty="0">
                <a:solidFill>
                  <a:srgbClr val="FFC000"/>
                </a:solidFill>
                <a:latin typeface="Times New Roman" panose="02020603050405020304" pitchFamily="18" charset="0"/>
                <a:cs typeface="Times New Roman" panose="02020603050405020304" pitchFamily="18" charset="0"/>
              </a:rPr>
              <a:t>Samiksha </a:t>
            </a:r>
            <a:r>
              <a:rPr lang="en-IN" sz="2400" dirty="0" smtClean="0">
                <a:solidFill>
                  <a:srgbClr val="FFC000"/>
                </a:solidFill>
                <a:latin typeface="Times New Roman" panose="02020603050405020304" pitchFamily="18" charset="0"/>
                <a:cs typeface="Times New Roman" panose="02020603050405020304" pitchFamily="18" charset="0"/>
              </a:rPr>
              <a:t>Jain </a:t>
            </a:r>
            <a:r>
              <a:rPr lang="en-IN" sz="2400" dirty="0">
                <a:solidFill>
                  <a:srgbClr val="FFC000"/>
                </a:solidFill>
                <a:latin typeface="Times New Roman" panose="02020603050405020304" pitchFamily="18" charset="0"/>
                <a:cs typeface="Times New Roman" panose="02020603050405020304" pitchFamily="18" charset="0"/>
              </a:rPr>
              <a:t>VIIA</a:t>
            </a:r>
          </a:p>
          <a:p>
            <a:r>
              <a:rPr lang="en-IN" sz="2400" dirty="0" err="1">
                <a:solidFill>
                  <a:srgbClr val="FFC000"/>
                </a:solidFill>
                <a:latin typeface="Times New Roman" panose="02020603050405020304" pitchFamily="18" charset="0"/>
                <a:cs typeface="Times New Roman" panose="02020603050405020304" pitchFamily="18" charset="0"/>
              </a:rPr>
              <a:t>Shrimayee</a:t>
            </a:r>
            <a:r>
              <a:rPr lang="en-IN" sz="2400" dirty="0">
                <a:solidFill>
                  <a:srgbClr val="FFC000"/>
                </a:solidFill>
                <a:latin typeface="Times New Roman" panose="02020603050405020304" pitchFamily="18" charset="0"/>
                <a:cs typeface="Times New Roman" panose="02020603050405020304" pitchFamily="18" charset="0"/>
              </a:rPr>
              <a:t> </a:t>
            </a:r>
            <a:r>
              <a:rPr lang="en-IN" sz="2400" dirty="0" err="1" smtClean="0">
                <a:solidFill>
                  <a:srgbClr val="FFC000"/>
                </a:solidFill>
                <a:latin typeface="Times New Roman" panose="02020603050405020304" pitchFamily="18" charset="0"/>
                <a:cs typeface="Times New Roman" panose="02020603050405020304" pitchFamily="18" charset="0"/>
              </a:rPr>
              <a:t>Kashyap</a:t>
            </a:r>
            <a:r>
              <a:rPr lang="en-IN" sz="2400" dirty="0" smtClean="0">
                <a:solidFill>
                  <a:srgbClr val="FFC000"/>
                </a:solidFill>
                <a:latin typeface="Times New Roman" panose="02020603050405020304" pitchFamily="18" charset="0"/>
                <a:cs typeface="Times New Roman" panose="02020603050405020304" pitchFamily="18" charset="0"/>
              </a:rPr>
              <a:t> </a:t>
            </a:r>
            <a:r>
              <a:rPr lang="en-IN" sz="2400" dirty="0">
                <a:solidFill>
                  <a:srgbClr val="FFC000"/>
                </a:solidFill>
                <a:latin typeface="Times New Roman" panose="02020603050405020304" pitchFamily="18" charset="0"/>
                <a:cs typeface="Times New Roman" panose="02020603050405020304" pitchFamily="18" charset="0"/>
              </a:rPr>
              <a:t>VIIA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1"/>
            <a:ext cx="7102136" cy="2308631"/>
          </a:xfrm>
          <a:prstGeom prst="rect">
            <a:avLst/>
          </a:prstGeom>
        </p:spPr>
      </p:pic>
      <p:pic>
        <p:nvPicPr>
          <p:cNvPr id="5" name="Picture 4"/>
          <p:cNvPicPr>
            <a:picLocks noChangeAspect="1"/>
          </p:cNvPicPr>
          <p:nvPr/>
        </p:nvPicPr>
        <p:blipFill>
          <a:blip r:embed="rId3"/>
          <a:stretch>
            <a:fillRect/>
          </a:stretch>
        </p:blipFill>
        <p:spPr>
          <a:xfrm>
            <a:off x="10267950" y="0"/>
            <a:ext cx="1924050" cy="1762125"/>
          </a:xfrm>
          <a:prstGeom prst="rect">
            <a:avLst/>
          </a:prstGeom>
        </p:spPr>
      </p:pic>
      <p:sp>
        <p:nvSpPr>
          <p:cNvPr id="6" name="Footer Placeholder 5"/>
          <p:cNvSpPr>
            <a:spLocks noGrp="1"/>
          </p:cNvSpPr>
          <p:nvPr>
            <p:ph type="ftr" sz="quarter" idx="11"/>
          </p:nvPr>
        </p:nvSpPr>
        <p:spPr/>
        <p:txBody>
          <a:bodyPr/>
          <a:lstStyle/>
          <a:p>
            <a:r>
              <a:rPr lang="en-IN"/>
              <a:t>lake 2022</a:t>
            </a:r>
          </a:p>
        </p:txBody>
      </p:sp>
      <p:sp>
        <p:nvSpPr>
          <p:cNvPr id="7" name="Slide Number Placeholder 6"/>
          <p:cNvSpPr>
            <a:spLocks noGrp="1"/>
          </p:cNvSpPr>
          <p:nvPr>
            <p:ph type="sldNum" sz="quarter" idx="12"/>
          </p:nvPr>
        </p:nvSpPr>
        <p:spPr/>
        <p:txBody>
          <a:bodyPr/>
          <a:lstStyle/>
          <a:p>
            <a:fld id="{3A6D7DCE-68BA-4F63-AFE2-2D58E574E3AE}" type="slidenum">
              <a:rPr lang="en-IN" smtClean="0"/>
              <a:t>1</a:t>
            </a:fld>
            <a:endParaRPr lang="en-IN"/>
          </a:p>
        </p:txBody>
      </p:sp>
      <p:sp>
        <p:nvSpPr>
          <p:cNvPr id="8" name="Date Placeholder 7"/>
          <p:cNvSpPr>
            <a:spLocks noGrp="1"/>
          </p:cNvSpPr>
          <p:nvPr>
            <p:ph type="dt" sz="half" idx="10"/>
          </p:nvPr>
        </p:nvSpPr>
        <p:spPr>
          <a:xfrm>
            <a:off x="9164320" y="1540778"/>
            <a:ext cx="1554480" cy="527213"/>
          </a:xfrm>
        </p:spPr>
        <p:txBody>
          <a:bodyPr/>
          <a:lstStyle/>
          <a:p>
            <a:fld id="{8F21B1BE-0849-4DCB-962A-2749C2D8F946}" type="datetime1">
              <a:rPr lang="en-IN" smtClean="0"/>
              <a:t>16-12-2022</a:t>
            </a:fld>
            <a:endParaRPr lang="en-IN" dirty="0"/>
          </a:p>
        </p:txBody>
      </p:sp>
    </p:spTree>
    <p:extLst>
      <p:ext uri="{BB962C8B-B14F-4D97-AF65-F5344CB8AC3E}">
        <p14:creationId xmlns:p14="http://schemas.microsoft.com/office/powerpoint/2010/main" val="1558254641"/>
      </p:ext>
    </p:extLst>
  </p:cSld>
  <p:clrMapOvr>
    <a:masterClrMapping/>
  </p:clrMapOvr>
  <mc:AlternateContent xmlns:mc="http://schemas.openxmlformats.org/markup-compatibility/2006" xmlns:p14="http://schemas.microsoft.com/office/powerpoint/2010/main">
    <mc:Choice Requires="p14">
      <p:transition spd="slow" p14:dur="2000" advTm="94920"/>
    </mc:Choice>
    <mc:Fallback xmlns="">
      <p:transition spd="slow" advTm="9492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MATERIALS AND METHODS </a:t>
            </a:r>
          </a:p>
        </p:txBody>
      </p:sp>
      <p:graphicFrame>
        <p:nvGraphicFramePr>
          <p:cNvPr id="5" name="Table 4"/>
          <p:cNvGraphicFramePr>
            <a:graphicFrameLocks noGrp="1"/>
          </p:cNvGraphicFramePr>
          <p:nvPr>
            <p:extLst>
              <p:ext uri="{D42A27DB-BD31-4B8C-83A1-F6EECF244321}">
                <p14:modId xmlns:p14="http://schemas.microsoft.com/office/powerpoint/2010/main" val="573914627"/>
              </p:ext>
            </p:extLst>
          </p:nvPr>
        </p:nvGraphicFramePr>
        <p:xfrm>
          <a:off x="1066800" y="1645871"/>
          <a:ext cx="9572368" cy="4743636"/>
        </p:xfrm>
        <a:graphic>
          <a:graphicData uri="http://schemas.openxmlformats.org/drawingml/2006/table">
            <a:tbl>
              <a:tblPr firstRow="1" bandRow="1">
                <a:tableStyleId>{5C22544A-7EE6-4342-B048-85BDC9FD1C3A}</a:tableStyleId>
              </a:tblPr>
              <a:tblGrid>
                <a:gridCol w="4786184">
                  <a:extLst>
                    <a:ext uri="{9D8B030D-6E8A-4147-A177-3AD203B41FA5}">
                      <a16:colId xmlns:a16="http://schemas.microsoft.com/office/drawing/2014/main" val="2631434928"/>
                    </a:ext>
                  </a:extLst>
                </a:gridCol>
                <a:gridCol w="4786184">
                  <a:extLst>
                    <a:ext uri="{9D8B030D-6E8A-4147-A177-3AD203B41FA5}">
                      <a16:colId xmlns:a16="http://schemas.microsoft.com/office/drawing/2014/main" val="138325930"/>
                    </a:ext>
                  </a:extLst>
                </a:gridCol>
              </a:tblGrid>
              <a:tr h="516286">
                <a:tc>
                  <a:txBody>
                    <a:bodyPr/>
                    <a:lstStyle/>
                    <a:p>
                      <a:r>
                        <a:rPr lang="en-IN" dirty="0"/>
                        <a:t>MATERIALS</a:t>
                      </a:r>
                    </a:p>
                  </a:txBody>
                  <a:tcPr/>
                </a:tc>
                <a:tc>
                  <a:txBody>
                    <a:bodyPr/>
                    <a:lstStyle/>
                    <a:p>
                      <a:r>
                        <a:rPr lang="en-IN" dirty="0"/>
                        <a:t>METHODS</a:t>
                      </a:r>
                    </a:p>
                  </a:txBody>
                  <a:tcPr/>
                </a:tc>
                <a:extLst>
                  <a:ext uri="{0D108BD9-81ED-4DB2-BD59-A6C34878D82A}">
                    <a16:rowId xmlns:a16="http://schemas.microsoft.com/office/drawing/2014/main" val="1730448336"/>
                  </a:ext>
                </a:extLst>
              </a:tr>
              <a:tr h="980190">
                <a:tc>
                  <a:txBody>
                    <a:bodyPr/>
                    <a:lstStyle/>
                    <a:p>
                      <a:r>
                        <a:rPr lang="en-IN" dirty="0"/>
                        <a:t>MnSO</a:t>
                      </a:r>
                      <a:r>
                        <a:rPr lang="en-IN" sz="1100" dirty="0"/>
                        <a:t>4 </a:t>
                      </a:r>
                      <a:r>
                        <a:rPr lang="en-IN" sz="2000" dirty="0" smtClean="0"/>
                        <a:t>solution, alkaline </a:t>
                      </a:r>
                      <a:r>
                        <a:rPr lang="en-IN" sz="2000" dirty="0"/>
                        <a:t>potassium iodide</a:t>
                      </a:r>
                      <a:r>
                        <a:rPr lang="en-IN" sz="2000" baseline="0" dirty="0"/>
                        <a:t> </a:t>
                      </a:r>
                      <a:r>
                        <a:rPr lang="en-IN" sz="2000" baseline="0" dirty="0" smtClean="0"/>
                        <a:t>solution, starch </a:t>
                      </a:r>
                      <a:r>
                        <a:rPr lang="en-IN" sz="2000" baseline="0" dirty="0"/>
                        <a:t>indicator,Na</a:t>
                      </a:r>
                      <a:r>
                        <a:rPr lang="en-IN" sz="1000" baseline="0" dirty="0"/>
                        <a:t>2</a:t>
                      </a:r>
                      <a:r>
                        <a:rPr lang="en-IN" sz="2000" baseline="0" dirty="0"/>
                        <a:t>S</a:t>
                      </a:r>
                      <a:r>
                        <a:rPr lang="en-IN" sz="1000" baseline="0" dirty="0"/>
                        <a:t>2</a:t>
                      </a:r>
                      <a:r>
                        <a:rPr lang="en-IN" sz="2000" baseline="0" dirty="0"/>
                        <a:t>O</a:t>
                      </a:r>
                      <a:r>
                        <a:rPr lang="en-IN" sz="1000" baseline="0" dirty="0"/>
                        <a:t>2,</a:t>
                      </a:r>
                      <a:endParaRPr lang="en-IN" sz="1000" dirty="0"/>
                    </a:p>
                  </a:txBody>
                  <a:tcPr/>
                </a:tc>
                <a:tc>
                  <a:txBody>
                    <a:bodyPr/>
                    <a:lstStyle/>
                    <a:p>
                      <a:r>
                        <a:rPr lang="en-IN" dirty="0"/>
                        <a:t>Checking dissolved</a:t>
                      </a:r>
                      <a:r>
                        <a:rPr lang="en-IN" baseline="0" dirty="0"/>
                        <a:t> oxygen of the lake water(Winkler’s Method)</a:t>
                      </a:r>
                      <a:endParaRPr lang="en-IN" dirty="0"/>
                    </a:p>
                  </a:txBody>
                  <a:tcPr/>
                </a:tc>
                <a:extLst>
                  <a:ext uri="{0D108BD9-81ED-4DB2-BD59-A6C34878D82A}">
                    <a16:rowId xmlns:a16="http://schemas.microsoft.com/office/drawing/2014/main" val="610866245"/>
                  </a:ext>
                </a:extLst>
              </a:tr>
              <a:tr h="516286">
                <a:tc>
                  <a:txBody>
                    <a:bodyPr/>
                    <a:lstStyle/>
                    <a:p>
                      <a:r>
                        <a:rPr lang="en-IN" dirty="0"/>
                        <a:t>BOD </a:t>
                      </a:r>
                      <a:r>
                        <a:rPr lang="en-IN" dirty="0" smtClean="0"/>
                        <a:t>bottles, pipette</a:t>
                      </a:r>
                      <a:endParaRPr lang="en-IN" dirty="0"/>
                    </a:p>
                  </a:txBody>
                  <a:tcPr/>
                </a:tc>
                <a:tc>
                  <a:txBody>
                    <a:bodyPr/>
                    <a:lstStyle/>
                    <a:p>
                      <a:r>
                        <a:rPr lang="en-IN" dirty="0"/>
                        <a:t>Water sample collection</a:t>
                      </a:r>
                    </a:p>
                  </a:txBody>
                  <a:tcPr/>
                </a:tc>
                <a:extLst>
                  <a:ext uri="{0D108BD9-81ED-4DB2-BD59-A6C34878D82A}">
                    <a16:rowId xmlns:a16="http://schemas.microsoft.com/office/drawing/2014/main" val="605478958"/>
                  </a:ext>
                </a:extLst>
              </a:tr>
              <a:tr h="516286">
                <a:tc>
                  <a:txBody>
                    <a:bodyPr/>
                    <a:lstStyle/>
                    <a:p>
                      <a:r>
                        <a:rPr lang="en-IN" dirty="0"/>
                        <a:t>pH paper</a:t>
                      </a:r>
                    </a:p>
                  </a:txBody>
                  <a:tcPr/>
                </a:tc>
                <a:tc>
                  <a:txBody>
                    <a:bodyPr/>
                    <a:lstStyle/>
                    <a:p>
                      <a:r>
                        <a:rPr lang="en-IN" dirty="0"/>
                        <a:t>For checking pH</a:t>
                      </a:r>
                      <a:r>
                        <a:rPr lang="en-IN" baseline="0" dirty="0"/>
                        <a:t> of water</a:t>
                      </a:r>
                      <a:endParaRPr lang="en-IN" dirty="0"/>
                    </a:p>
                  </a:txBody>
                  <a:tcPr/>
                </a:tc>
                <a:extLst>
                  <a:ext uri="{0D108BD9-81ED-4DB2-BD59-A6C34878D82A}">
                    <a16:rowId xmlns:a16="http://schemas.microsoft.com/office/drawing/2014/main" val="3905343871"/>
                  </a:ext>
                </a:extLst>
              </a:tr>
              <a:tr h="623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Thermometer</a:t>
                      </a:r>
                    </a:p>
                    <a:p>
                      <a:endParaRPr lang="en-IN" dirty="0"/>
                    </a:p>
                  </a:txBody>
                  <a:tcPr/>
                </a:tc>
                <a:tc>
                  <a:txBody>
                    <a:bodyPr/>
                    <a:lstStyle/>
                    <a:p>
                      <a:r>
                        <a:rPr lang="en-IN" dirty="0"/>
                        <a:t>For</a:t>
                      </a:r>
                      <a:r>
                        <a:rPr lang="en-IN" baseline="0" dirty="0"/>
                        <a:t> checking temperature</a:t>
                      </a:r>
                      <a:endParaRPr lang="en-IN" dirty="0"/>
                    </a:p>
                  </a:txBody>
                  <a:tcPr/>
                </a:tc>
                <a:extLst>
                  <a:ext uri="{0D108BD9-81ED-4DB2-BD59-A6C34878D82A}">
                    <a16:rowId xmlns:a16="http://schemas.microsoft.com/office/drawing/2014/main" val="2854819088"/>
                  </a:ext>
                </a:extLst>
              </a:tr>
              <a:tr h="516286">
                <a:tc>
                  <a:txBody>
                    <a:bodyPr/>
                    <a:lstStyle/>
                    <a:p>
                      <a:r>
                        <a:rPr lang="en-IN" dirty="0"/>
                        <a:t>NH4Cl,NH4OH,EDTA,MgSO4,EBT,NaCl</a:t>
                      </a:r>
                    </a:p>
                  </a:txBody>
                  <a:tcPr/>
                </a:tc>
                <a:tc>
                  <a:txBody>
                    <a:bodyPr/>
                    <a:lstStyle/>
                    <a:p>
                      <a:r>
                        <a:rPr lang="en-IN" dirty="0"/>
                        <a:t>For checking total</a:t>
                      </a:r>
                      <a:r>
                        <a:rPr lang="en-IN" baseline="0" dirty="0"/>
                        <a:t> hardness</a:t>
                      </a:r>
                      <a:endParaRPr lang="en-IN" dirty="0"/>
                    </a:p>
                  </a:txBody>
                  <a:tcPr/>
                </a:tc>
                <a:extLst>
                  <a:ext uri="{0D108BD9-81ED-4DB2-BD59-A6C34878D82A}">
                    <a16:rowId xmlns:a16="http://schemas.microsoft.com/office/drawing/2014/main" val="3400560548"/>
                  </a:ext>
                </a:extLst>
              </a:tr>
              <a:tr h="516286">
                <a:tc>
                  <a:txBody>
                    <a:bodyPr/>
                    <a:lstStyle/>
                    <a:p>
                      <a:r>
                        <a:rPr lang="en-IN" dirty="0"/>
                        <a:t>NaOH,murexide,NaCl,EDTA</a:t>
                      </a:r>
                    </a:p>
                  </a:txBody>
                  <a:tcPr/>
                </a:tc>
                <a:tc>
                  <a:txBody>
                    <a:bodyPr/>
                    <a:lstStyle/>
                    <a:p>
                      <a:r>
                        <a:rPr lang="en-IN" dirty="0"/>
                        <a:t>For checking</a:t>
                      </a:r>
                      <a:r>
                        <a:rPr lang="en-IN" baseline="0" dirty="0"/>
                        <a:t> calcium hardness</a:t>
                      </a:r>
                      <a:endParaRPr lang="en-IN" dirty="0"/>
                    </a:p>
                  </a:txBody>
                  <a:tcPr/>
                </a:tc>
                <a:extLst>
                  <a:ext uri="{0D108BD9-81ED-4DB2-BD59-A6C34878D82A}">
                    <a16:rowId xmlns:a16="http://schemas.microsoft.com/office/drawing/2014/main" val="3477697916"/>
                  </a:ext>
                </a:extLst>
              </a:tr>
              <a:tr h="516286">
                <a:tc>
                  <a:txBody>
                    <a:bodyPr/>
                    <a:lstStyle/>
                    <a:p>
                      <a:r>
                        <a:rPr lang="en-IN" dirty="0"/>
                        <a:t>H</a:t>
                      </a:r>
                      <a:r>
                        <a:rPr lang="en-IN" sz="1200" dirty="0"/>
                        <a:t>2</a:t>
                      </a:r>
                      <a:r>
                        <a:rPr lang="en-IN" dirty="0"/>
                        <a:t>SO</a:t>
                      </a:r>
                      <a:r>
                        <a:rPr lang="en-IN" sz="1400" dirty="0"/>
                        <a:t>4</a:t>
                      </a:r>
                      <a:r>
                        <a:rPr lang="en-IN" dirty="0"/>
                        <a:t>,Phenolphthalien</a:t>
                      </a:r>
                      <a:r>
                        <a:rPr lang="en-IN" baseline="0" dirty="0"/>
                        <a:t>,Methyl orange</a:t>
                      </a:r>
                      <a:endParaRPr lang="en-IN" dirty="0"/>
                    </a:p>
                  </a:txBody>
                  <a:tcPr/>
                </a:tc>
                <a:tc>
                  <a:txBody>
                    <a:bodyPr/>
                    <a:lstStyle/>
                    <a:p>
                      <a:r>
                        <a:rPr lang="en-IN" dirty="0"/>
                        <a:t>For checking alkalinity </a:t>
                      </a:r>
                    </a:p>
                  </a:txBody>
                  <a:tcPr/>
                </a:tc>
                <a:extLst>
                  <a:ext uri="{0D108BD9-81ED-4DB2-BD59-A6C34878D82A}">
                    <a16:rowId xmlns:a16="http://schemas.microsoft.com/office/drawing/2014/main" val="1687737042"/>
                  </a:ext>
                </a:extLst>
              </a:tr>
            </a:tbl>
          </a:graphicData>
        </a:graphic>
      </p:graphicFrame>
      <p:sp>
        <p:nvSpPr>
          <p:cNvPr id="3" name="Footer Placeholder 2"/>
          <p:cNvSpPr>
            <a:spLocks noGrp="1"/>
          </p:cNvSpPr>
          <p:nvPr>
            <p:ph type="ftr" sz="quarter" idx="11"/>
          </p:nvPr>
        </p:nvSpPr>
        <p:spPr/>
        <p:txBody>
          <a:bodyPr/>
          <a:lstStyle/>
          <a:p>
            <a:r>
              <a:rPr lang="en-IN"/>
              <a:t>lake 2022</a:t>
            </a:r>
          </a:p>
        </p:txBody>
      </p:sp>
      <p:sp>
        <p:nvSpPr>
          <p:cNvPr id="4" name="Slide Number Placeholder 3"/>
          <p:cNvSpPr>
            <a:spLocks noGrp="1"/>
          </p:cNvSpPr>
          <p:nvPr>
            <p:ph type="sldNum" sz="quarter" idx="12"/>
          </p:nvPr>
        </p:nvSpPr>
        <p:spPr/>
        <p:txBody>
          <a:bodyPr/>
          <a:lstStyle/>
          <a:p>
            <a:fld id="{3A6D7DCE-68BA-4F63-AFE2-2D58E574E3AE}" type="slidenum">
              <a:rPr lang="en-IN" smtClean="0"/>
              <a:t>10</a:t>
            </a:fld>
            <a:endParaRPr lang="en-IN"/>
          </a:p>
        </p:txBody>
      </p:sp>
      <p:sp>
        <p:nvSpPr>
          <p:cNvPr id="6" name="Date Placeholder 5"/>
          <p:cNvSpPr>
            <a:spLocks noGrp="1"/>
          </p:cNvSpPr>
          <p:nvPr>
            <p:ph type="dt" sz="half" idx="10"/>
          </p:nvPr>
        </p:nvSpPr>
        <p:spPr/>
        <p:txBody>
          <a:bodyPr/>
          <a:lstStyle/>
          <a:p>
            <a:fld id="{96F285B6-3EFB-4C39-B35F-6EF4A000C857}" type="datetime1">
              <a:rPr lang="en-IN" smtClean="0"/>
              <a:t>16-12-2022</a:t>
            </a:fld>
            <a:endParaRPr lang="en-IN"/>
          </a:p>
        </p:txBody>
      </p:sp>
    </p:spTree>
    <p:extLst>
      <p:ext uri="{BB962C8B-B14F-4D97-AF65-F5344CB8AC3E}">
        <p14:creationId xmlns:p14="http://schemas.microsoft.com/office/powerpoint/2010/main" val="220280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9050" y="619549"/>
            <a:ext cx="10713308" cy="707886"/>
          </a:xfrm>
          <a:prstGeom prst="rect">
            <a:avLst/>
          </a:prstGeom>
          <a:noFill/>
        </p:spPr>
        <p:txBody>
          <a:bodyPr wrap="square" lIns="91440" tIns="45720" rIns="91440" bIns="45720">
            <a:sp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Water analysis</a:t>
            </a:r>
          </a:p>
        </p:txBody>
      </p:sp>
      <p:sp>
        <p:nvSpPr>
          <p:cNvPr id="2" name="Footer Placeholder 1"/>
          <p:cNvSpPr>
            <a:spLocks noGrp="1"/>
          </p:cNvSpPr>
          <p:nvPr>
            <p:ph type="ftr" sz="quarter" idx="11"/>
          </p:nvPr>
        </p:nvSpPr>
        <p:spPr/>
        <p:txBody>
          <a:bodyPr/>
          <a:lstStyle/>
          <a:p>
            <a:r>
              <a:rPr lang="en-IN"/>
              <a:t>lake 2022</a:t>
            </a:r>
          </a:p>
        </p:txBody>
      </p:sp>
      <p:sp>
        <p:nvSpPr>
          <p:cNvPr id="4" name="Slide Number Placeholder 3"/>
          <p:cNvSpPr>
            <a:spLocks noGrp="1"/>
          </p:cNvSpPr>
          <p:nvPr>
            <p:ph type="sldNum" sz="quarter" idx="12"/>
          </p:nvPr>
        </p:nvSpPr>
        <p:spPr/>
        <p:txBody>
          <a:bodyPr/>
          <a:lstStyle/>
          <a:p>
            <a:fld id="{3A6D7DCE-68BA-4F63-AFE2-2D58E574E3AE}" type="slidenum">
              <a:rPr lang="en-IN" smtClean="0"/>
              <a:t>11</a:t>
            </a:fld>
            <a:endParaRPr lang="en-IN"/>
          </a:p>
        </p:txBody>
      </p:sp>
      <p:sp>
        <p:nvSpPr>
          <p:cNvPr id="5" name="Date Placeholder 4"/>
          <p:cNvSpPr>
            <a:spLocks noGrp="1"/>
          </p:cNvSpPr>
          <p:nvPr>
            <p:ph type="dt" sz="half" idx="10"/>
          </p:nvPr>
        </p:nvSpPr>
        <p:spPr/>
        <p:txBody>
          <a:bodyPr/>
          <a:lstStyle/>
          <a:p>
            <a:fld id="{61C9EE24-C5FF-4015-9A20-CC44124589C3}" type="datetime1">
              <a:rPr lang="en-IN" smtClean="0"/>
              <a:t>16-12-2022</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1262722655"/>
              </p:ext>
            </p:extLst>
          </p:nvPr>
        </p:nvGraphicFramePr>
        <p:xfrm>
          <a:off x="580766" y="1327435"/>
          <a:ext cx="10596220" cy="4924215"/>
        </p:xfrm>
        <a:graphic>
          <a:graphicData uri="http://schemas.openxmlformats.org/drawingml/2006/table">
            <a:tbl>
              <a:tblPr firstRow="1" bandRow="1">
                <a:tableStyleId>{5C22544A-7EE6-4342-B048-85BDC9FD1C3A}</a:tableStyleId>
              </a:tblPr>
              <a:tblGrid>
                <a:gridCol w="2649055">
                  <a:extLst>
                    <a:ext uri="{9D8B030D-6E8A-4147-A177-3AD203B41FA5}">
                      <a16:colId xmlns:a16="http://schemas.microsoft.com/office/drawing/2014/main" val="1577736225"/>
                    </a:ext>
                  </a:extLst>
                </a:gridCol>
                <a:gridCol w="2649055">
                  <a:extLst>
                    <a:ext uri="{9D8B030D-6E8A-4147-A177-3AD203B41FA5}">
                      <a16:colId xmlns:a16="http://schemas.microsoft.com/office/drawing/2014/main" val="2729646123"/>
                    </a:ext>
                  </a:extLst>
                </a:gridCol>
                <a:gridCol w="2649055">
                  <a:extLst>
                    <a:ext uri="{9D8B030D-6E8A-4147-A177-3AD203B41FA5}">
                      <a16:colId xmlns:a16="http://schemas.microsoft.com/office/drawing/2014/main" val="2939668779"/>
                    </a:ext>
                  </a:extLst>
                </a:gridCol>
                <a:gridCol w="2649055">
                  <a:extLst>
                    <a:ext uri="{9D8B030D-6E8A-4147-A177-3AD203B41FA5}">
                      <a16:colId xmlns:a16="http://schemas.microsoft.com/office/drawing/2014/main" val="2137759299"/>
                    </a:ext>
                  </a:extLst>
                </a:gridCol>
              </a:tblGrid>
              <a:tr h="491067">
                <a:tc>
                  <a:txBody>
                    <a:bodyPr/>
                    <a:lstStyle/>
                    <a:p>
                      <a:r>
                        <a:rPr lang="en-IN" dirty="0"/>
                        <a:t>parameters</a:t>
                      </a:r>
                    </a:p>
                  </a:txBody>
                  <a:tcPr/>
                </a:tc>
                <a:tc>
                  <a:txBody>
                    <a:bodyPr/>
                    <a:lstStyle/>
                    <a:p>
                      <a:r>
                        <a:rPr lang="en-IN" dirty="0"/>
                        <a:t>Sarakki</a:t>
                      </a:r>
                      <a:r>
                        <a:rPr lang="en-IN" baseline="0" dirty="0"/>
                        <a:t> lake</a:t>
                      </a:r>
                      <a:endParaRPr lang="en-IN" dirty="0"/>
                    </a:p>
                  </a:txBody>
                  <a:tcPr/>
                </a:tc>
                <a:tc>
                  <a:txBody>
                    <a:bodyPr/>
                    <a:lstStyle/>
                    <a:p>
                      <a:r>
                        <a:rPr lang="en-IN" dirty="0"/>
                        <a:t>Begur lake</a:t>
                      </a:r>
                    </a:p>
                  </a:txBody>
                  <a:tcPr/>
                </a:tc>
                <a:tc>
                  <a:txBody>
                    <a:bodyPr/>
                    <a:lstStyle/>
                    <a:p>
                      <a:r>
                        <a:rPr lang="en-IN" dirty="0"/>
                        <a:t>Konnankunte lake</a:t>
                      </a:r>
                    </a:p>
                  </a:txBody>
                  <a:tcPr/>
                </a:tc>
                <a:extLst>
                  <a:ext uri="{0D108BD9-81ED-4DB2-BD59-A6C34878D82A}">
                    <a16:rowId xmlns:a16="http://schemas.microsoft.com/office/drawing/2014/main" val="1585273898"/>
                  </a:ext>
                </a:extLst>
              </a:tr>
              <a:tr h="491067">
                <a:tc>
                  <a:txBody>
                    <a:bodyPr/>
                    <a:lstStyle/>
                    <a:p>
                      <a:r>
                        <a:rPr lang="en-IN" dirty="0"/>
                        <a:t>TEMPERATURE</a:t>
                      </a:r>
                    </a:p>
                  </a:txBody>
                  <a:tcPr/>
                </a:tc>
                <a:tc>
                  <a:txBody>
                    <a:bodyPr/>
                    <a:lstStyle/>
                    <a:p>
                      <a:r>
                        <a:rPr lang="en-IN" dirty="0"/>
                        <a:t>24º</a:t>
                      </a:r>
                      <a:r>
                        <a:rPr lang="en-IN" baseline="0" dirty="0"/>
                        <a:t> C</a:t>
                      </a:r>
                      <a:endParaRPr lang="en-IN" sz="800" dirty="0"/>
                    </a:p>
                  </a:txBody>
                  <a:tcPr/>
                </a:tc>
                <a:tc>
                  <a:txBody>
                    <a:bodyPr/>
                    <a:lstStyle/>
                    <a:p>
                      <a:r>
                        <a:rPr lang="en-IN" dirty="0"/>
                        <a:t>25º C</a:t>
                      </a:r>
                    </a:p>
                  </a:txBody>
                  <a:tcPr/>
                </a:tc>
                <a:tc>
                  <a:txBody>
                    <a:bodyPr/>
                    <a:lstStyle/>
                    <a:p>
                      <a:r>
                        <a:rPr lang="en-IN" dirty="0"/>
                        <a:t>23º C</a:t>
                      </a:r>
                    </a:p>
                  </a:txBody>
                  <a:tcPr/>
                </a:tc>
                <a:extLst>
                  <a:ext uri="{0D108BD9-81ED-4DB2-BD59-A6C34878D82A}">
                    <a16:rowId xmlns:a16="http://schemas.microsoft.com/office/drawing/2014/main" val="1216283448"/>
                  </a:ext>
                </a:extLst>
              </a:tr>
              <a:tr h="491067">
                <a:tc>
                  <a:txBody>
                    <a:bodyPr/>
                    <a:lstStyle/>
                    <a:p>
                      <a:r>
                        <a:rPr lang="en-IN" dirty="0"/>
                        <a:t>pH</a:t>
                      </a:r>
                    </a:p>
                  </a:txBody>
                  <a:tcPr/>
                </a:tc>
                <a:tc>
                  <a:txBody>
                    <a:bodyPr/>
                    <a:lstStyle/>
                    <a:p>
                      <a:r>
                        <a:rPr lang="en-IN" dirty="0"/>
                        <a:t>7[NEUTRAL]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7[NEUTRAL]</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7[NEUTRAL]</a:t>
                      </a:r>
                    </a:p>
                    <a:p>
                      <a:endParaRPr lang="en-IN" dirty="0"/>
                    </a:p>
                  </a:txBody>
                  <a:tcPr/>
                </a:tc>
                <a:extLst>
                  <a:ext uri="{0D108BD9-81ED-4DB2-BD59-A6C34878D82A}">
                    <a16:rowId xmlns:a16="http://schemas.microsoft.com/office/drawing/2014/main" val="2420610443"/>
                  </a:ext>
                </a:extLst>
              </a:tr>
              <a:tr h="491067">
                <a:tc>
                  <a:txBody>
                    <a:bodyPr/>
                    <a:lstStyle/>
                    <a:p>
                      <a:r>
                        <a:rPr lang="en-IN" dirty="0"/>
                        <a:t>DISSOLVED OXYGEN</a:t>
                      </a:r>
                    </a:p>
                  </a:txBody>
                  <a:tcPr/>
                </a:tc>
                <a:tc>
                  <a:txBody>
                    <a:bodyPr/>
                    <a:lstStyle/>
                    <a:p>
                      <a:r>
                        <a:rPr lang="en-IN" dirty="0"/>
                        <a:t>9.5 mg/L [good water]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4.3mg/L[heavily</a:t>
                      </a:r>
                      <a:r>
                        <a:rPr lang="en-IN" baseline="0" dirty="0"/>
                        <a:t> polluted </a:t>
                      </a:r>
                      <a:r>
                        <a:rPr lang="en-IN" dirty="0"/>
                        <a:t>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a:txBody>
                  <a:tcPr/>
                </a:tc>
                <a:tc>
                  <a:txBody>
                    <a:bodyPr/>
                    <a:lstStyle/>
                    <a:p>
                      <a:r>
                        <a:rPr lang="en-IN" dirty="0"/>
                        <a:t>Not tested</a:t>
                      </a:r>
                    </a:p>
                  </a:txBody>
                  <a:tcPr/>
                </a:tc>
                <a:extLst>
                  <a:ext uri="{0D108BD9-81ED-4DB2-BD59-A6C34878D82A}">
                    <a16:rowId xmlns:a16="http://schemas.microsoft.com/office/drawing/2014/main" val="3354215410"/>
                  </a:ext>
                </a:extLst>
              </a:tr>
              <a:tr h="491067">
                <a:tc>
                  <a:txBody>
                    <a:bodyPr/>
                    <a:lstStyle/>
                    <a:p>
                      <a:r>
                        <a:rPr lang="en-IN" dirty="0"/>
                        <a:t>ALKALINITY</a:t>
                      </a:r>
                    </a:p>
                  </a:txBody>
                  <a:tcPr/>
                </a:tc>
                <a:tc>
                  <a:txBody>
                    <a:bodyPr/>
                    <a:lstStyle/>
                    <a:p>
                      <a:r>
                        <a:rPr lang="en-IN" dirty="0"/>
                        <a:t>12mg/L</a:t>
                      </a:r>
                    </a:p>
                  </a:txBody>
                  <a:tcPr/>
                </a:tc>
                <a:tc>
                  <a:txBody>
                    <a:bodyPr/>
                    <a:lstStyle/>
                    <a:p>
                      <a:r>
                        <a:rPr lang="en-IN" dirty="0"/>
                        <a:t>8mg/L</a:t>
                      </a:r>
                    </a:p>
                  </a:txBody>
                  <a:tcPr/>
                </a:tc>
                <a:tc>
                  <a:txBody>
                    <a:bodyPr/>
                    <a:lstStyle/>
                    <a:p>
                      <a:r>
                        <a:rPr lang="en-IN" dirty="0"/>
                        <a:t>8mg/L</a:t>
                      </a:r>
                    </a:p>
                  </a:txBody>
                  <a:tcPr/>
                </a:tc>
                <a:extLst>
                  <a:ext uri="{0D108BD9-81ED-4DB2-BD59-A6C34878D82A}">
                    <a16:rowId xmlns:a16="http://schemas.microsoft.com/office/drawing/2014/main" val="1463931517"/>
                  </a:ext>
                </a:extLst>
              </a:tr>
              <a:tr h="491067">
                <a:tc>
                  <a:txBody>
                    <a:bodyPr/>
                    <a:lstStyle/>
                    <a:p>
                      <a:r>
                        <a:rPr lang="en-IN" dirty="0"/>
                        <a:t>TOTAL HARDNESS</a:t>
                      </a:r>
                    </a:p>
                  </a:txBody>
                  <a:tcPr/>
                </a:tc>
                <a:tc>
                  <a:txBody>
                    <a:bodyPr/>
                    <a:lstStyle/>
                    <a:p>
                      <a:r>
                        <a:rPr lang="en-IN" dirty="0"/>
                        <a:t>136mg/L</a:t>
                      </a:r>
                    </a:p>
                  </a:txBody>
                  <a:tcPr/>
                </a:tc>
                <a:tc>
                  <a:txBody>
                    <a:bodyPr/>
                    <a:lstStyle/>
                    <a:p>
                      <a:r>
                        <a:rPr lang="en-IN" dirty="0"/>
                        <a:t>212mg/L</a:t>
                      </a:r>
                    </a:p>
                  </a:txBody>
                  <a:tcPr/>
                </a:tc>
                <a:tc>
                  <a:txBody>
                    <a:bodyPr/>
                    <a:lstStyle/>
                    <a:p>
                      <a:r>
                        <a:rPr lang="en-IN" dirty="0"/>
                        <a:t>104mg/L</a:t>
                      </a:r>
                    </a:p>
                  </a:txBody>
                  <a:tcPr/>
                </a:tc>
                <a:extLst>
                  <a:ext uri="{0D108BD9-81ED-4DB2-BD59-A6C34878D82A}">
                    <a16:rowId xmlns:a16="http://schemas.microsoft.com/office/drawing/2014/main" val="2505508466"/>
                  </a:ext>
                </a:extLst>
              </a:tr>
              <a:tr h="491067">
                <a:tc>
                  <a:txBody>
                    <a:bodyPr/>
                    <a:lstStyle/>
                    <a:p>
                      <a:r>
                        <a:rPr lang="en-IN" dirty="0"/>
                        <a:t>CALCIUM HARDNESS</a:t>
                      </a:r>
                    </a:p>
                  </a:txBody>
                  <a:tcPr/>
                </a:tc>
                <a:tc>
                  <a:txBody>
                    <a:bodyPr/>
                    <a:lstStyle/>
                    <a:p>
                      <a:r>
                        <a:rPr lang="en-IN" dirty="0"/>
                        <a:t>48mg/L</a:t>
                      </a:r>
                    </a:p>
                  </a:txBody>
                  <a:tcPr/>
                </a:tc>
                <a:tc>
                  <a:txBody>
                    <a:bodyPr/>
                    <a:lstStyle/>
                    <a:p>
                      <a:r>
                        <a:rPr lang="en-IN" dirty="0"/>
                        <a:t>49.6mg/L</a:t>
                      </a:r>
                    </a:p>
                  </a:txBody>
                  <a:tcPr/>
                </a:tc>
                <a:tc>
                  <a:txBody>
                    <a:bodyPr/>
                    <a:lstStyle/>
                    <a:p>
                      <a:r>
                        <a:rPr lang="en-IN" dirty="0"/>
                        <a:t>33.66mg/L</a:t>
                      </a:r>
                    </a:p>
                  </a:txBody>
                  <a:tcPr/>
                </a:tc>
                <a:extLst>
                  <a:ext uri="{0D108BD9-81ED-4DB2-BD59-A6C34878D82A}">
                    <a16:rowId xmlns:a16="http://schemas.microsoft.com/office/drawing/2014/main" val="3951908670"/>
                  </a:ext>
                </a:extLst>
              </a:tr>
              <a:tr h="491067">
                <a:tc>
                  <a:txBody>
                    <a:bodyPr/>
                    <a:lstStyle/>
                    <a:p>
                      <a:r>
                        <a:rPr lang="en-IN" dirty="0"/>
                        <a:t>MAGNESIUM</a:t>
                      </a:r>
                      <a:r>
                        <a:rPr lang="en-IN" baseline="0" dirty="0"/>
                        <a:t> HARDNESS</a:t>
                      </a:r>
                      <a:endParaRPr lang="en-IN" dirty="0"/>
                    </a:p>
                  </a:txBody>
                  <a:tcPr/>
                </a:tc>
                <a:tc>
                  <a:txBody>
                    <a:bodyPr/>
                    <a:lstStyle/>
                    <a:p>
                      <a:r>
                        <a:rPr lang="en-IN" dirty="0"/>
                        <a:t>124mg/L</a:t>
                      </a:r>
                    </a:p>
                  </a:txBody>
                  <a:tcPr/>
                </a:tc>
                <a:tc>
                  <a:txBody>
                    <a:bodyPr/>
                    <a:lstStyle/>
                    <a:p>
                      <a:r>
                        <a:rPr lang="en-IN" dirty="0"/>
                        <a:t>199mg/L</a:t>
                      </a:r>
                    </a:p>
                  </a:txBody>
                  <a:tcPr/>
                </a:tc>
                <a:tc>
                  <a:txBody>
                    <a:bodyPr/>
                    <a:lstStyle/>
                    <a:p>
                      <a:r>
                        <a:rPr lang="en-IN" dirty="0"/>
                        <a:t>95.8mg/L</a:t>
                      </a:r>
                    </a:p>
                  </a:txBody>
                  <a:tcPr/>
                </a:tc>
                <a:extLst>
                  <a:ext uri="{0D108BD9-81ED-4DB2-BD59-A6C34878D82A}">
                    <a16:rowId xmlns:a16="http://schemas.microsoft.com/office/drawing/2014/main" val="2481302250"/>
                  </a:ext>
                </a:extLst>
              </a:tr>
            </a:tbl>
          </a:graphicData>
        </a:graphic>
      </p:graphicFrame>
    </p:spTree>
    <p:extLst>
      <p:ext uri="{BB962C8B-B14F-4D97-AF65-F5344CB8AC3E}">
        <p14:creationId xmlns:p14="http://schemas.microsoft.com/office/powerpoint/2010/main" val="1399782623"/>
      </p:ext>
    </p:extLst>
  </p:cSld>
  <p:clrMapOvr>
    <a:masterClrMapping/>
  </p:clrMapOvr>
  <mc:AlternateContent xmlns:mc="http://schemas.openxmlformats.org/markup-compatibility/2006" xmlns:p14="http://schemas.microsoft.com/office/powerpoint/2010/main">
    <mc:Choice Requires="p14">
      <p:transition spd="slow" p14:dur="2000" advTm="20451"/>
    </mc:Choice>
    <mc:Fallback xmlns="">
      <p:transition spd="slow" advTm="2045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12</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1405845990"/>
              </p:ext>
            </p:extLst>
          </p:nvPr>
        </p:nvGraphicFramePr>
        <p:xfrm>
          <a:off x="630314" y="892876"/>
          <a:ext cx="10919533" cy="5470957"/>
        </p:xfrm>
        <a:graphic>
          <a:graphicData uri="http://schemas.openxmlformats.org/drawingml/2006/table">
            <a:tbl>
              <a:tblPr firstRow="1" bandRow="1">
                <a:tableStyleId>{5C22544A-7EE6-4342-B048-85BDC9FD1C3A}</a:tableStyleId>
              </a:tblPr>
              <a:tblGrid>
                <a:gridCol w="739283">
                  <a:extLst>
                    <a:ext uri="{9D8B030D-6E8A-4147-A177-3AD203B41FA5}">
                      <a16:colId xmlns:a16="http://schemas.microsoft.com/office/drawing/2014/main" val="3046159876"/>
                    </a:ext>
                  </a:extLst>
                </a:gridCol>
                <a:gridCol w="2036050">
                  <a:extLst>
                    <a:ext uri="{9D8B030D-6E8A-4147-A177-3AD203B41FA5}">
                      <a16:colId xmlns:a16="http://schemas.microsoft.com/office/drawing/2014/main" val="257117493"/>
                    </a:ext>
                  </a:extLst>
                </a:gridCol>
                <a:gridCol w="2036050">
                  <a:extLst>
                    <a:ext uri="{9D8B030D-6E8A-4147-A177-3AD203B41FA5}">
                      <a16:colId xmlns:a16="http://schemas.microsoft.com/office/drawing/2014/main" val="1241068898"/>
                    </a:ext>
                  </a:extLst>
                </a:gridCol>
                <a:gridCol w="2036050">
                  <a:extLst>
                    <a:ext uri="{9D8B030D-6E8A-4147-A177-3AD203B41FA5}">
                      <a16:colId xmlns:a16="http://schemas.microsoft.com/office/drawing/2014/main" val="1565143953"/>
                    </a:ext>
                  </a:extLst>
                </a:gridCol>
                <a:gridCol w="2036050">
                  <a:extLst>
                    <a:ext uri="{9D8B030D-6E8A-4147-A177-3AD203B41FA5}">
                      <a16:colId xmlns:a16="http://schemas.microsoft.com/office/drawing/2014/main" val="1428875849"/>
                    </a:ext>
                  </a:extLst>
                </a:gridCol>
                <a:gridCol w="2036050">
                  <a:extLst>
                    <a:ext uri="{9D8B030D-6E8A-4147-A177-3AD203B41FA5}">
                      <a16:colId xmlns:a16="http://schemas.microsoft.com/office/drawing/2014/main" val="2035078450"/>
                    </a:ext>
                  </a:extLst>
                </a:gridCol>
              </a:tblGrid>
              <a:tr h="610221">
                <a:tc>
                  <a:txBody>
                    <a:bodyPr/>
                    <a:lstStyle/>
                    <a:p>
                      <a:r>
                        <a:rPr lang="en-IN" dirty="0"/>
                        <a:t>Sl.no</a:t>
                      </a:r>
                    </a:p>
                  </a:txBody>
                  <a:tcPr/>
                </a:tc>
                <a:tc>
                  <a:txBody>
                    <a:bodyPr/>
                    <a:lstStyle/>
                    <a:p>
                      <a:r>
                        <a:rPr lang="en-IN" dirty="0"/>
                        <a:t>Common name</a:t>
                      </a:r>
                    </a:p>
                  </a:txBody>
                  <a:tcPr/>
                </a:tc>
                <a:tc>
                  <a:txBody>
                    <a:bodyPr/>
                    <a:lstStyle/>
                    <a:p>
                      <a:pPr algn="ctr"/>
                      <a:r>
                        <a:rPr lang="en-US" dirty="0"/>
                        <a:t>N</a:t>
                      </a:r>
                      <a:r>
                        <a:rPr lang="en-IN" dirty="0"/>
                        <a:t>umber</a:t>
                      </a:r>
                    </a:p>
                  </a:txBody>
                  <a:tcPr/>
                </a:tc>
                <a:tc>
                  <a:txBody>
                    <a:bodyPr/>
                    <a:lstStyle/>
                    <a:p>
                      <a:r>
                        <a:rPr lang="en-IN" dirty="0"/>
                        <a:t>Scientific name</a:t>
                      </a:r>
                    </a:p>
                  </a:txBody>
                  <a:tcPr/>
                </a:tc>
                <a:tc>
                  <a:txBody>
                    <a:bodyPr/>
                    <a:lstStyle/>
                    <a:p>
                      <a:r>
                        <a:rPr lang="en-IN" dirty="0"/>
                        <a:t>Activity of the bird</a:t>
                      </a:r>
                    </a:p>
                  </a:txBody>
                  <a:tcPr/>
                </a:tc>
                <a:tc>
                  <a:txBody>
                    <a:bodyPr/>
                    <a:lstStyle/>
                    <a:p>
                      <a:r>
                        <a:rPr lang="en-US" dirty="0"/>
                        <a:t>E</a:t>
                      </a:r>
                      <a:r>
                        <a:rPr lang="en-IN" dirty="0" err="1"/>
                        <a:t>ating</a:t>
                      </a:r>
                      <a:r>
                        <a:rPr lang="en-IN" dirty="0"/>
                        <a:t> habit</a:t>
                      </a:r>
                    </a:p>
                  </a:txBody>
                  <a:tcPr/>
                </a:tc>
                <a:extLst>
                  <a:ext uri="{0D108BD9-81ED-4DB2-BD59-A6C34878D82A}">
                    <a16:rowId xmlns:a16="http://schemas.microsoft.com/office/drawing/2014/main" val="2106453325"/>
                  </a:ext>
                </a:extLst>
              </a:tr>
              <a:tr h="610221">
                <a:tc>
                  <a:txBody>
                    <a:bodyPr/>
                    <a:lstStyle/>
                    <a:p>
                      <a:r>
                        <a:rPr lang="en-IN" dirty="0"/>
                        <a:t>1 .</a:t>
                      </a:r>
                    </a:p>
                  </a:txBody>
                  <a:tcPr/>
                </a:tc>
                <a:tc>
                  <a:txBody>
                    <a:bodyPr/>
                    <a:lstStyle/>
                    <a:p>
                      <a:r>
                        <a:rPr lang="en-IN" sz="1800" b="0" i="0" kern="1200" dirty="0">
                          <a:solidFill>
                            <a:schemeClr val="dk1"/>
                          </a:solidFill>
                          <a:effectLst/>
                          <a:latin typeface="+mn-lt"/>
                          <a:ea typeface="+mn-ea"/>
                          <a:cs typeface="+mn-cs"/>
                        </a:rPr>
                        <a:t>Great cormorant</a:t>
                      </a:r>
                      <a:endParaRPr lang="en-IN" dirty="0"/>
                    </a:p>
                  </a:txBody>
                  <a:tcPr/>
                </a:tc>
                <a:tc>
                  <a:txBody>
                    <a:bodyPr/>
                    <a:lstStyle/>
                    <a:p>
                      <a:pPr algn="ctr"/>
                      <a:r>
                        <a:rPr lang="en-IN" dirty="0"/>
                        <a:t>     36</a:t>
                      </a:r>
                    </a:p>
                  </a:txBody>
                  <a:tcPr/>
                </a:tc>
                <a:tc>
                  <a:txBody>
                    <a:bodyPr/>
                    <a:lstStyle/>
                    <a:p>
                      <a:r>
                        <a:rPr lang="en-IN" sz="1800" b="0" i="1" kern="1200" dirty="0" err="1">
                          <a:solidFill>
                            <a:schemeClr val="dk1"/>
                          </a:solidFill>
                          <a:effectLst/>
                          <a:latin typeface="+mn-lt"/>
                          <a:ea typeface="+mn-ea"/>
                          <a:cs typeface="+mn-cs"/>
                        </a:rPr>
                        <a:t>Phalacrocorax</a:t>
                      </a:r>
                      <a:r>
                        <a:rPr lang="en-IN" sz="1800" b="0" i="1" kern="1200" dirty="0">
                          <a:solidFill>
                            <a:schemeClr val="dk1"/>
                          </a:solidFill>
                          <a:effectLst/>
                          <a:latin typeface="+mn-lt"/>
                          <a:ea typeface="+mn-ea"/>
                          <a:cs typeface="+mn-cs"/>
                        </a:rPr>
                        <a:t> carbo</a:t>
                      </a:r>
                      <a:endParaRPr lang="en-IN" b="0" i="1" dirty="0"/>
                    </a:p>
                  </a:txBody>
                  <a:tcPr/>
                </a:tc>
                <a:tc>
                  <a:txBody>
                    <a:bodyPr/>
                    <a:lstStyle/>
                    <a:p>
                      <a:r>
                        <a:rPr lang="en-IN" dirty="0"/>
                        <a:t>Flying/swimming</a:t>
                      </a:r>
                    </a:p>
                  </a:txBody>
                  <a:tcPr/>
                </a:tc>
                <a:tc>
                  <a:txBody>
                    <a:bodyPr/>
                    <a:lstStyle/>
                    <a:p>
                      <a:r>
                        <a:rPr lang="en-IN" dirty="0"/>
                        <a:t>Piscivorous</a:t>
                      </a:r>
                    </a:p>
                  </a:txBody>
                  <a:tcPr/>
                </a:tc>
                <a:extLst>
                  <a:ext uri="{0D108BD9-81ED-4DB2-BD59-A6C34878D82A}">
                    <a16:rowId xmlns:a16="http://schemas.microsoft.com/office/drawing/2014/main" val="1596726808"/>
                  </a:ext>
                </a:extLst>
              </a:tr>
              <a:tr h="683058">
                <a:tc>
                  <a:txBody>
                    <a:bodyPr/>
                    <a:lstStyle/>
                    <a:p>
                      <a:r>
                        <a:rPr lang="en-IN" dirty="0"/>
                        <a:t>2.</a:t>
                      </a:r>
                    </a:p>
                  </a:txBody>
                  <a:tcPr/>
                </a:tc>
                <a:tc>
                  <a:txBody>
                    <a:bodyPr/>
                    <a:lstStyle/>
                    <a:p>
                      <a:r>
                        <a:rPr lang="en-IN" sz="1800" b="0" i="0" kern="1200" dirty="0">
                          <a:solidFill>
                            <a:schemeClr val="dk1"/>
                          </a:solidFill>
                          <a:effectLst/>
                          <a:latin typeface="+mn-lt"/>
                          <a:ea typeface="+mn-ea"/>
                          <a:cs typeface="+mn-cs"/>
                        </a:rPr>
                        <a:t>Wire-tailed swallow</a:t>
                      </a:r>
                      <a:endParaRPr lang="en-IN" dirty="0"/>
                    </a:p>
                  </a:txBody>
                  <a:tcPr/>
                </a:tc>
                <a:tc>
                  <a:txBody>
                    <a:bodyPr/>
                    <a:lstStyle/>
                    <a:p>
                      <a:pPr algn="ctr"/>
                      <a:r>
                        <a:rPr lang="en-IN" dirty="0"/>
                        <a:t>    15</a:t>
                      </a:r>
                    </a:p>
                  </a:txBody>
                  <a:tcPr/>
                </a:tc>
                <a:tc>
                  <a:txBody>
                    <a:bodyPr/>
                    <a:lstStyle/>
                    <a:p>
                      <a:r>
                        <a:rPr lang="en-IN" sz="1800" b="0" i="1" kern="1200" dirty="0" err="1">
                          <a:solidFill>
                            <a:schemeClr val="dk1"/>
                          </a:solidFill>
                          <a:effectLst/>
                          <a:latin typeface="+mn-lt"/>
                          <a:ea typeface="+mn-ea"/>
                          <a:cs typeface="+mn-cs"/>
                        </a:rPr>
                        <a:t>Hirundo</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smithii</a:t>
                      </a:r>
                      <a:endParaRPr lang="en-IN" b="0" i="1" dirty="0"/>
                    </a:p>
                  </a:txBody>
                  <a:tcPr/>
                </a:tc>
                <a:tc>
                  <a:txBody>
                    <a:bodyPr/>
                    <a:lstStyle/>
                    <a:p>
                      <a:r>
                        <a:rPr lang="en-IN" dirty="0"/>
                        <a:t>flying</a:t>
                      </a:r>
                    </a:p>
                  </a:txBody>
                  <a:tcPr/>
                </a:tc>
                <a:tc>
                  <a:txBody>
                    <a:bodyPr/>
                    <a:lstStyle/>
                    <a:p>
                      <a:r>
                        <a:rPr lang="en-IN" dirty="0" smtClean="0"/>
                        <a:t>Insectivores</a:t>
                      </a:r>
                      <a:endParaRPr lang="en-IN" dirty="0"/>
                    </a:p>
                  </a:txBody>
                  <a:tcPr/>
                </a:tc>
                <a:extLst>
                  <a:ext uri="{0D108BD9-81ED-4DB2-BD59-A6C34878D82A}">
                    <a16:rowId xmlns:a16="http://schemas.microsoft.com/office/drawing/2014/main" val="2592746391"/>
                  </a:ext>
                </a:extLst>
              </a:tr>
              <a:tr h="610221">
                <a:tc>
                  <a:txBody>
                    <a:bodyPr/>
                    <a:lstStyle/>
                    <a:p>
                      <a:r>
                        <a:rPr lang="en-IN" dirty="0"/>
                        <a:t>3.</a:t>
                      </a:r>
                    </a:p>
                  </a:txBody>
                  <a:tcPr/>
                </a:tc>
                <a:tc>
                  <a:txBody>
                    <a:bodyPr/>
                    <a:lstStyle/>
                    <a:p>
                      <a:r>
                        <a:rPr lang="en-IN" sz="1800" b="0" i="0" kern="1200" dirty="0">
                          <a:solidFill>
                            <a:schemeClr val="dk1"/>
                          </a:solidFill>
                          <a:effectLst/>
                          <a:latin typeface="+mn-lt"/>
                          <a:ea typeface="+mn-ea"/>
                          <a:cs typeface="+mn-cs"/>
                        </a:rPr>
                        <a:t>Barn swallow</a:t>
                      </a:r>
                      <a:endParaRPr lang="en-IN" dirty="0"/>
                    </a:p>
                  </a:txBody>
                  <a:tcPr/>
                </a:tc>
                <a:tc>
                  <a:txBody>
                    <a:bodyPr/>
                    <a:lstStyle/>
                    <a:p>
                      <a:pPr algn="ctr"/>
                      <a:r>
                        <a:rPr lang="en-IN" dirty="0"/>
                        <a:t>    15</a:t>
                      </a:r>
                    </a:p>
                  </a:txBody>
                  <a:tcPr/>
                </a:tc>
                <a:tc>
                  <a:txBody>
                    <a:bodyPr/>
                    <a:lstStyle/>
                    <a:p>
                      <a:r>
                        <a:rPr lang="en-IN" sz="1800" b="0" i="1" kern="1200" dirty="0" err="1">
                          <a:solidFill>
                            <a:schemeClr val="dk1"/>
                          </a:solidFill>
                          <a:effectLst/>
                          <a:latin typeface="+mn-lt"/>
                          <a:ea typeface="+mn-ea"/>
                          <a:cs typeface="+mn-cs"/>
                        </a:rPr>
                        <a:t>Hirundo</a:t>
                      </a:r>
                      <a:r>
                        <a:rPr lang="en-IN" sz="1800" b="0" i="1" kern="1200" dirty="0">
                          <a:solidFill>
                            <a:schemeClr val="dk1"/>
                          </a:solidFill>
                          <a:effectLst/>
                          <a:latin typeface="+mn-lt"/>
                          <a:ea typeface="+mn-ea"/>
                          <a:cs typeface="+mn-cs"/>
                        </a:rPr>
                        <a:t> rustica</a:t>
                      </a:r>
                      <a:endParaRPr lang="en-IN" b="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smtClean="0"/>
                        <a:t>insectivores</a:t>
                      </a:r>
                      <a:endParaRPr lang="en-IN" dirty="0"/>
                    </a:p>
                  </a:txBody>
                  <a:tcPr/>
                </a:tc>
                <a:extLst>
                  <a:ext uri="{0D108BD9-81ED-4DB2-BD59-A6C34878D82A}">
                    <a16:rowId xmlns:a16="http://schemas.microsoft.com/office/drawing/2014/main" val="1009410221"/>
                  </a:ext>
                </a:extLst>
              </a:tr>
              <a:tr h="887975">
                <a:tc>
                  <a:txBody>
                    <a:bodyPr/>
                    <a:lstStyle/>
                    <a:p>
                      <a:r>
                        <a:rPr lang="en-IN" dirty="0"/>
                        <a:t>4.</a:t>
                      </a:r>
                    </a:p>
                  </a:txBody>
                  <a:tcPr/>
                </a:tc>
                <a:tc>
                  <a:txBody>
                    <a:bodyPr/>
                    <a:lstStyle/>
                    <a:p>
                      <a:r>
                        <a:rPr lang="en-IN" sz="1800" b="0" i="0" kern="1200" dirty="0">
                          <a:solidFill>
                            <a:schemeClr val="dk1"/>
                          </a:solidFill>
                          <a:effectLst/>
                          <a:latin typeface="+mn-lt"/>
                          <a:ea typeface="+mn-ea"/>
                          <a:cs typeface="+mn-cs"/>
                        </a:rPr>
                        <a:t>Spot-billed pelican</a:t>
                      </a:r>
                      <a:endParaRPr lang="en-IN" dirty="0"/>
                    </a:p>
                  </a:txBody>
                  <a:tcPr/>
                </a:tc>
                <a:tc>
                  <a:txBody>
                    <a:bodyPr/>
                    <a:lstStyle/>
                    <a:p>
                      <a:pPr algn="ctr"/>
                      <a:r>
                        <a:rPr lang="en-IN" dirty="0"/>
                        <a:t>    4</a:t>
                      </a:r>
                    </a:p>
                  </a:txBody>
                  <a:tcPr/>
                </a:tc>
                <a:tc>
                  <a:txBody>
                    <a:bodyPr/>
                    <a:lstStyle/>
                    <a:p>
                      <a:r>
                        <a:rPr lang="en-IN" sz="1800" b="0" i="1" kern="1200" dirty="0" err="1">
                          <a:solidFill>
                            <a:schemeClr val="dk1"/>
                          </a:solidFill>
                          <a:effectLst/>
                          <a:latin typeface="+mn-lt"/>
                          <a:ea typeface="+mn-ea"/>
                          <a:cs typeface="+mn-cs"/>
                        </a:rPr>
                        <a:t>Pelecanus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philippensis</a:t>
                      </a:r>
                      <a:endParaRPr lang="en-IN" b="0" i="1" dirty="0"/>
                    </a:p>
                  </a:txBody>
                  <a:tcPr/>
                </a:tc>
                <a:tc>
                  <a:txBody>
                    <a:bodyPr/>
                    <a:lstStyle/>
                    <a:p>
                      <a:r>
                        <a:rPr lang="en-IN" dirty="0"/>
                        <a:t>Floating</a:t>
                      </a:r>
                      <a:r>
                        <a:rPr lang="en-IN" baseline="0" dirty="0"/>
                        <a:t> on water</a:t>
                      </a:r>
                      <a:endParaRPr lang="en-IN" dirty="0"/>
                    </a:p>
                  </a:txBody>
                  <a:tcPr/>
                </a:tc>
                <a:tc>
                  <a:txBody>
                    <a:bodyPr/>
                    <a:lstStyle/>
                    <a:p>
                      <a:r>
                        <a:rPr lang="en-IN" dirty="0"/>
                        <a:t>Piscivoures</a:t>
                      </a:r>
                    </a:p>
                  </a:txBody>
                  <a:tcPr/>
                </a:tc>
                <a:extLst>
                  <a:ext uri="{0D108BD9-81ED-4DB2-BD59-A6C34878D82A}">
                    <a16:rowId xmlns:a16="http://schemas.microsoft.com/office/drawing/2014/main" val="413317075"/>
                  </a:ext>
                </a:extLst>
              </a:tr>
              <a:tr h="699524">
                <a:tc>
                  <a:txBody>
                    <a:bodyPr/>
                    <a:lstStyle/>
                    <a:p>
                      <a:r>
                        <a:rPr lang="en-IN" dirty="0"/>
                        <a:t>5.</a:t>
                      </a:r>
                    </a:p>
                  </a:txBody>
                  <a:tcPr/>
                </a:tc>
                <a:tc>
                  <a:txBody>
                    <a:bodyPr/>
                    <a:lstStyle/>
                    <a:p>
                      <a:r>
                        <a:rPr lang="en-IN" sz="1800" b="0" i="0" kern="1200" dirty="0">
                          <a:solidFill>
                            <a:schemeClr val="dk1"/>
                          </a:solidFill>
                          <a:effectLst/>
                          <a:latin typeface="+mn-lt"/>
                          <a:ea typeface="+mn-ea"/>
                          <a:cs typeface="+mn-cs"/>
                        </a:rPr>
                        <a:t>Indian pond hero</a:t>
                      </a:r>
                      <a:endParaRPr lang="en-IN" dirty="0"/>
                    </a:p>
                  </a:txBody>
                  <a:tcPr/>
                </a:tc>
                <a:tc>
                  <a:txBody>
                    <a:bodyPr/>
                    <a:lstStyle/>
                    <a:p>
                      <a:pPr algn="ctr"/>
                      <a:r>
                        <a:rPr lang="en-IN" dirty="0"/>
                        <a:t>    11</a:t>
                      </a:r>
                    </a:p>
                  </a:txBody>
                  <a:tcPr/>
                </a:tc>
                <a:tc>
                  <a:txBody>
                    <a:bodyPr/>
                    <a:lstStyle/>
                    <a:p>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Ardeola</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grayii</a:t>
                      </a:r>
                      <a:endParaRPr lang="en-IN" b="0" i="1" dirty="0"/>
                    </a:p>
                  </a:txBody>
                  <a:tcPr/>
                </a:tc>
                <a:tc>
                  <a:txBody>
                    <a:bodyPr/>
                    <a:lstStyle/>
                    <a:p>
                      <a:r>
                        <a:rPr lang="en-IN" dirty="0"/>
                        <a:t>Waiting for fish</a:t>
                      </a:r>
                      <a:r>
                        <a:rPr lang="en-IN" baseline="0" dirty="0"/>
                        <a:t> near the outlet</a:t>
                      </a:r>
                      <a:endParaRPr lang="en-IN" dirty="0"/>
                    </a:p>
                  </a:txBody>
                  <a:tcPr/>
                </a:tc>
                <a:tc>
                  <a:txBody>
                    <a:bodyPr/>
                    <a:lstStyle/>
                    <a:p>
                      <a:r>
                        <a:rPr lang="en-IN" dirty="0"/>
                        <a:t>Piscivoures</a:t>
                      </a:r>
                    </a:p>
                  </a:txBody>
                  <a:tcPr/>
                </a:tc>
                <a:extLst>
                  <a:ext uri="{0D108BD9-81ED-4DB2-BD59-A6C34878D82A}">
                    <a16:rowId xmlns:a16="http://schemas.microsoft.com/office/drawing/2014/main" val="1852841641"/>
                  </a:ext>
                </a:extLst>
              </a:tr>
              <a:tr h="610221">
                <a:tc>
                  <a:txBody>
                    <a:bodyPr/>
                    <a:lstStyle/>
                    <a:p>
                      <a:r>
                        <a:rPr lang="en-IN" dirty="0"/>
                        <a:t>6.</a:t>
                      </a:r>
                    </a:p>
                  </a:txBody>
                  <a:tcPr/>
                </a:tc>
                <a:tc>
                  <a:txBody>
                    <a:bodyPr/>
                    <a:lstStyle/>
                    <a:p>
                      <a:r>
                        <a:rPr lang="en-IN" sz="1800" b="0" i="0" kern="1200" dirty="0" err="1">
                          <a:solidFill>
                            <a:schemeClr val="dk1"/>
                          </a:solidFill>
                          <a:effectLst/>
                          <a:latin typeface="+mn-lt"/>
                          <a:ea typeface="+mn-ea"/>
                          <a:cs typeface="+mn-cs"/>
                        </a:rPr>
                        <a:t>Brahminy</a:t>
                      </a:r>
                      <a:r>
                        <a:rPr lang="en-IN" sz="1800" b="0" i="0" kern="1200" dirty="0">
                          <a:solidFill>
                            <a:schemeClr val="dk1"/>
                          </a:solidFill>
                          <a:effectLst/>
                          <a:latin typeface="+mn-lt"/>
                          <a:ea typeface="+mn-ea"/>
                          <a:cs typeface="+mn-cs"/>
                        </a:rPr>
                        <a:t> kite</a:t>
                      </a:r>
                      <a:endParaRPr lang="en-IN" dirty="0"/>
                    </a:p>
                  </a:txBody>
                  <a:tcPr/>
                </a:tc>
                <a:tc>
                  <a:txBody>
                    <a:bodyPr/>
                    <a:lstStyle/>
                    <a:p>
                      <a:pPr algn="ctr"/>
                      <a:r>
                        <a:rPr lang="en-IN" dirty="0"/>
                        <a:t>    6</a:t>
                      </a:r>
                    </a:p>
                  </a:txBody>
                  <a:tcPr/>
                </a:tc>
                <a:tc>
                  <a:txBody>
                    <a:bodyPr/>
                    <a:lstStyle/>
                    <a:p>
                      <a:r>
                        <a:rPr lang="en-IN" sz="1800" b="0" i="1" kern="1200" dirty="0" err="1">
                          <a:solidFill>
                            <a:schemeClr val="dk1"/>
                          </a:solidFill>
                          <a:effectLst/>
                          <a:latin typeface="+mn-lt"/>
                          <a:ea typeface="+mn-ea"/>
                          <a:cs typeface="+mn-cs"/>
                        </a:rPr>
                        <a:t>Haliastur</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indus</a:t>
                      </a:r>
                      <a:endParaRPr lang="en-IN" b="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a:t>Avivoures</a:t>
                      </a:r>
                    </a:p>
                  </a:txBody>
                  <a:tcPr/>
                </a:tc>
                <a:extLst>
                  <a:ext uri="{0D108BD9-81ED-4DB2-BD59-A6C34878D82A}">
                    <a16:rowId xmlns:a16="http://schemas.microsoft.com/office/drawing/2014/main" val="1780289996"/>
                  </a:ext>
                </a:extLst>
              </a:tr>
              <a:tr h="610221">
                <a:tc>
                  <a:txBody>
                    <a:bodyPr/>
                    <a:lstStyle/>
                    <a:p>
                      <a:r>
                        <a:rPr lang="en-IN" dirty="0"/>
                        <a:t>7.</a:t>
                      </a:r>
                    </a:p>
                  </a:txBody>
                  <a:tcPr/>
                </a:tc>
                <a:tc>
                  <a:txBody>
                    <a:bodyPr/>
                    <a:lstStyle/>
                    <a:p>
                      <a:r>
                        <a:rPr lang="en-IN" sz="1800" b="0" i="0" kern="1200" dirty="0">
                          <a:solidFill>
                            <a:schemeClr val="dk1"/>
                          </a:solidFill>
                          <a:effectLst/>
                          <a:latin typeface="+mn-lt"/>
                          <a:ea typeface="+mn-ea"/>
                          <a:cs typeface="+mn-cs"/>
                        </a:rPr>
                        <a:t>Black kite</a:t>
                      </a:r>
                      <a:endParaRPr lang="en-IN" dirty="0"/>
                    </a:p>
                  </a:txBody>
                  <a:tcPr/>
                </a:tc>
                <a:tc>
                  <a:txBody>
                    <a:bodyPr/>
                    <a:lstStyle/>
                    <a:p>
                      <a:pPr algn="ctr"/>
                      <a:r>
                        <a:rPr lang="en-IN" dirty="0"/>
                        <a:t>     8</a:t>
                      </a:r>
                    </a:p>
                  </a:txBody>
                  <a:tcPr/>
                </a:tc>
                <a:tc>
                  <a:txBody>
                    <a:bodyPr/>
                    <a:lstStyle/>
                    <a:p>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Milvus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migrans</a:t>
                      </a:r>
                      <a:endParaRPr lang="en-IN" b="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a:t>avivoures</a:t>
                      </a:r>
                    </a:p>
                  </a:txBody>
                  <a:tcPr/>
                </a:tc>
                <a:extLst>
                  <a:ext uri="{0D108BD9-81ED-4DB2-BD59-A6C34878D82A}">
                    <a16:rowId xmlns:a16="http://schemas.microsoft.com/office/drawing/2014/main" val="1021188482"/>
                  </a:ext>
                </a:extLst>
              </a:tr>
            </a:tbl>
          </a:graphicData>
        </a:graphic>
      </p:graphicFrame>
      <p:sp>
        <p:nvSpPr>
          <p:cNvPr id="8" name="TextBox 7">
            <a:extLst>
              <a:ext uri="{FF2B5EF4-FFF2-40B4-BE49-F238E27FC236}">
                <a16:creationId xmlns:a16="http://schemas.microsoft.com/office/drawing/2014/main" id="{737E4314-88F7-7A88-B436-32ED32705EBD}"/>
              </a:ext>
            </a:extLst>
          </p:cNvPr>
          <p:cNvSpPr txBox="1"/>
          <p:nvPr/>
        </p:nvSpPr>
        <p:spPr>
          <a:xfrm>
            <a:off x="4423299" y="494167"/>
            <a:ext cx="6094520" cy="369332"/>
          </a:xfrm>
          <a:prstGeom prst="rect">
            <a:avLst/>
          </a:prstGeom>
          <a:noFill/>
        </p:spPr>
        <p:txBody>
          <a:bodyPr wrap="square">
            <a:spAutoFit/>
          </a:bodyPr>
          <a:lstStyle/>
          <a:p>
            <a:r>
              <a:rPr lang="en-IN" sz="1800" dirty="0"/>
              <a:t>BIRD SPECIES OF SARAKKI LAKE</a:t>
            </a:r>
          </a:p>
        </p:txBody>
      </p:sp>
    </p:spTree>
    <p:extLst>
      <p:ext uri="{BB962C8B-B14F-4D97-AF65-F5344CB8AC3E}">
        <p14:creationId xmlns:p14="http://schemas.microsoft.com/office/powerpoint/2010/main" val="230735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a:xfrm>
            <a:off x="4589712" y="6147389"/>
            <a:ext cx="5212080" cy="256032"/>
          </a:xfrm>
        </p:spPr>
        <p:txBody>
          <a:bodyPr/>
          <a:lstStyle/>
          <a:p>
            <a:r>
              <a:rPr lang="en-IN" dirty="0"/>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13</a:t>
            </a:fld>
            <a:endParaRPr lang="en-IN"/>
          </a:p>
        </p:txBody>
      </p:sp>
      <p:graphicFrame>
        <p:nvGraphicFramePr>
          <p:cNvPr id="8" name="Table 7"/>
          <p:cNvGraphicFramePr>
            <a:graphicFrameLocks noGrp="1"/>
          </p:cNvGraphicFramePr>
          <p:nvPr>
            <p:extLst>
              <p:ext uri="{D42A27DB-BD31-4B8C-83A1-F6EECF244321}">
                <p14:modId xmlns:p14="http://schemas.microsoft.com/office/powerpoint/2010/main" val="3804986476"/>
              </p:ext>
            </p:extLst>
          </p:nvPr>
        </p:nvGraphicFramePr>
        <p:xfrm>
          <a:off x="569651" y="1108551"/>
          <a:ext cx="11052698" cy="5105984"/>
        </p:xfrm>
        <a:graphic>
          <a:graphicData uri="http://schemas.openxmlformats.org/drawingml/2006/table">
            <a:tbl>
              <a:tblPr firstRow="1" bandRow="1">
                <a:tableStyleId>{5C22544A-7EE6-4342-B048-85BDC9FD1C3A}</a:tableStyleId>
              </a:tblPr>
              <a:tblGrid>
                <a:gridCol w="735739">
                  <a:extLst>
                    <a:ext uri="{9D8B030D-6E8A-4147-A177-3AD203B41FA5}">
                      <a16:colId xmlns:a16="http://schemas.microsoft.com/office/drawing/2014/main" val="2150839199"/>
                    </a:ext>
                  </a:extLst>
                </a:gridCol>
                <a:gridCol w="2752225">
                  <a:extLst>
                    <a:ext uri="{9D8B030D-6E8A-4147-A177-3AD203B41FA5}">
                      <a16:colId xmlns:a16="http://schemas.microsoft.com/office/drawing/2014/main" val="1889342746"/>
                    </a:ext>
                  </a:extLst>
                </a:gridCol>
                <a:gridCol w="1608061">
                  <a:extLst>
                    <a:ext uri="{9D8B030D-6E8A-4147-A177-3AD203B41FA5}">
                      <a16:colId xmlns:a16="http://schemas.microsoft.com/office/drawing/2014/main" val="4117715148"/>
                    </a:ext>
                  </a:extLst>
                </a:gridCol>
                <a:gridCol w="2104289">
                  <a:extLst>
                    <a:ext uri="{9D8B030D-6E8A-4147-A177-3AD203B41FA5}">
                      <a16:colId xmlns:a16="http://schemas.microsoft.com/office/drawing/2014/main" val="3417426497"/>
                    </a:ext>
                  </a:extLst>
                </a:gridCol>
                <a:gridCol w="1512457">
                  <a:extLst>
                    <a:ext uri="{9D8B030D-6E8A-4147-A177-3AD203B41FA5}">
                      <a16:colId xmlns:a16="http://schemas.microsoft.com/office/drawing/2014/main" val="1541362649"/>
                    </a:ext>
                  </a:extLst>
                </a:gridCol>
                <a:gridCol w="2339927">
                  <a:extLst>
                    <a:ext uri="{9D8B030D-6E8A-4147-A177-3AD203B41FA5}">
                      <a16:colId xmlns:a16="http://schemas.microsoft.com/office/drawing/2014/main" val="3756869192"/>
                    </a:ext>
                  </a:extLst>
                </a:gridCol>
              </a:tblGrid>
              <a:tr h="549267">
                <a:tc>
                  <a:txBody>
                    <a:bodyPr/>
                    <a:lstStyle/>
                    <a:p>
                      <a:r>
                        <a:rPr lang="en-IN" b="0" dirty="0">
                          <a:solidFill>
                            <a:schemeClr val="bg1"/>
                          </a:solidFill>
                        </a:rPr>
                        <a:t>8.</a:t>
                      </a:r>
                    </a:p>
                  </a:txBody>
                  <a:tcPr>
                    <a:solidFill>
                      <a:schemeClr val="tx1">
                        <a:lumMod val="95000"/>
                      </a:schemeClr>
                    </a:solidFill>
                  </a:tcPr>
                </a:tc>
                <a:tc>
                  <a:txBody>
                    <a:bodyPr/>
                    <a:lstStyle/>
                    <a:p>
                      <a:r>
                        <a:rPr lang="en-IN" sz="1800" b="0" i="0" kern="1200" dirty="0">
                          <a:solidFill>
                            <a:schemeClr val="bg1"/>
                          </a:solidFill>
                          <a:effectLst/>
                          <a:latin typeface="+mn-lt"/>
                          <a:ea typeface="+mn-ea"/>
                          <a:cs typeface="+mn-cs"/>
                        </a:rPr>
                        <a:t>Grey heron </a:t>
                      </a:r>
                      <a:endParaRPr lang="en-IN" dirty="0">
                        <a:solidFill>
                          <a:schemeClr val="bg1"/>
                        </a:solidFill>
                      </a:endParaRPr>
                    </a:p>
                  </a:txBody>
                  <a:tcPr>
                    <a:solidFill>
                      <a:schemeClr val="tx1">
                        <a:lumMod val="95000"/>
                      </a:schemeClr>
                    </a:solidFill>
                  </a:tcPr>
                </a:tc>
                <a:tc>
                  <a:txBody>
                    <a:bodyPr/>
                    <a:lstStyle/>
                    <a:p>
                      <a:pPr algn="ctr"/>
                      <a:r>
                        <a:rPr lang="en-IN" b="0" baseline="0" dirty="0">
                          <a:solidFill>
                            <a:schemeClr val="bg1"/>
                          </a:solidFill>
                        </a:rPr>
                        <a:t> 3</a:t>
                      </a:r>
                      <a:endParaRPr lang="en-IN" dirty="0">
                        <a:solidFill>
                          <a:schemeClr val="bg1"/>
                        </a:solidFill>
                      </a:endParaRPr>
                    </a:p>
                  </a:txBody>
                  <a:tcPr>
                    <a:solidFill>
                      <a:schemeClr val="tx1">
                        <a:lumMod val="95000"/>
                      </a:schemeClr>
                    </a:solidFill>
                  </a:tcPr>
                </a:tc>
                <a:tc>
                  <a:txBody>
                    <a:bodyPr/>
                    <a:lstStyle/>
                    <a:p>
                      <a:r>
                        <a:rPr lang="en-IN" sz="1800" b="1" i="1" kern="1200" dirty="0">
                          <a:solidFill>
                            <a:schemeClr val="lt1"/>
                          </a:solidFill>
                          <a:effectLst/>
                          <a:latin typeface="+mn-lt"/>
                          <a:ea typeface="+mn-ea"/>
                          <a:cs typeface="+mn-cs"/>
                        </a:rPr>
                        <a:t> </a:t>
                      </a:r>
                      <a:r>
                        <a:rPr lang="en-IN" sz="1800" b="0" i="1" kern="1200" dirty="0" err="1">
                          <a:solidFill>
                            <a:schemeClr val="bg1"/>
                          </a:solidFill>
                          <a:effectLst/>
                          <a:latin typeface="+mn-lt"/>
                          <a:ea typeface="+mn-ea"/>
                          <a:cs typeface="+mn-cs"/>
                        </a:rPr>
                        <a:t>Ardea</a:t>
                      </a:r>
                      <a:r>
                        <a:rPr lang="en-IN" sz="1800" b="0" i="1" kern="1200" dirty="0">
                          <a:solidFill>
                            <a:schemeClr val="bg1"/>
                          </a:solidFill>
                          <a:effectLst/>
                          <a:latin typeface="+mn-lt"/>
                          <a:ea typeface="+mn-ea"/>
                          <a:cs typeface="+mn-cs"/>
                        </a:rPr>
                        <a:t> </a:t>
                      </a:r>
                      <a:r>
                        <a:rPr lang="en-IN" sz="1800" b="0" i="1" kern="1200" dirty="0" err="1">
                          <a:solidFill>
                            <a:schemeClr val="bg1"/>
                          </a:solidFill>
                          <a:effectLst/>
                          <a:latin typeface="+mn-lt"/>
                          <a:ea typeface="+mn-ea"/>
                          <a:cs typeface="+mn-cs"/>
                        </a:rPr>
                        <a:t>cinerea</a:t>
                      </a:r>
                      <a:endParaRPr lang="en-IN" i="1" dirty="0">
                        <a:solidFill>
                          <a:schemeClr val="bg1"/>
                        </a:solidFill>
                      </a:endParaRPr>
                    </a:p>
                  </a:txBody>
                  <a:tcPr>
                    <a:solidFill>
                      <a:schemeClr val="tx1">
                        <a:lumMod val="95000"/>
                      </a:schemeClr>
                    </a:solidFill>
                  </a:tcPr>
                </a:tc>
                <a:tc>
                  <a:txBody>
                    <a:bodyPr/>
                    <a:lstStyle/>
                    <a:p>
                      <a:r>
                        <a:rPr lang="en-IN" b="0" dirty="0">
                          <a:solidFill>
                            <a:schemeClr val="bg1"/>
                          </a:solidFill>
                        </a:rPr>
                        <a:t>flying</a:t>
                      </a:r>
                    </a:p>
                  </a:txBody>
                  <a:tcPr>
                    <a:solidFill>
                      <a:schemeClr val="tx1">
                        <a:lumMod val="95000"/>
                      </a:schemeClr>
                    </a:solidFill>
                  </a:tcPr>
                </a:tc>
                <a:tc>
                  <a:txBody>
                    <a:bodyPr/>
                    <a:lstStyle/>
                    <a:p>
                      <a:r>
                        <a:rPr lang="en-IN" b="0" dirty="0" err="1">
                          <a:solidFill>
                            <a:schemeClr val="bg1"/>
                          </a:solidFill>
                        </a:rPr>
                        <a:t>Piscivoures</a:t>
                      </a:r>
                      <a:endParaRPr lang="en-IN" b="0" dirty="0">
                        <a:solidFill>
                          <a:schemeClr val="bg1"/>
                        </a:solidFill>
                      </a:endParaRPr>
                    </a:p>
                  </a:txBody>
                  <a:tcPr>
                    <a:solidFill>
                      <a:schemeClr val="tx1">
                        <a:lumMod val="95000"/>
                      </a:schemeClr>
                    </a:solidFill>
                  </a:tcPr>
                </a:tc>
                <a:extLst>
                  <a:ext uri="{0D108BD9-81ED-4DB2-BD59-A6C34878D82A}">
                    <a16:rowId xmlns:a16="http://schemas.microsoft.com/office/drawing/2014/main" val="1500458021"/>
                  </a:ext>
                </a:extLst>
              </a:tr>
              <a:tr h="550400">
                <a:tc>
                  <a:txBody>
                    <a:bodyPr/>
                    <a:lstStyle/>
                    <a:p>
                      <a:r>
                        <a:rPr lang="en-IN" dirty="0"/>
                        <a:t>9.</a:t>
                      </a:r>
                    </a:p>
                  </a:txBody>
                  <a:tcPr/>
                </a:tc>
                <a:tc>
                  <a:txBody>
                    <a:bodyPr/>
                    <a:lstStyle/>
                    <a:p>
                      <a:r>
                        <a:rPr lang="en-IN" sz="1800" b="0" i="0" kern="1200" dirty="0">
                          <a:solidFill>
                            <a:schemeClr val="dk1"/>
                          </a:solidFill>
                          <a:effectLst/>
                          <a:latin typeface="+mn-lt"/>
                          <a:ea typeface="+mn-ea"/>
                          <a:cs typeface="+mn-cs"/>
                        </a:rPr>
                        <a:t>Little egret </a:t>
                      </a:r>
                      <a:endParaRPr lang="en-IN" dirty="0"/>
                    </a:p>
                  </a:txBody>
                  <a:tcPr/>
                </a:tc>
                <a:tc>
                  <a:txBody>
                    <a:bodyPr/>
                    <a:lstStyle/>
                    <a:p>
                      <a:pPr algn="ctr"/>
                      <a:r>
                        <a:rPr lang="en-IN" dirty="0"/>
                        <a:t> 7</a:t>
                      </a:r>
                    </a:p>
                  </a:txBody>
                  <a:tcPr/>
                </a:tc>
                <a:tc>
                  <a:txBody>
                    <a:bodyPr/>
                    <a:lstStyle/>
                    <a:p>
                      <a:r>
                        <a:rPr lang="en-IN" sz="1800" b="0" i="1" kern="1200" dirty="0" err="1">
                          <a:solidFill>
                            <a:schemeClr val="dk1"/>
                          </a:solidFill>
                          <a:effectLst/>
                          <a:latin typeface="+mn-lt"/>
                          <a:ea typeface="+mn-ea"/>
                          <a:cs typeface="+mn-cs"/>
                        </a:rPr>
                        <a:t>Egretta</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garzetta</a:t>
                      </a:r>
                      <a:endParaRPr lang="en-IN"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err="1"/>
                        <a:t>carnivoures</a:t>
                      </a:r>
                      <a:endParaRPr lang="en-IN" dirty="0"/>
                    </a:p>
                  </a:txBody>
                  <a:tcPr/>
                </a:tc>
                <a:extLst>
                  <a:ext uri="{0D108BD9-81ED-4DB2-BD59-A6C34878D82A}">
                    <a16:rowId xmlns:a16="http://schemas.microsoft.com/office/drawing/2014/main" val="2449909981"/>
                  </a:ext>
                </a:extLst>
              </a:tr>
              <a:tr h="714046">
                <a:tc>
                  <a:txBody>
                    <a:bodyPr/>
                    <a:lstStyle/>
                    <a:p>
                      <a:r>
                        <a:rPr lang="en-IN" dirty="0"/>
                        <a:t>10.</a:t>
                      </a:r>
                    </a:p>
                  </a:txBody>
                  <a:tcPr/>
                </a:tc>
                <a:tc>
                  <a:txBody>
                    <a:bodyPr/>
                    <a:lstStyle/>
                    <a:p>
                      <a:r>
                        <a:rPr lang="en-IN" sz="1800" b="0" i="0" kern="1200" dirty="0">
                          <a:solidFill>
                            <a:schemeClr val="dk1"/>
                          </a:solidFill>
                          <a:effectLst/>
                          <a:latin typeface="+mn-lt"/>
                          <a:ea typeface="+mn-ea"/>
                          <a:cs typeface="+mn-cs"/>
                        </a:rPr>
                        <a:t>White-throated kingfisher</a:t>
                      </a:r>
                      <a:endParaRPr lang="en-IN" dirty="0"/>
                    </a:p>
                  </a:txBody>
                  <a:tcPr/>
                </a:tc>
                <a:tc>
                  <a:txBody>
                    <a:bodyPr/>
                    <a:lstStyle/>
                    <a:p>
                      <a:pPr algn="ctr"/>
                      <a:r>
                        <a:rPr lang="en-IN" dirty="0"/>
                        <a:t> 1</a:t>
                      </a:r>
                    </a:p>
                  </a:txBody>
                  <a:tcPr/>
                </a:tc>
                <a:tc>
                  <a:txBody>
                    <a:bodyPr/>
                    <a:lstStyle/>
                    <a:p>
                      <a:r>
                        <a:rPr lang="en-IN" sz="1800" b="0" i="1" kern="1200" dirty="0">
                          <a:solidFill>
                            <a:schemeClr val="dk1"/>
                          </a:solidFill>
                          <a:effectLst/>
                          <a:latin typeface="+mn-lt"/>
                          <a:ea typeface="+mn-ea"/>
                          <a:cs typeface="+mn-cs"/>
                        </a:rPr>
                        <a:t>Halcyon </a:t>
                      </a:r>
                      <a:r>
                        <a:rPr lang="en-IN" sz="1800" b="0" i="1" kern="1200" dirty="0" err="1">
                          <a:solidFill>
                            <a:schemeClr val="dk1"/>
                          </a:solidFill>
                          <a:effectLst/>
                          <a:latin typeface="+mn-lt"/>
                          <a:ea typeface="+mn-ea"/>
                          <a:cs typeface="+mn-cs"/>
                        </a:rPr>
                        <a:t>smyrnensis</a:t>
                      </a:r>
                      <a:endParaRPr lang="en-IN"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err="1"/>
                        <a:t>Avivoures</a:t>
                      </a:r>
                      <a:endParaRPr lang="en-IN" dirty="0"/>
                    </a:p>
                  </a:txBody>
                  <a:tcPr/>
                </a:tc>
                <a:extLst>
                  <a:ext uri="{0D108BD9-81ED-4DB2-BD59-A6C34878D82A}">
                    <a16:rowId xmlns:a16="http://schemas.microsoft.com/office/drawing/2014/main" val="259225958"/>
                  </a:ext>
                </a:extLst>
              </a:tr>
              <a:tr h="714046">
                <a:tc>
                  <a:txBody>
                    <a:bodyPr/>
                    <a:lstStyle/>
                    <a:p>
                      <a:r>
                        <a:rPr lang="en-IN" dirty="0"/>
                        <a:t>11.</a:t>
                      </a:r>
                    </a:p>
                  </a:txBody>
                  <a:tcPr/>
                </a:tc>
                <a:tc>
                  <a:txBody>
                    <a:bodyPr/>
                    <a:lstStyle/>
                    <a:p>
                      <a:r>
                        <a:rPr lang="en-IN" sz="1800" b="0" i="0" kern="1200" dirty="0">
                          <a:solidFill>
                            <a:schemeClr val="dk1"/>
                          </a:solidFill>
                          <a:effectLst/>
                          <a:latin typeface="+mn-lt"/>
                          <a:ea typeface="+mn-ea"/>
                          <a:cs typeface="+mn-cs"/>
                        </a:rPr>
                        <a:t>White-browed wagtail</a:t>
                      </a:r>
                      <a:endParaRPr lang="en-IN" dirty="0"/>
                    </a:p>
                  </a:txBody>
                  <a:tcPr/>
                </a:tc>
                <a:tc>
                  <a:txBody>
                    <a:bodyPr/>
                    <a:lstStyle/>
                    <a:p>
                      <a:pPr algn="ctr"/>
                      <a:r>
                        <a:rPr lang="en-IN" dirty="0"/>
                        <a:t>1</a:t>
                      </a:r>
                    </a:p>
                  </a:txBody>
                  <a:tcPr/>
                </a:tc>
                <a:tc>
                  <a:txBody>
                    <a:bodyPr/>
                    <a:lstStyle/>
                    <a:p>
                      <a:r>
                        <a:rPr lang="en-IN" sz="1800" b="0" i="1" kern="1200" dirty="0" err="1">
                          <a:solidFill>
                            <a:schemeClr val="dk1"/>
                          </a:solidFill>
                          <a:effectLst/>
                          <a:latin typeface="+mn-lt"/>
                          <a:ea typeface="+mn-ea"/>
                          <a:cs typeface="+mn-cs"/>
                        </a:rPr>
                        <a:t>Motacilla</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maderaspatensis</a:t>
                      </a:r>
                      <a:endParaRPr lang="en-IN"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err="1"/>
                        <a:t>Insectivoures</a:t>
                      </a:r>
                      <a:endParaRPr lang="en-IN" dirty="0"/>
                    </a:p>
                  </a:txBody>
                  <a:tcPr/>
                </a:tc>
                <a:extLst>
                  <a:ext uri="{0D108BD9-81ED-4DB2-BD59-A6C34878D82A}">
                    <a16:rowId xmlns:a16="http://schemas.microsoft.com/office/drawing/2014/main" val="327666436"/>
                  </a:ext>
                </a:extLst>
              </a:tr>
              <a:tr h="550400">
                <a:tc>
                  <a:txBody>
                    <a:bodyPr/>
                    <a:lstStyle/>
                    <a:p>
                      <a:r>
                        <a:rPr lang="en-IN" dirty="0"/>
                        <a:t>12.</a:t>
                      </a:r>
                    </a:p>
                  </a:txBody>
                  <a:tcPr/>
                </a:tc>
                <a:tc>
                  <a:txBody>
                    <a:bodyPr/>
                    <a:lstStyle/>
                    <a:p>
                      <a:r>
                        <a:rPr lang="en-IN" sz="1800" b="0" i="0" kern="1200" dirty="0">
                          <a:solidFill>
                            <a:schemeClr val="dk1"/>
                          </a:solidFill>
                          <a:effectLst/>
                          <a:latin typeface="+mn-lt"/>
                          <a:ea typeface="+mn-ea"/>
                          <a:cs typeface="+mn-cs"/>
                        </a:rPr>
                        <a:t>Great tit</a:t>
                      </a:r>
                      <a:endParaRPr lang="en-IN" dirty="0"/>
                    </a:p>
                  </a:txBody>
                  <a:tcPr/>
                </a:tc>
                <a:tc>
                  <a:txBody>
                    <a:bodyPr/>
                    <a:lstStyle/>
                    <a:p>
                      <a:pPr algn="ctr"/>
                      <a:r>
                        <a:rPr lang="en-IN" dirty="0"/>
                        <a:t>1</a:t>
                      </a:r>
                    </a:p>
                  </a:txBody>
                  <a:tcPr/>
                </a:tc>
                <a:tc>
                  <a:txBody>
                    <a:bodyPr/>
                    <a:lstStyle/>
                    <a:p>
                      <a:r>
                        <a:rPr lang="en-IN" sz="1800" b="0" i="1" kern="1200" dirty="0" err="1">
                          <a:solidFill>
                            <a:schemeClr val="dk1"/>
                          </a:solidFill>
                          <a:effectLst/>
                          <a:latin typeface="+mn-lt"/>
                          <a:ea typeface="+mn-ea"/>
                          <a:cs typeface="+mn-cs"/>
                        </a:rPr>
                        <a:t>Parus</a:t>
                      </a:r>
                      <a:r>
                        <a:rPr lang="en-IN" sz="1800" b="0" i="1" kern="1200" dirty="0">
                          <a:solidFill>
                            <a:schemeClr val="dk1"/>
                          </a:solidFill>
                          <a:effectLst/>
                          <a:latin typeface="+mn-lt"/>
                          <a:ea typeface="+mn-ea"/>
                          <a:cs typeface="+mn-cs"/>
                        </a:rPr>
                        <a:t> major</a:t>
                      </a:r>
                      <a:endParaRPr lang="en-IN"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err="1"/>
                        <a:t>Insectivoures</a:t>
                      </a:r>
                      <a:endParaRPr lang="en-IN" dirty="0"/>
                    </a:p>
                  </a:txBody>
                  <a:tcPr/>
                </a:tc>
                <a:extLst>
                  <a:ext uri="{0D108BD9-81ED-4DB2-BD59-A6C34878D82A}">
                    <a16:rowId xmlns:a16="http://schemas.microsoft.com/office/drawing/2014/main" val="1156457449"/>
                  </a:ext>
                </a:extLst>
              </a:tr>
              <a:tr h="1208385">
                <a:tc>
                  <a:txBody>
                    <a:bodyPr/>
                    <a:lstStyle/>
                    <a:p>
                      <a:r>
                        <a:rPr lang="en-IN" dirty="0"/>
                        <a:t>13.</a:t>
                      </a:r>
                    </a:p>
                  </a:txBody>
                  <a:tcPr/>
                </a:tc>
                <a:tc>
                  <a:txBody>
                    <a:bodyPr/>
                    <a:lstStyle/>
                    <a:p>
                      <a:r>
                        <a:rPr lang="en-IN" sz="1800" b="0" i="0" kern="1200" dirty="0">
                          <a:solidFill>
                            <a:schemeClr val="dk1"/>
                          </a:solidFill>
                          <a:effectLst/>
                          <a:latin typeface="+mn-lt"/>
                          <a:ea typeface="+mn-ea"/>
                          <a:cs typeface="+mn-cs"/>
                        </a:rPr>
                        <a:t>Pale-billed flowerpecker</a:t>
                      </a:r>
                    </a:p>
                    <a:p>
                      <a:r>
                        <a:rPr lang="en-IN" sz="1800" b="0" i="0" kern="1200" dirty="0" smtClean="0">
                          <a:solidFill>
                            <a:schemeClr val="dk1"/>
                          </a:solidFill>
                          <a:effectLst/>
                          <a:latin typeface="+mn-lt"/>
                          <a:ea typeface="+mn-ea"/>
                          <a:cs typeface="+mn-cs"/>
                        </a:rPr>
                        <a:t>(India's </a:t>
                      </a:r>
                      <a:r>
                        <a:rPr lang="en-IN" sz="1800" b="0" i="0" kern="1200" dirty="0">
                          <a:solidFill>
                            <a:schemeClr val="dk1"/>
                          </a:solidFill>
                          <a:effectLst/>
                          <a:latin typeface="+mn-lt"/>
                          <a:ea typeface="+mn-ea"/>
                          <a:cs typeface="+mn-cs"/>
                        </a:rPr>
                        <a:t>smallest bird)</a:t>
                      </a:r>
                      <a:endParaRPr lang="en-IN" dirty="0"/>
                    </a:p>
                  </a:txBody>
                  <a:tcPr/>
                </a:tc>
                <a:tc>
                  <a:txBody>
                    <a:bodyPr/>
                    <a:lstStyle/>
                    <a:p>
                      <a:pPr algn="ctr"/>
                      <a:r>
                        <a:rPr lang="en-IN" dirty="0"/>
                        <a:t>1</a:t>
                      </a:r>
                    </a:p>
                  </a:txBody>
                  <a:tcPr/>
                </a:tc>
                <a:tc>
                  <a:txBody>
                    <a:bodyPr/>
                    <a:lstStyle/>
                    <a:p>
                      <a:r>
                        <a:rPr lang="en-IN" sz="1800" b="0" i="1" kern="1200" dirty="0" err="1">
                          <a:solidFill>
                            <a:schemeClr val="dk1"/>
                          </a:solidFill>
                          <a:effectLst/>
                          <a:latin typeface="+mn-lt"/>
                          <a:ea typeface="+mn-ea"/>
                          <a:cs typeface="+mn-cs"/>
                        </a:rPr>
                        <a:t>Dicaeum</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erythrorhynchos</a:t>
                      </a:r>
                      <a:endParaRPr lang="en-IN"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err="1"/>
                        <a:t>Nectivoures</a:t>
                      </a:r>
                      <a:endParaRPr lang="en-IN" dirty="0"/>
                    </a:p>
                  </a:txBody>
                  <a:tcPr/>
                </a:tc>
                <a:extLst>
                  <a:ext uri="{0D108BD9-81ED-4DB2-BD59-A6C34878D82A}">
                    <a16:rowId xmlns:a16="http://schemas.microsoft.com/office/drawing/2014/main" val="2242943260"/>
                  </a:ext>
                </a:extLst>
              </a:tr>
              <a:tr h="550400">
                <a:tc>
                  <a:txBody>
                    <a:bodyPr/>
                    <a:lstStyle/>
                    <a:p>
                      <a:r>
                        <a:rPr lang="en-IN" dirty="0"/>
                        <a:t>14</a:t>
                      </a:r>
                    </a:p>
                  </a:txBody>
                  <a:tcPr/>
                </a:tc>
                <a:tc>
                  <a:txBody>
                    <a:bodyPr/>
                    <a:lstStyle/>
                    <a:p>
                      <a:r>
                        <a:rPr lang="en-IN" sz="1600" b="0" i="0" kern="1200" dirty="0">
                          <a:solidFill>
                            <a:schemeClr val="dk1"/>
                          </a:solidFill>
                          <a:effectLst/>
                          <a:latin typeface="+mn-lt"/>
                          <a:ea typeface="+mn-ea"/>
                          <a:cs typeface="+mn-cs"/>
                        </a:rPr>
                        <a:t>Rock dove(pigeon)</a:t>
                      </a:r>
                      <a:endParaRPr lang="en-IN" sz="1600" dirty="0"/>
                    </a:p>
                  </a:txBody>
                  <a:tcPr/>
                </a:tc>
                <a:tc>
                  <a:txBody>
                    <a:bodyPr/>
                    <a:lstStyle/>
                    <a:p>
                      <a:pPr algn="ctr"/>
                      <a:r>
                        <a:rPr lang="en-IN" sz="1600" dirty="0"/>
                        <a:t>12</a:t>
                      </a:r>
                    </a:p>
                  </a:txBody>
                  <a:tcPr/>
                </a:tc>
                <a:tc>
                  <a:txBody>
                    <a:bodyPr/>
                    <a:lstStyle/>
                    <a:p>
                      <a:r>
                        <a:rPr lang="en-IN" sz="1800" b="0" i="1" kern="1200" dirty="0">
                          <a:solidFill>
                            <a:schemeClr val="dk1"/>
                          </a:solidFill>
                          <a:effectLst/>
                          <a:latin typeface="+mn-lt"/>
                          <a:ea typeface="+mn-ea"/>
                          <a:cs typeface="+mn-cs"/>
                        </a:rPr>
                        <a:t>Columba </a:t>
                      </a:r>
                      <a:r>
                        <a:rPr lang="en-IN" sz="1800" b="0" i="1" kern="1200" dirty="0" err="1">
                          <a:solidFill>
                            <a:schemeClr val="dk1"/>
                          </a:solidFill>
                          <a:effectLst/>
                          <a:latin typeface="+mn-lt"/>
                          <a:ea typeface="+mn-ea"/>
                          <a:cs typeface="+mn-cs"/>
                        </a:rPr>
                        <a:t>livia</a:t>
                      </a:r>
                      <a:endParaRPr lang="en-IN"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flying</a:t>
                      </a:r>
                    </a:p>
                    <a:p>
                      <a:endParaRPr lang="en-IN" dirty="0"/>
                    </a:p>
                  </a:txBody>
                  <a:tcPr/>
                </a:tc>
                <a:tc>
                  <a:txBody>
                    <a:bodyPr/>
                    <a:lstStyle/>
                    <a:p>
                      <a:r>
                        <a:rPr lang="en-IN" dirty="0" err="1"/>
                        <a:t>frugivoures</a:t>
                      </a:r>
                      <a:endParaRPr lang="en-IN" dirty="0"/>
                    </a:p>
                  </a:txBody>
                  <a:tcPr/>
                </a:tc>
                <a:extLst>
                  <a:ext uri="{0D108BD9-81ED-4DB2-BD59-A6C34878D82A}">
                    <a16:rowId xmlns:a16="http://schemas.microsoft.com/office/drawing/2014/main" val="1429702655"/>
                  </a:ext>
                </a:extLst>
              </a:tr>
            </a:tbl>
          </a:graphicData>
        </a:graphic>
      </p:graphicFrame>
      <p:sp>
        <p:nvSpPr>
          <p:cNvPr id="7" name="TextBox 6">
            <a:extLst>
              <a:ext uri="{FF2B5EF4-FFF2-40B4-BE49-F238E27FC236}">
                <a16:creationId xmlns:a16="http://schemas.microsoft.com/office/drawing/2014/main" id="{2FE37D9C-42C2-8E63-3715-21A9B2B06B02}"/>
              </a:ext>
            </a:extLst>
          </p:cNvPr>
          <p:cNvSpPr txBox="1"/>
          <p:nvPr/>
        </p:nvSpPr>
        <p:spPr>
          <a:xfrm>
            <a:off x="4722905" y="602262"/>
            <a:ext cx="6343094" cy="369332"/>
          </a:xfrm>
          <a:prstGeom prst="rect">
            <a:avLst/>
          </a:prstGeom>
          <a:noFill/>
        </p:spPr>
        <p:txBody>
          <a:bodyPr wrap="square">
            <a:spAutoFit/>
          </a:bodyPr>
          <a:lstStyle/>
          <a:p>
            <a:r>
              <a:rPr lang="en-IN" sz="1800" dirty="0"/>
              <a:t>BIRD SPECIES OF SARAKKI LAKE</a:t>
            </a:r>
          </a:p>
        </p:txBody>
      </p:sp>
    </p:spTree>
    <p:extLst>
      <p:ext uri="{BB962C8B-B14F-4D97-AF65-F5344CB8AC3E}">
        <p14:creationId xmlns:p14="http://schemas.microsoft.com/office/powerpoint/2010/main" val="375140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664" y="495373"/>
            <a:ext cx="6785415" cy="513088"/>
          </a:xfrm>
        </p:spPr>
        <p:txBody>
          <a:bodyPr>
            <a:normAutofit fontScale="90000"/>
          </a:bodyPr>
          <a:lstStyle/>
          <a:p>
            <a:r>
              <a:rPr lang="en-IN" sz="3200" dirty="0"/>
              <a:t>BIRD SPECIES OF SARAKKI LAKE</a:t>
            </a:r>
          </a:p>
        </p:txBody>
      </p:sp>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a:xfrm>
            <a:off x="4589712" y="6147389"/>
            <a:ext cx="5212080" cy="256032"/>
          </a:xfrm>
        </p:spPr>
        <p:txBody>
          <a:bodyPr/>
          <a:lstStyle/>
          <a:p>
            <a:r>
              <a:rPr lang="en-IN" dirty="0"/>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14</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2320592803"/>
              </p:ext>
            </p:extLst>
          </p:nvPr>
        </p:nvGraphicFramePr>
        <p:xfrm>
          <a:off x="560773" y="1008461"/>
          <a:ext cx="11070453" cy="5394960"/>
        </p:xfrm>
        <a:graphic>
          <a:graphicData uri="http://schemas.openxmlformats.org/drawingml/2006/table">
            <a:tbl>
              <a:tblPr firstRow="1" bandRow="1">
                <a:tableStyleId>{5C22544A-7EE6-4342-B048-85BDC9FD1C3A}</a:tableStyleId>
              </a:tblPr>
              <a:tblGrid>
                <a:gridCol w="662592">
                  <a:extLst>
                    <a:ext uri="{9D8B030D-6E8A-4147-A177-3AD203B41FA5}">
                      <a16:colId xmlns:a16="http://schemas.microsoft.com/office/drawing/2014/main" val="251353592"/>
                    </a:ext>
                  </a:extLst>
                </a:gridCol>
                <a:gridCol w="2538386">
                  <a:extLst>
                    <a:ext uri="{9D8B030D-6E8A-4147-A177-3AD203B41FA5}">
                      <a16:colId xmlns:a16="http://schemas.microsoft.com/office/drawing/2014/main" val="1874634376"/>
                    </a:ext>
                  </a:extLst>
                </a:gridCol>
                <a:gridCol w="1344949">
                  <a:extLst>
                    <a:ext uri="{9D8B030D-6E8A-4147-A177-3AD203B41FA5}">
                      <a16:colId xmlns:a16="http://schemas.microsoft.com/office/drawing/2014/main" val="1537038315"/>
                    </a:ext>
                  </a:extLst>
                </a:gridCol>
                <a:gridCol w="1886996">
                  <a:extLst>
                    <a:ext uri="{9D8B030D-6E8A-4147-A177-3AD203B41FA5}">
                      <a16:colId xmlns:a16="http://schemas.microsoft.com/office/drawing/2014/main" val="758984417"/>
                    </a:ext>
                  </a:extLst>
                </a:gridCol>
                <a:gridCol w="2318765">
                  <a:extLst>
                    <a:ext uri="{9D8B030D-6E8A-4147-A177-3AD203B41FA5}">
                      <a16:colId xmlns:a16="http://schemas.microsoft.com/office/drawing/2014/main" val="3841395651"/>
                    </a:ext>
                  </a:extLst>
                </a:gridCol>
                <a:gridCol w="2318765">
                  <a:extLst>
                    <a:ext uri="{9D8B030D-6E8A-4147-A177-3AD203B41FA5}">
                      <a16:colId xmlns:a16="http://schemas.microsoft.com/office/drawing/2014/main" val="200051187"/>
                    </a:ext>
                  </a:extLst>
                </a:gridCol>
              </a:tblGrid>
              <a:tr h="602272">
                <a:tc>
                  <a:txBody>
                    <a:bodyPr/>
                    <a:lstStyle/>
                    <a:p>
                      <a:r>
                        <a:rPr lang="en-IN" dirty="0"/>
                        <a:t>Sl.no</a:t>
                      </a:r>
                    </a:p>
                  </a:txBody>
                  <a:tcPr/>
                </a:tc>
                <a:tc>
                  <a:txBody>
                    <a:bodyPr/>
                    <a:lstStyle/>
                    <a:p>
                      <a:r>
                        <a:rPr lang="en-IN" dirty="0"/>
                        <a:t>Common name</a:t>
                      </a:r>
                    </a:p>
                  </a:txBody>
                  <a:tcPr/>
                </a:tc>
                <a:tc>
                  <a:txBody>
                    <a:bodyPr/>
                    <a:lstStyle/>
                    <a:p>
                      <a:r>
                        <a:rPr lang="en-IN" dirty="0"/>
                        <a:t>count</a:t>
                      </a:r>
                    </a:p>
                  </a:txBody>
                  <a:tcPr/>
                </a:tc>
                <a:tc>
                  <a:txBody>
                    <a:bodyPr/>
                    <a:lstStyle/>
                    <a:p>
                      <a:r>
                        <a:rPr lang="en-IN" dirty="0"/>
                        <a:t>Scientific name</a:t>
                      </a:r>
                    </a:p>
                  </a:txBody>
                  <a:tcPr/>
                </a:tc>
                <a:tc>
                  <a:txBody>
                    <a:bodyPr/>
                    <a:lstStyle/>
                    <a:p>
                      <a:r>
                        <a:rPr lang="en-IN" dirty="0"/>
                        <a:t>Action</a:t>
                      </a:r>
                      <a:r>
                        <a:rPr lang="en-IN" baseline="0" dirty="0"/>
                        <a:t> of the bird</a:t>
                      </a:r>
                      <a:endParaRPr lang="en-IN" dirty="0"/>
                    </a:p>
                  </a:txBody>
                  <a:tcPr/>
                </a:tc>
                <a:tc>
                  <a:txBody>
                    <a:bodyPr/>
                    <a:lstStyle/>
                    <a:p>
                      <a:r>
                        <a:rPr lang="en-IN" dirty="0"/>
                        <a:t>Type of birds</a:t>
                      </a:r>
                    </a:p>
                  </a:txBody>
                  <a:tcPr/>
                </a:tc>
                <a:extLst>
                  <a:ext uri="{0D108BD9-81ED-4DB2-BD59-A6C34878D82A}">
                    <a16:rowId xmlns:a16="http://schemas.microsoft.com/office/drawing/2014/main" val="3576894976"/>
                  </a:ext>
                </a:extLst>
              </a:tr>
              <a:tr h="602272">
                <a:tc>
                  <a:txBody>
                    <a:bodyPr/>
                    <a:lstStyle/>
                    <a:p>
                      <a:r>
                        <a:rPr lang="en-IN" dirty="0"/>
                        <a:t>15.</a:t>
                      </a:r>
                    </a:p>
                  </a:txBody>
                  <a:tcPr/>
                </a:tc>
                <a:tc>
                  <a:txBody>
                    <a:bodyPr/>
                    <a:lstStyle/>
                    <a:p>
                      <a:r>
                        <a:rPr lang="en-IN" sz="1800" b="0" i="0" kern="1200" dirty="0">
                          <a:solidFill>
                            <a:schemeClr val="dk1"/>
                          </a:solidFill>
                          <a:effectLst/>
                          <a:latin typeface="+mn-lt"/>
                          <a:ea typeface="+mn-ea"/>
                          <a:cs typeface="+mn-cs"/>
                        </a:rPr>
                        <a:t>House crow</a:t>
                      </a:r>
                      <a:endParaRPr lang="en-IN" dirty="0"/>
                    </a:p>
                  </a:txBody>
                  <a:tcPr/>
                </a:tc>
                <a:tc>
                  <a:txBody>
                    <a:bodyPr/>
                    <a:lstStyle/>
                    <a:p>
                      <a:r>
                        <a:rPr lang="en-IN" dirty="0"/>
                        <a:t>    5</a:t>
                      </a:r>
                    </a:p>
                  </a:txBody>
                  <a:tcPr/>
                </a:tc>
                <a:tc>
                  <a:txBody>
                    <a:bodyPr/>
                    <a:lstStyle/>
                    <a:p>
                      <a:r>
                        <a:rPr lang="en-IN" sz="1800" b="0" i="1" kern="1200" dirty="0" err="1">
                          <a:solidFill>
                            <a:schemeClr val="dk1"/>
                          </a:solidFill>
                          <a:effectLst/>
                          <a:latin typeface="+mn-lt"/>
                          <a:ea typeface="+mn-ea"/>
                          <a:cs typeface="+mn-cs"/>
                        </a:rPr>
                        <a:t>Corvus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splendens</a:t>
                      </a:r>
                      <a:endParaRPr lang="en-IN" i="1" dirty="0"/>
                    </a:p>
                  </a:txBody>
                  <a:tcPr/>
                </a:tc>
                <a:tc>
                  <a:txBody>
                    <a:bodyPr/>
                    <a:lstStyle/>
                    <a:p>
                      <a:r>
                        <a:rPr lang="en-IN" dirty="0"/>
                        <a:t>flying</a:t>
                      </a:r>
                    </a:p>
                  </a:txBody>
                  <a:tcPr/>
                </a:tc>
                <a:tc>
                  <a:txBody>
                    <a:bodyPr/>
                    <a:lstStyle/>
                    <a:p>
                      <a:r>
                        <a:rPr lang="en-IN" dirty="0" smtClean="0"/>
                        <a:t>Omnivorous</a:t>
                      </a:r>
                      <a:endParaRPr lang="en-IN" dirty="0"/>
                    </a:p>
                  </a:txBody>
                  <a:tcPr/>
                </a:tc>
                <a:extLst>
                  <a:ext uri="{0D108BD9-81ED-4DB2-BD59-A6C34878D82A}">
                    <a16:rowId xmlns:a16="http://schemas.microsoft.com/office/drawing/2014/main" val="3164968527"/>
                  </a:ext>
                </a:extLst>
              </a:tr>
              <a:tr h="602272">
                <a:tc>
                  <a:txBody>
                    <a:bodyPr/>
                    <a:lstStyle/>
                    <a:p>
                      <a:r>
                        <a:rPr lang="en-IN" dirty="0"/>
                        <a:t>16.</a:t>
                      </a:r>
                    </a:p>
                  </a:txBody>
                  <a:tcPr/>
                </a:tc>
                <a:tc>
                  <a:txBody>
                    <a:bodyPr/>
                    <a:lstStyle/>
                    <a:p>
                      <a:r>
                        <a:rPr lang="en-IN" sz="1800" b="0" i="0" kern="1200" dirty="0">
                          <a:solidFill>
                            <a:schemeClr val="dk1"/>
                          </a:solidFill>
                          <a:effectLst/>
                          <a:latin typeface="+mn-lt"/>
                          <a:ea typeface="+mn-ea"/>
                          <a:cs typeface="+mn-cs"/>
                        </a:rPr>
                        <a:t>Rose-ringed parakeet</a:t>
                      </a:r>
                      <a:endParaRPr lang="en-IN" dirty="0"/>
                    </a:p>
                  </a:txBody>
                  <a:tcPr/>
                </a:tc>
                <a:tc>
                  <a:txBody>
                    <a:bodyPr/>
                    <a:lstStyle/>
                    <a:p>
                      <a:r>
                        <a:rPr lang="en-IN" dirty="0"/>
                        <a:t>    1</a:t>
                      </a:r>
                    </a:p>
                  </a:txBody>
                  <a:tcPr/>
                </a:tc>
                <a:tc>
                  <a:txBody>
                    <a:bodyPr/>
                    <a:lstStyle/>
                    <a:p>
                      <a:r>
                        <a:rPr lang="en-IN" sz="1800" b="0" i="1" kern="1200" dirty="0" err="1">
                          <a:solidFill>
                            <a:schemeClr val="dk1"/>
                          </a:solidFill>
                          <a:effectLst/>
                          <a:latin typeface="+mn-lt"/>
                          <a:ea typeface="+mn-ea"/>
                          <a:cs typeface="+mn-cs"/>
                        </a:rPr>
                        <a:t>Psittacula</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krameri</a:t>
                      </a:r>
                      <a:endParaRPr lang="en-IN" i="1" dirty="0"/>
                    </a:p>
                  </a:txBody>
                  <a:tcPr/>
                </a:tc>
                <a:tc>
                  <a:txBody>
                    <a:bodyPr/>
                    <a:lstStyle/>
                    <a:p>
                      <a:r>
                        <a:rPr lang="en-IN" dirty="0"/>
                        <a:t>Flying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frugivorous</a:t>
                      </a:r>
                      <a:endParaRPr lang="en-IN" dirty="0"/>
                    </a:p>
                  </a:txBody>
                  <a:tcPr/>
                </a:tc>
                <a:extLst>
                  <a:ext uri="{0D108BD9-81ED-4DB2-BD59-A6C34878D82A}">
                    <a16:rowId xmlns:a16="http://schemas.microsoft.com/office/drawing/2014/main" val="466136128"/>
                  </a:ext>
                </a:extLst>
              </a:tr>
              <a:tr h="602272">
                <a:tc>
                  <a:txBody>
                    <a:bodyPr/>
                    <a:lstStyle/>
                    <a:p>
                      <a:r>
                        <a:rPr lang="en-IN" dirty="0"/>
                        <a:t>17.</a:t>
                      </a:r>
                    </a:p>
                  </a:txBody>
                  <a:tcPr/>
                </a:tc>
                <a:tc>
                  <a:txBody>
                    <a:bodyPr/>
                    <a:lstStyle/>
                    <a:p>
                      <a:r>
                        <a:rPr lang="en-IN" sz="1800" b="0" i="0" kern="1200" dirty="0">
                          <a:solidFill>
                            <a:schemeClr val="dk1"/>
                          </a:solidFill>
                          <a:effectLst/>
                          <a:latin typeface="+mn-lt"/>
                          <a:ea typeface="+mn-ea"/>
                          <a:cs typeface="+mn-cs"/>
                        </a:rPr>
                        <a:t>Purple sunbird</a:t>
                      </a:r>
                      <a:endParaRPr lang="en-IN" dirty="0"/>
                    </a:p>
                  </a:txBody>
                  <a:tcPr/>
                </a:tc>
                <a:tc>
                  <a:txBody>
                    <a:bodyPr/>
                    <a:lstStyle/>
                    <a:p>
                      <a:r>
                        <a:rPr lang="en-IN" dirty="0"/>
                        <a:t>    1</a:t>
                      </a:r>
                    </a:p>
                  </a:txBody>
                  <a:tcPr/>
                </a:tc>
                <a:tc>
                  <a:txBody>
                    <a:bodyPr/>
                    <a:lstStyle/>
                    <a:p>
                      <a:r>
                        <a:rPr lang="en-IN" sz="1800" b="0" i="1" kern="1200" dirty="0" err="1">
                          <a:solidFill>
                            <a:schemeClr val="dk1"/>
                          </a:solidFill>
                          <a:effectLst/>
                          <a:latin typeface="+mn-lt"/>
                          <a:ea typeface="+mn-ea"/>
                          <a:cs typeface="+mn-cs"/>
                        </a:rPr>
                        <a:t>Cinnyris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asiaticus</a:t>
                      </a:r>
                      <a:endParaRPr lang="en-IN" i="1" dirty="0"/>
                    </a:p>
                  </a:txBody>
                  <a:tcPr/>
                </a:tc>
                <a:tc>
                  <a:txBody>
                    <a:bodyPr/>
                    <a:lstStyle/>
                    <a:p>
                      <a:r>
                        <a:rPr lang="en-IN" dirty="0"/>
                        <a:t>Flying</a:t>
                      </a:r>
                    </a:p>
                  </a:txBody>
                  <a:tcPr/>
                </a:tc>
                <a:tc>
                  <a:txBody>
                    <a:bodyPr/>
                    <a:lstStyle/>
                    <a:p>
                      <a:r>
                        <a:rPr lang="en-IN" dirty="0"/>
                        <a:t>Nectarivous</a:t>
                      </a:r>
                    </a:p>
                  </a:txBody>
                  <a:tcPr/>
                </a:tc>
                <a:extLst>
                  <a:ext uri="{0D108BD9-81ED-4DB2-BD59-A6C34878D82A}">
                    <a16:rowId xmlns:a16="http://schemas.microsoft.com/office/drawing/2014/main" val="847612974"/>
                  </a:ext>
                </a:extLst>
              </a:tr>
              <a:tr h="602272">
                <a:tc>
                  <a:txBody>
                    <a:bodyPr/>
                    <a:lstStyle/>
                    <a:p>
                      <a:r>
                        <a:rPr lang="en-IN" dirty="0"/>
                        <a:t>18.</a:t>
                      </a:r>
                    </a:p>
                  </a:txBody>
                  <a:tcPr/>
                </a:tc>
                <a:tc>
                  <a:txBody>
                    <a:bodyPr/>
                    <a:lstStyle/>
                    <a:p>
                      <a:r>
                        <a:rPr lang="en-IN" sz="1800" b="0" i="0" kern="1200" dirty="0">
                          <a:solidFill>
                            <a:schemeClr val="dk1"/>
                          </a:solidFill>
                          <a:effectLst/>
                          <a:latin typeface="+mn-lt"/>
                          <a:ea typeface="+mn-ea"/>
                          <a:cs typeface="+mn-cs"/>
                        </a:rPr>
                        <a:t>Common sandpiper</a:t>
                      </a:r>
                      <a:endParaRPr lang="en-IN" dirty="0"/>
                    </a:p>
                  </a:txBody>
                  <a:tcPr/>
                </a:tc>
                <a:tc>
                  <a:txBody>
                    <a:bodyPr/>
                    <a:lstStyle/>
                    <a:p>
                      <a:r>
                        <a:rPr lang="en-IN" dirty="0"/>
                        <a:t>    1</a:t>
                      </a:r>
                    </a:p>
                  </a:txBody>
                  <a:tcPr/>
                </a:tc>
                <a:tc>
                  <a:txBody>
                    <a:bodyPr/>
                    <a:lstStyle/>
                    <a:p>
                      <a:r>
                        <a:rPr lang="en-IN" sz="1800" b="0" i="1" kern="1200" dirty="0" err="1">
                          <a:solidFill>
                            <a:schemeClr val="dk1"/>
                          </a:solidFill>
                          <a:effectLst/>
                          <a:latin typeface="+mn-lt"/>
                          <a:ea typeface="+mn-ea"/>
                          <a:cs typeface="+mn-cs"/>
                        </a:rPr>
                        <a:t>Actitis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hypoleucos</a:t>
                      </a:r>
                      <a:endParaRPr lang="en-IN" i="1" dirty="0"/>
                    </a:p>
                  </a:txBody>
                  <a:tcPr/>
                </a:tc>
                <a:tc>
                  <a:txBody>
                    <a:bodyPr/>
                    <a:lstStyle/>
                    <a:p>
                      <a:r>
                        <a:rPr lang="en-IN" dirty="0"/>
                        <a:t>Flying</a:t>
                      </a:r>
                    </a:p>
                  </a:txBody>
                  <a:tcPr/>
                </a:tc>
                <a:tc>
                  <a:txBody>
                    <a:bodyPr/>
                    <a:lstStyle/>
                    <a:p>
                      <a:r>
                        <a:rPr lang="en-IN" dirty="0" smtClean="0"/>
                        <a:t>insectivores</a:t>
                      </a:r>
                      <a:endParaRPr lang="en-IN" dirty="0"/>
                    </a:p>
                  </a:txBody>
                  <a:tcPr/>
                </a:tc>
                <a:extLst>
                  <a:ext uri="{0D108BD9-81ED-4DB2-BD59-A6C34878D82A}">
                    <a16:rowId xmlns:a16="http://schemas.microsoft.com/office/drawing/2014/main" val="2559458194"/>
                  </a:ext>
                </a:extLst>
              </a:tr>
              <a:tr h="602272">
                <a:tc>
                  <a:txBody>
                    <a:bodyPr/>
                    <a:lstStyle/>
                    <a:p>
                      <a:r>
                        <a:rPr lang="en-IN" dirty="0"/>
                        <a:t>19.</a:t>
                      </a:r>
                    </a:p>
                  </a:txBody>
                  <a:tcPr/>
                </a:tc>
                <a:tc>
                  <a:txBody>
                    <a:bodyPr/>
                    <a:lstStyle/>
                    <a:p>
                      <a:r>
                        <a:rPr lang="en-IN" sz="1800" b="0" i="0" kern="1200" dirty="0">
                          <a:solidFill>
                            <a:schemeClr val="dk1"/>
                          </a:solidFill>
                          <a:effectLst/>
                          <a:latin typeface="+mn-lt"/>
                          <a:ea typeface="+mn-ea"/>
                          <a:cs typeface="+mn-cs"/>
                        </a:rPr>
                        <a:t>Greenish warbler</a:t>
                      </a:r>
                      <a:endParaRPr lang="en-IN" dirty="0"/>
                    </a:p>
                  </a:txBody>
                  <a:tcPr/>
                </a:tc>
                <a:tc>
                  <a:txBody>
                    <a:bodyPr/>
                    <a:lstStyle/>
                    <a:p>
                      <a:r>
                        <a:rPr lang="en-IN" dirty="0"/>
                        <a:t>    1</a:t>
                      </a:r>
                    </a:p>
                  </a:txBody>
                  <a:tcPr/>
                </a:tc>
                <a:tc>
                  <a:txBody>
                    <a:bodyPr/>
                    <a:lstStyle/>
                    <a:p>
                      <a:r>
                        <a:rPr lang="en-IN" sz="1800" b="0" i="1" kern="1200" dirty="0" err="1">
                          <a:solidFill>
                            <a:schemeClr val="dk1"/>
                          </a:solidFill>
                          <a:effectLst/>
                          <a:latin typeface="+mn-lt"/>
                          <a:ea typeface="+mn-ea"/>
                          <a:cs typeface="+mn-cs"/>
                        </a:rPr>
                        <a:t>Phylloscopus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trochiloides</a:t>
                      </a:r>
                      <a:endParaRPr lang="en-IN" i="1" dirty="0"/>
                    </a:p>
                  </a:txBody>
                  <a:tcPr/>
                </a:tc>
                <a:tc>
                  <a:txBody>
                    <a:bodyPr/>
                    <a:lstStyle/>
                    <a:p>
                      <a:r>
                        <a:rPr lang="en-IN" dirty="0"/>
                        <a:t>Flying</a:t>
                      </a:r>
                    </a:p>
                  </a:txBody>
                  <a:tcPr/>
                </a:tc>
                <a:tc>
                  <a:txBody>
                    <a:bodyPr/>
                    <a:lstStyle/>
                    <a:p>
                      <a:r>
                        <a:rPr lang="en-IN" dirty="0" smtClean="0"/>
                        <a:t>Insectivores</a:t>
                      </a:r>
                      <a:endParaRPr lang="en-IN" dirty="0"/>
                    </a:p>
                  </a:txBody>
                  <a:tcPr/>
                </a:tc>
                <a:extLst>
                  <a:ext uri="{0D108BD9-81ED-4DB2-BD59-A6C34878D82A}">
                    <a16:rowId xmlns:a16="http://schemas.microsoft.com/office/drawing/2014/main" val="794892788"/>
                  </a:ext>
                </a:extLst>
              </a:tr>
              <a:tr h="860388">
                <a:tc>
                  <a:txBody>
                    <a:bodyPr/>
                    <a:lstStyle/>
                    <a:p>
                      <a:r>
                        <a:rPr lang="en-IN" dirty="0"/>
                        <a:t>20.</a:t>
                      </a:r>
                    </a:p>
                  </a:txBody>
                  <a:tcPr/>
                </a:tc>
                <a:tc>
                  <a:txBody>
                    <a:bodyPr/>
                    <a:lstStyle/>
                    <a:p>
                      <a:r>
                        <a:rPr lang="en-IN" sz="1800" b="0" i="0" kern="1200" dirty="0">
                          <a:solidFill>
                            <a:schemeClr val="dk1"/>
                          </a:solidFill>
                          <a:effectLst/>
                          <a:latin typeface="+mn-lt"/>
                          <a:ea typeface="+mn-ea"/>
                          <a:cs typeface="+mn-cs"/>
                        </a:rPr>
                        <a:t>Indian spot-billed duck</a:t>
                      </a:r>
                      <a:endParaRPr lang="en-IN" dirty="0"/>
                    </a:p>
                  </a:txBody>
                  <a:tcPr/>
                </a:tc>
                <a:tc>
                  <a:txBody>
                    <a:bodyPr/>
                    <a:lstStyle/>
                    <a:p>
                      <a:r>
                        <a:rPr lang="en-IN" dirty="0"/>
                        <a:t>    4</a:t>
                      </a:r>
                    </a:p>
                  </a:txBody>
                  <a:tcPr/>
                </a:tc>
                <a:tc>
                  <a:txBody>
                    <a:bodyPr/>
                    <a:lstStyle/>
                    <a:p>
                      <a:r>
                        <a:rPr lang="en-IN" sz="1800" b="1"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Anas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poecilorhyncha</a:t>
                      </a:r>
                      <a:endParaRPr lang="en-IN" i="1" dirty="0"/>
                    </a:p>
                  </a:txBody>
                  <a:tcPr/>
                </a:tc>
                <a:tc>
                  <a:txBody>
                    <a:bodyPr/>
                    <a:lstStyle/>
                    <a:p>
                      <a:r>
                        <a:rPr lang="en-IN" dirty="0"/>
                        <a:t>floating</a:t>
                      </a:r>
                    </a:p>
                  </a:txBody>
                  <a:tcPr/>
                </a:tc>
                <a:tc>
                  <a:txBody>
                    <a:bodyPr/>
                    <a:lstStyle/>
                    <a:p>
                      <a:r>
                        <a:rPr lang="en-IN" dirty="0" smtClean="0"/>
                        <a:t>Omnivorous</a:t>
                      </a:r>
                      <a:endParaRPr lang="en-IN" dirty="0"/>
                    </a:p>
                  </a:txBody>
                  <a:tcPr/>
                </a:tc>
                <a:extLst>
                  <a:ext uri="{0D108BD9-81ED-4DB2-BD59-A6C34878D82A}">
                    <a16:rowId xmlns:a16="http://schemas.microsoft.com/office/drawing/2014/main" val="1848386506"/>
                  </a:ext>
                </a:extLst>
              </a:tr>
              <a:tr h="602272">
                <a:tc>
                  <a:txBody>
                    <a:bodyPr/>
                    <a:lstStyle/>
                    <a:p>
                      <a:r>
                        <a:rPr lang="en-IN" dirty="0"/>
                        <a:t>21.</a:t>
                      </a:r>
                    </a:p>
                  </a:txBody>
                  <a:tcPr/>
                </a:tc>
                <a:tc>
                  <a:txBody>
                    <a:bodyPr/>
                    <a:lstStyle/>
                    <a:p>
                      <a:r>
                        <a:rPr lang="en-IN" sz="1800" b="0" i="0" kern="1200" dirty="0" smtClean="0">
                          <a:solidFill>
                            <a:schemeClr val="dk1"/>
                          </a:solidFill>
                          <a:effectLst/>
                          <a:latin typeface="+mn-lt"/>
                          <a:ea typeface="+mn-ea"/>
                          <a:cs typeface="+mn-cs"/>
                        </a:rPr>
                        <a:t>Grey-headed </a:t>
                      </a:r>
                      <a:r>
                        <a:rPr lang="en-IN" sz="1800" b="0" i="0" kern="1200" dirty="0">
                          <a:solidFill>
                            <a:schemeClr val="dk1"/>
                          </a:solidFill>
                          <a:effectLst/>
                          <a:latin typeface="+mn-lt"/>
                          <a:ea typeface="+mn-ea"/>
                          <a:cs typeface="+mn-cs"/>
                        </a:rPr>
                        <a:t>swamphen</a:t>
                      </a:r>
                      <a:endParaRPr lang="en-IN" dirty="0"/>
                    </a:p>
                  </a:txBody>
                  <a:tcPr/>
                </a:tc>
                <a:tc>
                  <a:txBody>
                    <a:bodyPr/>
                    <a:lstStyle/>
                    <a:p>
                      <a:r>
                        <a:rPr lang="en-IN" dirty="0"/>
                        <a:t>   10</a:t>
                      </a:r>
                    </a:p>
                  </a:txBody>
                  <a:tcPr/>
                </a:tc>
                <a:tc>
                  <a:txBody>
                    <a:bodyPr/>
                    <a:lstStyle/>
                    <a:p>
                      <a:r>
                        <a:rPr lang="en-IN" sz="1800" b="0" i="1" kern="1200" dirty="0" err="1">
                          <a:solidFill>
                            <a:schemeClr val="dk1"/>
                          </a:solidFill>
                          <a:effectLst/>
                          <a:latin typeface="+mn-lt"/>
                          <a:ea typeface="+mn-ea"/>
                          <a:cs typeface="+mn-cs"/>
                        </a:rPr>
                        <a:t>Porphyrio</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porphyrio</a:t>
                      </a:r>
                      <a:endParaRPr lang="en-IN" i="1" dirty="0"/>
                    </a:p>
                  </a:txBody>
                  <a:tcPr/>
                </a:tc>
                <a:tc>
                  <a:txBody>
                    <a:bodyPr/>
                    <a:lstStyle/>
                    <a:p>
                      <a:r>
                        <a:rPr lang="en-IN" dirty="0"/>
                        <a:t>sitting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Omnivorous</a:t>
                      </a:r>
                    </a:p>
                    <a:p>
                      <a:endParaRPr lang="en-IN" dirty="0"/>
                    </a:p>
                  </a:txBody>
                  <a:tcPr/>
                </a:tc>
                <a:extLst>
                  <a:ext uri="{0D108BD9-81ED-4DB2-BD59-A6C34878D82A}">
                    <a16:rowId xmlns:a16="http://schemas.microsoft.com/office/drawing/2014/main" val="4271162574"/>
                  </a:ext>
                </a:extLst>
              </a:tr>
            </a:tbl>
          </a:graphicData>
        </a:graphic>
      </p:graphicFrame>
    </p:spTree>
    <p:extLst>
      <p:ext uri="{BB962C8B-B14F-4D97-AF65-F5344CB8AC3E}">
        <p14:creationId xmlns:p14="http://schemas.microsoft.com/office/powerpoint/2010/main" val="3484749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9376" y="472500"/>
            <a:ext cx="4024184" cy="1507481"/>
          </a:xfrm>
        </p:spPr>
        <p:txBody>
          <a:bodyPr>
            <a:normAutofit/>
          </a:bodyPr>
          <a:lstStyle/>
          <a:p>
            <a:r>
              <a:rPr lang="en-IN" sz="3200" dirty="0"/>
              <a:t>BIRD SPECIES OF SARAKKI LAKE</a:t>
            </a:r>
          </a:p>
        </p:txBody>
      </p:sp>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a:xfrm>
            <a:off x="4589712" y="6147389"/>
            <a:ext cx="5212080" cy="256032"/>
          </a:xfrm>
        </p:spPr>
        <p:txBody>
          <a:bodyPr/>
          <a:lstStyle/>
          <a:p>
            <a:r>
              <a:rPr lang="en-IN" dirty="0"/>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15</a:t>
            </a:fld>
            <a:endParaRPr lang="en-IN"/>
          </a:p>
        </p:txBody>
      </p:sp>
      <p:graphicFrame>
        <p:nvGraphicFramePr>
          <p:cNvPr id="8" name="Table 7"/>
          <p:cNvGraphicFramePr>
            <a:graphicFrameLocks noGrp="1"/>
          </p:cNvGraphicFramePr>
          <p:nvPr>
            <p:extLst>
              <p:ext uri="{D42A27DB-BD31-4B8C-83A1-F6EECF244321}">
                <p14:modId xmlns:p14="http://schemas.microsoft.com/office/powerpoint/2010/main" val="2072607624"/>
              </p:ext>
            </p:extLst>
          </p:nvPr>
        </p:nvGraphicFramePr>
        <p:xfrm>
          <a:off x="508936" y="1979981"/>
          <a:ext cx="11174127" cy="2560320"/>
        </p:xfrm>
        <a:graphic>
          <a:graphicData uri="http://schemas.openxmlformats.org/drawingml/2006/table">
            <a:tbl>
              <a:tblPr firstRow="1" bandRow="1">
                <a:tableStyleId>{5C22544A-7EE6-4342-B048-85BDC9FD1C3A}</a:tableStyleId>
              </a:tblPr>
              <a:tblGrid>
                <a:gridCol w="1187384">
                  <a:extLst>
                    <a:ext uri="{9D8B030D-6E8A-4147-A177-3AD203B41FA5}">
                      <a16:colId xmlns:a16="http://schemas.microsoft.com/office/drawing/2014/main" val="1345425432"/>
                    </a:ext>
                  </a:extLst>
                </a:gridCol>
                <a:gridCol w="1844684">
                  <a:extLst>
                    <a:ext uri="{9D8B030D-6E8A-4147-A177-3AD203B41FA5}">
                      <a16:colId xmlns:a16="http://schemas.microsoft.com/office/drawing/2014/main" val="2234793372"/>
                    </a:ext>
                  </a:extLst>
                </a:gridCol>
                <a:gridCol w="1753662">
                  <a:extLst>
                    <a:ext uri="{9D8B030D-6E8A-4147-A177-3AD203B41FA5}">
                      <a16:colId xmlns:a16="http://schemas.microsoft.com/office/drawing/2014/main" val="3178187157"/>
                    </a:ext>
                  </a:extLst>
                </a:gridCol>
                <a:gridCol w="1995179">
                  <a:extLst>
                    <a:ext uri="{9D8B030D-6E8A-4147-A177-3AD203B41FA5}">
                      <a16:colId xmlns:a16="http://schemas.microsoft.com/office/drawing/2014/main" val="436783489"/>
                    </a:ext>
                  </a:extLst>
                </a:gridCol>
                <a:gridCol w="1995179">
                  <a:extLst>
                    <a:ext uri="{9D8B030D-6E8A-4147-A177-3AD203B41FA5}">
                      <a16:colId xmlns:a16="http://schemas.microsoft.com/office/drawing/2014/main" val="1210365898"/>
                    </a:ext>
                  </a:extLst>
                </a:gridCol>
                <a:gridCol w="2398039">
                  <a:extLst>
                    <a:ext uri="{9D8B030D-6E8A-4147-A177-3AD203B41FA5}">
                      <a16:colId xmlns:a16="http://schemas.microsoft.com/office/drawing/2014/main" val="312354101"/>
                    </a:ext>
                  </a:extLst>
                </a:gridCol>
              </a:tblGrid>
              <a:tr h="398059">
                <a:tc>
                  <a:txBody>
                    <a:bodyPr/>
                    <a:lstStyle/>
                    <a:p>
                      <a:r>
                        <a:rPr lang="en-IN" b="0" dirty="0">
                          <a:solidFill>
                            <a:schemeClr val="bg1"/>
                          </a:solidFill>
                        </a:rPr>
                        <a:t>22.</a:t>
                      </a:r>
                    </a:p>
                  </a:txBody>
                  <a:tcPr>
                    <a:solidFill>
                      <a:schemeClr val="tx1">
                        <a:lumMod val="95000"/>
                      </a:schemeClr>
                    </a:solidFill>
                  </a:tcPr>
                </a:tc>
                <a:tc>
                  <a:txBody>
                    <a:bodyPr/>
                    <a:lstStyle/>
                    <a:p>
                      <a:r>
                        <a:rPr lang="en-IN" sz="1800" b="0" i="0" kern="1200" dirty="0">
                          <a:solidFill>
                            <a:schemeClr val="bg1"/>
                          </a:solidFill>
                          <a:effectLst/>
                          <a:latin typeface="+mn-lt"/>
                          <a:ea typeface="+mn-ea"/>
                          <a:cs typeface="+mn-cs"/>
                        </a:rPr>
                        <a:t>Indian peafowl</a:t>
                      </a:r>
                      <a:endParaRPr lang="en-IN" b="0" dirty="0">
                        <a:solidFill>
                          <a:schemeClr val="bg1"/>
                        </a:solidFill>
                      </a:endParaRPr>
                    </a:p>
                  </a:txBody>
                  <a:tcPr>
                    <a:solidFill>
                      <a:schemeClr val="tx1">
                        <a:lumMod val="95000"/>
                      </a:schemeClr>
                    </a:solidFill>
                  </a:tcPr>
                </a:tc>
                <a:tc>
                  <a:txBody>
                    <a:bodyPr/>
                    <a:lstStyle/>
                    <a:p>
                      <a:r>
                        <a:rPr lang="en-IN" b="0" baseline="0" dirty="0">
                          <a:solidFill>
                            <a:schemeClr val="bg1"/>
                          </a:solidFill>
                        </a:rPr>
                        <a:t>    2</a:t>
                      </a:r>
                      <a:endParaRPr lang="en-IN" b="0" dirty="0">
                        <a:solidFill>
                          <a:schemeClr val="bg1"/>
                        </a:solidFill>
                      </a:endParaRPr>
                    </a:p>
                  </a:txBody>
                  <a:tcPr>
                    <a:solidFill>
                      <a:schemeClr val="tx1">
                        <a:lumMod val="95000"/>
                      </a:schemeClr>
                    </a:solidFill>
                  </a:tcPr>
                </a:tc>
                <a:tc>
                  <a:txBody>
                    <a:bodyPr/>
                    <a:lstStyle/>
                    <a:p>
                      <a:r>
                        <a:rPr lang="en-IN" sz="1800" b="0" i="1" kern="1200" dirty="0" err="1">
                          <a:solidFill>
                            <a:schemeClr val="bg1"/>
                          </a:solidFill>
                          <a:effectLst/>
                          <a:latin typeface="+mn-lt"/>
                          <a:ea typeface="+mn-ea"/>
                          <a:cs typeface="+mn-cs"/>
                        </a:rPr>
                        <a:t>Pavo</a:t>
                      </a:r>
                      <a:r>
                        <a:rPr lang="en-IN" sz="1800" b="0" i="1" kern="1200" dirty="0">
                          <a:solidFill>
                            <a:schemeClr val="bg1"/>
                          </a:solidFill>
                          <a:effectLst/>
                          <a:latin typeface="+mn-lt"/>
                          <a:ea typeface="+mn-ea"/>
                          <a:cs typeface="+mn-cs"/>
                        </a:rPr>
                        <a:t> </a:t>
                      </a:r>
                      <a:r>
                        <a:rPr lang="en-IN" sz="1800" b="0" i="1" kern="1200" dirty="0" err="1">
                          <a:solidFill>
                            <a:schemeClr val="bg1"/>
                          </a:solidFill>
                          <a:effectLst/>
                          <a:latin typeface="+mn-lt"/>
                          <a:ea typeface="+mn-ea"/>
                          <a:cs typeface="+mn-cs"/>
                        </a:rPr>
                        <a:t>cristatus</a:t>
                      </a:r>
                      <a:endParaRPr lang="en-IN" b="0" i="1" dirty="0">
                        <a:solidFill>
                          <a:schemeClr val="bg1"/>
                        </a:solidFill>
                      </a:endParaRPr>
                    </a:p>
                  </a:txBody>
                  <a:tcPr>
                    <a:solidFill>
                      <a:schemeClr val="tx1">
                        <a:lumMod val="95000"/>
                      </a:schemeClr>
                    </a:solidFill>
                  </a:tcPr>
                </a:tc>
                <a:tc>
                  <a:txBody>
                    <a:bodyPr/>
                    <a:lstStyle/>
                    <a:p>
                      <a:r>
                        <a:rPr lang="en-IN" b="0" dirty="0">
                          <a:solidFill>
                            <a:schemeClr val="bg1"/>
                          </a:solidFill>
                        </a:rPr>
                        <a:t>flying</a:t>
                      </a:r>
                    </a:p>
                  </a:txBody>
                  <a:tcPr>
                    <a:solidFill>
                      <a:schemeClr val="tx1">
                        <a:lumMod val="95000"/>
                      </a:schemeClr>
                    </a:solidFill>
                  </a:tcPr>
                </a:tc>
                <a:tc>
                  <a:txBody>
                    <a:bodyPr/>
                    <a:lstStyle/>
                    <a:p>
                      <a:r>
                        <a:rPr lang="en-IN" b="0" dirty="0" smtClean="0">
                          <a:solidFill>
                            <a:schemeClr val="bg1"/>
                          </a:solidFill>
                        </a:rPr>
                        <a:t>frugivorous</a:t>
                      </a:r>
                      <a:endParaRPr lang="en-IN" b="0" dirty="0">
                        <a:solidFill>
                          <a:schemeClr val="bg1"/>
                        </a:solidFill>
                      </a:endParaRPr>
                    </a:p>
                  </a:txBody>
                  <a:tcPr>
                    <a:solidFill>
                      <a:schemeClr val="tx1">
                        <a:lumMod val="95000"/>
                      </a:schemeClr>
                    </a:solidFill>
                  </a:tcPr>
                </a:tc>
                <a:extLst>
                  <a:ext uri="{0D108BD9-81ED-4DB2-BD59-A6C34878D82A}">
                    <a16:rowId xmlns:a16="http://schemas.microsoft.com/office/drawing/2014/main" val="883275465"/>
                  </a:ext>
                </a:extLst>
              </a:tr>
              <a:tr h="398059">
                <a:tc>
                  <a:txBody>
                    <a:bodyPr/>
                    <a:lstStyle/>
                    <a:p>
                      <a:r>
                        <a:rPr lang="en-IN" dirty="0"/>
                        <a:t>23.</a:t>
                      </a:r>
                    </a:p>
                  </a:txBody>
                  <a:tcPr/>
                </a:tc>
                <a:tc>
                  <a:txBody>
                    <a:bodyPr/>
                    <a:lstStyle/>
                    <a:p>
                      <a:r>
                        <a:rPr lang="en-IN" sz="1800" b="0" i="0" kern="1200" dirty="0">
                          <a:solidFill>
                            <a:schemeClr val="dk1"/>
                          </a:solidFill>
                          <a:effectLst/>
                          <a:latin typeface="+mn-lt"/>
                          <a:ea typeface="+mn-ea"/>
                          <a:cs typeface="+mn-cs"/>
                        </a:rPr>
                        <a:t>Common </a:t>
                      </a:r>
                      <a:r>
                        <a:rPr lang="en-IN" sz="1800" b="0" i="0" kern="1200" dirty="0" err="1">
                          <a:solidFill>
                            <a:schemeClr val="dk1"/>
                          </a:solidFill>
                          <a:effectLst/>
                          <a:latin typeface="+mn-lt"/>
                          <a:ea typeface="+mn-ea"/>
                          <a:cs typeface="+mn-cs"/>
                        </a:rPr>
                        <a:t>myna</a:t>
                      </a:r>
                      <a:endParaRPr lang="en-IN" dirty="0"/>
                    </a:p>
                  </a:txBody>
                  <a:tcPr/>
                </a:tc>
                <a:tc>
                  <a:txBody>
                    <a:bodyPr/>
                    <a:lstStyle/>
                    <a:p>
                      <a:r>
                        <a:rPr lang="en-IN" dirty="0"/>
                        <a:t>    3</a:t>
                      </a:r>
                    </a:p>
                  </a:txBody>
                  <a:tcPr/>
                </a:tc>
                <a:tc>
                  <a:txBody>
                    <a:bodyPr/>
                    <a:lstStyle/>
                    <a:p>
                      <a:r>
                        <a:rPr lang="en-IN" sz="1800" b="0" i="1" kern="1200" dirty="0" err="1">
                          <a:solidFill>
                            <a:schemeClr val="dk1"/>
                          </a:solidFill>
                          <a:effectLst/>
                          <a:latin typeface="+mn-lt"/>
                          <a:ea typeface="+mn-ea"/>
                          <a:cs typeface="+mn-cs"/>
                        </a:rPr>
                        <a:t>Acridotheres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tristis</a:t>
                      </a:r>
                      <a:endParaRPr lang="en-IN" i="1" dirty="0"/>
                    </a:p>
                  </a:txBody>
                  <a:tcPr/>
                </a:tc>
                <a:tc>
                  <a:txBody>
                    <a:bodyPr/>
                    <a:lstStyle/>
                    <a:p>
                      <a:r>
                        <a:rPr lang="en-IN" dirty="0"/>
                        <a:t>Flying</a:t>
                      </a:r>
                    </a:p>
                  </a:txBody>
                  <a:tcPr/>
                </a:tc>
                <a:tc>
                  <a:txBody>
                    <a:bodyPr/>
                    <a:lstStyle/>
                    <a:p>
                      <a:r>
                        <a:rPr lang="en-IN" dirty="0"/>
                        <a:t>Molluscivores</a:t>
                      </a:r>
                    </a:p>
                  </a:txBody>
                  <a:tcPr/>
                </a:tc>
                <a:extLst>
                  <a:ext uri="{0D108BD9-81ED-4DB2-BD59-A6C34878D82A}">
                    <a16:rowId xmlns:a16="http://schemas.microsoft.com/office/drawing/2014/main" val="1991385274"/>
                  </a:ext>
                </a:extLst>
              </a:tr>
              <a:tr h="398059">
                <a:tc>
                  <a:txBody>
                    <a:bodyPr/>
                    <a:lstStyle/>
                    <a:p>
                      <a:r>
                        <a:rPr lang="en-IN" dirty="0"/>
                        <a:t>24.</a:t>
                      </a:r>
                    </a:p>
                  </a:txBody>
                  <a:tcPr/>
                </a:tc>
                <a:tc>
                  <a:txBody>
                    <a:bodyPr/>
                    <a:lstStyle/>
                    <a:p>
                      <a:r>
                        <a:rPr lang="en-IN" sz="1800" b="0" i="0" kern="1200" dirty="0">
                          <a:solidFill>
                            <a:schemeClr val="dk1"/>
                          </a:solidFill>
                          <a:effectLst/>
                          <a:latin typeface="+mn-lt"/>
                          <a:ea typeface="+mn-ea"/>
                          <a:cs typeface="+mn-cs"/>
                        </a:rPr>
                        <a:t>Red-whiskered bulbul</a:t>
                      </a:r>
                      <a:endParaRPr lang="en-IN" dirty="0"/>
                    </a:p>
                  </a:txBody>
                  <a:tcPr/>
                </a:tc>
                <a:tc>
                  <a:txBody>
                    <a:bodyPr/>
                    <a:lstStyle/>
                    <a:p>
                      <a:r>
                        <a:rPr lang="en-IN" dirty="0"/>
                        <a:t>    4</a:t>
                      </a:r>
                    </a:p>
                  </a:txBody>
                  <a:tcPr/>
                </a:tc>
                <a:tc>
                  <a:txBody>
                    <a:bodyPr/>
                    <a:lstStyle/>
                    <a:p>
                      <a:r>
                        <a:rPr lang="en-IN" sz="1800" b="0" i="1" kern="1200" dirty="0" err="1">
                          <a:solidFill>
                            <a:schemeClr val="dk1"/>
                          </a:solidFill>
                          <a:effectLst/>
                          <a:latin typeface="+mn-lt"/>
                          <a:ea typeface="+mn-ea"/>
                          <a:cs typeface="+mn-cs"/>
                        </a:rPr>
                        <a:t>Pycnonotus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jocosus</a:t>
                      </a:r>
                      <a:endParaRPr lang="en-IN" i="1" dirty="0"/>
                    </a:p>
                  </a:txBody>
                  <a:tcPr/>
                </a:tc>
                <a:tc>
                  <a:txBody>
                    <a:bodyPr/>
                    <a:lstStyle/>
                    <a:p>
                      <a:r>
                        <a:rPr lang="en-IN" dirty="0"/>
                        <a:t>Flying</a:t>
                      </a:r>
                    </a:p>
                  </a:txBody>
                  <a:tcPr/>
                </a:tc>
                <a:tc>
                  <a:txBody>
                    <a:bodyPr/>
                    <a:lstStyle/>
                    <a:p>
                      <a:r>
                        <a:rPr lang="en-IN" dirty="0" smtClean="0"/>
                        <a:t>Frugivorous</a:t>
                      </a:r>
                      <a:endParaRPr lang="en-IN" dirty="0"/>
                    </a:p>
                  </a:txBody>
                  <a:tcPr/>
                </a:tc>
                <a:extLst>
                  <a:ext uri="{0D108BD9-81ED-4DB2-BD59-A6C34878D82A}">
                    <a16:rowId xmlns:a16="http://schemas.microsoft.com/office/drawing/2014/main" val="1395499464"/>
                  </a:ext>
                </a:extLst>
              </a:tr>
              <a:tr h="398059">
                <a:tc>
                  <a:txBody>
                    <a:bodyPr/>
                    <a:lstStyle/>
                    <a:p>
                      <a:r>
                        <a:rPr lang="en-IN" dirty="0"/>
                        <a:t>25.</a:t>
                      </a:r>
                    </a:p>
                  </a:txBody>
                  <a:tcPr/>
                </a:tc>
                <a:tc>
                  <a:txBody>
                    <a:bodyPr/>
                    <a:lstStyle/>
                    <a:p>
                      <a:r>
                        <a:rPr lang="en-IN" sz="1800" b="0" i="0" kern="1200" dirty="0">
                          <a:solidFill>
                            <a:schemeClr val="dk1"/>
                          </a:solidFill>
                          <a:effectLst/>
                          <a:latin typeface="+mn-lt"/>
                          <a:ea typeface="+mn-ea"/>
                          <a:cs typeface="+mn-cs"/>
                        </a:rPr>
                        <a:t>Short-toed snake eagle</a:t>
                      </a:r>
                      <a:endParaRPr lang="en-IN" dirty="0"/>
                    </a:p>
                  </a:txBody>
                  <a:tcPr/>
                </a:tc>
                <a:tc>
                  <a:txBody>
                    <a:bodyPr/>
                    <a:lstStyle/>
                    <a:p>
                      <a:r>
                        <a:rPr lang="en-IN" dirty="0"/>
                        <a:t>    1</a:t>
                      </a:r>
                    </a:p>
                  </a:txBody>
                  <a:tcPr/>
                </a:tc>
                <a:tc>
                  <a:txBody>
                    <a:bodyPr/>
                    <a:lstStyle/>
                    <a:p>
                      <a:r>
                        <a:rPr lang="en-IN" sz="1800" b="1"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Circaetus</a:t>
                      </a:r>
                      <a:r>
                        <a:rPr lang="en-IN" sz="1800" b="0" i="1" kern="1200" dirty="0">
                          <a:solidFill>
                            <a:schemeClr val="dk1"/>
                          </a:solidFill>
                          <a:effectLst/>
                          <a:latin typeface="+mn-lt"/>
                          <a:ea typeface="+mn-ea"/>
                          <a:cs typeface="+mn-cs"/>
                        </a:rPr>
                        <a:t> </a:t>
                      </a:r>
                      <a:r>
                        <a:rPr lang="en-IN" sz="1800" b="0" i="1" kern="1200" dirty="0" err="1">
                          <a:solidFill>
                            <a:schemeClr val="dk1"/>
                          </a:solidFill>
                          <a:effectLst/>
                          <a:latin typeface="+mn-lt"/>
                          <a:ea typeface="+mn-ea"/>
                          <a:cs typeface="+mn-cs"/>
                        </a:rPr>
                        <a:t>gallicus</a:t>
                      </a:r>
                      <a:endParaRPr lang="en-IN" i="1" dirty="0"/>
                    </a:p>
                  </a:txBody>
                  <a:tcPr/>
                </a:tc>
                <a:tc>
                  <a:txBody>
                    <a:bodyPr/>
                    <a:lstStyle/>
                    <a:p>
                      <a:r>
                        <a:rPr lang="en-IN" dirty="0"/>
                        <a:t>flying</a:t>
                      </a:r>
                    </a:p>
                  </a:txBody>
                  <a:tcPr/>
                </a:tc>
                <a:tc>
                  <a:txBody>
                    <a:bodyPr/>
                    <a:lstStyle/>
                    <a:p>
                      <a:r>
                        <a:rPr lang="en-IN" dirty="0"/>
                        <a:t>avivoures</a:t>
                      </a:r>
                    </a:p>
                  </a:txBody>
                  <a:tcPr/>
                </a:tc>
                <a:extLst>
                  <a:ext uri="{0D108BD9-81ED-4DB2-BD59-A6C34878D82A}">
                    <a16:rowId xmlns:a16="http://schemas.microsoft.com/office/drawing/2014/main" val="835853414"/>
                  </a:ext>
                </a:extLst>
              </a:tr>
            </a:tbl>
          </a:graphicData>
        </a:graphic>
      </p:graphicFrame>
    </p:spTree>
    <p:extLst>
      <p:ext uri="{BB962C8B-B14F-4D97-AF65-F5344CB8AC3E}">
        <p14:creationId xmlns:p14="http://schemas.microsoft.com/office/powerpoint/2010/main" val="406580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16</a:t>
            </a:fld>
            <a:endParaRPr lang="en-I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982" y="206544"/>
            <a:ext cx="9396035" cy="6264023"/>
          </a:xfrm>
          <a:prstGeom prst="rect">
            <a:avLst/>
          </a:prstGeom>
        </p:spPr>
      </p:pic>
    </p:spTree>
    <p:extLst>
      <p:ext uri="{BB962C8B-B14F-4D97-AF65-F5344CB8AC3E}">
        <p14:creationId xmlns:p14="http://schemas.microsoft.com/office/powerpoint/2010/main" val="1909749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17</a:t>
            </a:fld>
            <a:endParaRPr lang="en-I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397" y="888773"/>
            <a:ext cx="7988643" cy="5325762"/>
          </a:xfrm>
          <a:prstGeom prst="rect">
            <a:avLst/>
          </a:prstGeom>
        </p:spPr>
      </p:pic>
      <p:sp>
        <p:nvSpPr>
          <p:cNvPr id="3" name="TextBox 2"/>
          <p:cNvSpPr txBox="1"/>
          <p:nvPr/>
        </p:nvSpPr>
        <p:spPr>
          <a:xfrm>
            <a:off x="2084336" y="519441"/>
            <a:ext cx="7488194" cy="369332"/>
          </a:xfrm>
          <a:prstGeom prst="rect">
            <a:avLst/>
          </a:prstGeom>
          <a:noFill/>
        </p:spPr>
        <p:txBody>
          <a:bodyPr wrap="square" rtlCol="0">
            <a:spAutoFit/>
          </a:bodyPr>
          <a:lstStyle/>
          <a:p>
            <a:pPr algn="ctr"/>
            <a:r>
              <a:rPr lang="en-IN" dirty="0" smtClean="0"/>
              <a:t>Bird eating habits based on their number</a:t>
            </a:r>
            <a:endParaRPr lang="en-IN" dirty="0"/>
          </a:p>
        </p:txBody>
      </p:sp>
    </p:spTree>
    <p:extLst>
      <p:ext uri="{BB962C8B-B14F-4D97-AF65-F5344CB8AC3E}">
        <p14:creationId xmlns:p14="http://schemas.microsoft.com/office/powerpoint/2010/main" val="1019303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EDDC25-6708-E7A9-9CAF-0AF33327F1EF}"/>
              </a:ext>
            </a:extLst>
          </p:cNvPr>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a:extLst>
              <a:ext uri="{FF2B5EF4-FFF2-40B4-BE49-F238E27FC236}">
                <a16:creationId xmlns:a16="http://schemas.microsoft.com/office/drawing/2014/main" id="{A6E4CA87-A94F-91C7-899A-7C1BBE414385}"/>
              </a:ext>
            </a:extLst>
          </p:cNvPr>
          <p:cNvSpPr>
            <a:spLocks noGrp="1"/>
          </p:cNvSpPr>
          <p:nvPr>
            <p:ph type="ftr" sz="quarter" idx="11"/>
          </p:nvPr>
        </p:nvSpPr>
        <p:spPr/>
        <p:txBody>
          <a:bodyPr/>
          <a:lstStyle/>
          <a:p>
            <a:r>
              <a:rPr lang="en-IN"/>
              <a:t>lake 2022</a:t>
            </a:r>
          </a:p>
        </p:txBody>
      </p:sp>
      <p:sp>
        <p:nvSpPr>
          <p:cNvPr id="6" name="Slide Number Placeholder 5">
            <a:extLst>
              <a:ext uri="{FF2B5EF4-FFF2-40B4-BE49-F238E27FC236}">
                <a16:creationId xmlns:a16="http://schemas.microsoft.com/office/drawing/2014/main" id="{CC0453F6-7B73-5696-5296-D1AC3EC8CF58}"/>
              </a:ext>
            </a:extLst>
          </p:cNvPr>
          <p:cNvSpPr>
            <a:spLocks noGrp="1"/>
          </p:cNvSpPr>
          <p:nvPr>
            <p:ph type="sldNum" sz="quarter" idx="12"/>
          </p:nvPr>
        </p:nvSpPr>
        <p:spPr/>
        <p:txBody>
          <a:bodyPr/>
          <a:lstStyle/>
          <a:p>
            <a:fld id="{3A6D7DCE-68BA-4F63-AFE2-2D58E574E3AE}" type="slidenum">
              <a:rPr lang="en-IN" smtClean="0"/>
              <a:t>18</a:t>
            </a:fld>
            <a:endParaRPr lang="en-IN"/>
          </a:p>
        </p:txBody>
      </p:sp>
      <p:sp>
        <p:nvSpPr>
          <p:cNvPr id="7" name="Title 6"/>
          <p:cNvSpPr>
            <a:spLocks noGrp="1"/>
          </p:cNvSpPr>
          <p:nvPr>
            <p:ph type="title"/>
          </p:nvPr>
        </p:nvSpPr>
        <p:spPr>
          <a:xfrm>
            <a:off x="2932670" y="617880"/>
            <a:ext cx="5469924" cy="753720"/>
          </a:xfrm>
        </p:spPr>
        <p:txBody>
          <a:bodyPr>
            <a:normAutofit/>
          </a:bodyPr>
          <a:lstStyle/>
          <a:p>
            <a:pPr algn="ctr"/>
            <a:r>
              <a:rPr lang="en-IN" sz="2000" dirty="0"/>
              <a:t>Bird eating habits based on their </a:t>
            </a:r>
            <a:r>
              <a:rPr lang="en-IN" sz="2000" dirty="0" smtClean="0"/>
              <a:t>species</a:t>
            </a:r>
            <a:r>
              <a:rPr lang="en-IN" sz="2000" dirty="0"/>
              <a:t/>
            </a:r>
            <a:br>
              <a:rPr lang="en-IN" sz="2000" dirty="0"/>
            </a:br>
            <a:endParaRPr lang="en-IN"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021" y="889230"/>
            <a:ext cx="8711514" cy="5807676"/>
          </a:xfrm>
          <a:prstGeom prst="rect">
            <a:avLst/>
          </a:prstGeom>
        </p:spPr>
      </p:pic>
    </p:spTree>
    <p:extLst>
      <p:ext uri="{BB962C8B-B14F-4D97-AF65-F5344CB8AC3E}">
        <p14:creationId xmlns:p14="http://schemas.microsoft.com/office/powerpoint/2010/main" val="590139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Few fish </a:t>
            </a:r>
            <a:r>
              <a:rPr lang="en-IN" dirty="0"/>
              <a:t>species </a:t>
            </a:r>
            <a:r>
              <a:rPr lang="en-IN" dirty="0" smtClean="0"/>
              <a:t>found at </a:t>
            </a:r>
            <a:r>
              <a:rPr lang="en-IN" dirty="0"/>
              <a:t>sarakki lake:-</a:t>
            </a:r>
          </a:p>
        </p:txBody>
      </p:sp>
      <p:sp>
        <p:nvSpPr>
          <p:cNvPr id="3" name="Content Placeholder 2"/>
          <p:cNvSpPr>
            <a:spLocks noGrp="1"/>
          </p:cNvSpPr>
          <p:nvPr>
            <p:ph idx="1"/>
          </p:nvPr>
        </p:nvSpPr>
        <p:spPr/>
        <p:txBody>
          <a:bodyPr>
            <a:normAutofit/>
          </a:bodyPr>
          <a:lstStyle/>
          <a:p>
            <a:r>
              <a:rPr lang="en-IN" sz="4800" dirty="0"/>
              <a:t>Catla</a:t>
            </a:r>
          </a:p>
          <a:p>
            <a:r>
              <a:rPr lang="en-IN" sz="4800" dirty="0"/>
              <a:t>Rohu</a:t>
            </a:r>
          </a:p>
          <a:p>
            <a:r>
              <a:rPr lang="en-IN" sz="4800" dirty="0"/>
              <a:t>Mrigal</a:t>
            </a:r>
          </a:p>
          <a:p>
            <a:endParaRPr lang="en-IN" sz="4800" dirty="0"/>
          </a:p>
        </p:txBody>
      </p:sp>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19</a:t>
            </a:fld>
            <a:endParaRPr lang="en-IN"/>
          </a:p>
        </p:txBody>
      </p:sp>
    </p:spTree>
    <p:extLst>
      <p:ext uri="{BB962C8B-B14F-4D97-AF65-F5344CB8AC3E}">
        <p14:creationId xmlns:p14="http://schemas.microsoft.com/office/powerpoint/2010/main" val="757185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4740876" cy="1371600"/>
          </a:xfrm>
        </p:spPr>
        <p:txBody>
          <a:bodyPr>
            <a:normAutofit fontScale="90000"/>
          </a:bodyPr>
          <a:lstStyle/>
          <a:p>
            <a:r>
              <a:rPr lang="en-IN" dirty="0"/>
              <a:t>SARAKKI LAKE INTRODUCTION</a:t>
            </a:r>
          </a:p>
        </p:txBody>
      </p:sp>
      <p:sp>
        <p:nvSpPr>
          <p:cNvPr id="3" name="Content Placeholder 2"/>
          <p:cNvSpPr>
            <a:spLocks noGrp="1"/>
          </p:cNvSpPr>
          <p:nvPr>
            <p:ph idx="1"/>
          </p:nvPr>
        </p:nvSpPr>
        <p:spPr>
          <a:xfrm>
            <a:off x="1066800" y="2103120"/>
            <a:ext cx="4246605" cy="3931920"/>
          </a:xfrm>
        </p:spPr>
        <p:txBody>
          <a:bodyPr>
            <a:normAutofit fontScale="92500"/>
          </a:bodyPr>
          <a:lstStyle/>
          <a:p>
            <a:r>
              <a:rPr lang="en-IN" dirty="0"/>
              <a:t>Situated in the J.P nagar ,puttenhalli main road.</a:t>
            </a:r>
          </a:p>
          <a:p>
            <a:r>
              <a:rPr lang="en-IN" dirty="0"/>
              <a:t>In kannada language the meaning turns out to be ‘A THOUSAND BIRDS’.</a:t>
            </a:r>
          </a:p>
          <a:p>
            <a:r>
              <a:rPr lang="en-IN" dirty="0"/>
              <a:t>According to BBMP, the lake has a perimeter of 3.5 kms’</a:t>
            </a:r>
          </a:p>
          <a:p>
            <a:r>
              <a:rPr lang="en-IN" dirty="0"/>
              <a:t>Area of the lake is around 84 acres.</a:t>
            </a:r>
          </a:p>
          <a:p>
            <a:r>
              <a:rPr lang="en-IN" dirty="0"/>
              <a:t>34 acres were encroached by private builders and other establishments in 2013.in august 2014 the case filed by people for “right to water” ordered the clearing of encroachment.</a:t>
            </a:r>
          </a:p>
        </p:txBody>
      </p:sp>
      <p:pic>
        <p:nvPicPr>
          <p:cNvPr id="4" name="Picture 3"/>
          <p:cNvPicPr>
            <a:picLocks noChangeAspect="1"/>
          </p:cNvPicPr>
          <p:nvPr/>
        </p:nvPicPr>
        <p:blipFill>
          <a:blip r:embed="rId2"/>
          <a:stretch>
            <a:fillRect/>
          </a:stretch>
        </p:blipFill>
        <p:spPr>
          <a:xfrm>
            <a:off x="5687582" y="1041067"/>
            <a:ext cx="5953403" cy="2369398"/>
          </a:xfrm>
          <a:prstGeom prst="rect">
            <a:avLst/>
          </a:prstGeom>
        </p:spPr>
      </p:pic>
      <p:pic>
        <p:nvPicPr>
          <p:cNvPr id="5" name="Picture 4"/>
          <p:cNvPicPr>
            <a:picLocks noChangeAspect="1"/>
          </p:cNvPicPr>
          <p:nvPr/>
        </p:nvPicPr>
        <p:blipFill>
          <a:blip r:embed="rId3"/>
          <a:stretch>
            <a:fillRect/>
          </a:stretch>
        </p:blipFill>
        <p:spPr>
          <a:xfrm>
            <a:off x="5687583" y="3410465"/>
            <a:ext cx="5953402" cy="2698252"/>
          </a:xfrm>
          <a:prstGeom prst="rect">
            <a:avLst/>
          </a:prstGeom>
        </p:spPr>
      </p:pic>
      <p:sp>
        <p:nvSpPr>
          <p:cNvPr id="7" name="Rectangle 6"/>
          <p:cNvSpPr/>
          <p:nvPr/>
        </p:nvSpPr>
        <p:spPr>
          <a:xfrm>
            <a:off x="7966249" y="2897690"/>
            <a:ext cx="37863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8" name="Footer Placeholder 7"/>
          <p:cNvSpPr>
            <a:spLocks noGrp="1"/>
          </p:cNvSpPr>
          <p:nvPr>
            <p:ph type="ftr" sz="quarter" idx="11"/>
          </p:nvPr>
        </p:nvSpPr>
        <p:spPr/>
        <p:txBody>
          <a:bodyPr/>
          <a:lstStyle/>
          <a:p>
            <a:r>
              <a:rPr lang="en-IN"/>
              <a:t>lake 2022</a:t>
            </a:r>
          </a:p>
        </p:txBody>
      </p:sp>
      <p:sp>
        <p:nvSpPr>
          <p:cNvPr id="9" name="Slide Number Placeholder 8"/>
          <p:cNvSpPr>
            <a:spLocks noGrp="1"/>
          </p:cNvSpPr>
          <p:nvPr>
            <p:ph type="sldNum" sz="quarter" idx="12"/>
          </p:nvPr>
        </p:nvSpPr>
        <p:spPr/>
        <p:txBody>
          <a:bodyPr/>
          <a:lstStyle/>
          <a:p>
            <a:fld id="{3A6D7DCE-68BA-4F63-AFE2-2D58E574E3AE}" type="slidenum">
              <a:rPr lang="en-IN" smtClean="0"/>
              <a:t>2</a:t>
            </a:fld>
            <a:endParaRPr lang="en-IN"/>
          </a:p>
        </p:txBody>
      </p:sp>
      <p:sp>
        <p:nvSpPr>
          <p:cNvPr id="10" name="Date Placeholder 9"/>
          <p:cNvSpPr>
            <a:spLocks noGrp="1"/>
          </p:cNvSpPr>
          <p:nvPr>
            <p:ph type="dt" sz="half" idx="10"/>
          </p:nvPr>
        </p:nvSpPr>
        <p:spPr/>
        <p:txBody>
          <a:bodyPr/>
          <a:lstStyle/>
          <a:p>
            <a:fld id="{445BE33C-87E9-49D3-8269-0A6099632D74}" type="datetime1">
              <a:rPr lang="en-IN" smtClean="0"/>
              <a:t>16-12-2022</a:t>
            </a:fld>
            <a:endParaRPr lang="en-IN"/>
          </a:p>
        </p:txBody>
      </p:sp>
    </p:spTree>
    <p:extLst>
      <p:ext uri="{BB962C8B-B14F-4D97-AF65-F5344CB8AC3E}">
        <p14:creationId xmlns:p14="http://schemas.microsoft.com/office/powerpoint/2010/main" val="2107231402"/>
      </p:ext>
    </p:extLst>
  </p:cSld>
  <p:clrMapOvr>
    <a:masterClrMapping/>
  </p:clrMapOvr>
  <mc:AlternateContent xmlns:mc="http://schemas.openxmlformats.org/markup-compatibility/2006" xmlns:p14="http://schemas.microsoft.com/office/powerpoint/2010/main">
    <mc:Choice Requires="p14">
      <p:transition spd="slow" p14:dur="2000" advTm="19725"/>
    </mc:Choice>
    <mc:Fallback xmlns="">
      <p:transition spd="slow" advTm="1972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20</a:t>
            </a:fld>
            <a:endParaRPr lang="en-IN"/>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897" y="210065"/>
            <a:ext cx="3962400" cy="29718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1297" y="210066"/>
            <a:ext cx="4242487" cy="29718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3784" y="210065"/>
            <a:ext cx="2271069" cy="302809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113" y="3076832"/>
            <a:ext cx="3805881" cy="285441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994" y="3101089"/>
            <a:ext cx="3245708" cy="243428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6367" y="2996057"/>
            <a:ext cx="2480198" cy="1860148"/>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6253" y="210064"/>
            <a:ext cx="1665201" cy="2960357"/>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1402" y="4588848"/>
            <a:ext cx="3387589" cy="1905519"/>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20327" y="3181865"/>
            <a:ext cx="1139911" cy="2026508"/>
          </a:xfrm>
          <a:prstGeom prst="rect">
            <a:avLst/>
          </a:prstGeom>
        </p:spPr>
      </p:pic>
    </p:spTree>
    <p:extLst>
      <p:ext uri="{BB962C8B-B14F-4D97-AF65-F5344CB8AC3E}">
        <p14:creationId xmlns:p14="http://schemas.microsoft.com/office/powerpoint/2010/main" val="385769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CONCLUSION:-</a:t>
            </a:r>
          </a:p>
        </p:txBody>
      </p:sp>
      <p:sp>
        <p:nvSpPr>
          <p:cNvPr id="3" name="Content Placeholder 2"/>
          <p:cNvSpPr>
            <a:spLocks noGrp="1"/>
          </p:cNvSpPr>
          <p:nvPr>
            <p:ph idx="1"/>
          </p:nvPr>
        </p:nvSpPr>
        <p:spPr>
          <a:xfrm>
            <a:off x="1066800" y="2103119"/>
            <a:ext cx="10058400" cy="4111415"/>
          </a:xfrm>
        </p:spPr>
        <p:txBody>
          <a:bodyPr>
            <a:normAutofit/>
          </a:bodyPr>
          <a:lstStyle/>
          <a:p>
            <a:r>
              <a:rPr lang="en-IN" sz="3200" dirty="0"/>
              <a:t>From the study </a:t>
            </a:r>
            <a:r>
              <a:rPr lang="en-IN" sz="3200" dirty="0" smtClean="0"/>
              <a:t>undertaken by us w</a:t>
            </a:r>
            <a:r>
              <a:rPr lang="en-IN" sz="3200" dirty="0" smtClean="0"/>
              <a:t>e </a:t>
            </a:r>
            <a:r>
              <a:rPr lang="en-IN" sz="3200" dirty="0"/>
              <a:t>understand  </a:t>
            </a:r>
            <a:r>
              <a:rPr lang="en-IN" sz="3200" dirty="0" smtClean="0"/>
              <a:t>that </a:t>
            </a:r>
            <a:r>
              <a:rPr lang="en-IN" sz="3200" dirty="0"/>
              <a:t>the water of sarakki lake has more dissolved oxygen as there are less macrophages present in the water but all other parameters are seen to be more than the permitted levels in the water.</a:t>
            </a:r>
          </a:p>
          <a:p>
            <a:r>
              <a:rPr lang="en-IN" sz="3200" dirty="0"/>
              <a:t>Marine life is present in sarakki lake but it is controlled marine life.</a:t>
            </a:r>
          </a:p>
        </p:txBody>
      </p:sp>
      <p:sp>
        <p:nvSpPr>
          <p:cNvPr id="4" name="Footer Placeholder 3"/>
          <p:cNvSpPr>
            <a:spLocks noGrp="1"/>
          </p:cNvSpPr>
          <p:nvPr>
            <p:ph type="ftr" sz="quarter" idx="11"/>
          </p:nvPr>
        </p:nvSpPr>
        <p:spPr/>
        <p:txBody>
          <a:bodyPr/>
          <a:lstStyle/>
          <a:p>
            <a:r>
              <a:rPr lang="en-IN"/>
              <a:t>lake 2022</a:t>
            </a:r>
          </a:p>
        </p:txBody>
      </p:sp>
      <p:sp>
        <p:nvSpPr>
          <p:cNvPr id="5" name="Slide Number Placeholder 4"/>
          <p:cNvSpPr>
            <a:spLocks noGrp="1"/>
          </p:cNvSpPr>
          <p:nvPr>
            <p:ph type="sldNum" sz="quarter" idx="12"/>
          </p:nvPr>
        </p:nvSpPr>
        <p:spPr/>
        <p:txBody>
          <a:bodyPr/>
          <a:lstStyle/>
          <a:p>
            <a:fld id="{3A6D7DCE-68BA-4F63-AFE2-2D58E574E3AE}" type="slidenum">
              <a:rPr lang="en-IN" smtClean="0"/>
              <a:t>21</a:t>
            </a:fld>
            <a:endParaRPr lang="en-IN"/>
          </a:p>
        </p:txBody>
      </p:sp>
      <p:sp>
        <p:nvSpPr>
          <p:cNvPr id="6" name="Date Placeholder 5"/>
          <p:cNvSpPr>
            <a:spLocks noGrp="1"/>
          </p:cNvSpPr>
          <p:nvPr>
            <p:ph type="dt" sz="half" idx="10"/>
          </p:nvPr>
        </p:nvSpPr>
        <p:spPr/>
        <p:txBody>
          <a:bodyPr/>
          <a:lstStyle/>
          <a:p>
            <a:fld id="{82F0C122-7F8A-470E-9F10-54C1E07120FC}" type="datetime1">
              <a:rPr lang="en-IN" smtClean="0"/>
              <a:t>16-12-2022</a:t>
            </a:fld>
            <a:endParaRPr lang="en-IN"/>
          </a:p>
        </p:txBody>
      </p:sp>
    </p:spTree>
    <p:extLst>
      <p:ext uri="{BB962C8B-B14F-4D97-AF65-F5344CB8AC3E}">
        <p14:creationId xmlns:p14="http://schemas.microsoft.com/office/powerpoint/2010/main" val="4179812641"/>
      </p:ext>
    </p:extLst>
  </p:cSld>
  <p:clrMapOvr>
    <a:masterClrMapping/>
  </p:clrMapOvr>
  <mc:AlternateContent xmlns:mc="http://schemas.openxmlformats.org/markup-compatibility/2006" xmlns:p14="http://schemas.microsoft.com/office/powerpoint/2010/main">
    <mc:Choice Requires="p14">
      <p:transition spd="slow" p14:dur="2000" advTm="21886"/>
    </mc:Choice>
    <mc:Fallback xmlns="">
      <p:transition spd="slow" advTm="2188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40259"/>
            <a:ext cx="10058400" cy="5194781"/>
          </a:xfrm>
        </p:spPr>
        <p:txBody>
          <a:bodyPr>
            <a:normAutofit/>
          </a:bodyPr>
          <a:lstStyle/>
          <a:p>
            <a:r>
              <a:rPr lang="en-IN" sz="3200" dirty="0"/>
              <a:t>There are a lot of fishes dying here as we could see a number of fishes floating on water but the reason is </a:t>
            </a:r>
            <a:r>
              <a:rPr lang="en-IN" sz="3200" dirty="0" smtClean="0"/>
              <a:t>unknown.</a:t>
            </a:r>
            <a:endParaRPr lang="en-IN" sz="3200" dirty="0"/>
          </a:p>
          <a:p>
            <a:r>
              <a:rPr lang="en-IN" sz="3200" dirty="0"/>
              <a:t>The begur lake water is more polluted compare to sarakki lake water because the magnesium hardness, calcium hardness and the total hardness are more in this lake.</a:t>
            </a:r>
          </a:p>
          <a:p>
            <a:r>
              <a:rPr lang="en-IN" sz="3200" dirty="0"/>
              <a:t>The dissolved oxygen is </a:t>
            </a:r>
            <a:r>
              <a:rPr lang="en-IN" sz="3200" dirty="0" smtClean="0"/>
              <a:t>less in begur lake </a:t>
            </a:r>
            <a:r>
              <a:rPr lang="en-IN" sz="3200" dirty="0"/>
              <a:t>as there are a lot of macrophytes present on water.</a:t>
            </a:r>
          </a:p>
        </p:txBody>
      </p:sp>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22</a:t>
            </a:fld>
            <a:endParaRPr lang="en-IN"/>
          </a:p>
        </p:txBody>
      </p:sp>
    </p:spTree>
    <p:extLst>
      <p:ext uri="{BB962C8B-B14F-4D97-AF65-F5344CB8AC3E}">
        <p14:creationId xmlns:p14="http://schemas.microsoft.com/office/powerpoint/2010/main" val="523385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43697"/>
            <a:ext cx="10058400" cy="5491343"/>
          </a:xfrm>
        </p:spPr>
        <p:txBody>
          <a:bodyPr>
            <a:normAutofit/>
          </a:bodyPr>
          <a:lstStyle/>
          <a:p>
            <a:r>
              <a:rPr lang="en-IN" sz="3200" dirty="0"/>
              <a:t>The konanakunte lake water </a:t>
            </a:r>
            <a:r>
              <a:rPr lang="en-IN" sz="3200" dirty="0" smtClean="0"/>
              <a:t>is </a:t>
            </a:r>
            <a:r>
              <a:rPr lang="en-IN" sz="3200" dirty="0"/>
              <a:t>better compared to the water of sarakki lake and begur lake as the magnesium hardness, calcium hardness and the total hardness are the least in this lake.</a:t>
            </a:r>
          </a:p>
          <a:p>
            <a:r>
              <a:rPr lang="en-IN" sz="3200" dirty="0"/>
              <a:t>Our follow up plan is:-</a:t>
            </a:r>
          </a:p>
          <a:p>
            <a:pPr>
              <a:buFont typeface="Wingdings" panose="05000000000000000000" pitchFamily="2" charset="2"/>
              <a:buChar char="§"/>
            </a:pPr>
            <a:r>
              <a:rPr lang="en-IN" sz="3200" dirty="0"/>
              <a:t> Testing more lakes with reference to water quality and bird population of the lakes.</a:t>
            </a:r>
          </a:p>
          <a:p>
            <a:pPr>
              <a:buFont typeface="Wingdings" panose="05000000000000000000" pitchFamily="2" charset="2"/>
              <a:buChar char="§"/>
            </a:pPr>
            <a:r>
              <a:rPr lang="en-IN" sz="3200" dirty="0"/>
              <a:t> Observe bird diversity of begur lake and konanakunte lake.</a:t>
            </a:r>
          </a:p>
        </p:txBody>
      </p:sp>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23</a:t>
            </a:fld>
            <a:endParaRPr lang="en-IN"/>
          </a:p>
        </p:txBody>
      </p:sp>
    </p:spTree>
    <p:extLst>
      <p:ext uri="{BB962C8B-B14F-4D97-AF65-F5344CB8AC3E}">
        <p14:creationId xmlns:p14="http://schemas.microsoft.com/office/powerpoint/2010/main" val="258016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References :-</a:t>
            </a:r>
          </a:p>
        </p:txBody>
      </p:sp>
      <p:sp>
        <p:nvSpPr>
          <p:cNvPr id="3" name="Content Placeholder 2"/>
          <p:cNvSpPr>
            <a:spLocks noGrp="1"/>
          </p:cNvSpPr>
          <p:nvPr>
            <p:ph idx="1"/>
          </p:nvPr>
        </p:nvSpPr>
        <p:spPr/>
        <p:txBody>
          <a:bodyPr>
            <a:normAutofit fontScale="92500" lnSpcReduction="20000"/>
          </a:bodyPr>
          <a:lstStyle/>
          <a:p>
            <a:r>
              <a:rPr lang="en-IN" sz="3200" dirty="0">
                <a:hlinkClick r:id="rId2"/>
              </a:rPr>
              <a:t>https://www.wikipedia.org/</a:t>
            </a:r>
            <a:endParaRPr lang="en-IN" sz="3200" dirty="0"/>
          </a:p>
          <a:p>
            <a:r>
              <a:rPr lang="en-IN" sz="3200" dirty="0">
                <a:hlinkClick r:id="rId3"/>
              </a:rPr>
              <a:t>https://earth.google.com/</a:t>
            </a:r>
            <a:endParaRPr lang="en-IN" sz="3200" dirty="0"/>
          </a:p>
          <a:p>
            <a:r>
              <a:rPr lang="en-IN" sz="3200" u="sng" dirty="0">
                <a:hlinkClick r:id="rId4"/>
              </a:rPr>
              <a:t>https://ebird.org/species/rewbul?siteLanguage=en_IN</a:t>
            </a:r>
            <a:endParaRPr lang="en-IN" sz="3200" u="sng" dirty="0"/>
          </a:p>
          <a:p>
            <a:r>
              <a:rPr lang="en-IN" sz="3200" u="sng" dirty="0"/>
              <a:t>https://wgbis.ces.iisc.ac.in/</a:t>
            </a:r>
          </a:p>
          <a:p>
            <a:r>
              <a:rPr lang="en-IN" sz="3200" u="sng" dirty="0">
                <a:hlinkClick r:id="rId5"/>
              </a:rPr>
              <a:t>https</a:t>
            </a:r>
            <a:r>
              <a:rPr lang="en-IN" sz="3200" u="sng" dirty="0" smtClean="0">
                <a:hlinkClick r:id="rId5"/>
              </a:rPr>
              <a:t>://merlinbirdid.app&amp;hl=en_IN&amp;gl=US&amp;pli=1</a:t>
            </a:r>
            <a:endParaRPr lang="en-IN" sz="3200" u="sng" dirty="0"/>
          </a:p>
          <a:p>
            <a:r>
              <a:rPr lang="en-IN" sz="3200" u="sng" dirty="0"/>
              <a:t>Eyes on nature –book[</a:t>
            </a:r>
            <a:r>
              <a:rPr lang="en-IN" sz="3200" u="sng" dirty="0" err="1"/>
              <a:t>IISc</a:t>
            </a:r>
            <a:r>
              <a:rPr lang="en-IN" sz="3200" u="sng" dirty="0"/>
              <a:t>]</a:t>
            </a:r>
          </a:p>
          <a:p>
            <a:r>
              <a:rPr lang="en-IN" sz="3200" u="sng" dirty="0"/>
              <a:t>https://www.meta-chart.com/</a:t>
            </a:r>
          </a:p>
        </p:txBody>
      </p:sp>
      <p:sp>
        <p:nvSpPr>
          <p:cNvPr id="4" name="Footer Placeholder 3"/>
          <p:cNvSpPr>
            <a:spLocks noGrp="1"/>
          </p:cNvSpPr>
          <p:nvPr>
            <p:ph type="ftr" sz="quarter" idx="11"/>
          </p:nvPr>
        </p:nvSpPr>
        <p:spPr/>
        <p:txBody>
          <a:bodyPr/>
          <a:lstStyle/>
          <a:p>
            <a:r>
              <a:rPr lang="en-IN"/>
              <a:t>lake 2022</a:t>
            </a:r>
          </a:p>
        </p:txBody>
      </p:sp>
      <p:sp>
        <p:nvSpPr>
          <p:cNvPr id="5" name="Slide Number Placeholder 4"/>
          <p:cNvSpPr>
            <a:spLocks noGrp="1"/>
          </p:cNvSpPr>
          <p:nvPr>
            <p:ph type="sldNum" sz="quarter" idx="12"/>
          </p:nvPr>
        </p:nvSpPr>
        <p:spPr/>
        <p:txBody>
          <a:bodyPr/>
          <a:lstStyle/>
          <a:p>
            <a:fld id="{3A6D7DCE-68BA-4F63-AFE2-2D58E574E3AE}" type="slidenum">
              <a:rPr lang="en-IN" smtClean="0"/>
              <a:t>24</a:t>
            </a:fld>
            <a:endParaRPr lang="en-IN"/>
          </a:p>
        </p:txBody>
      </p:sp>
      <p:sp>
        <p:nvSpPr>
          <p:cNvPr id="6" name="Date Placeholder 5"/>
          <p:cNvSpPr>
            <a:spLocks noGrp="1"/>
          </p:cNvSpPr>
          <p:nvPr>
            <p:ph type="dt" sz="half" idx="10"/>
          </p:nvPr>
        </p:nvSpPr>
        <p:spPr/>
        <p:txBody>
          <a:bodyPr/>
          <a:lstStyle/>
          <a:p>
            <a:fld id="{D3912607-52FA-43DA-B9A9-CC6A0E2042A9}" type="datetime1">
              <a:rPr lang="en-IN" smtClean="0"/>
              <a:t>16-12-2022</a:t>
            </a:fld>
            <a:endParaRPr lang="en-IN"/>
          </a:p>
        </p:txBody>
      </p:sp>
    </p:spTree>
    <p:extLst>
      <p:ext uri="{BB962C8B-B14F-4D97-AF65-F5344CB8AC3E}">
        <p14:creationId xmlns:p14="http://schemas.microsoft.com/office/powerpoint/2010/main" val="1871299778"/>
      </p:ext>
    </p:extLst>
  </p:cSld>
  <p:clrMapOvr>
    <a:masterClrMapping/>
  </p:clrMapOvr>
  <mc:AlternateContent xmlns:mc="http://schemas.openxmlformats.org/markup-compatibility/2006" xmlns:p14="http://schemas.microsoft.com/office/powerpoint/2010/main">
    <mc:Choice Requires="p14">
      <p:transition spd="slow" p14:dur="2000" advTm="12327"/>
    </mc:Choice>
    <mc:Fallback xmlns="">
      <p:transition spd="slow" advTm="1232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0624" y="1917011"/>
            <a:ext cx="7053534" cy="1569660"/>
          </a:xfrm>
          <a:prstGeom prst="rect">
            <a:avLst/>
          </a:prstGeom>
          <a:noFill/>
        </p:spPr>
        <p:txBody>
          <a:bodyPr wrap="none" lIns="91440" tIns="45720" rIns="91440" bIns="45720">
            <a:spAutoFit/>
          </a:bodyPr>
          <a:lstStyle/>
          <a:p>
            <a:pPr algn="ctr"/>
            <a:r>
              <a:rPr lang="en-US"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endParaRPr lang="en-US"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angle 4"/>
          <p:cNvSpPr/>
          <p:nvPr/>
        </p:nvSpPr>
        <p:spPr>
          <a:xfrm>
            <a:off x="4129592" y="3501093"/>
            <a:ext cx="7120860" cy="2785378"/>
          </a:xfrm>
          <a:prstGeom prst="rect">
            <a:avLst/>
          </a:prstGeom>
          <a:noFill/>
        </p:spPr>
        <p:txBody>
          <a:bodyPr wrap="none" lIns="91440" tIns="45720" rIns="91440" bIns="45720">
            <a:spAutoFit/>
          </a:bodyPr>
          <a:lstStyle/>
          <a:p>
            <a:pPr algn="ctr"/>
            <a:r>
              <a:rPr lang="en-US" sz="3500" b="1" spc="50" dirty="0" smtClean="0">
                <a:ln w="0"/>
                <a:solidFill>
                  <a:schemeClr val="bg1"/>
                </a:solidFill>
                <a:effectLst>
                  <a:innerShdw blurRad="63500" dist="50800" dir="13500000">
                    <a:srgbClr val="000000">
                      <a:alpha val="50000"/>
                    </a:srgbClr>
                  </a:innerShdw>
                </a:effectLst>
              </a:rPr>
              <a:t>S SAMIKSHA </a:t>
            </a:r>
            <a:r>
              <a:rPr lang="en-US" sz="3500" b="1" spc="50" dirty="0">
                <a:ln w="0"/>
                <a:solidFill>
                  <a:schemeClr val="bg1"/>
                </a:solidFill>
                <a:effectLst>
                  <a:innerShdw blurRad="63500" dist="50800" dir="13500000">
                    <a:srgbClr val="000000">
                      <a:alpha val="50000"/>
                    </a:srgbClr>
                  </a:innerShdw>
                </a:effectLst>
              </a:rPr>
              <a:t>JAIN</a:t>
            </a:r>
          </a:p>
          <a:p>
            <a:pPr algn="ctr"/>
            <a:r>
              <a:rPr lang="en-US" sz="3500" b="1" cap="none" spc="50" dirty="0">
                <a:ln w="0"/>
                <a:solidFill>
                  <a:schemeClr val="bg1"/>
                </a:solidFill>
                <a:effectLst>
                  <a:innerShdw blurRad="63500" dist="50800" dir="13500000">
                    <a:srgbClr val="000000">
                      <a:alpha val="50000"/>
                    </a:srgbClr>
                  </a:innerShdw>
                </a:effectLst>
              </a:rPr>
              <a:t>SHRIMAYEE KASHYAP</a:t>
            </a:r>
          </a:p>
          <a:p>
            <a:pPr algn="ctr"/>
            <a:endParaRPr lang="en-US" sz="3500" b="1" spc="50" dirty="0">
              <a:ln w="0"/>
              <a:solidFill>
                <a:schemeClr val="bg1"/>
              </a:solidFill>
              <a:effectLst>
                <a:innerShdw blurRad="63500" dist="50800" dir="13500000">
                  <a:srgbClr val="000000">
                    <a:alpha val="50000"/>
                  </a:srgbClr>
                </a:innerShdw>
              </a:effectLst>
            </a:endParaRPr>
          </a:p>
          <a:p>
            <a:pPr algn="ctr"/>
            <a:endParaRPr lang="en-US" sz="3500" b="1" cap="none" spc="50" dirty="0">
              <a:ln w="0"/>
              <a:solidFill>
                <a:schemeClr val="bg1"/>
              </a:solidFill>
              <a:effectLst>
                <a:innerShdw blurRad="63500" dist="50800" dir="13500000">
                  <a:srgbClr val="000000">
                    <a:alpha val="50000"/>
                  </a:srgbClr>
                </a:innerShdw>
              </a:effectLst>
            </a:endParaRPr>
          </a:p>
          <a:p>
            <a:pPr algn="ctr"/>
            <a:r>
              <a:rPr lang="en-US" sz="3500" b="1" spc="50" dirty="0">
                <a:ln w="0"/>
                <a:solidFill>
                  <a:schemeClr val="bg1"/>
                </a:solidFill>
                <a:effectLst>
                  <a:innerShdw blurRad="63500" dist="50800" dir="13500000">
                    <a:srgbClr val="000000">
                      <a:alpha val="50000"/>
                    </a:srgbClr>
                  </a:innerShdw>
                </a:effectLst>
              </a:rPr>
              <a:t>BGS NATIONAL PUBLIC SCHOOL</a:t>
            </a:r>
            <a:endParaRPr lang="en-US" sz="3500" b="1" cap="none" spc="50" dirty="0">
              <a:ln w="0"/>
              <a:solidFill>
                <a:schemeClr val="bg1"/>
              </a:solidFill>
              <a:effectLst>
                <a:innerShdw blurRad="63500" dist="50800" dir="13500000">
                  <a:srgbClr val="000000">
                    <a:alpha val="50000"/>
                  </a:srgbClr>
                </a:innerShdw>
              </a:effectLst>
            </a:endParaRPr>
          </a:p>
        </p:txBody>
      </p:sp>
      <p:sp>
        <p:nvSpPr>
          <p:cNvPr id="2" name="Footer Placeholder 1"/>
          <p:cNvSpPr>
            <a:spLocks noGrp="1"/>
          </p:cNvSpPr>
          <p:nvPr>
            <p:ph type="ftr" sz="quarter" idx="11"/>
          </p:nvPr>
        </p:nvSpPr>
        <p:spPr/>
        <p:txBody>
          <a:bodyPr/>
          <a:lstStyle/>
          <a:p>
            <a:r>
              <a:rPr lang="en-IN"/>
              <a:t>lake 2022</a:t>
            </a:r>
          </a:p>
        </p:txBody>
      </p:sp>
      <p:sp>
        <p:nvSpPr>
          <p:cNvPr id="3" name="Slide Number Placeholder 2"/>
          <p:cNvSpPr>
            <a:spLocks noGrp="1"/>
          </p:cNvSpPr>
          <p:nvPr>
            <p:ph type="sldNum" sz="quarter" idx="12"/>
          </p:nvPr>
        </p:nvSpPr>
        <p:spPr/>
        <p:txBody>
          <a:bodyPr/>
          <a:lstStyle/>
          <a:p>
            <a:fld id="{3A6D7DCE-68BA-4F63-AFE2-2D58E574E3AE}" type="slidenum">
              <a:rPr lang="en-IN" smtClean="0"/>
              <a:t>25</a:t>
            </a:fld>
            <a:endParaRPr lang="en-IN"/>
          </a:p>
        </p:txBody>
      </p:sp>
      <p:sp>
        <p:nvSpPr>
          <p:cNvPr id="6" name="Date Placeholder 5"/>
          <p:cNvSpPr>
            <a:spLocks noGrp="1"/>
          </p:cNvSpPr>
          <p:nvPr>
            <p:ph type="dt" sz="half" idx="10"/>
          </p:nvPr>
        </p:nvSpPr>
        <p:spPr/>
        <p:txBody>
          <a:bodyPr/>
          <a:lstStyle/>
          <a:p>
            <a:fld id="{8BC21CAD-37DD-43AE-9D13-FD35820572C1}" type="datetime1">
              <a:rPr lang="en-IN" smtClean="0"/>
              <a:t>16-12-2022</a:t>
            </a:fld>
            <a:endParaRPr lang="en-IN"/>
          </a:p>
        </p:txBody>
      </p:sp>
    </p:spTree>
    <p:extLst>
      <p:ext uri="{BB962C8B-B14F-4D97-AF65-F5344CB8AC3E}">
        <p14:creationId xmlns:p14="http://schemas.microsoft.com/office/powerpoint/2010/main" val="4209344421"/>
      </p:ext>
    </p:extLst>
  </p:cSld>
  <p:clrMapOvr>
    <a:masterClrMapping/>
  </p:clrMapOvr>
  <mc:AlternateContent xmlns:mc="http://schemas.openxmlformats.org/markup-compatibility/2006" xmlns:p14="http://schemas.microsoft.com/office/powerpoint/2010/main">
    <mc:Choice Requires="p14">
      <p:transition spd="slow" p14:dur="2000" advTm="18202"/>
    </mc:Choice>
    <mc:Fallback xmlns="">
      <p:transition spd="slow" advTm="182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123" y="642594"/>
            <a:ext cx="4963297" cy="1371600"/>
          </a:xfrm>
        </p:spPr>
        <p:txBody>
          <a:bodyPr>
            <a:normAutofit fontScale="90000"/>
          </a:bodyPr>
          <a:lstStyle/>
          <a:p>
            <a:r>
              <a:rPr lang="en-IN" dirty="0"/>
              <a:t>BEGUR LAKE INTRODUCTION</a:t>
            </a:r>
          </a:p>
        </p:txBody>
      </p:sp>
      <p:sp>
        <p:nvSpPr>
          <p:cNvPr id="3" name="Content Placeholder 2"/>
          <p:cNvSpPr>
            <a:spLocks noGrp="1"/>
          </p:cNvSpPr>
          <p:nvPr>
            <p:ph idx="1"/>
          </p:nvPr>
        </p:nvSpPr>
        <p:spPr>
          <a:xfrm>
            <a:off x="1066800" y="2103120"/>
            <a:ext cx="4209535" cy="3931920"/>
          </a:xfrm>
        </p:spPr>
        <p:txBody>
          <a:bodyPr/>
          <a:lstStyle/>
          <a:p>
            <a:r>
              <a:rPr lang="en-IN" dirty="0"/>
              <a:t>Situated on begur road , karnataka.</a:t>
            </a:r>
          </a:p>
          <a:p>
            <a:r>
              <a:rPr lang="en-IN" dirty="0"/>
              <a:t>There is a statue at the centre of  the lake.</a:t>
            </a:r>
          </a:p>
          <a:p>
            <a:r>
              <a:rPr lang="en-IN" dirty="0"/>
              <a:t>The perimeter of this lake is </a:t>
            </a:r>
            <a:r>
              <a:rPr lang="en-IN" dirty="0" smtClean="0"/>
              <a:t>4.4</a:t>
            </a:r>
            <a:r>
              <a:rPr lang="en-IN" dirty="0" smtClean="0"/>
              <a:t> </a:t>
            </a:r>
            <a:r>
              <a:rPr lang="en-IN" dirty="0"/>
              <a:t>kilometres.</a:t>
            </a:r>
          </a:p>
          <a:p>
            <a:r>
              <a:rPr lang="en-IN" dirty="0"/>
              <a:t>The area of the lake is 113.66 acres.</a:t>
            </a:r>
          </a:p>
          <a:p>
            <a:r>
              <a:rPr lang="en-IN" dirty="0"/>
              <a:t>The lake is covered by 50 -60% of algal and other organism growth</a:t>
            </a:r>
          </a:p>
        </p:txBody>
      </p:sp>
      <p:pic>
        <p:nvPicPr>
          <p:cNvPr id="4" name="Picture 3"/>
          <p:cNvPicPr>
            <a:picLocks noChangeAspect="1"/>
          </p:cNvPicPr>
          <p:nvPr/>
        </p:nvPicPr>
        <p:blipFill>
          <a:blip r:embed="rId2"/>
          <a:stretch>
            <a:fillRect/>
          </a:stretch>
        </p:blipFill>
        <p:spPr>
          <a:xfrm>
            <a:off x="5986895" y="3464020"/>
            <a:ext cx="5430290" cy="2571020"/>
          </a:xfrm>
          <a:prstGeom prst="rect">
            <a:avLst/>
          </a:prstGeom>
        </p:spPr>
      </p:pic>
      <p:pic>
        <p:nvPicPr>
          <p:cNvPr id="5" name="Picture 4"/>
          <p:cNvPicPr>
            <a:picLocks noChangeAspect="1"/>
          </p:cNvPicPr>
          <p:nvPr/>
        </p:nvPicPr>
        <p:blipFill>
          <a:blip r:embed="rId3"/>
          <a:stretch>
            <a:fillRect/>
          </a:stretch>
        </p:blipFill>
        <p:spPr>
          <a:xfrm>
            <a:off x="5986895" y="783830"/>
            <a:ext cx="5430290" cy="2638579"/>
          </a:xfrm>
          <a:prstGeom prst="rect">
            <a:avLst/>
          </a:prstGeom>
        </p:spPr>
      </p:pic>
      <p:sp>
        <p:nvSpPr>
          <p:cNvPr id="8" name="Footer Placeholder 7"/>
          <p:cNvSpPr>
            <a:spLocks noGrp="1"/>
          </p:cNvSpPr>
          <p:nvPr>
            <p:ph type="ftr" sz="quarter" idx="11"/>
          </p:nvPr>
        </p:nvSpPr>
        <p:spPr/>
        <p:txBody>
          <a:bodyPr/>
          <a:lstStyle/>
          <a:p>
            <a:r>
              <a:rPr lang="en-IN"/>
              <a:t>lake 2022</a:t>
            </a:r>
          </a:p>
        </p:txBody>
      </p:sp>
      <p:sp>
        <p:nvSpPr>
          <p:cNvPr id="9" name="Slide Number Placeholder 8"/>
          <p:cNvSpPr>
            <a:spLocks noGrp="1"/>
          </p:cNvSpPr>
          <p:nvPr>
            <p:ph type="sldNum" sz="quarter" idx="12"/>
          </p:nvPr>
        </p:nvSpPr>
        <p:spPr/>
        <p:txBody>
          <a:bodyPr/>
          <a:lstStyle/>
          <a:p>
            <a:fld id="{3A6D7DCE-68BA-4F63-AFE2-2D58E574E3AE}" type="slidenum">
              <a:rPr lang="en-IN" smtClean="0"/>
              <a:t>3</a:t>
            </a:fld>
            <a:endParaRPr lang="en-IN"/>
          </a:p>
        </p:txBody>
      </p:sp>
      <p:sp>
        <p:nvSpPr>
          <p:cNvPr id="10" name="Date Placeholder 9"/>
          <p:cNvSpPr>
            <a:spLocks noGrp="1"/>
          </p:cNvSpPr>
          <p:nvPr>
            <p:ph type="dt" sz="half" idx="10"/>
          </p:nvPr>
        </p:nvSpPr>
        <p:spPr/>
        <p:txBody>
          <a:bodyPr/>
          <a:lstStyle/>
          <a:p>
            <a:fld id="{EEFD2BC1-2BAF-4F2C-8B07-FEAE5A468307}" type="datetime1">
              <a:rPr lang="en-IN" smtClean="0"/>
              <a:t>16-12-2022</a:t>
            </a:fld>
            <a:endParaRPr lang="en-IN"/>
          </a:p>
        </p:txBody>
      </p:sp>
    </p:spTree>
    <p:extLst>
      <p:ext uri="{BB962C8B-B14F-4D97-AF65-F5344CB8AC3E}">
        <p14:creationId xmlns:p14="http://schemas.microsoft.com/office/powerpoint/2010/main" val="1815964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4703805" cy="1371600"/>
          </a:xfrm>
        </p:spPr>
        <p:txBody>
          <a:bodyPr>
            <a:normAutofit fontScale="90000"/>
          </a:bodyPr>
          <a:lstStyle/>
          <a:p>
            <a:r>
              <a:rPr lang="en-IN" dirty="0"/>
              <a:t>KONNANKUNTE LAKE INTRODUCTION</a:t>
            </a:r>
          </a:p>
        </p:txBody>
      </p:sp>
      <p:sp>
        <p:nvSpPr>
          <p:cNvPr id="3" name="Content Placeholder 2"/>
          <p:cNvSpPr>
            <a:spLocks noGrp="1"/>
          </p:cNvSpPr>
          <p:nvPr>
            <p:ph idx="1"/>
          </p:nvPr>
        </p:nvSpPr>
        <p:spPr>
          <a:xfrm>
            <a:off x="1066800" y="2201974"/>
            <a:ext cx="4703805" cy="3931920"/>
          </a:xfrm>
        </p:spPr>
        <p:txBody>
          <a:bodyPr>
            <a:normAutofit lnSpcReduction="10000"/>
          </a:bodyPr>
          <a:lstStyle/>
          <a:p>
            <a:r>
              <a:rPr lang="en-IN" sz="2400" dirty="0"/>
              <a:t>This lake is unknown to most people .</a:t>
            </a:r>
          </a:p>
          <a:p>
            <a:r>
              <a:rPr lang="en-IN" sz="2400" dirty="0"/>
              <a:t>It is present on the konnankunte area.</a:t>
            </a:r>
          </a:p>
          <a:p>
            <a:r>
              <a:rPr lang="en-IN" sz="2400" dirty="0"/>
              <a:t>It has a perimeter of 1.14 kilometres.</a:t>
            </a:r>
          </a:p>
          <a:p>
            <a:r>
              <a:rPr lang="en-IN" sz="2400" dirty="0"/>
              <a:t>Area of 15.13 acres</a:t>
            </a:r>
          </a:p>
          <a:p>
            <a:r>
              <a:rPr lang="en-IN" sz="2400" dirty="0"/>
              <a:t>Most of the land has been encroached by roads , a school and a graveyard.</a:t>
            </a:r>
          </a:p>
          <a:p>
            <a:endParaRPr lang="en-IN" dirty="0"/>
          </a:p>
        </p:txBody>
      </p:sp>
      <p:sp>
        <p:nvSpPr>
          <p:cNvPr id="4" name="Footer Placeholder 3"/>
          <p:cNvSpPr>
            <a:spLocks noGrp="1"/>
          </p:cNvSpPr>
          <p:nvPr>
            <p:ph type="ftr" sz="quarter" idx="11"/>
          </p:nvPr>
        </p:nvSpPr>
        <p:spPr/>
        <p:txBody>
          <a:bodyPr/>
          <a:lstStyle/>
          <a:p>
            <a:r>
              <a:rPr lang="en-IN"/>
              <a:t>lake 2022</a:t>
            </a:r>
          </a:p>
        </p:txBody>
      </p:sp>
      <p:sp>
        <p:nvSpPr>
          <p:cNvPr id="5" name="Slide Number Placeholder 4"/>
          <p:cNvSpPr>
            <a:spLocks noGrp="1"/>
          </p:cNvSpPr>
          <p:nvPr>
            <p:ph type="sldNum" sz="quarter" idx="12"/>
          </p:nvPr>
        </p:nvSpPr>
        <p:spPr/>
        <p:txBody>
          <a:bodyPr/>
          <a:lstStyle/>
          <a:p>
            <a:fld id="{3A6D7DCE-68BA-4F63-AFE2-2D58E574E3AE}" type="slidenum">
              <a:rPr lang="en-IN" smtClean="0"/>
              <a:t>4</a:t>
            </a:fld>
            <a:endParaRPr lang="en-IN"/>
          </a:p>
        </p:txBody>
      </p:sp>
      <p:sp>
        <p:nvSpPr>
          <p:cNvPr id="6" name="Date Placeholder 5"/>
          <p:cNvSpPr>
            <a:spLocks noGrp="1"/>
          </p:cNvSpPr>
          <p:nvPr>
            <p:ph type="dt" sz="half" idx="10"/>
          </p:nvPr>
        </p:nvSpPr>
        <p:spPr/>
        <p:txBody>
          <a:bodyPr/>
          <a:lstStyle/>
          <a:p>
            <a:fld id="{BCAB9AE1-32AD-4B05-AD89-426EA6D148C4}" type="datetime1">
              <a:rPr lang="en-IN" smtClean="0"/>
              <a:t>16-12-2022</a:t>
            </a:fld>
            <a:endParaRPr lang="en-IN"/>
          </a:p>
        </p:txBody>
      </p:sp>
      <p:pic>
        <p:nvPicPr>
          <p:cNvPr id="7" name="Picture 6"/>
          <p:cNvPicPr>
            <a:picLocks noChangeAspect="1"/>
          </p:cNvPicPr>
          <p:nvPr/>
        </p:nvPicPr>
        <p:blipFill>
          <a:blip r:embed="rId2"/>
          <a:stretch>
            <a:fillRect/>
          </a:stretch>
        </p:blipFill>
        <p:spPr>
          <a:xfrm>
            <a:off x="6030664" y="889687"/>
            <a:ext cx="5049391" cy="3052634"/>
          </a:xfrm>
          <a:prstGeom prst="rect">
            <a:avLst/>
          </a:prstGeom>
        </p:spPr>
      </p:pic>
      <p:pic>
        <p:nvPicPr>
          <p:cNvPr id="8" name="Picture 7"/>
          <p:cNvPicPr>
            <a:picLocks noChangeAspect="1"/>
          </p:cNvPicPr>
          <p:nvPr/>
        </p:nvPicPr>
        <p:blipFill>
          <a:blip r:embed="rId3"/>
          <a:stretch>
            <a:fillRect/>
          </a:stretch>
        </p:blipFill>
        <p:spPr>
          <a:xfrm>
            <a:off x="6030664" y="3925423"/>
            <a:ext cx="5094535" cy="2306011"/>
          </a:xfrm>
          <a:prstGeom prst="rect">
            <a:avLst/>
          </a:prstGeom>
        </p:spPr>
      </p:pic>
    </p:spTree>
    <p:extLst>
      <p:ext uri="{BB962C8B-B14F-4D97-AF65-F5344CB8AC3E}">
        <p14:creationId xmlns:p14="http://schemas.microsoft.com/office/powerpoint/2010/main" val="378403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OBJECTIVES:</a:t>
            </a:r>
          </a:p>
        </p:txBody>
      </p:sp>
      <p:sp>
        <p:nvSpPr>
          <p:cNvPr id="3" name="Content Placeholder 2"/>
          <p:cNvSpPr>
            <a:spLocks noGrp="1"/>
          </p:cNvSpPr>
          <p:nvPr>
            <p:ph idx="1"/>
          </p:nvPr>
        </p:nvSpPr>
        <p:spPr/>
        <p:txBody>
          <a:bodyPr>
            <a:normAutofit/>
          </a:bodyPr>
          <a:lstStyle/>
          <a:p>
            <a:r>
              <a:rPr lang="en-IN" sz="3200" dirty="0"/>
              <a:t>To study the water quality of three different lakes.</a:t>
            </a:r>
          </a:p>
          <a:p>
            <a:r>
              <a:rPr lang="en-IN" sz="3200" dirty="0"/>
              <a:t>To compare the water quality with bird population.</a:t>
            </a:r>
          </a:p>
          <a:p>
            <a:r>
              <a:rPr lang="en-IN" sz="3200" dirty="0"/>
              <a:t>To increase the species diversity especially birds.</a:t>
            </a:r>
          </a:p>
          <a:p>
            <a:pPr marL="0" indent="0">
              <a:buNone/>
            </a:pPr>
            <a:endParaRPr lang="en-IN" sz="3200" dirty="0"/>
          </a:p>
        </p:txBody>
      </p:sp>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5</a:t>
            </a:fld>
            <a:endParaRPr lang="en-IN"/>
          </a:p>
        </p:txBody>
      </p:sp>
    </p:spTree>
    <p:extLst>
      <p:ext uri="{BB962C8B-B14F-4D97-AF65-F5344CB8AC3E}">
        <p14:creationId xmlns:p14="http://schemas.microsoft.com/office/powerpoint/2010/main" val="275633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Study area: sarakki lake (mapping)</a:t>
            </a:r>
          </a:p>
        </p:txBody>
      </p:sp>
      <p:sp>
        <p:nvSpPr>
          <p:cNvPr id="8" name="5-Point Star 7"/>
          <p:cNvSpPr/>
          <p:nvPr/>
        </p:nvSpPr>
        <p:spPr>
          <a:xfrm>
            <a:off x="4275438" y="3361038"/>
            <a:ext cx="321276" cy="34598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9" name="TextBox 8"/>
          <p:cNvSpPr txBox="1"/>
          <p:nvPr/>
        </p:nvSpPr>
        <p:spPr>
          <a:xfrm>
            <a:off x="8241957" y="3078245"/>
            <a:ext cx="3657600" cy="461665"/>
          </a:xfrm>
          <a:prstGeom prst="rect">
            <a:avLst/>
          </a:prstGeom>
          <a:noFill/>
        </p:spPr>
        <p:txBody>
          <a:bodyPr wrap="square" rtlCol="0">
            <a:spAutoFit/>
          </a:bodyPr>
          <a:lstStyle/>
          <a:p>
            <a:r>
              <a:rPr lang="en-IN" sz="2400" b="1" dirty="0"/>
              <a:t>12.8994° N, 77.5799° E</a:t>
            </a:r>
          </a:p>
        </p:txBody>
      </p:sp>
      <p:sp>
        <p:nvSpPr>
          <p:cNvPr id="4" name="Footer Placeholder 3"/>
          <p:cNvSpPr>
            <a:spLocks noGrp="1"/>
          </p:cNvSpPr>
          <p:nvPr>
            <p:ph type="ftr" sz="quarter" idx="11"/>
          </p:nvPr>
        </p:nvSpPr>
        <p:spPr/>
        <p:txBody>
          <a:bodyPr/>
          <a:lstStyle/>
          <a:p>
            <a:r>
              <a:rPr lang="en-IN"/>
              <a:t>lake 2022</a:t>
            </a:r>
          </a:p>
        </p:txBody>
      </p:sp>
      <p:sp>
        <p:nvSpPr>
          <p:cNvPr id="5" name="Slide Number Placeholder 4"/>
          <p:cNvSpPr>
            <a:spLocks noGrp="1"/>
          </p:cNvSpPr>
          <p:nvPr>
            <p:ph type="sldNum" sz="quarter" idx="12"/>
          </p:nvPr>
        </p:nvSpPr>
        <p:spPr/>
        <p:txBody>
          <a:bodyPr/>
          <a:lstStyle/>
          <a:p>
            <a:fld id="{3A6D7DCE-68BA-4F63-AFE2-2D58E574E3AE}" type="slidenum">
              <a:rPr lang="en-IN" smtClean="0"/>
              <a:t>6</a:t>
            </a:fld>
            <a:endParaRPr lang="en-IN"/>
          </a:p>
        </p:txBody>
      </p:sp>
      <p:sp>
        <p:nvSpPr>
          <p:cNvPr id="6" name="Date Placeholder 5"/>
          <p:cNvSpPr>
            <a:spLocks noGrp="1"/>
          </p:cNvSpPr>
          <p:nvPr>
            <p:ph type="dt" sz="half" idx="10"/>
          </p:nvPr>
        </p:nvSpPr>
        <p:spPr/>
        <p:txBody>
          <a:bodyPr/>
          <a:lstStyle/>
          <a:p>
            <a:fld id="{5A515E93-57F9-4FD8-8A7A-F361833A41E6}" type="datetime1">
              <a:rPr lang="en-IN" smtClean="0"/>
              <a:t>16-12-2022</a:t>
            </a:fld>
            <a:endParaRPr lang="en-IN"/>
          </a:p>
        </p:txBody>
      </p:sp>
      <p:pic>
        <p:nvPicPr>
          <p:cNvPr id="7" name="Picture 6"/>
          <p:cNvPicPr>
            <a:picLocks noChangeAspect="1"/>
          </p:cNvPicPr>
          <p:nvPr/>
        </p:nvPicPr>
        <p:blipFill>
          <a:blip r:embed="rId2"/>
          <a:stretch>
            <a:fillRect/>
          </a:stretch>
        </p:blipFill>
        <p:spPr>
          <a:xfrm>
            <a:off x="389464" y="1802824"/>
            <a:ext cx="6946429" cy="4178238"/>
          </a:xfrm>
          <a:prstGeom prst="rect">
            <a:avLst/>
          </a:prstGeom>
        </p:spPr>
      </p:pic>
      <p:sp>
        <p:nvSpPr>
          <p:cNvPr id="11" name="Rectangle 10"/>
          <p:cNvSpPr/>
          <p:nvPr/>
        </p:nvSpPr>
        <p:spPr>
          <a:xfrm>
            <a:off x="486131" y="3309077"/>
            <a:ext cx="697628" cy="923330"/>
          </a:xfrm>
          <a:prstGeom prst="rect">
            <a:avLst/>
          </a:prstGeom>
          <a:noFill/>
        </p:spPr>
        <p:txBody>
          <a:bodyPr wrap="none" lIns="91440" tIns="45720" rIns="91440" bIns="45720">
            <a:spAutoFit/>
          </a:bodyPr>
          <a:lstStyle/>
          <a:p>
            <a:pPr algn="ctr"/>
            <a:r>
              <a:rPr lang="en-US" sz="5400" dirty="0">
                <a:ln w="0"/>
                <a:solidFill>
                  <a:sysClr val="windowText" lastClr="000000"/>
                </a:solidFill>
                <a:effectLst>
                  <a:outerShdw blurRad="38100" dist="19050" dir="2700000" algn="tl" rotWithShape="0">
                    <a:schemeClr val="dk1">
                      <a:alpha val="40000"/>
                    </a:schemeClr>
                  </a:outerShdw>
                </a:effectLst>
              </a:rPr>
              <a:t>N</a:t>
            </a:r>
          </a:p>
        </p:txBody>
      </p:sp>
      <p:sp>
        <p:nvSpPr>
          <p:cNvPr id="14" name="Rectangle 13"/>
          <p:cNvSpPr/>
          <p:nvPr/>
        </p:nvSpPr>
        <p:spPr>
          <a:xfrm>
            <a:off x="6116733" y="3295458"/>
            <a:ext cx="529312"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S</a:t>
            </a:r>
          </a:p>
        </p:txBody>
      </p:sp>
      <p:sp>
        <p:nvSpPr>
          <p:cNvPr id="15" name="Rectangle 14"/>
          <p:cNvSpPr/>
          <p:nvPr/>
        </p:nvSpPr>
        <p:spPr>
          <a:xfrm>
            <a:off x="3584396" y="1622889"/>
            <a:ext cx="556564"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E</a:t>
            </a:r>
          </a:p>
        </p:txBody>
      </p:sp>
      <p:sp>
        <p:nvSpPr>
          <p:cNvPr id="16" name="Rectangle 15"/>
          <p:cNvSpPr/>
          <p:nvPr/>
        </p:nvSpPr>
        <p:spPr>
          <a:xfrm>
            <a:off x="3586570" y="5278440"/>
            <a:ext cx="849913"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W</a:t>
            </a:r>
          </a:p>
        </p:txBody>
      </p:sp>
    </p:spTree>
    <p:extLst>
      <p:ext uri="{BB962C8B-B14F-4D97-AF65-F5344CB8AC3E}">
        <p14:creationId xmlns:p14="http://schemas.microsoft.com/office/powerpoint/2010/main" val="1139479130"/>
      </p:ext>
    </p:extLst>
  </p:cSld>
  <p:clrMapOvr>
    <a:masterClrMapping/>
  </p:clrMapOvr>
  <mc:AlternateContent xmlns:mc="http://schemas.openxmlformats.org/markup-compatibility/2006" xmlns:p14="http://schemas.microsoft.com/office/powerpoint/2010/main">
    <mc:Choice Requires="p14">
      <p:transition spd="slow" p14:dur="2000" advTm="9011"/>
    </mc:Choice>
    <mc:Fallback xmlns="">
      <p:transition spd="slow" advTm="901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Study area: begur lake (mapping)</a:t>
            </a:r>
          </a:p>
        </p:txBody>
      </p:sp>
      <p:sp>
        <p:nvSpPr>
          <p:cNvPr id="5" name="Rectangle 4"/>
          <p:cNvSpPr/>
          <p:nvPr/>
        </p:nvSpPr>
        <p:spPr>
          <a:xfrm>
            <a:off x="6454543" y="3096053"/>
            <a:ext cx="3175869" cy="523220"/>
          </a:xfrm>
          <a:prstGeom prst="rect">
            <a:avLst/>
          </a:prstGeom>
        </p:spPr>
        <p:txBody>
          <a:bodyPr wrap="none">
            <a:spAutoFit/>
          </a:bodyPr>
          <a:lstStyle/>
          <a:p>
            <a:r>
              <a:rPr lang="en-IN" sz="2800" dirty="0">
                <a:solidFill>
                  <a:srgbClr val="BDC1C6"/>
                </a:solidFill>
                <a:latin typeface="arial" panose="020B0604020202020204" pitchFamily="34" charset="0"/>
              </a:rPr>
              <a:t>76° 40' 15.6468'' E</a:t>
            </a:r>
            <a:endParaRPr lang="en-IN" sz="2800" dirty="0"/>
          </a:p>
        </p:txBody>
      </p:sp>
      <p:sp>
        <p:nvSpPr>
          <p:cNvPr id="6" name="Footer Placeholder 5"/>
          <p:cNvSpPr>
            <a:spLocks noGrp="1"/>
          </p:cNvSpPr>
          <p:nvPr>
            <p:ph type="ftr" sz="quarter" idx="11"/>
          </p:nvPr>
        </p:nvSpPr>
        <p:spPr/>
        <p:txBody>
          <a:bodyPr/>
          <a:lstStyle/>
          <a:p>
            <a:r>
              <a:rPr lang="en-IN"/>
              <a:t>lake 2022</a:t>
            </a:r>
          </a:p>
        </p:txBody>
      </p:sp>
      <p:sp>
        <p:nvSpPr>
          <p:cNvPr id="7" name="Slide Number Placeholder 6"/>
          <p:cNvSpPr>
            <a:spLocks noGrp="1"/>
          </p:cNvSpPr>
          <p:nvPr>
            <p:ph type="sldNum" sz="quarter" idx="12"/>
          </p:nvPr>
        </p:nvSpPr>
        <p:spPr/>
        <p:txBody>
          <a:bodyPr/>
          <a:lstStyle/>
          <a:p>
            <a:fld id="{3A6D7DCE-68BA-4F63-AFE2-2D58E574E3AE}" type="slidenum">
              <a:rPr lang="en-IN" smtClean="0"/>
              <a:t>7</a:t>
            </a:fld>
            <a:endParaRPr lang="en-IN"/>
          </a:p>
        </p:txBody>
      </p:sp>
      <p:sp>
        <p:nvSpPr>
          <p:cNvPr id="8" name="Date Placeholder 7"/>
          <p:cNvSpPr>
            <a:spLocks noGrp="1"/>
          </p:cNvSpPr>
          <p:nvPr>
            <p:ph type="dt" sz="half" idx="10"/>
          </p:nvPr>
        </p:nvSpPr>
        <p:spPr/>
        <p:txBody>
          <a:bodyPr/>
          <a:lstStyle/>
          <a:p>
            <a:fld id="{8242A543-FB4C-4921-998A-8498D55F89E0}" type="datetime1">
              <a:rPr lang="en-IN" smtClean="0"/>
              <a:t>16-12-2022</a:t>
            </a:fld>
            <a:endParaRPr lang="en-IN"/>
          </a:p>
        </p:txBody>
      </p:sp>
      <p:pic>
        <p:nvPicPr>
          <p:cNvPr id="3" name="Picture 2"/>
          <p:cNvPicPr>
            <a:picLocks noChangeAspect="1"/>
          </p:cNvPicPr>
          <p:nvPr/>
        </p:nvPicPr>
        <p:blipFill>
          <a:blip r:embed="rId2"/>
          <a:stretch>
            <a:fillRect/>
          </a:stretch>
        </p:blipFill>
        <p:spPr>
          <a:xfrm>
            <a:off x="1305695" y="1693548"/>
            <a:ext cx="3502353" cy="4649003"/>
          </a:xfrm>
          <a:prstGeom prst="rect">
            <a:avLst/>
          </a:prstGeom>
        </p:spPr>
      </p:pic>
      <p:sp>
        <p:nvSpPr>
          <p:cNvPr id="9" name="Rectangle 8"/>
          <p:cNvSpPr/>
          <p:nvPr/>
        </p:nvSpPr>
        <p:spPr>
          <a:xfrm>
            <a:off x="2708057" y="1693548"/>
            <a:ext cx="697628"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N</a:t>
            </a:r>
          </a:p>
        </p:txBody>
      </p:sp>
      <p:sp>
        <p:nvSpPr>
          <p:cNvPr id="10" name="Rectangle 9"/>
          <p:cNvSpPr/>
          <p:nvPr/>
        </p:nvSpPr>
        <p:spPr>
          <a:xfrm>
            <a:off x="2708057" y="5419221"/>
            <a:ext cx="529312"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S</a:t>
            </a:r>
          </a:p>
        </p:txBody>
      </p:sp>
      <p:sp>
        <p:nvSpPr>
          <p:cNvPr id="11" name="Rectangle 10"/>
          <p:cNvSpPr/>
          <p:nvPr/>
        </p:nvSpPr>
        <p:spPr>
          <a:xfrm>
            <a:off x="4161913" y="3357663"/>
            <a:ext cx="556564"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E</a:t>
            </a:r>
          </a:p>
        </p:txBody>
      </p:sp>
      <p:sp>
        <p:nvSpPr>
          <p:cNvPr id="12" name="Rectangle 11"/>
          <p:cNvSpPr/>
          <p:nvPr/>
        </p:nvSpPr>
        <p:spPr>
          <a:xfrm>
            <a:off x="1306937" y="3492377"/>
            <a:ext cx="849913"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W</a:t>
            </a:r>
          </a:p>
        </p:txBody>
      </p:sp>
    </p:spTree>
    <p:extLst>
      <p:ext uri="{BB962C8B-B14F-4D97-AF65-F5344CB8AC3E}">
        <p14:creationId xmlns:p14="http://schemas.microsoft.com/office/powerpoint/2010/main" val="2018969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Study area: konnankunte lake (mapping)</a:t>
            </a:r>
          </a:p>
        </p:txBody>
      </p:sp>
      <p:sp>
        <p:nvSpPr>
          <p:cNvPr id="6" name="Rectangle 5"/>
          <p:cNvSpPr/>
          <p:nvPr/>
        </p:nvSpPr>
        <p:spPr>
          <a:xfrm>
            <a:off x="7113372" y="2846722"/>
            <a:ext cx="6096000" cy="1077218"/>
          </a:xfrm>
          <a:prstGeom prst="rect">
            <a:avLst/>
          </a:prstGeom>
        </p:spPr>
        <p:txBody>
          <a:bodyPr>
            <a:spAutoFit/>
          </a:bodyPr>
          <a:lstStyle/>
          <a:p>
            <a:r>
              <a:rPr lang="en-IN" sz="2800" dirty="0">
                <a:solidFill>
                  <a:srgbClr val="E8EAED"/>
                </a:solidFill>
                <a:latin typeface="Google Sans"/>
              </a:rPr>
              <a:t>12.8819° N, 77.5616° E</a:t>
            </a:r>
          </a:p>
          <a:p>
            <a:r>
              <a:rPr lang="en-IN" dirty="0">
                <a:solidFill>
                  <a:srgbClr val="BDC1C6"/>
                </a:solidFill>
                <a:latin typeface="arial" panose="020B0604020202020204" pitchFamily="34" charset="0"/>
              </a:rPr>
              <a:t/>
            </a:r>
            <a:br>
              <a:rPr lang="en-IN" dirty="0">
                <a:solidFill>
                  <a:srgbClr val="BDC1C6"/>
                </a:solidFill>
                <a:latin typeface="arial" panose="020B0604020202020204" pitchFamily="34" charset="0"/>
              </a:rPr>
            </a:br>
            <a:endParaRPr lang="en-IN" dirty="0"/>
          </a:p>
        </p:txBody>
      </p:sp>
      <p:sp>
        <p:nvSpPr>
          <p:cNvPr id="7" name="Footer Placeholder 6"/>
          <p:cNvSpPr>
            <a:spLocks noGrp="1"/>
          </p:cNvSpPr>
          <p:nvPr>
            <p:ph type="ftr" sz="quarter" idx="11"/>
          </p:nvPr>
        </p:nvSpPr>
        <p:spPr/>
        <p:txBody>
          <a:bodyPr/>
          <a:lstStyle/>
          <a:p>
            <a:r>
              <a:rPr lang="en-IN"/>
              <a:t>lake 2022</a:t>
            </a:r>
          </a:p>
        </p:txBody>
      </p:sp>
      <p:sp>
        <p:nvSpPr>
          <p:cNvPr id="8" name="Slide Number Placeholder 7"/>
          <p:cNvSpPr>
            <a:spLocks noGrp="1"/>
          </p:cNvSpPr>
          <p:nvPr>
            <p:ph type="sldNum" sz="quarter" idx="12"/>
          </p:nvPr>
        </p:nvSpPr>
        <p:spPr/>
        <p:txBody>
          <a:bodyPr/>
          <a:lstStyle/>
          <a:p>
            <a:fld id="{3A6D7DCE-68BA-4F63-AFE2-2D58E574E3AE}" type="slidenum">
              <a:rPr lang="en-IN" smtClean="0"/>
              <a:t>8</a:t>
            </a:fld>
            <a:endParaRPr lang="en-IN"/>
          </a:p>
        </p:txBody>
      </p:sp>
      <p:sp>
        <p:nvSpPr>
          <p:cNvPr id="9" name="Date Placeholder 8"/>
          <p:cNvSpPr>
            <a:spLocks noGrp="1"/>
          </p:cNvSpPr>
          <p:nvPr>
            <p:ph type="dt" sz="half" idx="10"/>
          </p:nvPr>
        </p:nvSpPr>
        <p:spPr/>
        <p:txBody>
          <a:bodyPr/>
          <a:lstStyle/>
          <a:p>
            <a:fld id="{7B78AB4F-A35E-48D7-9CDC-3552C2A6269F}" type="datetime1">
              <a:rPr lang="en-IN" smtClean="0"/>
              <a:t>16-12-2022</a:t>
            </a:fld>
            <a:endParaRPr lang="en-IN"/>
          </a:p>
        </p:txBody>
      </p:sp>
      <p:pic>
        <p:nvPicPr>
          <p:cNvPr id="3" name="Picture 2"/>
          <p:cNvPicPr>
            <a:picLocks noChangeAspect="1"/>
          </p:cNvPicPr>
          <p:nvPr/>
        </p:nvPicPr>
        <p:blipFill>
          <a:blip r:embed="rId2"/>
          <a:stretch>
            <a:fillRect/>
          </a:stretch>
        </p:blipFill>
        <p:spPr>
          <a:xfrm>
            <a:off x="794683" y="1980293"/>
            <a:ext cx="5033259" cy="4268144"/>
          </a:xfrm>
          <a:prstGeom prst="rect">
            <a:avLst/>
          </a:prstGeom>
        </p:spPr>
      </p:pic>
      <p:sp>
        <p:nvSpPr>
          <p:cNvPr id="4" name="Rectangle 3"/>
          <p:cNvSpPr/>
          <p:nvPr/>
        </p:nvSpPr>
        <p:spPr>
          <a:xfrm>
            <a:off x="2962498" y="1923392"/>
            <a:ext cx="697628"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N</a:t>
            </a:r>
          </a:p>
        </p:txBody>
      </p:sp>
      <p:sp>
        <p:nvSpPr>
          <p:cNvPr id="10" name="Rectangle 9"/>
          <p:cNvSpPr/>
          <p:nvPr/>
        </p:nvSpPr>
        <p:spPr>
          <a:xfrm>
            <a:off x="3008571" y="5436172"/>
            <a:ext cx="529312"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S</a:t>
            </a:r>
          </a:p>
        </p:txBody>
      </p:sp>
      <p:sp>
        <p:nvSpPr>
          <p:cNvPr id="11" name="Rectangle 10"/>
          <p:cNvSpPr/>
          <p:nvPr/>
        </p:nvSpPr>
        <p:spPr>
          <a:xfrm>
            <a:off x="5076312" y="3652699"/>
            <a:ext cx="556564"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E</a:t>
            </a:r>
          </a:p>
        </p:txBody>
      </p:sp>
      <p:sp>
        <p:nvSpPr>
          <p:cNvPr id="12" name="Rectangle 11"/>
          <p:cNvSpPr/>
          <p:nvPr/>
        </p:nvSpPr>
        <p:spPr>
          <a:xfrm>
            <a:off x="794683" y="3635749"/>
            <a:ext cx="849913"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W</a:t>
            </a:r>
          </a:p>
        </p:txBody>
      </p:sp>
    </p:spTree>
    <p:extLst>
      <p:ext uri="{BB962C8B-B14F-4D97-AF65-F5344CB8AC3E}">
        <p14:creationId xmlns:p14="http://schemas.microsoft.com/office/powerpoint/2010/main" val="3456187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9967784" cy="1371600"/>
          </a:xfrm>
        </p:spPr>
        <p:txBody>
          <a:bodyPr>
            <a:normAutofit/>
          </a:bodyPr>
          <a:lstStyle/>
          <a:p>
            <a:r>
              <a:rPr lang="en-IN" dirty="0"/>
              <a:t>SAMPLE COLLECTION:</a:t>
            </a:r>
          </a:p>
        </p:txBody>
      </p:sp>
      <p:sp>
        <p:nvSpPr>
          <p:cNvPr id="4" name="Date Placeholder 3"/>
          <p:cNvSpPr>
            <a:spLocks noGrp="1"/>
          </p:cNvSpPr>
          <p:nvPr>
            <p:ph type="dt" sz="half" idx="10"/>
          </p:nvPr>
        </p:nvSpPr>
        <p:spPr/>
        <p:txBody>
          <a:bodyPr/>
          <a:lstStyle/>
          <a:p>
            <a:fld id="{3DF473AE-309C-4B45-928E-4CA7C62F3080}" type="datetime1">
              <a:rPr lang="en-IN" smtClean="0"/>
              <a:t>16-12-2022</a:t>
            </a:fld>
            <a:endParaRPr lang="en-IN"/>
          </a:p>
        </p:txBody>
      </p:sp>
      <p:sp>
        <p:nvSpPr>
          <p:cNvPr id="5" name="Footer Placeholder 4"/>
          <p:cNvSpPr>
            <a:spLocks noGrp="1"/>
          </p:cNvSpPr>
          <p:nvPr>
            <p:ph type="ftr" sz="quarter" idx="11"/>
          </p:nvPr>
        </p:nvSpPr>
        <p:spPr/>
        <p:txBody>
          <a:bodyPr/>
          <a:lstStyle/>
          <a:p>
            <a:r>
              <a:rPr lang="en-IN"/>
              <a:t>lake 2022</a:t>
            </a:r>
          </a:p>
        </p:txBody>
      </p:sp>
      <p:sp>
        <p:nvSpPr>
          <p:cNvPr id="6" name="Slide Number Placeholder 5"/>
          <p:cNvSpPr>
            <a:spLocks noGrp="1"/>
          </p:cNvSpPr>
          <p:nvPr>
            <p:ph type="sldNum" sz="quarter" idx="12"/>
          </p:nvPr>
        </p:nvSpPr>
        <p:spPr/>
        <p:txBody>
          <a:bodyPr/>
          <a:lstStyle/>
          <a:p>
            <a:fld id="{3A6D7DCE-68BA-4F63-AFE2-2D58E574E3AE}" type="slidenum">
              <a:rPr lang="en-IN" smtClean="0"/>
              <a:t>9</a:t>
            </a:fld>
            <a:endParaRPr lang="en-IN"/>
          </a:p>
        </p:txBody>
      </p:sp>
      <p:sp>
        <p:nvSpPr>
          <p:cNvPr id="12" name="TextBox 11"/>
          <p:cNvSpPr txBox="1"/>
          <p:nvPr/>
        </p:nvSpPr>
        <p:spPr>
          <a:xfrm>
            <a:off x="6501899" y="2211859"/>
            <a:ext cx="4958355" cy="1138773"/>
          </a:xfrm>
          <a:prstGeom prst="rect">
            <a:avLst/>
          </a:prstGeom>
          <a:noFill/>
        </p:spPr>
        <p:txBody>
          <a:bodyPr wrap="square" rtlCol="0">
            <a:spAutoFit/>
          </a:bodyPr>
          <a:lstStyle/>
          <a:p>
            <a:r>
              <a:rPr lang="en-IN" dirty="0"/>
              <a:t>       </a:t>
            </a:r>
          </a:p>
          <a:p>
            <a:endParaRPr lang="en-IN" dirty="0"/>
          </a:p>
          <a:p>
            <a:endParaRPr lang="en-IN" sz="3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464" y="2014194"/>
            <a:ext cx="5706535" cy="42799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014193"/>
            <a:ext cx="5600455" cy="4200341"/>
          </a:xfrm>
          <a:prstGeom prst="rect">
            <a:avLst/>
          </a:prstGeom>
        </p:spPr>
      </p:pic>
    </p:spTree>
    <p:extLst>
      <p:ext uri="{BB962C8B-B14F-4D97-AF65-F5344CB8AC3E}">
        <p14:creationId xmlns:p14="http://schemas.microsoft.com/office/powerpoint/2010/main" val="3225872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984</TotalTime>
  <Words>1092</Words>
  <Application>Microsoft Office PowerPoint</Application>
  <PresentationFormat>Widescreen</PresentationFormat>
  <Paragraphs>369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Century Gothic</vt:lpstr>
      <vt:lpstr>Google Sans</vt:lpstr>
      <vt:lpstr>Times New Roman</vt:lpstr>
      <vt:lpstr>Wingdings</vt:lpstr>
      <vt:lpstr>Savon</vt:lpstr>
      <vt:lpstr>A comparative study on sarakki lake , begur lake and konnankunte lake: water quality and bird population</vt:lpstr>
      <vt:lpstr>SARAKKI LAKE INTRODUCTION</vt:lpstr>
      <vt:lpstr>BEGUR LAKE INTRODUCTION</vt:lpstr>
      <vt:lpstr>KONNANKUNTE LAKE INTRODUCTION</vt:lpstr>
      <vt:lpstr>OBJECTIVES:</vt:lpstr>
      <vt:lpstr>Study area: sarakki lake (mapping)</vt:lpstr>
      <vt:lpstr>Study area: begur lake (mapping)</vt:lpstr>
      <vt:lpstr>Study area: konnankunte lake (mapping)</vt:lpstr>
      <vt:lpstr>SAMPLE COLLECTION:</vt:lpstr>
      <vt:lpstr>MATERIALS AND METHODS </vt:lpstr>
      <vt:lpstr>PowerPoint Presentation</vt:lpstr>
      <vt:lpstr>PowerPoint Presentation</vt:lpstr>
      <vt:lpstr>PowerPoint Presentation</vt:lpstr>
      <vt:lpstr>BIRD SPECIES OF SARAKKI LAKE</vt:lpstr>
      <vt:lpstr>BIRD SPECIES OF SARAKKI LAKE</vt:lpstr>
      <vt:lpstr>PowerPoint Presentation</vt:lpstr>
      <vt:lpstr>PowerPoint Presentation</vt:lpstr>
      <vt:lpstr>Bird eating habits based on their species </vt:lpstr>
      <vt:lpstr> Few fish species found at sarakki lake:-</vt:lpstr>
      <vt:lpstr>PowerPoint Presentation</vt:lpstr>
      <vt:lpstr>CONCLUSION:-</vt:lpstr>
      <vt:lpstr>PowerPoint Presentation</vt:lpstr>
      <vt:lpstr>PowerPoint Presentation</vt:lpstr>
      <vt:lpstr>References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study of sarakki lake and arekere lake with respect to water quality and bird population</dc:title>
  <dc:creator>sunil Jain</dc:creator>
  <cp:lastModifiedBy>sunil Jain</cp:lastModifiedBy>
  <cp:revision>101</cp:revision>
  <dcterms:created xsi:type="dcterms:W3CDTF">2022-11-22T14:47:26Z</dcterms:created>
  <dcterms:modified xsi:type="dcterms:W3CDTF">2022-12-16T13:25:16Z</dcterms:modified>
</cp:coreProperties>
</file>