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76" r:id="rId2"/>
    <p:sldId id="257" r:id="rId3"/>
    <p:sldId id="258" r:id="rId4"/>
    <p:sldId id="279" r:id="rId5"/>
    <p:sldId id="280" r:id="rId6"/>
    <p:sldId id="272" r:id="rId7"/>
    <p:sldId id="281" r:id="rId8"/>
    <p:sldId id="265" r:id="rId9"/>
    <p:sldId id="266" r:id="rId10"/>
    <p:sldId id="274" r:id="rId11"/>
    <p:sldId id="275" r:id="rId12"/>
    <p:sldId id="277" r:id="rId13"/>
    <p:sldId id="270"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62F467-0376-4485-83D1-68C40ACE70E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IN"/>
        </a:p>
      </dgm:t>
    </dgm:pt>
    <dgm:pt modelId="{C16D6721-F104-4E3D-8E2D-2B3F091AF907}">
      <dgm:prSet phldrT="[Text]" custT="1"/>
      <dgm:spPr/>
      <dgm:t>
        <a:bodyPr/>
        <a:lstStyle/>
        <a:p>
          <a:pPr>
            <a:buNone/>
          </a:pPr>
          <a:r>
            <a:rPr lang="en-US" sz="1400" dirty="0">
              <a:solidFill>
                <a:schemeClr val="bg1"/>
              </a:solidFill>
              <a:latin typeface="Goudy Old Style" panose="02020502050305020303" pitchFamily="18" charset="0"/>
            </a:rPr>
            <a:t>1</a:t>
          </a:r>
          <a:r>
            <a:rPr lang="en-US" sz="1600" dirty="0">
              <a:solidFill>
                <a:schemeClr val="bg1"/>
              </a:solidFill>
              <a:latin typeface="Goudy Old Style" panose="02020502050305020303" pitchFamily="18" charset="0"/>
            </a:rPr>
            <a:t>. We took home tadpoles from our school garden on the 16th of September 2022, when a miniature ‘pond’ in which the tadpoles were found , was being drained</a:t>
          </a:r>
          <a:r>
            <a:rPr lang="en-US" sz="1000" dirty="0">
              <a:solidFill>
                <a:schemeClr val="bg1"/>
              </a:solidFill>
              <a:latin typeface="Goudy Old Style" panose="02020502050305020303" pitchFamily="18" charset="0"/>
            </a:rPr>
            <a:t>.</a:t>
          </a:r>
          <a:endParaRPr lang="en-IN" sz="900" dirty="0">
            <a:solidFill>
              <a:schemeClr val="bg1"/>
            </a:solidFill>
          </a:endParaRPr>
        </a:p>
      </dgm:t>
    </dgm:pt>
    <dgm:pt modelId="{7AB47D5D-934D-421E-B792-C84557FAF83A}" type="parTrans" cxnId="{4F2ED9AE-AD8A-46B3-B7A3-BBC1E3D3B8F4}">
      <dgm:prSet/>
      <dgm:spPr/>
      <dgm:t>
        <a:bodyPr/>
        <a:lstStyle/>
        <a:p>
          <a:endParaRPr lang="en-IN"/>
        </a:p>
      </dgm:t>
    </dgm:pt>
    <dgm:pt modelId="{E43C3376-370C-47DD-B6C4-BBB44C067745}" type="sibTrans" cxnId="{4F2ED9AE-AD8A-46B3-B7A3-BBC1E3D3B8F4}">
      <dgm:prSet/>
      <dgm:spPr/>
      <dgm:t>
        <a:bodyPr/>
        <a:lstStyle/>
        <a:p>
          <a:endParaRPr lang="en-IN"/>
        </a:p>
      </dgm:t>
    </dgm:pt>
    <dgm:pt modelId="{2B3E3685-CBAC-43F9-A5A6-8A169C6059AC}">
      <dgm:prSet phldrT="[Text]" custT="1"/>
      <dgm:spPr/>
      <dgm:t>
        <a:bodyPr/>
        <a:lstStyle/>
        <a:p>
          <a:pPr>
            <a:buNone/>
          </a:pPr>
          <a:r>
            <a:rPr lang="en-US" sz="1600" dirty="0">
              <a:solidFill>
                <a:schemeClr val="bg1"/>
              </a:solidFill>
              <a:latin typeface="Goudy Old Style" panose="02020502050305020303" pitchFamily="18" charset="0"/>
            </a:rPr>
            <a:t>2. The tadpoles were kept in non-chlorinated water, and with enough lemna (duckweed), algae and moss to maintain oxygen levels.</a:t>
          </a:r>
          <a:endParaRPr lang="en-IN" sz="1600" dirty="0">
            <a:solidFill>
              <a:schemeClr val="bg1"/>
            </a:solidFill>
          </a:endParaRPr>
        </a:p>
      </dgm:t>
    </dgm:pt>
    <dgm:pt modelId="{BD1535FC-2079-4F6A-9FDF-FBDEAF7A2852}" type="parTrans" cxnId="{88EE2F77-F64E-4A6A-A556-4EBE33B3F366}">
      <dgm:prSet/>
      <dgm:spPr/>
      <dgm:t>
        <a:bodyPr/>
        <a:lstStyle/>
        <a:p>
          <a:endParaRPr lang="en-IN"/>
        </a:p>
      </dgm:t>
    </dgm:pt>
    <dgm:pt modelId="{5362CE53-846A-4945-929B-9CBEDC28FD14}" type="sibTrans" cxnId="{88EE2F77-F64E-4A6A-A556-4EBE33B3F366}">
      <dgm:prSet/>
      <dgm:spPr/>
      <dgm:t>
        <a:bodyPr/>
        <a:lstStyle/>
        <a:p>
          <a:endParaRPr lang="en-IN"/>
        </a:p>
      </dgm:t>
    </dgm:pt>
    <dgm:pt modelId="{51D8F7B1-B84E-4389-BD69-F6649C50DFF5}">
      <dgm:prSet phldrT="[Text]" custT="1"/>
      <dgm:spPr/>
      <dgm:t>
        <a:bodyPr/>
        <a:lstStyle/>
        <a:p>
          <a:pPr>
            <a:buNone/>
          </a:pPr>
          <a:r>
            <a:rPr lang="en-US" sz="1600" dirty="0">
              <a:solidFill>
                <a:schemeClr val="bg1"/>
              </a:solidFill>
              <a:latin typeface="Goudy Old Style" panose="02020502050305020303" pitchFamily="18" charset="0"/>
            </a:rPr>
            <a:t>3. The tadpoles we had with us were split into 2 groups, roughly into halves, each with their own tanks- one group was placed outside in our balconies , while the other group was placed indoors , where it was relatively warmer (at the 5th floor and 6th floor of apartment buildings respectively in South Bangalore). </a:t>
          </a:r>
          <a:endParaRPr lang="en-IN" sz="1600" dirty="0">
            <a:solidFill>
              <a:schemeClr val="bg1"/>
            </a:solidFill>
          </a:endParaRPr>
        </a:p>
      </dgm:t>
    </dgm:pt>
    <dgm:pt modelId="{B241F99B-C94F-4752-B947-65EB39C38F3F}" type="parTrans" cxnId="{3500303B-42CD-4C18-A8EF-DE3773E19192}">
      <dgm:prSet/>
      <dgm:spPr/>
      <dgm:t>
        <a:bodyPr/>
        <a:lstStyle/>
        <a:p>
          <a:endParaRPr lang="en-IN"/>
        </a:p>
      </dgm:t>
    </dgm:pt>
    <dgm:pt modelId="{623040E2-110F-4A36-9D1D-38F6475289D2}" type="sibTrans" cxnId="{3500303B-42CD-4C18-A8EF-DE3773E19192}">
      <dgm:prSet/>
      <dgm:spPr/>
      <dgm:t>
        <a:bodyPr/>
        <a:lstStyle/>
        <a:p>
          <a:endParaRPr lang="en-IN"/>
        </a:p>
      </dgm:t>
    </dgm:pt>
    <dgm:pt modelId="{DEE7A84A-997F-4EA6-BE3E-59D435882CA4}">
      <dgm:prSet phldrT="[Text]" custT="1"/>
      <dgm:spPr/>
      <dgm:t>
        <a:bodyPr/>
        <a:lstStyle/>
        <a:p>
          <a:pPr>
            <a:buNone/>
          </a:pPr>
          <a:r>
            <a:rPr lang="en-US" sz="1600" dirty="0">
              <a:solidFill>
                <a:schemeClr val="bg1"/>
              </a:solidFill>
              <a:latin typeface="Goudy Old Style" panose="02020502050305020303" pitchFamily="18" charset="0"/>
            </a:rPr>
            <a:t>4. Each group was fed the same amount of food- boiled cabbage, boiled 1 spinach and occasionally cucumbers. This feeding was done once every 4-5 days or, when there were still remnants of unfinished food left- after those leftovers had been consumed</a:t>
          </a:r>
          <a:r>
            <a:rPr lang="en-US" sz="1050" dirty="0">
              <a:solidFill>
                <a:schemeClr val="bg1"/>
              </a:solidFill>
              <a:latin typeface="Goudy Old Style" panose="02020502050305020303" pitchFamily="18" charset="0"/>
            </a:rPr>
            <a:t>. </a:t>
          </a:r>
          <a:endParaRPr lang="en-IN" sz="1050" dirty="0">
            <a:solidFill>
              <a:schemeClr val="bg1"/>
            </a:solidFill>
          </a:endParaRPr>
        </a:p>
      </dgm:t>
    </dgm:pt>
    <dgm:pt modelId="{5E4CF054-29A9-4F43-ABBB-A7F58190025A}" type="parTrans" cxnId="{1B01028B-4D34-4438-AACA-D09DC0782EF6}">
      <dgm:prSet/>
      <dgm:spPr/>
      <dgm:t>
        <a:bodyPr/>
        <a:lstStyle/>
        <a:p>
          <a:endParaRPr lang="en-IN"/>
        </a:p>
      </dgm:t>
    </dgm:pt>
    <dgm:pt modelId="{F585C7F9-937D-4688-A17F-F5958F7009FE}" type="sibTrans" cxnId="{1B01028B-4D34-4438-AACA-D09DC0782EF6}">
      <dgm:prSet/>
      <dgm:spPr/>
      <dgm:t>
        <a:bodyPr/>
        <a:lstStyle/>
        <a:p>
          <a:endParaRPr lang="en-IN"/>
        </a:p>
      </dgm:t>
    </dgm:pt>
    <dgm:pt modelId="{8BC8C8C9-8D9E-4F38-8FD1-7612D68CA11F}">
      <dgm:prSet phldrT="[Text]" custT="1"/>
      <dgm:spPr/>
      <dgm:t>
        <a:bodyPr/>
        <a:lstStyle/>
        <a:p>
          <a:pPr>
            <a:buNone/>
          </a:pPr>
          <a:r>
            <a:rPr lang="en-US" sz="1600" dirty="0">
              <a:solidFill>
                <a:schemeClr val="bg1"/>
              </a:solidFill>
              <a:latin typeface="Goudy Old Style" panose="02020502050305020303" pitchFamily="18" charset="0"/>
            </a:rPr>
            <a:t>5. The water was changed every 2-3 weeks, or as and when required. But the water of both groups was always changed simultaneously. Water from taps was taken in a bucket and left overnight in the open for the chlorine to dissipate.</a:t>
          </a:r>
          <a:endParaRPr lang="en-IN" sz="1600" dirty="0">
            <a:solidFill>
              <a:schemeClr val="bg1"/>
            </a:solidFill>
          </a:endParaRPr>
        </a:p>
      </dgm:t>
    </dgm:pt>
    <dgm:pt modelId="{654EB77E-F44B-4FCC-9121-A77FDF6B5BAA}" type="parTrans" cxnId="{E66BE3E9-E9EB-4D4A-BE36-B50E9340D31B}">
      <dgm:prSet/>
      <dgm:spPr/>
      <dgm:t>
        <a:bodyPr/>
        <a:lstStyle/>
        <a:p>
          <a:endParaRPr lang="en-IN"/>
        </a:p>
      </dgm:t>
    </dgm:pt>
    <dgm:pt modelId="{72519341-992B-4704-BE96-F30C6A9A8D33}" type="sibTrans" cxnId="{E66BE3E9-E9EB-4D4A-BE36-B50E9340D31B}">
      <dgm:prSet/>
      <dgm:spPr/>
      <dgm:t>
        <a:bodyPr/>
        <a:lstStyle/>
        <a:p>
          <a:endParaRPr lang="en-IN"/>
        </a:p>
      </dgm:t>
    </dgm:pt>
    <dgm:pt modelId="{DD6A57F5-CDE4-47A5-B764-6D25B24B4720}" type="pres">
      <dgm:prSet presAssocID="{2162F467-0376-4485-83D1-68C40ACE70E2}" presName="Name0" presStyleCnt="0">
        <dgm:presLayoutVars>
          <dgm:dir/>
          <dgm:resizeHandles val="exact"/>
        </dgm:presLayoutVars>
      </dgm:prSet>
      <dgm:spPr/>
    </dgm:pt>
    <dgm:pt modelId="{CCC1C4CA-B9D1-4B00-BDF2-9B84B9FD1DAA}" type="pres">
      <dgm:prSet presAssocID="{C16D6721-F104-4E3D-8E2D-2B3F091AF907}" presName="node" presStyleLbl="node1" presStyleIdx="0" presStyleCnt="5" custScaleX="134217" custScaleY="125457">
        <dgm:presLayoutVars>
          <dgm:bulletEnabled val="1"/>
        </dgm:presLayoutVars>
      </dgm:prSet>
      <dgm:spPr/>
    </dgm:pt>
    <dgm:pt modelId="{6BC812AA-5651-4DE8-9B01-9569B0E7367B}" type="pres">
      <dgm:prSet presAssocID="{E43C3376-370C-47DD-B6C4-BBB44C067745}" presName="sibTrans" presStyleLbl="sibTrans1D1" presStyleIdx="0" presStyleCnt="4"/>
      <dgm:spPr/>
    </dgm:pt>
    <dgm:pt modelId="{61A4903A-34D6-437D-B406-7CDC84509424}" type="pres">
      <dgm:prSet presAssocID="{E43C3376-370C-47DD-B6C4-BBB44C067745}" presName="connectorText" presStyleLbl="sibTrans1D1" presStyleIdx="0" presStyleCnt="4"/>
      <dgm:spPr/>
    </dgm:pt>
    <dgm:pt modelId="{104FFD06-2075-426B-83E3-F6C298604A97}" type="pres">
      <dgm:prSet presAssocID="{2B3E3685-CBAC-43F9-A5A6-8A169C6059AC}" presName="node" presStyleLbl="node1" presStyleIdx="1" presStyleCnt="5" custScaleX="133040" custScaleY="90596">
        <dgm:presLayoutVars>
          <dgm:bulletEnabled val="1"/>
        </dgm:presLayoutVars>
      </dgm:prSet>
      <dgm:spPr/>
    </dgm:pt>
    <dgm:pt modelId="{8F4B659A-D3E1-4AA6-BB75-D4CBCB73B824}" type="pres">
      <dgm:prSet presAssocID="{5362CE53-846A-4945-929B-9CBEDC28FD14}" presName="sibTrans" presStyleLbl="sibTrans1D1" presStyleIdx="1" presStyleCnt="4"/>
      <dgm:spPr/>
    </dgm:pt>
    <dgm:pt modelId="{E86A96DD-B492-4772-8FF2-E57FEB130DAB}" type="pres">
      <dgm:prSet presAssocID="{5362CE53-846A-4945-929B-9CBEDC28FD14}" presName="connectorText" presStyleLbl="sibTrans1D1" presStyleIdx="1" presStyleCnt="4"/>
      <dgm:spPr/>
    </dgm:pt>
    <dgm:pt modelId="{CEE3C191-8BE0-4794-94E3-ACE4CD45A58F}" type="pres">
      <dgm:prSet presAssocID="{51D8F7B1-B84E-4389-BD69-F6649C50DFF5}" presName="node" presStyleLbl="node1" presStyleIdx="2" presStyleCnt="5" custScaleX="150016" custScaleY="149472">
        <dgm:presLayoutVars>
          <dgm:bulletEnabled val="1"/>
        </dgm:presLayoutVars>
      </dgm:prSet>
      <dgm:spPr/>
    </dgm:pt>
    <dgm:pt modelId="{F8F659AA-0B78-42C4-B8D7-9BF2E5F4469E}" type="pres">
      <dgm:prSet presAssocID="{623040E2-110F-4A36-9D1D-38F6475289D2}" presName="sibTrans" presStyleLbl="sibTrans1D1" presStyleIdx="2" presStyleCnt="4"/>
      <dgm:spPr/>
    </dgm:pt>
    <dgm:pt modelId="{080A3293-B2A1-4A63-9BA4-E87F143877E4}" type="pres">
      <dgm:prSet presAssocID="{623040E2-110F-4A36-9D1D-38F6475289D2}" presName="connectorText" presStyleLbl="sibTrans1D1" presStyleIdx="2" presStyleCnt="4"/>
      <dgm:spPr/>
    </dgm:pt>
    <dgm:pt modelId="{8CE5FE38-8945-4AB0-8FA9-598D37A237B4}" type="pres">
      <dgm:prSet presAssocID="{DEE7A84A-997F-4EA6-BE3E-59D435882CA4}" presName="node" presStyleLbl="node1" presStyleIdx="3" presStyleCnt="5" custScaleX="110736" custScaleY="178876" custLinFactNeighborX="388" custLinFactNeighborY="-2069">
        <dgm:presLayoutVars>
          <dgm:bulletEnabled val="1"/>
        </dgm:presLayoutVars>
      </dgm:prSet>
      <dgm:spPr/>
    </dgm:pt>
    <dgm:pt modelId="{224BD662-B0C2-4F0A-83C2-D539F3A8F4EE}" type="pres">
      <dgm:prSet presAssocID="{F585C7F9-937D-4688-A17F-F5958F7009FE}" presName="sibTrans" presStyleLbl="sibTrans1D1" presStyleIdx="3" presStyleCnt="4"/>
      <dgm:spPr/>
    </dgm:pt>
    <dgm:pt modelId="{8DE1E9E0-3259-4976-8EBF-1177BDF5C2D3}" type="pres">
      <dgm:prSet presAssocID="{F585C7F9-937D-4688-A17F-F5958F7009FE}" presName="connectorText" presStyleLbl="sibTrans1D1" presStyleIdx="3" presStyleCnt="4"/>
      <dgm:spPr/>
    </dgm:pt>
    <dgm:pt modelId="{397B0D40-FB05-4589-8076-77A0B485143B}" type="pres">
      <dgm:prSet presAssocID="{8BC8C8C9-8D9E-4F38-8FD1-7612D68CA11F}" presName="node" presStyleLbl="node1" presStyleIdx="4" presStyleCnt="5" custScaleX="136661" custScaleY="112284">
        <dgm:presLayoutVars>
          <dgm:bulletEnabled val="1"/>
        </dgm:presLayoutVars>
      </dgm:prSet>
      <dgm:spPr/>
    </dgm:pt>
  </dgm:ptLst>
  <dgm:cxnLst>
    <dgm:cxn modelId="{2338A910-CD9C-4471-BC9A-B9557A5AF1D7}" type="presOf" srcId="{C16D6721-F104-4E3D-8E2D-2B3F091AF907}" destId="{CCC1C4CA-B9D1-4B00-BDF2-9B84B9FD1DAA}" srcOrd="0" destOrd="0" presId="urn:microsoft.com/office/officeart/2005/8/layout/bProcess3"/>
    <dgm:cxn modelId="{FBAC681A-F603-441A-A233-EF323EA681A8}" type="presOf" srcId="{51D8F7B1-B84E-4389-BD69-F6649C50DFF5}" destId="{CEE3C191-8BE0-4794-94E3-ACE4CD45A58F}" srcOrd="0" destOrd="0" presId="urn:microsoft.com/office/officeart/2005/8/layout/bProcess3"/>
    <dgm:cxn modelId="{0723B31F-8E22-4869-B72C-533CA418F17B}" type="presOf" srcId="{F585C7F9-937D-4688-A17F-F5958F7009FE}" destId="{8DE1E9E0-3259-4976-8EBF-1177BDF5C2D3}" srcOrd="1" destOrd="0" presId="urn:microsoft.com/office/officeart/2005/8/layout/bProcess3"/>
    <dgm:cxn modelId="{386DF736-E2FC-437D-92EA-DED9901168A3}" type="presOf" srcId="{623040E2-110F-4A36-9D1D-38F6475289D2}" destId="{F8F659AA-0B78-42C4-B8D7-9BF2E5F4469E}" srcOrd="0" destOrd="0" presId="urn:microsoft.com/office/officeart/2005/8/layout/bProcess3"/>
    <dgm:cxn modelId="{3500303B-42CD-4C18-A8EF-DE3773E19192}" srcId="{2162F467-0376-4485-83D1-68C40ACE70E2}" destId="{51D8F7B1-B84E-4389-BD69-F6649C50DFF5}" srcOrd="2" destOrd="0" parTransId="{B241F99B-C94F-4752-B947-65EB39C38F3F}" sibTransId="{623040E2-110F-4A36-9D1D-38F6475289D2}"/>
    <dgm:cxn modelId="{88EE2F77-F64E-4A6A-A556-4EBE33B3F366}" srcId="{2162F467-0376-4485-83D1-68C40ACE70E2}" destId="{2B3E3685-CBAC-43F9-A5A6-8A169C6059AC}" srcOrd="1" destOrd="0" parTransId="{BD1535FC-2079-4F6A-9FDF-FBDEAF7A2852}" sibTransId="{5362CE53-846A-4945-929B-9CBEDC28FD14}"/>
    <dgm:cxn modelId="{06F2D27A-E813-4340-B8A5-4632A2A83A84}" type="presOf" srcId="{2162F467-0376-4485-83D1-68C40ACE70E2}" destId="{DD6A57F5-CDE4-47A5-B764-6D25B24B4720}" srcOrd="0" destOrd="0" presId="urn:microsoft.com/office/officeart/2005/8/layout/bProcess3"/>
    <dgm:cxn modelId="{9C576181-18AA-4F92-B224-350EED775330}" type="presOf" srcId="{2B3E3685-CBAC-43F9-A5A6-8A169C6059AC}" destId="{104FFD06-2075-426B-83E3-F6C298604A97}" srcOrd="0" destOrd="0" presId="urn:microsoft.com/office/officeart/2005/8/layout/bProcess3"/>
    <dgm:cxn modelId="{BA15C48A-EB57-4EAC-888F-6FEB84938E34}" type="presOf" srcId="{DEE7A84A-997F-4EA6-BE3E-59D435882CA4}" destId="{8CE5FE38-8945-4AB0-8FA9-598D37A237B4}" srcOrd="0" destOrd="0" presId="urn:microsoft.com/office/officeart/2005/8/layout/bProcess3"/>
    <dgm:cxn modelId="{1B01028B-4D34-4438-AACA-D09DC0782EF6}" srcId="{2162F467-0376-4485-83D1-68C40ACE70E2}" destId="{DEE7A84A-997F-4EA6-BE3E-59D435882CA4}" srcOrd="3" destOrd="0" parTransId="{5E4CF054-29A9-4F43-ABBB-A7F58190025A}" sibTransId="{F585C7F9-937D-4688-A17F-F5958F7009FE}"/>
    <dgm:cxn modelId="{83AD899F-D27D-447A-A24A-7ECC0A400AC4}" type="presOf" srcId="{F585C7F9-937D-4688-A17F-F5958F7009FE}" destId="{224BD662-B0C2-4F0A-83C2-D539F3A8F4EE}" srcOrd="0" destOrd="0" presId="urn:microsoft.com/office/officeart/2005/8/layout/bProcess3"/>
    <dgm:cxn modelId="{7D600BA2-B4BE-4FEF-97A7-C146CFA4311A}" type="presOf" srcId="{E43C3376-370C-47DD-B6C4-BBB44C067745}" destId="{6BC812AA-5651-4DE8-9B01-9569B0E7367B}" srcOrd="0" destOrd="0" presId="urn:microsoft.com/office/officeart/2005/8/layout/bProcess3"/>
    <dgm:cxn modelId="{4F2ED9AE-AD8A-46B3-B7A3-BBC1E3D3B8F4}" srcId="{2162F467-0376-4485-83D1-68C40ACE70E2}" destId="{C16D6721-F104-4E3D-8E2D-2B3F091AF907}" srcOrd="0" destOrd="0" parTransId="{7AB47D5D-934D-421E-B792-C84557FAF83A}" sibTransId="{E43C3376-370C-47DD-B6C4-BBB44C067745}"/>
    <dgm:cxn modelId="{6DED93D5-5E48-42A3-8AA2-3D5C495AF611}" type="presOf" srcId="{5362CE53-846A-4945-929B-9CBEDC28FD14}" destId="{E86A96DD-B492-4772-8FF2-E57FEB130DAB}" srcOrd="1" destOrd="0" presId="urn:microsoft.com/office/officeart/2005/8/layout/bProcess3"/>
    <dgm:cxn modelId="{A96669D8-C47D-4D92-8D38-FB1D0F0F01DC}" type="presOf" srcId="{623040E2-110F-4A36-9D1D-38F6475289D2}" destId="{080A3293-B2A1-4A63-9BA4-E87F143877E4}" srcOrd="1" destOrd="0" presId="urn:microsoft.com/office/officeart/2005/8/layout/bProcess3"/>
    <dgm:cxn modelId="{59C563E1-0DC4-4AFB-B38E-F6E2177B00CF}" type="presOf" srcId="{8BC8C8C9-8D9E-4F38-8FD1-7612D68CA11F}" destId="{397B0D40-FB05-4589-8076-77A0B485143B}" srcOrd="0" destOrd="0" presId="urn:microsoft.com/office/officeart/2005/8/layout/bProcess3"/>
    <dgm:cxn modelId="{E66BE3E9-E9EB-4D4A-BE36-B50E9340D31B}" srcId="{2162F467-0376-4485-83D1-68C40ACE70E2}" destId="{8BC8C8C9-8D9E-4F38-8FD1-7612D68CA11F}" srcOrd="4" destOrd="0" parTransId="{654EB77E-F44B-4FCC-9121-A77FDF6B5BAA}" sibTransId="{72519341-992B-4704-BE96-F30C6A9A8D33}"/>
    <dgm:cxn modelId="{E35542EA-5E34-48D6-A0B9-5445F43D4961}" type="presOf" srcId="{5362CE53-846A-4945-929B-9CBEDC28FD14}" destId="{8F4B659A-D3E1-4AA6-BB75-D4CBCB73B824}" srcOrd="0" destOrd="0" presId="urn:microsoft.com/office/officeart/2005/8/layout/bProcess3"/>
    <dgm:cxn modelId="{333C9BF0-DA47-4F74-A63F-89757D6A687B}" type="presOf" srcId="{E43C3376-370C-47DD-B6C4-BBB44C067745}" destId="{61A4903A-34D6-437D-B406-7CDC84509424}" srcOrd="1" destOrd="0" presId="urn:microsoft.com/office/officeart/2005/8/layout/bProcess3"/>
    <dgm:cxn modelId="{65779633-E0ED-46AA-8F66-3F90D3C643DC}" type="presParOf" srcId="{DD6A57F5-CDE4-47A5-B764-6D25B24B4720}" destId="{CCC1C4CA-B9D1-4B00-BDF2-9B84B9FD1DAA}" srcOrd="0" destOrd="0" presId="urn:microsoft.com/office/officeart/2005/8/layout/bProcess3"/>
    <dgm:cxn modelId="{6E5F75C5-CEB9-451F-93EA-6326F965C5BB}" type="presParOf" srcId="{DD6A57F5-CDE4-47A5-B764-6D25B24B4720}" destId="{6BC812AA-5651-4DE8-9B01-9569B0E7367B}" srcOrd="1" destOrd="0" presId="urn:microsoft.com/office/officeart/2005/8/layout/bProcess3"/>
    <dgm:cxn modelId="{35CC5F4F-DE61-4173-A7EE-375C09A5BD91}" type="presParOf" srcId="{6BC812AA-5651-4DE8-9B01-9569B0E7367B}" destId="{61A4903A-34D6-437D-B406-7CDC84509424}" srcOrd="0" destOrd="0" presId="urn:microsoft.com/office/officeart/2005/8/layout/bProcess3"/>
    <dgm:cxn modelId="{DD32743B-7FCC-408E-8052-EE878D968D65}" type="presParOf" srcId="{DD6A57F5-CDE4-47A5-B764-6D25B24B4720}" destId="{104FFD06-2075-426B-83E3-F6C298604A97}" srcOrd="2" destOrd="0" presId="urn:microsoft.com/office/officeart/2005/8/layout/bProcess3"/>
    <dgm:cxn modelId="{93CE1A5E-AEC1-4A7C-B675-9B5648595DD4}" type="presParOf" srcId="{DD6A57F5-CDE4-47A5-B764-6D25B24B4720}" destId="{8F4B659A-D3E1-4AA6-BB75-D4CBCB73B824}" srcOrd="3" destOrd="0" presId="urn:microsoft.com/office/officeart/2005/8/layout/bProcess3"/>
    <dgm:cxn modelId="{F25D7121-8E03-41FE-AE45-B25800AA57C0}" type="presParOf" srcId="{8F4B659A-D3E1-4AA6-BB75-D4CBCB73B824}" destId="{E86A96DD-B492-4772-8FF2-E57FEB130DAB}" srcOrd="0" destOrd="0" presId="urn:microsoft.com/office/officeart/2005/8/layout/bProcess3"/>
    <dgm:cxn modelId="{1E27B2CD-8AB4-4EE1-87CC-08EB0CB6EE77}" type="presParOf" srcId="{DD6A57F5-CDE4-47A5-B764-6D25B24B4720}" destId="{CEE3C191-8BE0-4794-94E3-ACE4CD45A58F}" srcOrd="4" destOrd="0" presId="urn:microsoft.com/office/officeart/2005/8/layout/bProcess3"/>
    <dgm:cxn modelId="{AB7FCC5B-85C8-4068-B8A7-1EB3909AAB15}" type="presParOf" srcId="{DD6A57F5-CDE4-47A5-B764-6D25B24B4720}" destId="{F8F659AA-0B78-42C4-B8D7-9BF2E5F4469E}" srcOrd="5" destOrd="0" presId="urn:microsoft.com/office/officeart/2005/8/layout/bProcess3"/>
    <dgm:cxn modelId="{77F29E3E-05AA-451E-9395-DAB7B2A1EB21}" type="presParOf" srcId="{F8F659AA-0B78-42C4-B8D7-9BF2E5F4469E}" destId="{080A3293-B2A1-4A63-9BA4-E87F143877E4}" srcOrd="0" destOrd="0" presId="urn:microsoft.com/office/officeart/2005/8/layout/bProcess3"/>
    <dgm:cxn modelId="{EC07A94F-C6EE-464A-A34F-0506C11D3DA2}" type="presParOf" srcId="{DD6A57F5-CDE4-47A5-B764-6D25B24B4720}" destId="{8CE5FE38-8945-4AB0-8FA9-598D37A237B4}" srcOrd="6" destOrd="0" presId="urn:microsoft.com/office/officeart/2005/8/layout/bProcess3"/>
    <dgm:cxn modelId="{0B6D0CBA-B73E-4105-BE7F-EC89F14593F4}" type="presParOf" srcId="{DD6A57F5-CDE4-47A5-B764-6D25B24B4720}" destId="{224BD662-B0C2-4F0A-83C2-D539F3A8F4EE}" srcOrd="7" destOrd="0" presId="urn:microsoft.com/office/officeart/2005/8/layout/bProcess3"/>
    <dgm:cxn modelId="{AE071CE3-C96B-4EBB-993D-A1FE8851D146}" type="presParOf" srcId="{224BD662-B0C2-4F0A-83C2-D539F3A8F4EE}" destId="{8DE1E9E0-3259-4976-8EBF-1177BDF5C2D3}" srcOrd="0" destOrd="0" presId="urn:microsoft.com/office/officeart/2005/8/layout/bProcess3"/>
    <dgm:cxn modelId="{7D4907A5-67AD-4D3A-B251-DE9DC602E585}" type="presParOf" srcId="{DD6A57F5-CDE4-47A5-B764-6D25B24B4720}" destId="{397B0D40-FB05-4589-8076-77A0B485143B}"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E6021B-8A28-45AF-9CC9-CEF0F0037AFC}"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IN"/>
        </a:p>
      </dgm:t>
    </dgm:pt>
    <dgm:pt modelId="{E1684149-4B2F-4376-8353-337280BAF042}">
      <dgm:prSet phldrT="[Text]" custT="1">
        <dgm:style>
          <a:lnRef idx="0">
            <a:scrgbClr r="0" g="0" b="0"/>
          </a:lnRef>
          <a:fillRef idx="0">
            <a:scrgbClr r="0" g="0" b="0"/>
          </a:fillRef>
          <a:effectRef idx="0">
            <a:scrgbClr r="0" g="0" b="0"/>
          </a:effectRef>
          <a:fontRef idx="minor">
            <a:schemeClr val="lt1"/>
          </a:fontRef>
        </dgm:style>
      </dgm:prSet>
      <dgm:spPr>
        <a:solidFill>
          <a:schemeClr val="accent2">
            <a:alpha val="50000"/>
          </a:schemeClr>
        </a:solidFill>
        <a:ln>
          <a:noFill/>
        </a:ln>
      </dgm:spPr>
      <dgm:t>
        <a:bodyPr/>
        <a:lstStyle/>
        <a:p>
          <a:r>
            <a:rPr lang="en-IN" sz="4000" u="sng" dirty="0"/>
            <a:t>WHAT CAN WE DO?</a:t>
          </a:r>
        </a:p>
      </dgm:t>
    </dgm:pt>
    <dgm:pt modelId="{5CD27671-30E6-4881-9F05-BCDA8B60EE61}" type="parTrans" cxnId="{FC55229B-A220-4BD7-9877-CDCDAFCCD704}">
      <dgm:prSet/>
      <dgm:spPr/>
      <dgm:t>
        <a:bodyPr/>
        <a:lstStyle/>
        <a:p>
          <a:endParaRPr lang="en-IN"/>
        </a:p>
      </dgm:t>
    </dgm:pt>
    <dgm:pt modelId="{F9C3AD81-06FB-478C-9369-5D7E26E6762B}" type="sibTrans" cxnId="{FC55229B-A220-4BD7-9877-CDCDAFCCD704}">
      <dgm:prSet/>
      <dgm:spPr/>
      <dgm:t>
        <a:bodyPr/>
        <a:lstStyle/>
        <a:p>
          <a:endParaRPr lang="en-IN"/>
        </a:p>
      </dgm:t>
    </dgm:pt>
    <dgm:pt modelId="{F8F9489C-D452-4D85-BEA5-B1AF780C6641}">
      <dgm:prSet phldrT="[Text]">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t>
        <a:bodyPr/>
        <a:lstStyle/>
        <a:p>
          <a:pPr>
            <a:buNone/>
          </a:pPr>
          <a:r>
            <a:rPr lang="en-US" dirty="0">
              <a:latin typeface="Goudy Old Style" panose="02020502050305020303" pitchFamily="18" charset="0"/>
            </a:rPr>
            <a:t>1. Add a pond to your garden - gives toads (and frogs) a place to lay their eggs. But make sure the water isn't frequently cleaned and chlorinated.</a:t>
          </a:r>
          <a:endParaRPr lang="en-IN" dirty="0"/>
        </a:p>
      </dgm:t>
    </dgm:pt>
    <dgm:pt modelId="{397211EE-0628-433F-A6ED-83BE8EDC407B}" type="parTrans" cxnId="{76F470D6-733C-4673-825C-EB669F634190}">
      <dgm:prSet/>
      <dgm:spPr/>
      <dgm:t>
        <a:bodyPr/>
        <a:lstStyle/>
        <a:p>
          <a:endParaRPr lang="en-IN"/>
        </a:p>
      </dgm:t>
    </dgm:pt>
    <dgm:pt modelId="{059BC876-2A56-4981-9266-F52F1C626709}" type="sibTrans" cxnId="{76F470D6-733C-4673-825C-EB669F634190}">
      <dgm:prSet/>
      <dgm:spPr/>
      <dgm:t>
        <a:bodyPr/>
        <a:lstStyle/>
        <a:p>
          <a:endParaRPr lang="en-IN"/>
        </a:p>
      </dgm:t>
    </dgm:pt>
    <dgm:pt modelId="{6A095B12-C66A-466C-8719-1D5AE3AEA6C2}">
      <dgm:prSet phldrT="[Text]">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t>
        <a:bodyPr/>
        <a:lstStyle/>
        <a:p>
          <a:pPr>
            <a:buNone/>
          </a:pPr>
          <a:r>
            <a:rPr lang="en-US" dirty="0">
              <a:latin typeface="Goudy Old Style" panose="02020502050305020303" pitchFamily="18" charset="0"/>
            </a:rPr>
            <a:t>2. Add native plants around the edges of the pond as they provide shelter , shade and keep the water topped up with oxygen </a:t>
          </a:r>
          <a:endParaRPr lang="en-IN" dirty="0"/>
        </a:p>
      </dgm:t>
    </dgm:pt>
    <dgm:pt modelId="{6791A859-328A-4E34-9F9B-A1007FB87068}" type="parTrans" cxnId="{AB2BBBA8-475D-4C9B-A827-B174E5DA68A0}">
      <dgm:prSet/>
      <dgm:spPr/>
      <dgm:t>
        <a:bodyPr/>
        <a:lstStyle/>
        <a:p>
          <a:endParaRPr lang="en-IN"/>
        </a:p>
      </dgm:t>
    </dgm:pt>
    <dgm:pt modelId="{1D9C9805-1C44-4F07-B954-C45F6BA9F755}" type="sibTrans" cxnId="{AB2BBBA8-475D-4C9B-A827-B174E5DA68A0}">
      <dgm:prSet/>
      <dgm:spPr/>
      <dgm:t>
        <a:bodyPr/>
        <a:lstStyle/>
        <a:p>
          <a:endParaRPr lang="en-IN"/>
        </a:p>
      </dgm:t>
    </dgm:pt>
    <dgm:pt modelId="{8B357F13-6338-4BAF-A80E-BB3342F1AA64}">
      <dgm:prSet phldrT="[Text]">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t>
        <a:bodyPr/>
        <a:lstStyle/>
        <a:p>
          <a:pPr>
            <a:buNone/>
          </a:pPr>
          <a:r>
            <a:rPr lang="en-US" dirty="0">
              <a:latin typeface="Goudy Old Style" panose="02020502050305020303" pitchFamily="18" charset="0"/>
            </a:rPr>
            <a:t>3.Don’t move the spawn from one pond to another - transferring spawns between ponds spreads diseases and spawn could be invasive as well. </a:t>
          </a:r>
          <a:endParaRPr lang="en-IN" dirty="0"/>
        </a:p>
      </dgm:t>
    </dgm:pt>
    <dgm:pt modelId="{4FF27A4A-CECC-406F-B3DE-A405954F95C1}" type="parTrans" cxnId="{845390A5-1015-449A-8D6E-499B9E3EB4BC}">
      <dgm:prSet/>
      <dgm:spPr/>
      <dgm:t>
        <a:bodyPr/>
        <a:lstStyle/>
        <a:p>
          <a:endParaRPr lang="en-IN"/>
        </a:p>
      </dgm:t>
    </dgm:pt>
    <dgm:pt modelId="{DB05FAB5-9C82-4F77-ADAE-09019C709045}" type="sibTrans" cxnId="{845390A5-1015-449A-8D6E-499B9E3EB4BC}">
      <dgm:prSet/>
      <dgm:spPr/>
      <dgm:t>
        <a:bodyPr/>
        <a:lstStyle/>
        <a:p>
          <a:endParaRPr lang="en-IN"/>
        </a:p>
      </dgm:t>
    </dgm:pt>
    <dgm:pt modelId="{C7C8AFA8-441C-4565-BF92-A1693C7F7ED1}">
      <dgm:prSet>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t>
        <a:bodyPr/>
        <a:lstStyle/>
        <a:p>
          <a:pPr>
            <a:buNone/>
          </a:pPr>
          <a:r>
            <a:rPr lang="en-US" dirty="0">
              <a:latin typeface="Goudy Old Style" panose="02020502050305020303" pitchFamily="18" charset="0"/>
            </a:rPr>
            <a:t>4. Limit or stop as far as possible the use of pesticides and insecticides. It adversely affects food sources and accidental consumption of these could be lethal.</a:t>
          </a:r>
        </a:p>
      </dgm:t>
    </dgm:pt>
    <dgm:pt modelId="{6EBC89B3-50E6-4D69-858B-D93D95EE9299}" type="parTrans" cxnId="{23CDD4B5-37C1-4905-84F5-04717A444D72}">
      <dgm:prSet/>
      <dgm:spPr/>
      <dgm:t>
        <a:bodyPr/>
        <a:lstStyle/>
        <a:p>
          <a:endParaRPr lang="en-IN"/>
        </a:p>
      </dgm:t>
    </dgm:pt>
    <dgm:pt modelId="{17B2A5B2-3351-4A9C-96B2-A308AF152B4D}" type="sibTrans" cxnId="{23CDD4B5-37C1-4905-84F5-04717A444D72}">
      <dgm:prSet/>
      <dgm:spPr/>
      <dgm:t>
        <a:bodyPr/>
        <a:lstStyle/>
        <a:p>
          <a:endParaRPr lang="en-IN"/>
        </a:p>
      </dgm:t>
    </dgm:pt>
    <dgm:pt modelId="{57B8E143-A9C4-48BB-8192-22594F9248F5}" type="pres">
      <dgm:prSet presAssocID="{D5E6021B-8A28-45AF-9CC9-CEF0F0037AFC}" presName="Name0" presStyleCnt="0">
        <dgm:presLayoutVars>
          <dgm:chPref val="1"/>
          <dgm:dir/>
          <dgm:animOne val="branch"/>
          <dgm:animLvl val="lvl"/>
          <dgm:resizeHandles/>
        </dgm:presLayoutVars>
      </dgm:prSet>
      <dgm:spPr/>
    </dgm:pt>
    <dgm:pt modelId="{9191CD7D-2501-4BE5-B5B9-DCE3BF5216EE}" type="pres">
      <dgm:prSet presAssocID="{E1684149-4B2F-4376-8353-337280BAF042}" presName="vertOne" presStyleCnt="0"/>
      <dgm:spPr/>
    </dgm:pt>
    <dgm:pt modelId="{9294B04F-DDFE-4B2E-B97E-37760DFCC3B3}" type="pres">
      <dgm:prSet presAssocID="{E1684149-4B2F-4376-8353-337280BAF042}" presName="txOne" presStyleLbl="node0" presStyleIdx="0" presStyleCnt="1" custScaleY="34270" custLinFactNeighborX="-137" custLinFactNeighborY="-456">
        <dgm:presLayoutVars>
          <dgm:chPref val="3"/>
        </dgm:presLayoutVars>
      </dgm:prSet>
      <dgm:spPr/>
    </dgm:pt>
    <dgm:pt modelId="{A4C1DAB1-BFAA-484D-AA5C-42A7EC97A844}" type="pres">
      <dgm:prSet presAssocID="{E1684149-4B2F-4376-8353-337280BAF042}" presName="parTransOne" presStyleCnt="0"/>
      <dgm:spPr/>
    </dgm:pt>
    <dgm:pt modelId="{7539EE01-8E95-4D85-AB07-505949184E4E}" type="pres">
      <dgm:prSet presAssocID="{E1684149-4B2F-4376-8353-337280BAF042}" presName="horzOne" presStyleCnt="0"/>
      <dgm:spPr/>
    </dgm:pt>
    <dgm:pt modelId="{012DEFC1-A0B8-4AB7-B7FD-22A2A5673DF0}" type="pres">
      <dgm:prSet presAssocID="{F8F9489C-D452-4D85-BEA5-B1AF780C6641}" presName="vertTwo" presStyleCnt="0"/>
      <dgm:spPr/>
    </dgm:pt>
    <dgm:pt modelId="{BC94DE24-CDA9-46EB-A27C-E297AC26CB1C}" type="pres">
      <dgm:prSet presAssocID="{F8F9489C-D452-4D85-BEA5-B1AF780C6641}" presName="txTwo" presStyleLbl="node2" presStyleIdx="0" presStyleCnt="4" custLinFactNeighborX="-344" custLinFactNeighborY="-448">
        <dgm:presLayoutVars>
          <dgm:chPref val="3"/>
        </dgm:presLayoutVars>
      </dgm:prSet>
      <dgm:spPr/>
    </dgm:pt>
    <dgm:pt modelId="{B143E401-B954-412A-9168-B8264A102295}" type="pres">
      <dgm:prSet presAssocID="{F8F9489C-D452-4D85-BEA5-B1AF780C6641}" presName="horzTwo" presStyleCnt="0"/>
      <dgm:spPr/>
    </dgm:pt>
    <dgm:pt modelId="{2193090B-52A0-4728-8786-DEE38FF83CAC}" type="pres">
      <dgm:prSet presAssocID="{059BC876-2A56-4981-9266-F52F1C626709}" presName="sibSpaceTwo" presStyleCnt="0"/>
      <dgm:spPr/>
    </dgm:pt>
    <dgm:pt modelId="{FFEBC814-F352-48F1-B034-4F7A651047D4}" type="pres">
      <dgm:prSet presAssocID="{6A095B12-C66A-466C-8719-1D5AE3AEA6C2}" presName="vertTwo" presStyleCnt="0"/>
      <dgm:spPr/>
    </dgm:pt>
    <dgm:pt modelId="{C5F4C9E9-C6D5-412E-8DF2-3DAA9BBED2C0}" type="pres">
      <dgm:prSet presAssocID="{6A095B12-C66A-466C-8719-1D5AE3AEA6C2}" presName="txTwo" presStyleLbl="node2" presStyleIdx="1" presStyleCnt="4">
        <dgm:presLayoutVars>
          <dgm:chPref val="3"/>
        </dgm:presLayoutVars>
      </dgm:prSet>
      <dgm:spPr/>
    </dgm:pt>
    <dgm:pt modelId="{C5D0F228-0802-440E-9B91-2C47FFD153AF}" type="pres">
      <dgm:prSet presAssocID="{6A095B12-C66A-466C-8719-1D5AE3AEA6C2}" presName="horzTwo" presStyleCnt="0"/>
      <dgm:spPr/>
    </dgm:pt>
    <dgm:pt modelId="{7E63DFBA-7F36-4F14-B31F-652AA9FD7D6A}" type="pres">
      <dgm:prSet presAssocID="{1D9C9805-1C44-4F07-B954-C45F6BA9F755}" presName="sibSpaceTwo" presStyleCnt="0"/>
      <dgm:spPr/>
    </dgm:pt>
    <dgm:pt modelId="{039B2B29-137D-405C-97F8-E0DBAF66147A}" type="pres">
      <dgm:prSet presAssocID="{8B357F13-6338-4BAF-A80E-BB3342F1AA64}" presName="vertTwo" presStyleCnt="0"/>
      <dgm:spPr/>
    </dgm:pt>
    <dgm:pt modelId="{3D49AFC6-9277-4B5D-A739-AA96E4C670E2}" type="pres">
      <dgm:prSet presAssocID="{8B357F13-6338-4BAF-A80E-BB3342F1AA64}" presName="txTwo" presStyleLbl="node2" presStyleIdx="2" presStyleCnt="4">
        <dgm:presLayoutVars>
          <dgm:chPref val="3"/>
        </dgm:presLayoutVars>
      </dgm:prSet>
      <dgm:spPr/>
    </dgm:pt>
    <dgm:pt modelId="{668AF5C2-8E3F-4D5D-9769-F9B839CC2EC7}" type="pres">
      <dgm:prSet presAssocID="{8B357F13-6338-4BAF-A80E-BB3342F1AA64}" presName="horzTwo" presStyleCnt="0"/>
      <dgm:spPr/>
    </dgm:pt>
    <dgm:pt modelId="{AE52A16C-4CA0-422A-95AF-77880B5BF1C4}" type="pres">
      <dgm:prSet presAssocID="{DB05FAB5-9C82-4F77-ADAE-09019C709045}" presName="sibSpaceTwo" presStyleCnt="0"/>
      <dgm:spPr/>
    </dgm:pt>
    <dgm:pt modelId="{8153BBDD-1FD0-4085-827A-ECC8B38E5327}" type="pres">
      <dgm:prSet presAssocID="{C7C8AFA8-441C-4565-BF92-A1693C7F7ED1}" presName="vertTwo" presStyleCnt="0"/>
      <dgm:spPr/>
    </dgm:pt>
    <dgm:pt modelId="{413C17FA-FE47-4B05-ACF5-ECB5C6D59ED9}" type="pres">
      <dgm:prSet presAssocID="{C7C8AFA8-441C-4565-BF92-A1693C7F7ED1}" presName="txTwo" presStyleLbl="node2" presStyleIdx="3" presStyleCnt="4">
        <dgm:presLayoutVars>
          <dgm:chPref val="3"/>
        </dgm:presLayoutVars>
      </dgm:prSet>
      <dgm:spPr/>
    </dgm:pt>
    <dgm:pt modelId="{742FAB78-8963-430A-B122-E06CFF498EA3}" type="pres">
      <dgm:prSet presAssocID="{C7C8AFA8-441C-4565-BF92-A1693C7F7ED1}" presName="horzTwo" presStyleCnt="0"/>
      <dgm:spPr/>
    </dgm:pt>
  </dgm:ptLst>
  <dgm:cxnLst>
    <dgm:cxn modelId="{877A621E-6D92-4B49-BBC3-D70C58225175}" type="presOf" srcId="{6A095B12-C66A-466C-8719-1D5AE3AEA6C2}" destId="{C5F4C9E9-C6D5-412E-8DF2-3DAA9BBED2C0}" srcOrd="0" destOrd="0" presId="urn:microsoft.com/office/officeart/2005/8/layout/hierarchy4"/>
    <dgm:cxn modelId="{3908A539-8C1F-486B-A368-97A19AECCB4A}" type="presOf" srcId="{F8F9489C-D452-4D85-BEA5-B1AF780C6641}" destId="{BC94DE24-CDA9-46EB-A27C-E297AC26CB1C}" srcOrd="0" destOrd="0" presId="urn:microsoft.com/office/officeart/2005/8/layout/hierarchy4"/>
    <dgm:cxn modelId="{B574FF7E-5B3A-4717-8CEC-F92B7C5FE683}" type="presOf" srcId="{C7C8AFA8-441C-4565-BF92-A1693C7F7ED1}" destId="{413C17FA-FE47-4B05-ACF5-ECB5C6D59ED9}" srcOrd="0" destOrd="0" presId="urn:microsoft.com/office/officeart/2005/8/layout/hierarchy4"/>
    <dgm:cxn modelId="{C0E85681-08C9-47DE-B00C-375B9DA59987}" type="presOf" srcId="{E1684149-4B2F-4376-8353-337280BAF042}" destId="{9294B04F-DDFE-4B2E-B97E-37760DFCC3B3}" srcOrd="0" destOrd="0" presId="urn:microsoft.com/office/officeart/2005/8/layout/hierarchy4"/>
    <dgm:cxn modelId="{FC55229B-A220-4BD7-9877-CDCDAFCCD704}" srcId="{D5E6021B-8A28-45AF-9CC9-CEF0F0037AFC}" destId="{E1684149-4B2F-4376-8353-337280BAF042}" srcOrd="0" destOrd="0" parTransId="{5CD27671-30E6-4881-9F05-BCDA8B60EE61}" sibTransId="{F9C3AD81-06FB-478C-9369-5D7E26E6762B}"/>
    <dgm:cxn modelId="{845390A5-1015-449A-8D6E-499B9E3EB4BC}" srcId="{E1684149-4B2F-4376-8353-337280BAF042}" destId="{8B357F13-6338-4BAF-A80E-BB3342F1AA64}" srcOrd="2" destOrd="0" parTransId="{4FF27A4A-CECC-406F-B3DE-A405954F95C1}" sibTransId="{DB05FAB5-9C82-4F77-ADAE-09019C709045}"/>
    <dgm:cxn modelId="{AB2BBBA8-475D-4C9B-A827-B174E5DA68A0}" srcId="{E1684149-4B2F-4376-8353-337280BAF042}" destId="{6A095B12-C66A-466C-8719-1D5AE3AEA6C2}" srcOrd="1" destOrd="0" parTransId="{6791A859-328A-4E34-9F9B-A1007FB87068}" sibTransId="{1D9C9805-1C44-4F07-B954-C45F6BA9F755}"/>
    <dgm:cxn modelId="{1BA408AB-6D80-4A43-99B2-2591EE5887B9}" type="presOf" srcId="{8B357F13-6338-4BAF-A80E-BB3342F1AA64}" destId="{3D49AFC6-9277-4B5D-A739-AA96E4C670E2}" srcOrd="0" destOrd="0" presId="urn:microsoft.com/office/officeart/2005/8/layout/hierarchy4"/>
    <dgm:cxn modelId="{23CDD4B5-37C1-4905-84F5-04717A444D72}" srcId="{E1684149-4B2F-4376-8353-337280BAF042}" destId="{C7C8AFA8-441C-4565-BF92-A1693C7F7ED1}" srcOrd="3" destOrd="0" parTransId="{6EBC89B3-50E6-4D69-858B-D93D95EE9299}" sibTransId="{17B2A5B2-3351-4A9C-96B2-A308AF152B4D}"/>
    <dgm:cxn modelId="{76F470D6-733C-4673-825C-EB669F634190}" srcId="{E1684149-4B2F-4376-8353-337280BAF042}" destId="{F8F9489C-D452-4D85-BEA5-B1AF780C6641}" srcOrd="0" destOrd="0" parTransId="{397211EE-0628-433F-A6ED-83BE8EDC407B}" sibTransId="{059BC876-2A56-4981-9266-F52F1C626709}"/>
    <dgm:cxn modelId="{DF5FF0FC-DE33-4553-96E5-C23D6199D7E1}" type="presOf" srcId="{D5E6021B-8A28-45AF-9CC9-CEF0F0037AFC}" destId="{57B8E143-A9C4-48BB-8192-22594F9248F5}" srcOrd="0" destOrd="0" presId="urn:microsoft.com/office/officeart/2005/8/layout/hierarchy4"/>
    <dgm:cxn modelId="{195A46B7-5017-416B-8716-A1DF46D94240}" type="presParOf" srcId="{57B8E143-A9C4-48BB-8192-22594F9248F5}" destId="{9191CD7D-2501-4BE5-B5B9-DCE3BF5216EE}" srcOrd="0" destOrd="0" presId="urn:microsoft.com/office/officeart/2005/8/layout/hierarchy4"/>
    <dgm:cxn modelId="{AE9ED1EA-9EB5-4A0B-B9E7-5922391616A2}" type="presParOf" srcId="{9191CD7D-2501-4BE5-B5B9-DCE3BF5216EE}" destId="{9294B04F-DDFE-4B2E-B97E-37760DFCC3B3}" srcOrd="0" destOrd="0" presId="urn:microsoft.com/office/officeart/2005/8/layout/hierarchy4"/>
    <dgm:cxn modelId="{D24E99D1-0CDD-4DDE-87D1-B9DD37F69AB6}" type="presParOf" srcId="{9191CD7D-2501-4BE5-B5B9-DCE3BF5216EE}" destId="{A4C1DAB1-BFAA-484D-AA5C-42A7EC97A844}" srcOrd="1" destOrd="0" presId="urn:microsoft.com/office/officeart/2005/8/layout/hierarchy4"/>
    <dgm:cxn modelId="{38F9BDCE-7E00-4E25-9354-83BCBE092DA0}" type="presParOf" srcId="{9191CD7D-2501-4BE5-B5B9-DCE3BF5216EE}" destId="{7539EE01-8E95-4D85-AB07-505949184E4E}" srcOrd="2" destOrd="0" presId="urn:microsoft.com/office/officeart/2005/8/layout/hierarchy4"/>
    <dgm:cxn modelId="{0C42BCFF-A151-45E7-9C82-B78ACBED9369}" type="presParOf" srcId="{7539EE01-8E95-4D85-AB07-505949184E4E}" destId="{012DEFC1-A0B8-4AB7-B7FD-22A2A5673DF0}" srcOrd="0" destOrd="0" presId="urn:microsoft.com/office/officeart/2005/8/layout/hierarchy4"/>
    <dgm:cxn modelId="{95A8785A-FE3F-4DC3-B035-F86DDC6B194F}" type="presParOf" srcId="{012DEFC1-A0B8-4AB7-B7FD-22A2A5673DF0}" destId="{BC94DE24-CDA9-46EB-A27C-E297AC26CB1C}" srcOrd="0" destOrd="0" presId="urn:microsoft.com/office/officeart/2005/8/layout/hierarchy4"/>
    <dgm:cxn modelId="{780C2D1A-C7D8-436C-8DC9-4F59BD6F19E8}" type="presParOf" srcId="{012DEFC1-A0B8-4AB7-B7FD-22A2A5673DF0}" destId="{B143E401-B954-412A-9168-B8264A102295}" srcOrd="1" destOrd="0" presId="urn:microsoft.com/office/officeart/2005/8/layout/hierarchy4"/>
    <dgm:cxn modelId="{8637CB0C-E54C-4BFB-AFAC-CF91019D8004}" type="presParOf" srcId="{7539EE01-8E95-4D85-AB07-505949184E4E}" destId="{2193090B-52A0-4728-8786-DEE38FF83CAC}" srcOrd="1" destOrd="0" presId="urn:microsoft.com/office/officeart/2005/8/layout/hierarchy4"/>
    <dgm:cxn modelId="{F1B81CFA-B68D-438C-A76D-293BFE5AC517}" type="presParOf" srcId="{7539EE01-8E95-4D85-AB07-505949184E4E}" destId="{FFEBC814-F352-48F1-B034-4F7A651047D4}" srcOrd="2" destOrd="0" presId="urn:microsoft.com/office/officeart/2005/8/layout/hierarchy4"/>
    <dgm:cxn modelId="{7108C01C-1FF6-42EC-9BD9-9508702CEA7B}" type="presParOf" srcId="{FFEBC814-F352-48F1-B034-4F7A651047D4}" destId="{C5F4C9E9-C6D5-412E-8DF2-3DAA9BBED2C0}" srcOrd="0" destOrd="0" presId="urn:microsoft.com/office/officeart/2005/8/layout/hierarchy4"/>
    <dgm:cxn modelId="{F967888C-8A57-4793-9216-6D02022BF0F5}" type="presParOf" srcId="{FFEBC814-F352-48F1-B034-4F7A651047D4}" destId="{C5D0F228-0802-440E-9B91-2C47FFD153AF}" srcOrd="1" destOrd="0" presId="urn:microsoft.com/office/officeart/2005/8/layout/hierarchy4"/>
    <dgm:cxn modelId="{D8D9213E-78BF-4BC7-9FFA-475FD958FA85}" type="presParOf" srcId="{7539EE01-8E95-4D85-AB07-505949184E4E}" destId="{7E63DFBA-7F36-4F14-B31F-652AA9FD7D6A}" srcOrd="3" destOrd="0" presId="urn:microsoft.com/office/officeart/2005/8/layout/hierarchy4"/>
    <dgm:cxn modelId="{867A1B7C-F88A-45D7-86AE-EFD1E94F09DD}" type="presParOf" srcId="{7539EE01-8E95-4D85-AB07-505949184E4E}" destId="{039B2B29-137D-405C-97F8-E0DBAF66147A}" srcOrd="4" destOrd="0" presId="urn:microsoft.com/office/officeart/2005/8/layout/hierarchy4"/>
    <dgm:cxn modelId="{3A8EAE42-3152-4E50-B0BD-66AB6CB03B6D}" type="presParOf" srcId="{039B2B29-137D-405C-97F8-E0DBAF66147A}" destId="{3D49AFC6-9277-4B5D-A739-AA96E4C670E2}" srcOrd="0" destOrd="0" presId="urn:microsoft.com/office/officeart/2005/8/layout/hierarchy4"/>
    <dgm:cxn modelId="{EDFB687E-F95E-4C52-95F6-94FCF5E4238E}" type="presParOf" srcId="{039B2B29-137D-405C-97F8-E0DBAF66147A}" destId="{668AF5C2-8E3F-4D5D-9769-F9B839CC2EC7}" srcOrd="1" destOrd="0" presId="urn:microsoft.com/office/officeart/2005/8/layout/hierarchy4"/>
    <dgm:cxn modelId="{18AFED30-F897-412A-9DA1-EC486356105E}" type="presParOf" srcId="{7539EE01-8E95-4D85-AB07-505949184E4E}" destId="{AE52A16C-4CA0-422A-95AF-77880B5BF1C4}" srcOrd="5" destOrd="0" presId="urn:microsoft.com/office/officeart/2005/8/layout/hierarchy4"/>
    <dgm:cxn modelId="{B9E3AC81-3219-41DC-8D63-D9C986CC81E8}" type="presParOf" srcId="{7539EE01-8E95-4D85-AB07-505949184E4E}" destId="{8153BBDD-1FD0-4085-827A-ECC8B38E5327}" srcOrd="6" destOrd="0" presId="urn:microsoft.com/office/officeart/2005/8/layout/hierarchy4"/>
    <dgm:cxn modelId="{4B513D10-95D0-4D4D-BE84-0281F2EBD425}" type="presParOf" srcId="{8153BBDD-1FD0-4085-827A-ECC8B38E5327}" destId="{413C17FA-FE47-4B05-ACF5-ECB5C6D59ED9}" srcOrd="0" destOrd="0" presId="urn:microsoft.com/office/officeart/2005/8/layout/hierarchy4"/>
    <dgm:cxn modelId="{0EF76277-D9B7-4986-9C72-C7DA26CD6653}" type="presParOf" srcId="{8153BBDD-1FD0-4085-827A-ECC8B38E5327}" destId="{742FAB78-8963-430A-B122-E06CFF498EA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37A3E9-EA3C-4233-BF9B-79B39E5A2261}"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IN"/>
        </a:p>
      </dgm:t>
    </dgm:pt>
    <dgm:pt modelId="{5CB6F77D-7B2F-4DB6-A7C0-8285062D9A45}">
      <dgm:prSet phldrT="[Text]">
        <dgm:style>
          <a:lnRef idx="0">
            <a:scrgbClr r="0" g="0" b="0"/>
          </a:lnRef>
          <a:fillRef idx="0">
            <a:scrgbClr r="0" g="0" b="0"/>
          </a:fillRef>
          <a:effectRef idx="0">
            <a:scrgbClr r="0" g="0" b="0"/>
          </a:effectRef>
          <a:fontRef idx="minor">
            <a:schemeClr val="lt1"/>
          </a:fontRef>
        </dgm:style>
      </dgm:prSet>
      <dgm:spPr>
        <a:solidFill>
          <a:schemeClr val="accent2">
            <a:alpha val="50000"/>
          </a:schemeClr>
        </a:solidFill>
        <a:ln>
          <a:noFill/>
        </a:ln>
      </dgm:spPr>
      <dgm:t>
        <a:bodyPr/>
        <a:lstStyle/>
        <a:p>
          <a:r>
            <a:rPr lang="en-US" u="sng" dirty="0">
              <a:latin typeface="Amasis MT Pro" panose="02040504050005020304" pitchFamily="18" charset="0"/>
            </a:rPr>
            <a:t>WHAT CAN WE DO TO PREVENT GLOBAL WARMING- AND PROTECT ALL SPECIES NOT JUST TOADS ( AND FROGS)?</a:t>
          </a:r>
          <a:endParaRPr lang="en-IN" dirty="0"/>
        </a:p>
      </dgm:t>
    </dgm:pt>
    <dgm:pt modelId="{2688523D-EBFD-4271-BCDC-C25A3548838E}" type="parTrans" cxnId="{E4AF8F5B-35B3-4213-90BC-C95438625DF8}">
      <dgm:prSet/>
      <dgm:spPr/>
      <dgm:t>
        <a:bodyPr/>
        <a:lstStyle/>
        <a:p>
          <a:endParaRPr lang="en-IN"/>
        </a:p>
      </dgm:t>
    </dgm:pt>
    <dgm:pt modelId="{039F93EE-DFBB-44CF-973E-0E350A04135A}" type="sibTrans" cxnId="{E4AF8F5B-35B3-4213-90BC-C95438625DF8}">
      <dgm:prSet/>
      <dgm:spPr/>
      <dgm:t>
        <a:bodyPr/>
        <a:lstStyle/>
        <a:p>
          <a:endParaRPr lang="en-IN"/>
        </a:p>
      </dgm:t>
    </dgm:pt>
    <dgm:pt modelId="{27C7FDA8-14B8-43E7-B6B2-601A6E280ED1}">
      <dgm:prSet phldrT="[Text]" custT="1">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t>
        <a:bodyPr/>
        <a:lstStyle/>
        <a:p>
          <a:pPr algn="l">
            <a:buNone/>
          </a:pPr>
          <a:r>
            <a:rPr lang="en-US" sz="1400" dirty="0">
              <a:latin typeface="Goudy Old Style" panose="02020502050305020303" pitchFamily="18" charset="0"/>
            </a:rPr>
            <a:t>1. Use solar powered or hydro-powered electricity and limit fossil fuel usage</a:t>
          </a:r>
          <a:r>
            <a:rPr lang="en-US" sz="1000" dirty="0">
              <a:latin typeface="Goudy Old Style" panose="02020502050305020303" pitchFamily="18" charset="0"/>
            </a:rPr>
            <a:t>. </a:t>
          </a:r>
          <a:endParaRPr lang="en-IN" sz="1000" dirty="0"/>
        </a:p>
      </dgm:t>
    </dgm:pt>
    <dgm:pt modelId="{88BA231A-79AA-49F1-ACF4-9AB52D786969}" type="parTrans" cxnId="{4417795C-E4C4-49A0-8A21-1573E83A631E}">
      <dgm:prSet/>
      <dgm:spPr/>
      <dgm:t>
        <a:bodyPr/>
        <a:lstStyle/>
        <a:p>
          <a:endParaRPr lang="en-IN"/>
        </a:p>
      </dgm:t>
    </dgm:pt>
    <dgm:pt modelId="{C3861ABB-09AD-4DBF-A80C-D50F0B298B12}" type="sibTrans" cxnId="{4417795C-E4C4-49A0-8A21-1573E83A631E}">
      <dgm:prSet/>
      <dgm:spPr/>
      <dgm:t>
        <a:bodyPr/>
        <a:lstStyle/>
        <a:p>
          <a:endParaRPr lang="en-IN"/>
        </a:p>
      </dgm:t>
    </dgm:pt>
    <dgm:pt modelId="{2802636A-C91D-4714-9CC0-5CE077E28AD7}">
      <dgm:prSet phldrT="[Text]" custT="1">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t>
        <a:bodyPr/>
        <a:lstStyle/>
        <a:p>
          <a:pPr algn="l">
            <a:buNone/>
          </a:pPr>
          <a:r>
            <a:rPr lang="en-US" sz="1400" dirty="0">
              <a:latin typeface="Goudy Old Style" panose="02020502050305020303" pitchFamily="18" charset="0"/>
            </a:rPr>
            <a:t>2. As far as possible, walk and commute short distances with cycles or carpools</a:t>
          </a:r>
          <a:r>
            <a:rPr lang="en-US" sz="1000" dirty="0">
              <a:latin typeface="Goudy Old Style" panose="02020502050305020303" pitchFamily="18" charset="0"/>
            </a:rPr>
            <a:t>.</a:t>
          </a:r>
        </a:p>
      </dgm:t>
    </dgm:pt>
    <dgm:pt modelId="{F5BF6284-3BFE-404C-9605-A2487718C5EE}" type="parTrans" cxnId="{BB971196-42A7-4CBB-8F28-4FAC804241F5}">
      <dgm:prSet/>
      <dgm:spPr/>
      <dgm:t>
        <a:bodyPr/>
        <a:lstStyle/>
        <a:p>
          <a:endParaRPr lang="en-IN"/>
        </a:p>
      </dgm:t>
    </dgm:pt>
    <dgm:pt modelId="{F8EF74D1-5451-449F-989F-89ACA36CD8E0}" type="sibTrans" cxnId="{BB971196-42A7-4CBB-8F28-4FAC804241F5}">
      <dgm:prSet/>
      <dgm:spPr/>
      <dgm:t>
        <a:bodyPr/>
        <a:lstStyle/>
        <a:p>
          <a:endParaRPr lang="en-IN"/>
        </a:p>
      </dgm:t>
    </dgm:pt>
    <dgm:pt modelId="{CCF9D827-9B2B-4ACD-AE9B-9DDF878F19A5}">
      <dgm:prSet custT="1">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t>
        <a:bodyPr/>
        <a:lstStyle/>
        <a:p>
          <a:pPr algn="l">
            <a:buNone/>
          </a:pPr>
          <a:r>
            <a:rPr lang="en-US" sz="1400" dirty="0">
              <a:latin typeface="Goudy Old Style" panose="02020502050305020303" pitchFamily="18" charset="0"/>
            </a:rPr>
            <a:t>3. Grow native plant species in and around your home, school, workplaces etc. </a:t>
          </a:r>
        </a:p>
      </dgm:t>
    </dgm:pt>
    <dgm:pt modelId="{23AC7278-98D8-418B-A22E-D73B245B4509}" type="parTrans" cxnId="{25F0125C-64CF-4240-903B-02C5BA11CD3C}">
      <dgm:prSet/>
      <dgm:spPr/>
      <dgm:t>
        <a:bodyPr/>
        <a:lstStyle/>
        <a:p>
          <a:endParaRPr lang="en-IN"/>
        </a:p>
      </dgm:t>
    </dgm:pt>
    <dgm:pt modelId="{369A1ED2-ABEB-4CE6-9B15-7BBBD11AB0F6}" type="sibTrans" cxnId="{25F0125C-64CF-4240-903B-02C5BA11CD3C}">
      <dgm:prSet/>
      <dgm:spPr/>
      <dgm:t>
        <a:bodyPr/>
        <a:lstStyle/>
        <a:p>
          <a:endParaRPr lang="en-IN"/>
        </a:p>
      </dgm:t>
    </dgm:pt>
    <dgm:pt modelId="{770E72C1-CA64-4937-A86E-82212BB76F01}">
      <dgm:prSet custT="1">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t>
        <a:bodyPr/>
        <a:lstStyle/>
        <a:p>
          <a:pPr algn="l">
            <a:buNone/>
          </a:pPr>
          <a:r>
            <a:rPr lang="en-US" sz="1400" dirty="0">
              <a:latin typeface="Goudy Old Style" panose="02020502050305020303" pitchFamily="18" charset="0"/>
            </a:rPr>
            <a:t>4. Buy native varieties of vegetables and fruits, support organic farming. </a:t>
          </a:r>
        </a:p>
      </dgm:t>
    </dgm:pt>
    <dgm:pt modelId="{3340D7A2-455C-4370-B78B-F0F88F8DA49B}" type="parTrans" cxnId="{27E1A593-C47E-46F8-87A0-61F96940D431}">
      <dgm:prSet/>
      <dgm:spPr/>
      <dgm:t>
        <a:bodyPr/>
        <a:lstStyle/>
        <a:p>
          <a:endParaRPr lang="en-IN"/>
        </a:p>
      </dgm:t>
    </dgm:pt>
    <dgm:pt modelId="{3B82EDF9-AD88-4A36-9CB1-64AD78874230}" type="sibTrans" cxnId="{27E1A593-C47E-46F8-87A0-61F96940D431}">
      <dgm:prSet/>
      <dgm:spPr/>
      <dgm:t>
        <a:bodyPr/>
        <a:lstStyle/>
        <a:p>
          <a:endParaRPr lang="en-IN"/>
        </a:p>
      </dgm:t>
    </dgm:pt>
    <dgm:pt modelId="{75E3708A-C0FF-4E5E-83DC-6BAD2A89ACD6}">
      <dgm:prSet custT="1">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t>
        <a:bodyPr/>
        <a:lstStyle/>
        <a:p>
          <a:pPr algn="l">
            <a:buNone/>
          </a:pPr>
          <a:r>
            <a:rPr lang="en-US" sz="1400" dirty="0">
              <a:latin typeface="Goudy Old Style" panose="02020502050305020303" pitchFamily="18" charset="0"/>
            </a:rPr>
            <a:t>5. Volunteer for clean up drives and spread awareness</a:t>
          </a:r>
        </a:p>
      </dgm:t>
    </dgm:pt>
    <dgm:pt modelId="{11CA6939-DBA8-4451-BDDC-97AC1F172902}" type="parTrans" cxnId="{C5F13DC2-0D0A-45E1-957A-E8EE7B648D68}">
      <dgm:prSet/>
      <dgm:spPr/>
      <dgm:t>
        <a:bodyPr/>
        <a:lstStyle/>
        <a:p>
          <a:endParaRPr lang="en-IN"/>
        </a:p>
      </dgm:t>
    </dgm:pt>
    <dgm:pt modelId="{7532E8D5-5651-4F78-BEA0-7353564057D6}" type="sibTrans" cxnId="{C5F13DC2-0D0A-45E1-957A-E8EE7B648D68}">
      <dgm:prSet/>
      <dgm:spPr/>
      <dgm:t>
        <a:bodyPr/>
        <a:lstStyle/>
        <a:p>
          <a:endParaRPr lang="en-IN"/>
        </a:p>
      </dgm:t>
    </dgm:pt>
    <dgm:pt modelId="{1FD6779F-8836-47EE-9EC9-6443F5C07BC5}">
      <dgm:prSet custT="1">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t>
        <a:bodyPr/>
        <a:lstStyle/>
        <a:p>
          <a:pPr algn="l">
            <a:buNone/>
          </a:pPr>
          <a:r>
            <a:rPr lang="en-US" sz="1400" dirty="0">
              <a:latin typeface="Goudy Old Style" panose="02020502050305020303" pitchFamily="18" charset="0"/>
            </a:rPr>
            <a:t>6. Take up conservation in everyday life and live sustainably. </a:t>
          </a:r>
        </a:p>
      </dgm:t>
    </dgm:pt>
    <dgm:pt modelId="{92E56265-D3C0-4274-978A-239E2B97770F}" type="parTrans" cxnId="{3733FE33-F0BE-45CB-A053-5D90C61B5FDC}">
      <dgm:prSet/>
      <dgm:spPr/>
      <dgm:t>
        <a:bodyPr/>
        <a:lstStyle/>
        <a:p>
          <a:endParaRPr lang="en-IN"/>
        </a:p>
      </dgm:t>
    </dgm:pt>
    <dgm:pt modelId="{6E39D439-2A38-443F-94D3-60F17BB5F33C}" type="sibTrans" cxnId="{3733FE33-F0BE-45CB-A053-5D90C61B5FDC}">
      <dgm:prSet/>
      <dgm:spPr/>
      <dgm:t>
        <a:bodyPr/>
        <a:lstStyle/>
        <a:p>
          <a:endParaRPr lang="en-IN"/>
        </a:p>
      </dgm:t>
    </dgm:pt>
    <dgm:pt modelId="{95F26FC1-D083-4058-B027-43398D15726B}">
      <dgm:prSet custT="1">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t>
        <a:bodyPr/>
        <a:lstStyle/>
        <a:p>
          <a:pPr algn="l">
            <a:buNone/>
          </a:pPr>
          <a:r>
            <a:rPr lang="en-US" sz="1400" dirty="0">
              <a:solidFill>
                <a:schemeClr val="tx1"/>
              </a:solidFill>
              <a:latin typeface="Goudy Old Style" panose="02020502050305020303" pitchFamily="18" charset="0"/>
            </a:rPr>
            <a:t>7. Prefer vegetarian food options over meat as they are more sustainable</a:t>
          </a:r>
          <a:r>
            <a:rPr lang="en-US" sz="1500" dirty="0">
              <a:latin typeface="Goudy Old Style" panose="02020502050305020303" pitchFamily="18" charset="0"/>
            </a:rPr>
            <a:t>.</a:t>
          </a:r>
        </a:p>
      </dgm:t>
    </dgm:pt>
    <dgm:pt modelId="{FD8BA082-EF42-44CE-95D2-77C7C1D4D810}" type="parTrans" cxnId="{1BAFC9FE-1AD8-45D4-B9F6-AAE0D461168E}">
      <dgm:prSet/>
      <dgm:spPr/>
      <dgm:t>
        <a:bodyPr/>
        <a:lstStyle/>
        <a:p>
          <a:endParaRPr lang="en-IN"/>
        </a:p>
      </dgm:t>
    </dgm:pt>
    <dgm:pt modelId="{53A735F8-828A-4924-BB3A-281BE9390067}" type="sibTrans" cxnId="{1BAFC9FE-1AD8-45D4-B9F6-AAE0D461168E}">
      <dgm:prSet/>
      <dgm:spPr/>
      <dgm:t>
        <a:bodyPr/>
        <a:lstStyle/>
        <a:p>
          <a:endParaRPr lang="en-IN"/>
        </a:p>
      </dgm:t>
    </dgm:pt>
    <dgm:pt modelId="{4CEB40BB-2411-48EA-9313-F42F78CD3DC6}" type="pres">
      <dgm:prSet presAssocID="{F437A3E9-EA3C-4233-BF9B-79B39E5A2261}" presName="Name0" presStyleCnt="0">
        <dgm:presLayoutVars>
          <dgm:chPref val="1"/>
          <dgm:dir/>
          <dgm:animOne val="branch"/>
          <dgm:animLvl val="lvl"/>
          <dgm:resizeHandles/>
        </dgm:presLayoutVars>
      </dgm:prSet>
      <dgm:spPr/>
    </dgm:pt>
    <dgm:pt modelId="{ED0CAE8E-8872-4B7D-A768-F11100DEEC89}" type="pres">
      <dgm:prSet presAssocID="{5CB6F77D-7B2F-4DB6-A7C0-8285062D9A45}" presName="vertOne" presStyleCnt="0"/>
      <dgm:spPr/>
    </dgm:pt>
    <dgm:pt modelId="{55E2670B-3FE2-439D-B002-23CD29310970}" type="pres">
      <dgm:prSet presAssocID="{5CB6F77D-7B2F-4DB6-A7C0-8285062D9A45}" presName="txOne" presStyleLbl="node0" presStyleIdx="0" presStyleCnt="1" custScaleY="21961" custLinFactNeighborX="330" custLinFactNeighborY="-41164">
        <dgm:presLayoutVars>
          <dgm:chPref val="3"/>
        </dgm:presLayoutVars>
      </dgm:prSet>
      <dgm:spPr/>
    </dgm:pt>
    <dgm:pt modelId="{5BDDA760-1449-43B9-9CFF-4DDE4427D099}" type="pres">
      <dgm:prSet presAssocID="{5CB6F77D-7B2F-4DB6-A7C0-8285062D9A45}" presName="parTransOne" presStyleCnt="0"/>
      <dgm:spPr/>
    </dgm:pt>
    <dgm:pt modelId="{535B179A-2923-4C43-BA49-E2CBB2EDB2B0}" type="pres">
      <dgm:prSet presAssocID="{5CB6F77D-7B2F-4DB6-A7C0-8285062D9A45}" presName="horzOne" presStyleCnt="0"/>
      <dgm:spPr/>
    </dgm:pt>
    <dgm:pt modelId="{755E88CB-1854-4514-A99C-754A5EC49645}" type="pres">
      <dgm:prSet presAssocID="{27C7FDA8-14B8-43E7-B6B2-601A6E280ED1}" presName="vertTwo" presStyleCnt="0"/>
      <dgm:spPr/>
    </dgm:pt>
    <dgm:pt modelId="{E291DE68-D257-462C-9459-C3E13498888A}" type="pres">
      <dgm:prSet presAssocID="{27C7FDA8-14B8-43E7-B6B2-601A6E280ED1}" presName="txTwo" presStyleLbl="node2" presStyleIdx="0" presStyleCnt="7" custScaleY="43385" custLinFactNeighborX="9900" custLinFactNeighborY="-13000">
        <dgm:presLayoutVars>
          <dgm:chPref val="3"/>
        </dgm:presLayoutVars>
      </dgm:prSet>
      <dgm:spPr/>
    </dgm:pt>
    <dgm:pt modelId="{E2C55AA5-BB69-4F7E-8DA7-DDFA156D6FAF}" type="pres">
      <dgm:prSet presAssocID="{27C7FDA8-14B8-43E7-B6B2-601A6E280ED1}" presName="horzTwo" presStyleCnt="0"/>
      <dgm:spPr/>
    </dgm:pt>
    <dgm:pt modelId="{60FCE781-4DE6-4ED8-BCF8-6DA04A2ED948}" type="pres">
      <dgm:prSet presAssocID="{C3861ABB-09AD-4DBF-A80C-D50F0B298B12}" presName="sibSpaceTwo" presStyleCnt="0"/>
      <dgm:spPr/>
    </dgm:pt>
    <dgm:pt modelId="{DD892A01-1885-4607-A6B0-F9B3B9853B1C}" type="pres">
      <dgm:prSet presAssocID="{2802636A-C91D-4714-9CC0-5CE077E28AD7}" presName="vertTwo" presStyleCnt="0"/>
      <dgm:spPr/>
    </dgm:pt>
    <dgm:pt modelId="{A3B262DA-FBAC-4D02-B222-9BACEEE7D8A7}" type="pres">
      <dgm:prSet presAssocID="{2802636A-C91D-4714-9CC0-5CE077E28AD7}" presName="txTwo" presStyleLbl="node2" presStyleIdx="1" presStyleCnt="7" custScaleY="43711" custLinFactNeighborX="9075" custLinFactNeighborY="-13000">
        <dgm:presLayoutVars>
          <dgm:chPref val="3"/>
        </dgm:presLayoutVars>
      </dgm:prSet>
      <dgm:spPr/>
    </dgm:pt>
    <dgm:pt modelId="{DB7CC755-7395-4C91-AA6D-372EC8502C44}" type="pres">
      <dgm:prSet presAssocID="{2802636A-C91D-4714-9CC0-5CE077E28AD7}" presName="horzTwo" presStyleCnt="0"/>
      <dgm:spPr/>
    </dgm:pt>
    <dgm:pt modelId="{B902D252-C3E8-4C03-AD33-E20933D2A06F}" type="pres">
      <dgm:prSet presAssocID="{F8EF74D1-5451-449F-989F-89ACA36CD8E0}" presName="sibSpaceTwo" presStyleCnt="0"/>
      <dgm:spPr/>
    </dgm:pt>
    <dgm:pt modelId="{0C7290C2-2C17-4AD1-AD2E-5BDD2AF62E69}" type="pres">
      <dgm:prSet presAssocID="{CCF9D827-9B2B-4ACD-AE9B-9DDF878F19A5}" presName="vertTwo" presStyleCnt="0"/>
      <dgm:spPr/>
    </dgm:pt>
    <dgm:pt modelId="{AC6D6E29-6E54-45CA-B121-FC4754299224}" type="pres">
      <dgm:prSet presAssocID="{CCF9D827-9B2B-4ACD-AE9B-9DDF878F19A5}" presName="txTwo" presStyleLbl="node2" presStyleIdx="2" presStyleCnt="7" custScaleY="43311" custLinFactNeighborX="6600" custLinFactNeighborY="-13000">
        <dgm:presLayoutVars>
          <dgm:chPref val="3"/>
        </dgm:presLayoutVars>
      </dgm:prSet>
      <dgm:spPr/>
    </dgm:pt>
    <dgm:pt modelId="{2F80292A-58A9-467C-9149-77A59C8C7DD4}" type="pres">
      <dgm:prSet presAssocID="{CCF9D827-9B2B-4ACD-AE9B-9DDF878F19A5}" presName="horzTwo" presStyleCnt="0"/>
      <dgm:spPr/>
    </dgm:pt>
    <dgm:pt modelId="{6F10B537-A50F-4C56-9C3E-6FF68A5C6BC4}" type="pres">
      <dgm:prSet presAssocID="{369A1ED2-ABEB-4CE6-9B15-7BBBD11AB0F6}" presName="sibSpaceTwo" presStyleCnt="0"/>
      <dgm:spPr/>
    </dgm:pt>
    <dgm:pt modelId="{F841E88A-90D9-4428-852A-7E1659263622}" type="pres">
      <dgm:prSet presAssocID="{770E72C1-CA64-4937-A86E-82212BB76F01}" presName="vertTwo" presStyleCnt="0"/>
      <dgm:spPr/>
    </dgm:pt>
    <dgm:pt modelId="{1D622846-E922-497E-97ED-3C004C3A4071}" type="pres">
      <dgm:prSet presAssocID="{770E72C1-CA64-4937-A86E-82212BB76F01}" presName="txTwo" presStyleLbl="node2" presStyleIdx="3" presStyleCnt="7" custScaleX="99734" custScaleY="42165" custLinFactNeighborX="4629" custLinFactNeighborY="-12800">
        <dgm:presLayoutVars>
          <dgm:chPref val="3"/>
        </dgm:presLayoutVars>
      </dgm:prSet>
      <dgm:spPr/>
    </dgm:pt>
    <dgm:pt modelId="{E7FD0F85-ED90-45D6-838A-E037A68D9675}" type="pres">
      <dgm:prSet presAssocID="{770E72C1-CA64-4937-A86E-82212BB76F01}" presName="horzTwo" presStyleCnt="0"/>
      <dgm:spPr/>
    </dgm:pt>
    <dgm:pt modelId="{A8829BA1-4BBE-4C00-9369-F494898DB518}" type="pres">
      <dgm:prSet presAssocID="{3B82EDF9-AD88-4A36-9CB1-64AD78874230}" presName="sibSpaceTwo" presStyleCnt="0"/>
      <dgm:spPr/>
    </dgm:pt>
    <dgm:pt modelId="{B553D82C-1983-4828-8450-D00F02BAFDDC}" type="pres">
      <dgm:prSet presAssocID="{75E3708A-C0FF-4E5E-83DC-6BAD2A89ACD6}" presName="vertTwo" presStyleCnt="0"/>
      <dgm:spPr/>
    </dgm:pt>
    <dgm:pt modelId="{D4C7F566-12ED-466F-8764-B9D5D37A64C8}" type="pres">
      <dgm:prSet presAssocID="{75E3708A-C0FF-4E5E-83DC-6BAD2A89ACD6}" presName="txTwo" presStyleLbl="node2" presStyleIdx="4" presStyleCnt="7" custScaleY="40941" custLinFactNeighborX="1650" custLinFactNeighborY="-12768">
        <dgm:presLayoutVars>
          <dgm:chPref val="3"/>
        </dgm:presLayoutVars>
      </dgm:prSet>
      <dgm:spPr/>
    </dgm:pt>
    <dgm:pt modelId="{F0CAE434-8C37-4CBC-A367-5EA97F76AA07}" type="pres">
      <dgm:prSet presAssocID="{75E3708A-C0FF-4E5E-83DC-6BAD2A89ACD6}" presName="horzTwo" presStyleCnt="0"/>
      <dgm:spPr/>
    </dgm:pt>
    <dgm:pt modelId="{48201071-C638-428E-8FF0-98A460ADCBE6}" type="pres">
      <dgm:prSet presAssocID="{7532E8D5-5651-4F78-BEA0-7353564057D6}" presName="sibSpaceTwo" presStyleCnt="0"/>
      <dgm:spPr/>
    </dgm:pt>
    <dgm:pt modelId="{81074298-ED67-4FE4-B582-501ACE4864D4}" type="pres">
      <dgm:prSet presAssocID="{1FD6779F-8836-47EE-9EC9-6443F5C07BC5}" presName="vertTwo" presStyleCnt="0"/>
      <dgm:spPr/>
    </dgm:pt>
    <dgm:pt modelId="{49DA6EAF-A599-473A-903C-8F56FF1A8FA9}" type="pres">
      <dgm:prSet presAssocID="{1FD6779F-8836-47EE-9EC9-6443F5C07BC5}" presName="txTwo" presStyleLbl="node2" presStyleIdx="5" presStyleCnt="7" custScaleX="100440" custScaleY="39945" custLinFactNeighborX="783" custLinFactNeighborY="-12713">
        <dgm:presLayoutVars>
          <dgm:chPref val="3"/>
        </dgm:presLayoutVars>
      </dgm:prSet>
      <dgm:spPr/>
    </dgm:pt>
    <dgm:pt modelId="{67616778-400A-4D83-A7C1-F38C2CBF3B0A}" type="pres">
      <dgm:prSet presAssocID="{1FD6779F-8836-47EE-9EC9-6443F5C07BC5}" presName="horzTwo" presStyleCnt="0"/>
      <dgm:spPr/>
    </dgm:pt>
    <dgm:pt modelId="{170EB852-B6C6-44A9-926C-59917852B36A}" type="pres">
      <dgm:prSet presAssocID="{6E39D439-2A38-443F-94D3-60F17BB5F33C}" presName="sibSpaceTwo" presStyleCnt="0"/>
      <dgm:spPr/>
    </dgm:pt>
    <dgm:pt modelId="{74431EDA-DEDA-4435-93F7-503B10505C79}" type="pres">
      <dgm:prSet presAssocID="{95F26FC1-D083-4058-B027-43398D15726B}" presName="vertTwo" presStyleCnt="0"/>
      <dgm:spPr/>
    </dgm:pt>
    <dgm:pt modelId="{1D4AE027-9181-4535-A561-3321970D79BD}" type="pres">
      <dgm:prSet presAssocID="{95F26FC1-D083-4058-B027-43398D15726B}" presName="txTwo" presStyleLbl="node2" presStyleIdx="6" presStyleCnt="7" custScaleY="38646" custLinFactNeighborX="0" custLinFactNeighborY="-12209">
        <dgm:presLayoutVars>
          <dgm:chPref val="3"/>
        </dgm:presLayoutVars>
      </dgm:prSet>
      <dgm:spPr/>
    </dgm:pt>
    <dgm:pt modelId="{D4FC3AAD-88D3-4111-8EFE-C1EC16EFE59F}" type="pres">
      <dgm:prSet presAssocID="{95F26FC1-D083-4058-B027-43398D15726B}" presName="horzTwo" presStyleCnt="0"/>
      <dgm:spPr/>
    </dgm:pt>
  </dgm:ptLst>
  <dgm:cxnLst>
    <dgm:cxn modelId="{9AFD0700-820A-4308-8ACF-0569CF9B13DC}" type="presOf" srcId="{770E72C1-CA64-4937-A86E-82212BB76F01}" destId="{1D622846-E922-497E-97ED-3C004C3A4071}" srcOrd="0" destOrd="0" presId="urn:microsoft.com/office/officeart/2005/8/layout/hierarchy4"/>
    <dgm:cxn modelId="{06CC3204-4959-44C8-82D3-CA6B8F19B780}" type="presOf" srcId="{F437A3E9-EA3C-4233-BF9B-79B39E5A2261}" destId="{4CEB40BB-2411-48EA-9313-F42F78CD3DC6}" srcOrd="0" destOrd="0" presId="urn:microsoft.com/office/officeart/2005/8/layout/hierarchy4"/>
    <dgm:cxn modelId="{6E744715-B957-473C-A736-387795DF311F}" type="presOf" srcId="{75E3708A-C0FF-4E5E-83DC-6BAD2A89ACD6}" destId="{D4C7F566-12ED-466F-8764-B9D5D37A64C8}" srcOrd="0" destOrd="0" presId="urn:microsoft.com/office/officeart/2005/8/layout/hierarchy4"/>
    <dgm:cxn modelId="{792C812F-A7E9-42D9-99EC-3EFE0EB4A0ED}" type="presOf" srcId="{CCF9D827-9B2B-4ACD-AE9B-9DDF878F19A5}" destId="{AC6D6E29-6E54-45CA-B121-FC4754299224}" srcOrd="0" destOrd="0" presId="urn:microsoft.com/office/officeart/2005/8/layout/hierarchy4"/>
    <dgm:cxn modelId="{3733FE33-F0BE-45CB-A053-5D90C61B5FDC}" srcId="{5CB6F77D-7B2F-4DB6-A7C0-8285062D9A45}" destId="{1FD6779F-8836-47EE-9EC9-6443F5C07BC5}" srcOrd="5" destOrd="0" parTransId="{92E56265-D3C0-4274-978A-239E2B97770F}" sibTransId="{6E39D439-2A38-443F-94D3-60F17BB5F33C}"/>
    <dgm:cxn modelId="{E4AF8F5B-35B3-4213-90BC-C95438625DF8}" srcId="{F437A3E9-EA3C-4233-BF9B-79B39E5A2261}" destId="{5CB6F77D-7B2F-4DB6-A7C0-8285062D9A45}" srcOrd="0" destOrd="0" parTransId="{2688523D-EBFD-4271-BCDC-C25A3548838E}" sibTransId="{039F93EE-DFBB-44CF-973E-0E350A04135A}"/>
    <dgm:cxn modelId="{25F0125C-64CF-4240-903B-02C5BA11CD3C}" srcId="{5CB6F77D-7B2F-4DB6-A7C0-8285062D9A45}" destId="{CCF9D827-9B2B-4ACD-AE9B-9DDF878F19A5}" srcOrd="2" destOrd="0" parTransId="{23AC7278-98D8-418B-A22E-D73B245B4509}" sibTransId="{369A1ED2-ABEB-4CE6-9B15-7BBBD11AB0F6}"/>
    <dgm:cxn modelId="{4417795C-E4C4-49A0-8A21-1573E83A631E}" srcId="{5CB6F77D-7B2F-4DB6-A7C0-8285062D9A45}" destId="{27C7FDA8-14B8-43E7-B6B2-601A6E280ED1}" srcOrd="0" destOrd="0" parTransId="{88BA231A-79AA-49F1-ACF4-9AB52D786969}" sibTransId="{C3861ABB-09AD-4DBF-A80C-D50F0B298B12}"/>
    <dgm:cxn modelId="{8407807D-8139-454A-8002-019E47400689}" type="presOf" srcId="{5CB6F77D-7B2F-4DB6-A7C0-8285062D9A45}" destId="{55E2670B-3FE2-439D-B002-23CD29310970}" srcOrd="0" destOrd="0" presId="urn:microsoft.com/office/officeart/2005/8/layout/hierarchy4"/>
    <dgm:cxn modelId="{F9AAC783-12CE-495A-8CEB-2C6AD6127E27}" type="presOf" srcId="{1FD6779F-8836-47EE-9EC9-6443F5C07BC5}" destId="{49DA6EAF-A599-473A-903C-8F56FF1A8FA9}" srcOrd="0" destOrd="0" presId="urn:microsoft.com/office/officeart/2005/8/layout/hierarchy4"/>
    <dgm:cxn modelId="{27E1A593-C47E-46F8-87A0-61F96940D431}" srcId="{5CB6F77D-7B2F-4DB6-A7C0-8285062D9A45}" destId="{770E72C1-CA64-4937-A86E-82212BB76F01}" srcOrd="3" destOrd="0" parTransId="{3340D7A2-455C-4370-B78B-F0F88F8DA49B}" sibTransId="{3B82EDF9-AD88-4A36-9CB1-64AD78874230}"/>
    <dgm:cxn modelId="{BB971196-42A7-4CBB-8F28-4FAC804241F5}" srcId="{5CB6F77D-7B2F-4DB6-A7C0-8285062D9A45}" destId="{2802636A-C91D-4714-9CC0-5CE077E28AD7}" srcOrd="1" destOrd="0" parTransId="{F5BF6284-3BFE-404C-9605-A2487718C5EE}" sibTransId="{F8EF74D1-5451-449F-989F-89ACA36CD8E0}"/>
    <dgm:cxn modelId="{70C8FCA4-6A01-4B8B-BC8D-EFF2E37E6763}" type="presOf" srcId="{2802636A-C91D-4714-9CC0-5CE077E28AD7}" destId="{A3B262DA-FBAC-4D02-B222-9BACEEE7D8A7}" srcOrd="0" destOrd="0" presId="urn:microsoft.com/office/officeart/2005/8/layout/hierarchy4"/>
    <dgm:cxn modelId="{2754E7BD-6E86-4E16-8D3C-62BBD3CE8768}" type="presOf" srcId="{95F26FC1-D083-4058-B027-43398D15726B}" destId="{1D4AE027-9181-4535-A561-3321970D79BD}" srcOrd="0" destOrd="0" presId="urn:microsoft.com/office/officeart/2005/8/layout/hierarchy4"/>
    <dgm:cxn modelId="{C5F13DC2-0D0A-45E1-957A-E8EE7B648D68}" srcId="{5CB6F77D-7B2F-4DB6-A7C0-8285062D9A45}" destId="{75E3708A-C0FF-4E5E-83DC-6BAD2A89ACD6}" srcOrd="4" destOrd="0" parTransId="{11CA6939-DBA8-4451-BDDC-97AC1F172902}" sibTransId="{7532E8D5-5651-4F78-BEA0-7353564057D6}"/>
    <dgm:cxn modelId="{B4DCC1EF-84A4-47AD-9907-D4F8DC1DEA43}" type="presOf" srcId="{27C7FDA8-14B8-43E7-B6B2-601A6E280ED1}" destId="{E291DE68-D257-462C-9459-C3E13498888A}" srcOrd="0" destOrd="0" presId="urn:microsoft.com/office/officeart/2005/8/layout/hierarchy4"/>
    <dgm:cxn modelId="{1BAFC9FE-1AD8-45D4-B9F6-AAE0D461168E}" srcId="{5CB6F77D-7B2F-4DB6-A7C0-8285062D9A45}" destId="{95F26FC1-D083-4058-B027-43398D15726B}" srcOrd="6" destOrd="0" parTransId="{FD8BA082-EF42-44CE-95D2-77C7C1D4D810}" sibTransId="{53A735F8-828A-4924-BB3A-281BE9390067}"/>
    <dgm:cxn modelId="{D871DEE7-6F09-467C-AD1B-A36779F708E5}" type="presParOf" srcId="{4CEB40BB-2411-48EA-9313-F42F78CD3DC6}" destId="{ED0CAE8E-8872-4B7D-A768-F11100DEEC89}" srcOrd="0" destOrd="0" presId="urn:microsoft.com/office/officeart/2005/8/layout/hierarchy4"/>
    <dgm:cxn modelId="{7B890FBF-F62B-433A-8F2E-4A4CD1BFE825}" type="presParOf" srcId="{ED0CAE8E-8872-4B7D-A768-F11100DEEC89}" destId="{55E2670B-3FE2-439D-B002-23CD29310970}" srcOrd="0" destOrd="0" presId="urn:microsoft.com/office/officeart/2005/8/layout/hierarchy4"/>
    <dgm:cxn modelId="{E8876E83-CB80-4480-93A8-87E0BED0E514}" type="presParOf" srcId="{ED0CAE8E-8872-4B7D-A768-F11100DEEC89}" destId="{5BDDA760-1449-43B9-9CFF-4DDE4427D099}" srcOrd="1" destOrd="0" presId="urn:microsoft.com/office/officeart/2005/8/layout/hierarchy4"/>
    <dgm:cxn modelId="{908DD1AD-F4C4-4E2C-A872-DC22DAA1075B}" type="presParOf" srcId="{ED0CAE8E-8872-4B7D-A768-F11100DEEC89}" destId="{535B179A-2923-4C43-BA49-E2CBB2EDB2B0}" srcOrd="2" destOrd="0" presId="urn:microsoft.com/office/officeart/2005/8/layout/hierarchy4"/>
    <dgm:cxn modelId="{4059D6C1-0E68-442A-B2D0-E74151896A09}" type="presParOf" srcId="{535B179A-2923-4C43-BA49-E2CBB2EDB2B0}" destId="{755E88CB-1854-4514-A99C-754A5EC49645}" srcOrd="0" destOrd="0" presId="urn:microsoft.com/office/officeart/2005/8/layout/hierarchy4"/>
    <dgm:cxn modelId="{7ABFDE7B-1247-4287-9577-26FC04AF1F00}" type="presParOf" srcId="{755E88CB-1854-4514-A99C-754A5EC49645}" destId="{E291DE68-D257-462C-9459-C3E13498888A}" srcOrd="0" destOrd="0" presId="urn:microsoft.com/office/officeart/2005/8/layout/hierarchy4"/>
    <dgm:cxn modelId="{6BAE779C-598B-4EAF-A39E-1D47E9FE2744}" type="presParOf" srcId="{755E88CB-1854-4514-A99C-754A5EC49645}" destId="{E2C55AA5-BB69-4F7E-8DA7-DDFA156D6FAF}" srcOrd="1" destOrd="0" presId="urn:microsoft.com/office/officeart/2005/8/layout/hierarchy4"/>
    <dgm:cxn modelId="{41C56433-5C65-4DB9-AF4F-E5BCD03AC959}" type="presParOf" srcId="{535B179A-2923-4C43-BA49-E2CBB2EDB2B0}" destId="{60FCE781-4DE6-4ED8-BCF8-6DA04A2ED948}" srcOrd="1" destOrd="0" presId="urn:microsoft.com/office/officeart/2005/8/layout/hierarchy4"/>
    <dgm:cxn modelId="{F6563961-761C-402D-B2CC-4605C01BAAAB}" type="presParOf" srcId="{535B179A-2923-4C43-BA49-E2CBB2EDB2B0}" destId="{DD892A01-1885-4607-A6B0-F9B3B9853B1C}" srcOrd="2" destOrd="0" presId="urn:microsoft.com/office/officeart/2005/8/layout/hierarchy4"/>
    <dgm:cxn modelId="{50C2A6CF-8000-4DB6-A651-09629E022D4B}" type="presParOf" srcId="{DD892A01-1885-4607-A6B0-F9B3B9853B1C}" destId="{A3B262DA-FBAC-4D02-B222-9BACEEE7D8A7}" srcOrd="0" destOrd="0" presId="urn:microsoft.com/office/officeart/2005/8/layout/hierarchy4"/>
    <dgm:cxn modelId="{786CD550-ECEA-4AE0-9143-E330320DF301}" type="presParOf" srcId="{DD892A01-1885-4607-A6B0-F9B3B9853B1C}" destId="{DB7CC755-7395-4C91-AA6D-372EC8502C44}" srcOrd="1" destOrd="0" presId="urn:microsoft.com/office/officeart/2005/8/layout/hierarchy4"/>
    <dgm:cxn modelId="{8E6B024B-BD85-41F5-8A25-FB6A87052C0A}" type="presParOf" srcId="{535B179A-2923-4C43-BA49-E2CBB2EDB2B0}" destId="{B902D252-C3E8-4C03-AD33-E20933D2A06F}" srcOrd="3" destOrd="0" presId="urn:microsoft.com/office/officeart/2005/8/layout/hierarchy4"/>
    <dgm:cxn modelId="{B1983BB4-E02D-4EEB-80C6-AC3815850D8A}" type="presParOf" srcId="{535B179A-2923-4C43-BA49-E2CBB2EDB2B0}" destId="{0C7290C2-2C17-4AD1-AD2E-5BDD2AF62E69}" srcOrd="4" destOrd="0" presId="urn:microsoft.com/office/officeart/2005/8/layout/hierarchy4"/>
    <dgm:cxn modelId="{C6AC592E-119B-4B46-B6D1-333235989121}" type="presParOf" srcId="{0C7290C2-2C17-4AD1-AD2E-5BDD2AF62E69}" destId="{AC6D6E29-6E54-45CA-B121-FC4754299224}" srcOrd="0" destOrd="0" presId="urn:microsoft.com/office/officeart/2005/8/layout/hierarchy4"/>
    <dgm:cxn modelId="{A33C87DA-B989-49C4-A82F-7CE6ADD76EBC}" type="presParOf" srcId="{0C7290C2-2C17-4AD1-AD2E-5BDD2AF62E69}" destId="{2F80292A-58A9-467C-9149-77A59C8C7DD4}" srcOrd="1" destOrd="0" presId="urn:microsoft.com/office/officeart/2005/8/layout/hierarchy4"/>
    <dgm:cxn modelId="{93A50BBF-C733-44B1-B590-D6707734737F}" type="presParOf" srcId="{535B179A-2923-4C43-BA49-E2CBB2EDB2B0}" destId="{6F10B537-A50F-4C56-9C3E-6FF68A5C6BC4}" srcOrd="5" destOrd="0" presId="urn:microsoft.com/office/officeart/2005/8/layout/hierarchy4"/>
    <dgm:cxn modelId="{68CBF4D2-5B37-4A27-9F3A-10054E4857FE}" type="presParOf" srcId="{535B179A-2923-4C43-BA49-E2CBB2EDB2B0}" destId="{F841E88A-90D9-4428-852A-7E1659263622}" srcOrd="6" destOrd="0" presId="urn:microsoft.com/office/officeart/2005/8/layout/hierarchy4"/>
    <dgm:cxn modelId="{9D47D7D3-273D-451F-B2AB-88382921077D}" type="presParOf" srcId="{F841E88A-90D9-4428-852A-7E1659263622}" destId="{1D622846-E922-497E-97ED-3C004C3A4071}" srcOrd="0" destOrd="0" presId="urn:microsoft.com/office/officeart/2005/8/layout/hierarchy4"/>
    <dgm:cxn modelId="{CF3A81AF-6BC7-4F73-B847-6E9C2A2312B5}" type="presParOf" srcId="{F841E88A-90D9-4428-852A-7E1659263622}" destId="{E7FD0F85-ED90-45D6-838A-E037A68D9675}" srcOrd="1" destOrd="0" presId="urn:microsoft.com/office/officeart/2005/8/layout/hierarchy4"/>
    <dgm:cxn modelId="{5748DB1C-9255-4393-BFF4-F29576E12675}" type="presParOf" srcId="{535B179A-2923-4C43-BA49-E2CBB2EDB2B0}" destId="{A8829BA1-4BBE-4C00-9369-F494898DB518}" srcOrd="7" destOrd="0" presId="urn:microsoft.com/office/officeart/2005/8/layout/hierarchy4"/>
    <dgm:cxn modelId="{A591CF37-4522-4CFE-ADDD-26CD7524E1A0}" type="presParOf" srcId="{535B179A-2923-4C43-BA49-E2CBB2EDB2B0}" destId="{B553D82C-1983-4828-8450-D00F02BAFDDC}" srcOrd="8" destOrd="0" presId="urn:microsoft.com/office/officeart/2005/8/layout/hierarchy4"/>
    <dgm:cxn modelId="{7C7CAB70-50CD-452E-B61A-5D1BA5AEBD41}" type="presParOf" srcId="{B553D82C-1983-4828-8450-D00F02BAFDDC}" destId="{D4C7F566-12ED-466F-8764-B9D5D37A64C8}" srcOrd="0" destOrd="0" presId="urn:microsoft.com/office/officeart/2005/8/layout/hierarchy4"/>
    <dgm:cxn modelId="{EBFF3D71-1D1C-4E70-B765-2F7EBBB28501}" type="presParOf" srcId="{B553D82C-1983-4828-8450-D00F02BAFDDC}" destId="{F0CAE434-8C37-4CBC-A367-5EA97F76AA07}" srcOrd="1" destOrd="0" presId="urn:microsoft.com/office/officeart/2005/8/layout/hierarchy4"/>
    <dgm:cxn modelId="{9D016DCB-9C22-41D9-B86F-01D6431741AF}" type="presParOf" srcId="{535B179A-2923-4C43-BA49-E2CBB2EDB2B0}" destId="{48201071-C638-428E-8FF0-98A460ADCBE6}" srcOrd="9" destOrd="0" presId="urn:microsoft.com/office/officeart/2005/8/layout/hierarchy4"/>
    <dgm:cxn modelId="{7742D71A-601C-4438-9D0F-41F99F0D0D45}" type="presParOf" srcId="{535B179A-2923-4C43-BA49-E2CBB2EDB2B0}" destId="{81074298-ED67-4FE4-B582-501ACE4864D4}" srcOrd="10" destOrd="0" presId="urn:microsoft.com/office/officeart/2005/8/layout/hierarchy4"/>
    <dgm:cxn modelId="{A8A47732-8AB2-4825-A5D7-D3AD57320274}" type="presParOf" srcId="{81074298-ED67-4FE4-B582-501ACE4864D4}" destId="{49DA6EAF-A599-473A-903C-8F56FF1A8FA9}" srcOrd="0" destOrd="0" presId="urn:microsoft.com/office/officeart/2005/8/layout/hierarchy4"/>
    <dgm:cxn modelId="{DBC786C1-4B31-41F4-A9B6-FC701C52B01E}" type="presParOf" srcId="{81074298-ED67-4FE4-B582-501ACE4864D4}" destId="{67616778-400A-4D83-A7C1-F38C2CBF3B0A}" srcOrd="1" destOrd="0" presId="urn:microsoft.com/office/officeart/2005/8/layout/hierarchy4"/>
    <dgm:cxn modelId="{D9BA14FE-52F0-43FD-91C8-7F4AD486D3E0}" type="presParOf" srcId="{535B179A-2923-4C43-BA49-E2CBB2EDB2B0}" destId="{170EB852-B6C6-44A9-926C-59917852B36A}" srcOrd="11" destOrd="0" presId="urn:microsoft.com/office/officeart/2005/8/layout/hierarchy4"/>
    <dgm:cxn modelId="{420D501B-C23E-4856-8B98-B50DDF2662D0}" type="presParOf" srcId="{535B179A-2923-4C43-BA49-E2CBB2EDB2B0}" destId="{74431EDA-DEDA-4435-93F7-503B10505C79}" srcOrd="12" destOrd="0" presId="urn:microsoft.com/office/officeart/2005/8/layout/hierarchy4"/>
    <dgm:cxn modelId="{FC30C19F-BCA5-4A25-B336-8ACE158F17BF}" type="presParOf" srcId="{74431EDA-DEDA-4435-93F7-503B10505C79}" destId="{1D4AE027-9181-4535-A561-3321970D79BD}" srcOrd="0" destOrd="0" presId="urn:microsoft.com/office/officeart/2005/8/layout/hierarchy4"/>
    <dgm:cxn modelId="{E64D7C34-558B-44D3-9AE3-1C5C57F8D6F8}" type="presParOf" srcId="{74431EDA-DEDA-4435-93F7-503B10505C79}" destId="{D4FC3AAD-88D3-4111-8EFE-C1EC16EFE59F}"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812AA-5651-4DE8-9B01-9569B0E7367B}">
      <dsp:nvSpPr>
        <dsp:cNvPr id="0" name=""/>
        <dsp:cNvSpPr/>
      </dsp:nvSpPr>
      <dsp:spPr>
        <a:xfrm>
          <a:off x="3657699" y="783988"/>
          <a:ext cx="472350" cy="91440"/>
        </a:xfrm>
        <a:custGeom>
          <a:avLst/>
          <a:gdLst/>
          <a:ahLst/>
          <a:cxnLst/>
          <a:rect l="0" t="0" r="0" b="0"/>
          <a:pathLst>
            <a:path>
              <a:moveTo>
                <a:pt x="0" y="45720"/>
              </a:moveTo>
              <a:lnTo>
                <a:pt x="47235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3881301" y="827191"/>
        <a:ext cx="25147" cy="5034"/>
      </dsp:txXfrm>
    </dsp:sp>
    <dsp:sp modelId="{CCC1C4CA-B9D1-4B00-BDF2-9B84B9FD1DAA}">
      <dsp:nvSpPr>
        <dsp:cNvPr id="0" name=""/>
        <dsp:cNvSpPr/>
      </dsp:nvSpPr>
      <dsp:spPr>
        <a:xfrm>
          <a:off x="724522" y="6682"/>
          <a:ext cx="2934977" cy="164605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Goudy Old Style" panose="02020502050305020303" pitchFamily="18" charset="0"/>
            </a:rPr>
            <a:t>1</a:t>
          </a:r>
          <a:r>
            <a:rPr lang="en-US" sz="1600" kern="1200" dirty="0">
              <a:solidFill>
                <a:schemeClr val="bg1"/>
              </a:solidFill>
              <a:latin typeface="Goudy Old Style" panose="02020502050305020303" pitchFamily="18" charset="0"/>
            </a:rPr>
            <a:t>. We took home tadpoles from our school garden on the 16th of September 2022, when a miniature ‘pond’ in which the tadpoles were found , was being drained</a:t>
          </a:r>
          <a:r>
            <a:rPr lang="en-US" sz="1000" kern="1200" dirty="0">
              <a:solidFill>
                <a:schemeClr val="bg1"/>
              </a:solidFill>
              <a:latin typeface="Goudy Old Style" panose="02020502050305020303" pitchFamily="18" charset="0"/>
            </a:rPr>
            <a:t>.</a:t>
          </a:r>
          <a:endParaRPr lang="en-IN" sz="900" kern="1200" dirty="0">
            <a:solidFill>
              <a:schemeClr val="bg1"/>
            </a:solidFill>
          </a:endParaRPr>
        </a:p>
      </dsp:txBody>
      <dsp:txXfrm>
        <a:off x="724522" y="6682"/>
        <a:ext cx="2934977" cy="1646051"/>
      </dsp:txXfrm>
    </dsp:sp>
    <dsp:sp modelId="{8F4B659A-D3E1-4AA6-BB75-D4CBCB73B824}">
      <dsp:nvSpPr>
        <dsp:cNvPr id="0" name=""/>
        <dsp:cNvSpPr/>
      </dsp:nvSpPr>
      <dsp:spPr>
        <a:xfrm>
          <a:off x="2364752" y="1422238"/>
          <a:ext cx="3252316" cy="893942"/>
        </a:xfrm>
        <a:custGeom>
          <a:avLst/>
          <a:gdLst/>
          <a:ahLst/>
          <a:cxnLst/>
          <a:rect l="0" t="0" r="0" b="0"/>
          <a:pathLst>
            <a:path>
              <a:moveTo>
                <a:pt x="3252316" y="0"/>
              </a:moveTo>
              <a:lnTo>
                <a:pt x="3252316" y="464071"/>
              </a:lnTo>
              <a:lnTo>
                <a:pt x="0" y="464071"/>
              </a:lnTo>
              <a:lnTo>
                <a:pt x="0" y="893942"/>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3906381" y="1866692"/>
        <a:ext cx="169058" cy="5034"/>
      </dsp:txXfrm>
    </dsp:sp>
    <dsp:sp modelId="{104FFD06-2075-426B-83E3-F6C298604A97}">
      <dsp:nvSpPr>
        <dsp:cNvPr id="0" name=""/>
        <dsp:cNvSpPr/>
      </dsp:nvSpPr>
      <dsp:spPr>
        <a:xfrm>
          <a:off x="4162450" y="235378"/>
          <a:ext cx="2909239" cy="118865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Goudy Old Style" panose="02020502050305020303" pitchFamily="18" charset="0"/>
            </a:rPr>
            <a:t>2. The tadpoles were kept in non-chlorinated water, and with enough lemna (duckweed), algae and moss to maintain oxygen levels.</a:t>
          </a:r>
          <a:endParaRPr lang="en-IN" sz="1600" kern="1200" dirty="0">
            <a:solidFill>
              <a:schemeClr val="bg1"/>
            </a:solidFill>
          </a:endParaRPr>
        </a:p>
      </dsp:txBody>
      <dsp:txXfrm>
        <a:off x="4162450" y="235378"/>
        <a:ext cx="2909239" cy="1188659"/>
      </dsp:txXfrm>
    </dsp:sp>
    <dsp:sp modelId="{F8F659AA-0B78-42C4-B8D7-9BF2E5F4469E}">
      <dsp:nvSpPr>
        <dsp:cNvPr id="0" name=""/>
        <dsp:cNvSpPr/>
      </dsp:nvSpPr>
      <dsp:spPr>
        <a:xfrm>
          <a:off x="4003182" y="3256284"/>
          <a:ext cx="480834" cy="91440"/>
        </a:xfrm>
        <a:custGeom>
          <a:avLst/>
          <a:gdLst/>
          <a:ahLst/>
          <a:cxnLst/>
          <a:rect l="0" t="0" r="0" b="0"/>
          <a:pathLst>
            <a:path>
              <a:moveTo>
                <a:pt x="0" y="72866"/>
              </a:moveTo>
              <a:lnTo>
                <a:pt x="257517" y="72866"/>
              </a:lnTo>
              <a:lnTo>
                <a:pt x="257517" y="45720"/>
              </a:lnTo>
              <a:lnTo>
                <a:pt x="48083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4230796" y="3299486"/>
        <a:ext cx="25607" cy="5034"/>
      </dsp:txXfrm>
    </dsp:sp>
    <dsp:sp modelId="{CEE3C191-8BE0-4794-94E3-ACE4CD45A58F}">
      <dsp:nvSpPr>
        <dsp:cNvPr id="0" name=""/>
        <dsp:cNvSpPr/>
      </dsp:nvSpPr>
      <dsp:spPr>
        <a:xfrm>
          <a:off x="724522" y="2348580"/>
          <a:ext cx="3280460" cy="196113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Goudy Old Style" panose="02020502050305020303" pitchFamily="18" charset="0"/>
            </a:rPr>
            <a:t>3. The tadpoles we had with us were split into 2 groups, roughly into halves, each with their own tanks- one group was placed outside in our balconies , while the other group was placed indoors , where it was relatively warmer (at the 5th floor and 6th floor of apartment buildings respectively in South Bangalore). </a:t>
          </a:r>
          <a:endParaRPr lang="en-IN" sz="1600" kern="1200" dirty="0">
            <a:solidFill>
              <a:schemeClr val="bg1"/>
            </a:solidFill>
          </a:endParaRPr>
        </a:p>
      </dsp:txBody>
      <dsp:txXfrm>
        <a:off x="724522" y="2348580"/>
        <a:ext cx="3280460" cy="1961138"/>
      </dsp:txXfrm>
    </dsp:sp>
    <dsp:sp modelId="{224BD662-B0C2-4F0A-83C2-D539F3A8F4EE}">
      <dsp:nvSpPr>
        <dsp:cNvPr id="0" name=""/>
        <dsp:cNvSpPr/>
      </dsp:nvSpPr>
      <dsp:spPr>
        <a:xfrm>
          <a:off x="2218733" y="4473670"/>
          <a:ext cx="3508438" cy="499496"/>
        </a:xfrm>
        <a:custGeom>
          <a:avLst/>
          <a:gdLst/>
          <a:ahLst/>
          <a:cxnLst/>
          <a:rect l="0" t="0" r="0" b="0"/>
          <a:pathLst>
            <a:path>
              <a:moveTo>
                <a:pt x="3508438" y="0"/>
              </a:moveTo>
              <a:lnTo>
                <a:pt x="3508438" y="266848"/>
              </a:lnTo>
              <a:lnTo>
                <a:pt x="0" y="266848"/>
              </a:lnTo>
              <a:lnTo>
                <a:pt x="0" y="499496"/>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3884246" y="4720901"/>
        <a:ext cx="177412" cy="5034"/>
      </dsp:txXfrm>
    </dsp:sp>
    <dsp:sp modelId="{8CE5FE38-8945-4AB0-8FA9-598D37A237B4}">
      <dsp:nvSpPr>
        <dsp:cNvPr id="0" name=""/>
        <dsp:cNvSpPr/>
      </dsp:nvSpPr>
      <dsp:spPr>
        <a:xfrm>
          <a:off x="4516417" y="2128538"/>
          <a:ext cx="2421508" cy="23469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Goudy Old Style" panose="02020502050305020303" pitchFamily="18" charset="0"/>
            </a:rPr>
            <a:t>4. Each group was fed the same amount of food- boiled cabbage, boiled 1 spinach and occasionally cucumbers. This feeding was done once every 4-5 days or, when there were still remnants of unfinished food left- after those leftovers had been consumed</a:t>
          </a:r>
          <a:r>
            <a:rPr lang="en-US" sz="1050" kern="1200" dirty="0">
              <a:solidFill>
                <a:schemeClr val="bg1"/>
              </a:solidFill>
              <a:latin typeface="Goudy Old Style" panose="02020502050305020303" pitchFamily="18" charset="0"/>
            </a:rPr>
            <a:t>. </a:t>
          </a:r>
          <a:endParaRPr lang="en-IN" sz="1050" kern="1200" dirty="0">
            <a:solidFill>
              <a:schemeClr val="bg1"/>
            </a:solidFill>
          </a:endParaRPr>
        </a:p>
      </dsp:txBody>
      <dsp:txXfrm>
        <a:off x="4516417" y="2128538"/>
        <a:ext cx="2421508" cy="2346932"/>
      </dsp:txXfrm>
    </dsp:sp>
    <dsp:sp modelId="{397B0D40-FB05-4589-8076-77A0B485143B}">
      <dsp:nvSpPr>
        <dsp:cNvPr id="0" name=""/>
        <dsp:cNvSpPr/>
      </dsp:nvSpPr>
      <dsp:spPr>
        <a:xfrm>
          <a:off x="724522" y="5005566"/>
          <a:ext cx="2988421" cy="147321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Goudy Old Style" panose="02020502050305020303" pitchFamily="18" charset="0"/>
            </a:rPr>
            <a:t>5. The water was changed every 2-3 weeks, or as and when required. But the water of both groups was always changed simultaneously. Water from taps was taken in a bucket and left overnight in the open for the chlorine to dissipate.</a:t>
          </a:r>
          <a:endParaRPr lang="en-IN" sz="1600" kern="1200" dirty="0">
            <a:solidFill>
              <a:schemeClr val="bg1"/>
            </a:solidFill>
          </a:endParaRPr>
        </a:p>
      </dsp:txBody>
      <dsp:txXfrm>
        <a:off x="724522" y="5005566"/>
        <a:ext cx="2988421" cy="14732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4B04F-DDFE-4B2E-B97E-37760DFCC3B3}">
      <dsp:nvSpPr>
        <dsp:cNvPr id="0" name=""/>
        <dsp:cNvSpPr/>
      </dsp:nvSpPr>
      <dsp:spPr>
        <a:xfrm>
          <a:off x="0" y="24"/>
          <a:ext cx="6424122" cy="682340"/>
        </a:xfrm>
        <a:prstGeom prst="roundRect">
          <a:avLst>
            <a:gd name="adj" fmla="val 10000"/>
          </a:avLst>
        </a:prstGeom>
        <a:solidFill>
          <a:schemeClr val="accent2">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IN" sz="4000" u="sng" kern="1200" dirty="0"/>
            <a:t>WHAT CAN WE DO?</a:t>
          </a:r>
        </a:p>
      </dsp:txBody>
      <dsp:txXfrm>
        <a:off x="19985" y="20009"/>
        <a:ext cx="6384152" cy="642370"/>
      </dsp:txXfrm>
    </dsp:sp>
    <dsp:sp modelId="{BC94DE24-CDA9-46EB-A27C-E297AC26CB1C}">
      <dsp:nvSpPr>
        <dsp:cNvPr id="0" name=""/>
        <dsp:cNvSpPr/>
      </dsp:nvSpPr>
      <dsp:spPr>
        <a:xfrm>
          <a:off x="0" y="919863"/>
          <a:ext cx="1510847" cy="1991071"/>
        </a:xfrm>
        <a:prstGeom prst="roundRect">
          <a:avLst>
            <a:gd name="adj" fmla="val 10000"/>
          </a:avLst>
        </a:prstGeom>
        <a:solidFill>
          <a:schemeClr val="accent1">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Goudy Old Style" panose="02020502050305020303" pitchFamily="18" charset="0"/>
            </a:rPr>
            <a:t>1. Add a pond to your garden - gives toads (and frogs) a place to lay their eggs. But make sure the water isn't frequently cleaned and chlorinated.</a:t>
          </a:r>
          <a:endParaRPr lang="en-IN" sz="1300" kern="1200" dirty="0"/>
        </a:p>
      </dsp:txBody>
      <dsp:txXfrm>
        <a:off x="44251" y="964114"/>
        <a:ext cx="1422345" cy="1902569"/>
      </dsp:txXfrm>
    </dsp:sp>
    <dsp:sp modelId="{C5F4C9E9-C6D5-412E-8DF2-3DAA9BBED2C0}">
      <dsp:nvSpPr>
        <dsp:cNvPr id="0" name=""/>
        <dsp:cNvSpPr/>
      </dsp:nvSpPr>
      <dsp:spPr>
        <a:xfrm>
          <a:off x="1638797" y="928783"/>
          <a:ext cx="1510847" cy="1991071"/>
        </a:xfrm>
        <a:prstGeom prst="roundRect">
          <a:avLst>
            <a:gd name="adj" fmla="val 10000"/>
          </a:avLst>
        </a:prstGeom>
        <a:solidFill>
          <a:schemeClr val="accent1">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Goudy Old Style" panose="02020502050305020303" pitchFamily="18" charset="0"/>
            </a:rPr>
            <a:t>2. Add native plants around the edges of the pond as they provide shelter , shade and keep the water topped up with oxygen </a:t>
          </a:r>
          <a:endParaRPr lang="en-IN" sz="1300" kern="1200" dirty="0"/>
        </a:p>
      </dsp:txBody>
      <dsp:txXfrm>
        <a:off x="1683048" y="973034"/>
        <a:ext cx="1422345" cy="1902569"/>
      </dsp:txXfrm>
    </dsp:sp>
    <dsp:sp modelId="{3D49AFC6-9277-4B5D-A739-AA96E4C670E2}">
      <dsp:nvSpPr>
        <dsp:cNvPr id="0" name=""/>
        <dsp:cNvSpPr/>
      </dsp:nvSpPr>
      <dsp:spPr>
        <a:xfrm>
          <a:off x="3276555" y="928783"/>
          <a:ext cx="1510847" cy="1991071"/>
        </a:xfrm>
        <a:prstGeom prst="roundRect">
          <a:avLst>
            <a:gd name="adj" fmla="val 10000"/>
          </a:avLst>
        </a:prstGeom>
        <a:solidFill>
          <a:schemeClr val="accent1">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Goudy Old Style" panose="02020502050305020303" pitchFamily="18" charset="0"/>
            </a:rPr>
            <a:t>3.Don’t move the spawn from one pond to another - transferring spawns between ponds spreads diseases and spawn could be invasive as well. </a:t>
          </a:r>
          <a:endParaRPr lang="en-IN" sz="1300" kern="1200" dirty="0"/>
        </a:p>
      </dsp:txBody>
      <dsp:txXfrm>
        <a:off x="3320806" y="973034"/>
        <a:ext cx="1422345" cy="1902569"/>
      </dsp:txXfrm>
    </dsp:sp>
    <dsp:sp modelId="{413C17FA-FE47-4B05-ACF5-ECB5C6D59ED9}">
      <dsp:nvSpPr>
        <dsp:cNvPr id="0" name=""/>
        <dsp:cNvSpPr/>
      </dsp:nvSpPr>
      <dsp:spPr>
        <a:xfrm>
          <a:off x="4914314" y="928783"/>
          <a:ext cx="1510847" cy="1991071"/>
        </a:xfrm>
        <a:prstGeom prst="roundRect">
          <a:avLst>
            <a:gd name="adj" fmla="val 10000"/>
          </a:avLst>
        </a:prstGeom>
        <a:solidFill>
          <a:schemeClr val="accent1">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Goudy Old Style" panose="02020502050305020303" pitchFamily="18" charset="0"/>
            </a:rPr>
            <a:t>4. Limit or stop as far as possible the use of pesticides and insecticides. It adversely affects food sources and accidental consumption of these could be lethal.</a:t>
          </a:r>
        </a:p>
      </dsp:txBody>
      <dsp:txXfrm>
        <a:off x="4958565" y="973034"/>
        <a:ext cx="1422345" cy="19025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2670B-3FE2-439D-B002-23CD29310970}">
      <dsp:nvSpPr>
        <dsp:cNvPr id="0" name=""/>
        <dsp:cNvSpPr/>
      </dsp:nvSpPr>
      <dsp:spPr>
        <a:xfrm>
          <a:off x="10115" y="322666"/>
          <a:ext cx="7703017" cy="916666"/>
        </a:xfrm>
        <a:prstGeom prst="roundRect">
          <a:avLst>
            <a:gd name="adj" fmla="val 10000"/>
          </a:avLst>
        </a:prstGeom>
        <a:solidFill>
          <a:schemeClr val="accent2">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u="sng" kern="1200" dirty="0">
              <a:latin typeface="Amasis MT Pro" panose="02040504050005020304" pitchFamily="18" charset="0"/>
            </a:rPr>
            <a:t>WHAT CAN WE DO TO PREVENT GLOBAL WARMING- AND PROTECT ALL SPECIES NOT JUST TOADS ( AND FROGS)?</a:t>
          </a:r>
          <a:endParaRPr lang="en-IN" sz="2100" kern="1200" dirty="0"/>
        </a:p>
      </dsp:txBody>
      <dsp:txXfrm>
        <a:off x="36963" y="349514"/>
        <a:ext cx="7649321" cy="862970"/>
      </dsp:txXfrm>
    </dsp:sp>
    <dsp:sp modelId="{E291DE68-D257-462C-9459-C3E13498888A}">
      <dsp:nvSpPr>
        <dsp:cNvPr id="0" name=""/>
        <dsp:cNvSpPr/>
      </dsp:nvSpPr>
      <dsp:spPr>
        <a:xfrm>
          <a:off x="106659" y="1306442"/>
          <a:ext cx="1026283" cy="1810918"/>
        </a:xfrm>
        <a:prstGeom prst="roundRect">
          <a:avLst>
            <a:gd name="adj" fmla="val 10000"/>
          </a:avLst>
        </a:prstGeom>
        <a:solidFill>
          <a:schemeClr val="accent1">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Goudy Old Style" panose="02020502050305020303" pitchFamily="18" charset="0"/>
            </a:rPr>
            <a:t>1. Use solar powered or hydro-powered electricity and limit fossil fuel usage</a:t>
          </a:r>
          <a:r>
            <a:rPr lang="en-US" sz="1000" kern="1200" dirty="0">
              <a:latin typeface="Goudy Old Style" panose="02020502050305020303" pitchFamily="18" charset="0"/>
            </a:rPr>
            <a:t>. </a:t>
          </a:r>
          <a:endParaRPr lang="en-IN" sz="1000" kern="1200" dirty="0"/>
        </a:p>
      </dsp:txBody>
      <dsp:txXfrm>
        <a:off x="136718" y="1336501"/>
        <a:ext cx="966165" cy="1750800"/>
      </dsp:txXfrm>
    </dsp:sp>
    <dsp:sp modelId="{A3B262DA-FBAC-4D02-B222-9BACEEE7D8A7}">
      <dsp:nvSpPr>
        <dsp:cNvPr id="0" name=""/>
        <dsp:cNvSpPr/>
      </dsp:nvSpPr>
      <dsp:spPr>
        <a:xfrm>
          <a:off x="1210684" y="1306442"/>
          <a:ext cx="1026283" cy="1824525"/>
        </a:xfrm>
        <a:prstGeom prst="roundRect">
          <a:avLst>
            <a:gd name="adj" fmla="val 10000"/>
          </a:avLst>
        </a:prstGeom>
        <a:solidFill>
          <a:schemeClr val="accent1">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Goudy Old Style" panose="02020502050305020303" pitchFamily="18" charset="0"/>
            </a:rPr>
            <a:t>2. As far as possible, walk and commute short distances with cycles or carpools</a:t>
          </a:r>
          <a:r>
            <a:rPr lang="en-US" sz="1000" kern="1200" dirty="0">
              <a:latin typeface="Goudy Old Style" panose="02020502050305020303" pitchFamily="18" charset="0"/>
            </a:rPr>
            <a:t>.</a:t>
          </a:r>
        </a:p>
      </dsp:txBody>
      <dsp:txXfrm>
        <a:off x="1240743" y="1336501"/>
        <a:ext cx="966165" cy="1764407"/>
      </dsp:txXfrm>
    </dsp:sp>
    <dsp:sp modelId="{AC6D6E29-6E54-45CA-B121-FC4754299224}">
      <dsp:nvSpPr>
        <dsp:cNvPr id="0" name=""/>
        <dsp:cNvSpPr/>
      </dsp:nvSpPr>
      <dsp:spPr>
        <a:xfrm>
          <a:off x="2297775" y="1306442"/>
          <a:ext cx="1026283" cy="1807829"/>
        </a:xfrm>
        <a:prstGeom prst="roundRect">
          <a:avLst>
            <a:gd name="adj" fmla="val 10000"/>
          </a:avLst>
        </a:prstGeom>
        <a:solidFill>
          <a:schemeClr val="accent1">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Goudy Old Style" panose="02020502050305020303" pitchFamily="18" charset="0"/>
            </a:rPr>
            <a:t>3. Grow native plant species in and around your home, school, workplaces etc. </a:t>
          </a:r>
        </a:p>
      </dsp:txBody>
      <dsp:txXfrm>
        <a:off x="2327834" y="1336501"/>
        <a:ext cx="966165" cy="1747711"/>
      </dsp:txXfrm>
    </dsp:sp>
    <dsp:sp modelId="{1D622846-E922-497E-97ED-3C004C3A4071}">
      <dsp:nvSpPr>
        <dsp:cNvPr id="0" name=""/>
        <dsp:cNvSpPr/>
      </dsp:nvSpPr>
      <dsp:spPr>
        <a:xfrm>
          <a:off x="3390038" y="1314790"/>
          <a:ext cx="1023553" cy="1759994"/>
        </a:xfrm>
        <a:prstGeom prst="roundRect">
          <a:avLst>
            <a:gd name="adj" fmla="val 10000"/>
          </a:avLst>
        </a:prstGeom>
        <a:solidFill>
          <a:schemeClr val="accent1">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Goudy Old Style" panose="02020502050305020303" pitchFamily="18" charset="0"/>
            </a:rPr>
            <a:t>4. Buy native varieties of vegetables and fruits, support organic farming. </a:t>
          </a:r>
        </a:p>
      </dsp:txBody>
      <dsp:txXfrm>
        <a:off x="3420017" y="1344769"/>
        <a:ext cx="963595" cy="1700036"/>
      </dsp:txXfrm>
    </dsp:sp>
    <dsp:sp modelId="{D4C7F566-12ED-466F-8764-B9D5D37A64C8}">
      <dsp:nvSpPr>
        <dsp:cNvPr id="0" name=""/>
        <dsp:cNvSpPr/>
      </dsp:nvSpPr>
      <dsp:spPr>
        <a:xfrm>
          <a:off x="4469227" y="1316126"/>
          <a:ext cx="1026283" cy="1708903"/>
        </a:xfrm>
        <a:prstGeom prst="roundRect">
          <a:avLst>
            <a:gd name="adj" fmla="val 10000"/>
          </a:avLst>
        </a:prstGeom>
        <a:solidFill>
          <a:schemeClr val="accent1">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Goudy Old Style" panose="02020502050305020303" pitchFamily="18" charset="0"/>
            </a:rPr>
            <a:t>5. Volunteer for clean up drives and spread awareness</a:t>
          </a:r>
        </a:p>
      </dsp:txBody>
      <dsp:txXfrm>
        <a:off x="4499286" y="1346185"/>
        <a:ext cx="966165" cy="1648785"/>
      </dsp:txXfrm>
    </dsp:sp>
    <dsp:sp modelId="{49DA6EAF-A599-473A-903C-8F56FF1A8FA9}">
      <dsp:nvSpPr>
        <dsp:cNvPr id="0" name=""/>
        <dsp:cNvSpPr/>
      </dsp:nvSpPr>
      <dsp:spPr>
        <a:xfrm>
          <a:off x="5572820" y="1318421"/>
          <a:ext cx="1030799" cy="1667330"/>
        </a:xfrm>
        <a:prstGeom prst="roundRect">
          <a:avLst>
            <a:gd name="adj" fmla="val 10000"/>
          </a:avLst>
        </a:prstGeom>
        <a:solidFill>
          <a:schemeClr val="accent1">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Goudy Old Style" panose="02020502050305020303" pitchFamily="18" charset="0"/>
            </a:rPr>
            <a:t>6. Take up conservation in everyday life and live sustainably. </a:t>
          </a:r>
        </a:p>
      </dsp:txBody>
      <dsp:txXfrm>
        <a:off x="5603011" y="1348612"/>
        <a:ext cx="970417" cy="1606948"/>
      </dsp:txXfrm>
    </dsp:sp>
    <dsp:sp modelId="{1D4AE027-9181-4535-A561-3321970D79BD}">
      <dsp:nvSpPr>
        <dsp:cNvPr id="0" name=""/>
        <dsp:cNvSpPr/>
      </dsp:nvSpPr>
      <dsp:spPr>
        <a:xfrm>
          <a:off x="6681791" y="1339459"/>
          <a:ext cx="1026283" cy="1613109"/>
        </a:xfrm>
        <a:prstGeom prst="roundRect">
          <a:avLst>
            <a:gd name="adj" fmla="val 10000"/>
          </a:avLst>
        </a:prstGeom>
        <a:solidFill>
          <a:schemeClr val="accent1">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latin typeface="Goudy Old Style" panose="02020502050305020303" pitchFamily="18" charset="0"/>
            </a:rPr>
            <a:t>7. Prefer vegetarian food options over meat as they are more sustainable</a:t>
          </a:r>
          <a:r>
            <a:rPr lang="en-US" sz="1500" kern="1200" dirty="0">
              <a:latin typeface="Goudy Old Style" panose="02020502050305020303" pitchFamily="18" charset="0"/>
            </a:rPr>
            <a:t>.</a:t>
          </a:r>
        </a:p>
      </dsp:txBody>
      <dsp:txXfrm>
        <a:off x="6711850" y="1369518"/>
        <a:ext cx="966165" cy="155299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C81C4-7E63-B14D-BD32-5B16AAA18729}" type="datetimeFigureOut">
              <a:rPr lang="en-US" smtClean="0"/>
              <a:t>12/16/2022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61BB4A-F398-964C-8877-D4215DA608D3}" type="slidenum">
              <a:rPr lang="en-US" smtClean="0"/>
              <a:t>‹#›</a:t>
            </a:fld>
            <a:endParaRPr lang="en-US"/>
          </a:p>
        </p:txBody>
      </p:sp>
    </p:spTree>
    <p:extLst>
      <p:ext uri="{BB962C8B-B14F-4D97-AF65-F5344CB8AC3E}">
        <p14:creationId xmlns:p14="http://schemas.microsoft.com/office/powerpoint/2010/main" val="2826285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a12d237c87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a12d237c87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13996B-C273-4789-80F3-B09D14BEF564}" type="datetimeFigureOut">
              <a:rPr lang="en-US" smtClean="0"/>
              <a:t>12/16/2022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CB5EF482-DD5C-4004-9E31-0F6C2A611719}" type="slidenum">
              <a:rPr lang="en-US" smtClean="0"/>
              <a:t>‹#›</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33813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13996B-C273-4789-80F3-B09D14BEF564}" type="datetimeFigureOut">
              <a:rPr lang="en-US" smtClean="0"/>
              <a:t>12/16/2022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EF482-DD5C-4004-9E31-0F6C2A611719}" type="slidenum">
              <a:rPr lang="en-US" smtClean="0"/>
              <a:t>‹#›</a:t>
            </a:fld>
            <a:endParaRPr lang="en-US"/>
          </a:p>
        </p:txBody>
      </p:sp>
    </p:spTree>
    <p:extLst>
      <p:ext uri="{BB962C8B-B14F-4D97-AF65-F5344CB8AC3E}">
        <p14:creationId xmlns:p14="http://schemas.microsoft.com/office/powerpoint/2010/main" val="3252609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13996B-C273-4789-80F3-B09D14BEF564}" type="datetimeFigureOut">
              <a:rPr lang="en-US" smtClean="0"/>
              <a:t>12/16/2022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EF482-DD5C-4004-9E31-0F6C2A611719}" type="slidenum">
              <a:rPr lang="en-US" smtClean="0"/>
              <a:t>‹#›</a:t>
            </a:fld>
            <a:endParaRPr lang="en-US"/>
          </a:p>
        </p:txBody>
      </p:sp>
    </p:spTree>
    <p:extLst>
      <p:ext uri="{BB962C8B-B14F-4D97-AF65-F5344CB8AC3E}">
        <p14:creationId xmlns:p14="http://schemas.microsoft.com/office/powerpoint/2010/main" val="1042364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160006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13996B-C273-4789-80F3-B09D14BEF564}" type="datetimeFigureOut">
              <a:rPr lang="en-US" smtClean="0"/>
              <a:t>12/16/2022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EF482-DD5C-4004-9E31-0F6C2A611719}" type="slidenum">
              <a:rPr lang="en-US" smtClean="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667162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13996B-C273-4789-80F3-B09D14BEF564}" type="datetimeFigureOut">
              <a:rPr lang="en-US" smtClean="0"/>
              <a:t>12/16/2022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EF482-DD5C-4004-9E31-0F6C2A611719}" type="slidenum">
              <a:rPr lang="en-US" smtClean="0"/>
              <a:t>‹#›</a:t>
            </a:fld>
            <a:endParaRPr lang="en-US"/>
          </a:p>
        </p:txBody>
      </p:sp>
    </p:spTree>
    <p:extLst>
      <p:ext uri="{BB962C8B-B14F-4D97-AF65-F5344CB8AC3E}">
        <p14:creationId xmlns:p14="http://schemas.microsoft.com/office/powerpoint/2010/main" val="309419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13996B-C273-4789-80F3-B09D14BEF564}" type="datetimeFigureOut">
              <a:rPr lang="en-US" smtClean="0"/>
              <a:t>12/16/2022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EF482-DD5C-4004-9E31-0F6C2A611719}" type="slidenum">
              <a:rPr lang="en-US" smtClean="0"/>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971211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13996B-C273-4789-80F3-B09D14BEF564}" type="datetimeFigureOut">
              <a:rPr lang="en-US" smtClean="0"/>
              <a:t>12/16/2022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EF482-DD5C-4004-9E31-0F6C2A611719}" type="slidenum">
              <a:rPr lang="en-US" smtClean="0"/>
              <a:t>‹#›</a:t>
            </a:fld>
            <a:endParaRPr lang="en-US"/>
          </a:p>
        </p:txBody>
      </p:sp>
    </p:spTree>
    <p:extLst>
      <p:ext uri="{BB962C8B-B14F-4D97-AF65-F5344CB8AC3E}">
        <p14:creationId xmlns:p14="http://schemas.microsoft.com/office/powerpoint/2010/main" val="220677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13996B-C273-4789-80F3-B09D14BEF564}" type="datetimeFigureOut">
              <a:rPr lang="en-US" smtClean="0"/>
              <a:t>12/16/2022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EF482-DD5C-4004-9E31-0F6C2A611719}" type="slidenum">
              <a:rPr lang="en-US" smtClean="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496038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B13996B-C273-4789-80F3-B09D14BEF564}" type="datetimeFigureOut">
              <a:rPr lang="en-US" smtClean="0"/>
              <a:t>12/16/2022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EF482-DD5C-4004-9E31-0F6C2A611719}" type="slidenum">
              <a:rPr lang="en-US" smtClean="0"/>
              <a:t>‹#›</a:t>
            </a:fld>
            <a:endParaRPr lang="en-US"/>
          </a:p>
        </p:txBody>
      </p:sp>
    </p:spTree>
    <p:extLst>
      <p:ext uri="{BB962C8B-B14F-4D97-AF65-F5344CB8AC3E}">
        <p14:creationId xmlns:p14="http://schemas.microsoft.com/office/powerpoint/2010/main" val="1885959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13996B-C273-4789-80F3-B09D14BEF564}" type="datetimeFigureOut">
              <a:rPr lang="en-US" smtClean="0"/>
              <a:t>12/16/2022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EF482-DD5C-4004-9E31-0F6C2A611719}" type="slidenum">
              <a:rPr lang="en-US" smtClean="0"/>
              <a:t>‹#›</a:t>
            </a:fld>
            <a:endParaRPr lang="en-US"/>
          </a:p>
        </p:txBody>
      </p:sp>
    </p:spTree>
    <p:extLst>
      <p:ext uri="{BB962C8B-B14F-4D97-AF65-F5344CB8AC3E}">
        <p14:creationId xmlns:p14="http://schemas.microsoft.com/office/powerpoint/2010/main" val="845186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13996B-C273-4789-80F3-B09D14BEF564}" type="datetimeFigureOut">
              <a:rPr lang="en-US" smtClean="0"/>
              <a:t>12/16/2022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EF482-DD5C-4004-9E31-0F6C2A611719}" type="slidenum">
              <a:rPr lang="en-US" smtClean="0"/>
              <a:t>‹#›</a:t>
            </a:fld>
            <a:endParaRPr lang="en-US"/>
          </a:p>
        </p:txBody>
      </p:sp>
    </p:spTree>
    <p:extLst>
      <p:ext uri="{BB962C8B-B14F-4D97-AF65-F5344CB8AC3E}">
        <p14:creationId xmlns:p14="http://schemas.microsoft.com/office/powerpoint/2010/main" val="42325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7B13996B-C273-4789-80F3-B09D14BEF564}" type="datetimeFigureOut">
              <a:rPr lang="en-US" smtClean="0"/>
              <a:t>12/16/2022</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CB5EF482-DD5C-4004-9E31-0F6C2A611719}" type="slidenum">
              <a:rPr lang="en-US" smtClean="0"/>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897338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cbc.ca/news/science/frogs-aging-climate-1.626825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diagramLayout" Target="../diagrams/layout1.xml"/><Relationship Id="rId7" Type="http://schemas.openxmlformats.org/officeDocument/2006/relationships/oleObject" Target="../embeddings/oleObject3.bin"/><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5" name="Google Shape;55;p13"/>
          <p:cNvPicPr preferRelativeResize="0"/>
          <p:nvPr/>
        </p:nvPicPr>
        <p:blipFill>
          <a:blip r:embed="rId3">
            <a:alphaModFix/>
          </a:blip>
          <a:stretch>
            <a:fillRect/>
          </a:stretch>
        </p:blipFill>
        <p:spPr>
          <a:xfrm>
            <a:off x="1339610" y="0"/>
            <a:ext cx="10055861" cy="4023360"/>
          </a:xfrm>
          <a:prstGeom prst="rect">
            <a:avLst/>
          </a:prstGeom>
          <a:noFill/>
          <a:ln>
            <a:noFill/>
          </a:ln>
        </p:spPr>
      </p:pic>
      <p:sp>
        <p:nvSpPr>
          <p:cNvPr id="3" name="TextBox 2">
            <a:extLst>
              <a:ext uri="{FF2B5EF4-FFF2-40B4-BE49-F238E27FC236}">
                <a16:creationId xmlns:a16="http://schemas.microsoft.com/office/drawing/2014/main" id="{34E2287A-1C2B-485F-AA65-459FDA53C562}"/>
              </a:ext>
            </a:extLst>
          </p:cNvPr>
          <p:cNvSpPr txBox="1"/>
          <p:nvPr/>
        </p:nvSpPr>
        <p:spPr>
          <a:xfrm>
            <a:off x="3234267" y="4056936"/>
            <a:ext cx="5850467" cy="2954655"/>
          </a:xfrm>
          <a:prstGeom prst="rect">
            <a:avLst/>
          </a:prstGeom>
          <a:noFill/>
        </p:spPr>
        <p:txBody>
          <a:bodyPr wrap="square" rtlCol="0">
            <a:spAutoFit/>
          </a:bodyPr>
          <a:lstStyle/>
          <a:p>
            <a:pPr algn="ctr"/>
            <a:r>
              <a:rPr lang="en-US" sz="2400" b="1" u="sng" dirty="0">
                <a:solidFill>
                  <a:schemeClr val="bg1"/>
                </a:solidFill>
                <a:latin typeface="Goudy Old Style" panose="02020502050305020303" pitchFamily="18" charset="0"/>
              </a:rPr>
              <a:t>OBSERVATIONAL STUDY OF TOAD METAMORPHOSIS</a:t>
            </a:r>
          </a:p>
          <a:p>
            <a:pPr algn="ctr"/>
            <a:r>
              <a:rPr lang="en-US" sz="2000" b="1" i="1" dirty="0">
                <a:solidFill>
                  <a:schemeClr val="bg1"/>
                </a:solidFill>
                <a:latin typeface="Amasis MT Pro Light" panose="020B0604020202020204" pitchFamily="18" charset="0"/>
              </a:rPr>
              <a:t>Study performed by – </a:t>
            </a:r>
          </a:p>
          <a:p>
            <a:pPr algn="ctr"/>
            <a:r>
              <a:rPr lang="en-US" sz="2000" b="1" i="1" dirty="0">
                <a:solidFill>
                  <a:schemeClr val="bg1"/>
                </a:solidFill>
                <a:latin typeface="Amasis MT Pro Light" panose="020B0604020202020204" pitchFamily="18" charset="0"/>
              </a:rPr>
              <a:t>Nandini Singh, Shreya Belawadi , Saanvi Das </a:t>
            </a:r>
          </a:p>
          <a:p>
            <a:pPr algn="ctr"/>
            <a:r>
              <a:rPr lang="en-US" sz="2000" b="1" i="1" dirty="0">
                <a:solidFill>
                  <a:schemeClr val="bg1"/>
                </a:solidFill>
                <a:latin typeface="Amasis MT Pro Light" panose="020B0604020202020204" pitchFamily="18" charset="0"/>
              </a:rPr>
              <a:t>BGS National Public School</a:t>
            </a:r>
          </a:p>
          <a:p>
            <a:pPr algn="ctr"/>
            <a:r>
              <a:rPr lang="en-US" sz="2000" b="1" i="1" dirty="0">
                <a:solidFill>
                  <a:schemeClr val="bg1"/>
                </a:solidFill>
                <a:latin typeface="Amasis MT Pro Light" panose="020B0604020202020204" pitchFamily="18" charset="0"/>
              </a:rPr>
              <a:t>Class - 11</a:t>
            </a:r>
          </a:p>
          <a:p>
            <a:pPr algn="ctr"/>
            <a:r>
              <a:rPr lang="en-US" sz="2000" b="1" i="1" dirty="0">
                <a:solidFill>
                  <a:schemeClr val="bg1"/>
                </a:solidFill>
                <a:latin typeface="Amasis MT Pro Light" panose="020B0604020202020204" pitchFamily="18" charset="0"/>
              </a:rPr>
              <a:t>Dates of the Observations – 16</a:t>
            </a:r>
            <a:r>
              <a:rPr lang="en-US" sz="2000" b="1" i="1" baseline="30000" dirty="0">
                <a:solidFill>
                  <a:schemeClr val="bg1"/>
                </a:solidFill>
                <a:latin typeface="Amasis MT Pro Light" panose="020B0604020202020204" pitchFamily="18" charset="0"/>
              </a:rPr>
              <a:t>th</a:t>
            </a:r>
            <a:r>
              <a:rPr lang="en-US" sz="2000" b="1" i="1" dirty="0">
                <a:solidFill>
                  <a:schemeClr val="bg1"/>
                </a:solidFill>
                <a:latin typeface="Amasis MT Pro Light" panose="020B0604020202020204" pitchFamily="18" charset="0"/>
              </a:rPr>
              <a:t> September 2022 to 23</a:t>
            </a:r>
            <a:r>
              <a:rPr lang="en-US" sz="2000" b="1" i="1" baseline="30000" dirty="0">
                <a:solidFill>
                  <a:schemeClr val="bg1"/>
                </a:solidFill>
                <a:latin typeface="Amasis MT Pro Light" panose="020B0604020202020204" pitchFamily="18" charset="0"/>
              </a:rPr>
              <a:t>rd</a:t>
            </a:r>
            <a:r>
              <a:rPr lang="en-US" sz="2000" b="1" i="1" dirty="0">
                <a:solidFill>
                  <a:schemeClr val="bg1"/>
                </a:solidFill>
                <a:latin typeface="Amasis MT Pro Light" panose="020B0604020202020204" pitchFamily="18" charset="0"/>
              </a:rPr>
              <a:t> November 2022</a:t>
            </a:r>
          </a:p>
          <a:p>
            <a:endParaRPr lang="en-IN" dirty="0"/>
          </a:p>
        </p:txBody>
      </p:sp>
      <p:graphicFrame>
        <p:nvGraphicFramePr>
          <p:cNvPr id="6" name="Object 5">
            <a:extLst>
              <a:ext uri="{FF2B5EF4-FFF2-40B4-BE49-F238E27FC236}">
                <a16:creationId xmlns:a16="http://schemas.microsoft.com/office/drawing/2014/main" id="{D0879E1A-F1A2-4F27-966B-EEC4CE606E53}"/>
              </a:ext>
            </a:extLst>
          </p:cNvPr>
          <p:cNvGraphicFramePr>
            <a:graphicFrameLocks noChangeAspect="1"/>
          </p:cNvGraphicFramePr>
          <p:nvPr>
            <p:extLst>
              <p:ext uri="{D42A27DB-BD31-4B8C-83A1-F6EECF244321}">
                <p14:modId xmlns:p14="http://schemas.microsoft.com/office/powerpoint/2010/main" val="1427542210"/>
              </p:ext>
            </p:extLst>
          </p:nvPr>
        </p:nvGraphicFramePr>
        <p:xfrm>
          <a:off x="1339610" y="4604514"/>
          <a:ext cx="1894657" cy="2035403"/>
        </p:xfrm>
        <a:graphic>
          <a:graphicData uri="http://schemas.openxmlformats.org/presentationml/2006/ole">
            <mc:AlternateContent xmlns:mc="http://schemas.openxmlformats.org/markup-compatibility/2006">
              <mc:Choice xmlns:v="urn:schemas-microsoft-com:vml" Requires="v">
                <p:oleObj name="Bitmap Image" r:id="rId4" imgW="1666800" imgH="1790640" progId="PBrush">
                  <p:embed/>
                </p:oleObj>
              </mc:Choice>
              <mc:Fallback>
                <p:oleObj name="Bitmap Image" r:id="rId4" imgW="1666800" imgH="1790640" progId="PBrush">
                  <p:embed/>
                  <p:pic>
                    <p:nvPicPr>
                      <p:cNvPr id="0" name=""/>
                      <p:cNvPicPr/>
                      <p:nvPr/>
                    </p:nvPicPr>
                    <p:blipFill>
                      <a:blip r:embed="rId5"/>
                      <a:stretch>
                        <a:fillRect/>
                      </a:stretch>
                    </p:blipFill>
                    <p:spPr>
                      <a:xfrm>
                        <a:off x="1339610" y="4604514"/>
                        <a:ext cx="1894657" cy="2035403"/>
                      </a:xfrm>
                      <a:prstGeom prst="rect">
                        <a:avLst/>
                      </a:prstGeom>
                      <a:ln w="57150">
                        <a:solidFill>
                          <a:schemeClr val="bg1"/>
                        </a:solidFill>
                      </a:ln>
                    </p:spPr>
                  </p:pic>
                </p:oleObj>
              </mc:Fallback>
            </mc:AlternateContent>
          </a:graphicData>
        </a:graphic>
      </p:graphicFrame>
      <p:graphicFrame>
        <p:nvGraphicFramePr>
          <p:cNvPr id="7" name="Object 6">
            <a:extLst>
              <a:ext uri="{FF2B5EF4-FFF2-40B4-BE49-F238E27FC236}">
                <a16:creationId xmlns:a16="http://schemas.microsoft.com/office/drawing/2014/main" id="{03103AE2-5F44-4B05-9836-BCA15CA2A4DE}"/>
              </a:ext>
            </a:extLst>
          </p:cNvPr>
          <p:cNvGraphicFramePr>
            <a:graphicFrameLocks noChangeAspect="1"/>
          </p:cNvGraphicFramePr>
          <p:nvPr>
            <p:extLst>
              <p:ext uri="{D42A27DB-BD31-4B8C-83A1-F6EECF244321}">
                <p14:modId xmlns:p14="http://schemas.microsoft.com/office/powerpoint/2010/main" val="4281626201"/>
              </p:ext>
            </p:extLst>
          </p:nvPr>
        </p:nvGraphicFramePr>
        <p:xfrm>
          <a:off x="9220199" y="4647196"/>
          <a:ext cx="2743200" cy="1885950"/>
        </p:xfrm>
        <a:graphic>
          <a:graphicData uri="http://schemas.openxmlformats.org/presentationml/2006/ole">
            <mc:AlternateContent xmlns:mc="http://schemas.openxmlformats.org/markup-compatibility/2006">
              <mc:Choice xmlns:v="urn:schemas-microsoft-com:vml" Requires="v">
                <p:oleObj name="Bitmap Image" r:id="rId6" imgW="2743200" imgH="1886040" progId="PBrush">
                  <p:embed/>
                </p:oleObj>
              </mc:Choice>
              <mc:Fallback>
                <p:oleObj name="Bitmap Image" r:id="rId6" imgW="2743200" imgH="1886040" progId="PBrush">
                  <p:embed/>
                  <p:pic>
                    <p:nvPicPr>
                      <p:cNvPr id="0" name=""/>
                      <p:cNvPicPr/>
                      <p:nvPr/>
                    </p:nvPicPr>
                    <p:blipFill>
                      <a:blip r:embed="rId7"/>
                      <a:stretch>
                        <a:fillRect/>
                      </a:stretch>
                    </p:blipFill>
                    <p:spPr>
                      <a:xfrm>
                        <a:off x="9220199" y="4647196"/>
                        <a:ext cx="2743200" cy="1885950"/>
                      </a:xfrm>
                      <a:prstGeom prst="rect">
                        <a:avLst/>
                      </a:prstGeom>
                      <a:ln w="57150">
                        <a:solidFill>
                          <a:schemeClr val="bg1"/>
                        </a:solidFill>
                      </a:ln>
                    </p:spPr>
                  </p:pic>
                </p:oleObj>
              </mc:Fallback>
            </mc:AlternateContent>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p:tgtEl>
                                          <p:spTgt spid="55"/>
                                        </p:tgtEl>
                                        <p:attrNameLst>
                                          <p:attrName>ppt_y</p:attrName>
                                        </p:attrNameLst>
                                      </p:cBhvr>
                                      <p:tavLst>
                                        <p:tav tm="0">
                                          <p:val>
                                            <p:strVal val="#ppt_y+#ppt_h*1.125000"/>
                                          </p:val>
                                        </p:tav>
                                        <p:tav tm="100000">
                                          <p:val>
                                            <p:strVal val="#ppt_y"/>
                                          </p:val>
                                        </p:tav>
                                      </p:tavLst>
                                    </p:anim>
                                    <p:animEffect transition="in" filter="wipe(up)">
                                      <p:cBhvr>
                                        <p:cTn id="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FC1FB1-EEDC-6AB4-2518-0580A9CD7B12}"/>
              </a:ext>
            </a:extLst>
          </p:cNvPr>
          <p:cNvSpPr>
            <a:spLocks noGrp="1"/>
          </p:cNvSpPr>
          <p:nvPr>
            <p:ph idx="1"/>
          </p:nvPr>
        </p:nvSpPr>
        <p:spPr>
          <a:xfrm>
            <a:off x="2202913" y="3007360"/>
            <a:ext cx="9247407" cy="2438400"/>
          </a:xfrm>
        </p:spPr>
        <p:txBody>
          <a:bodyPr>
            <a:normAutofit fontScale="25000" lnSpcReduction="20000"/>
          </a:bodyPr>
          <a:lstStyle/>
          <a:p>
            <a:pPr>
              <a:buFont typeface="Wingdings" panose="05000000000000000000" pitchFamily="2" charset="2"/>
              <a:buChar char="Ø"/>
            </a:pPr>
            <a:r>
              <a:rPr lang="en-US" sz="8000" dirty="0">
                <a:latin typeface="Goudy Old Style" panose="02020502050305020303" pitchFamily="18" charset="0"/>
              </a:rPr>
              <a:t>With rise in average temperatures, the optimal body temperatures for these cold-blooded organisms wouldn’t be met and winter sleep in frogs and toads will be disturbed. </a:t>
            </a:r>
          </a:p>
          <a:p>
            <a:pPr>
              <a:buFont typeface="Wingdings" panose="05000000000000000000" pitchFamily="2" charset="2"/>
              <a:buChar char="Ø"/>
            </a:pPr>
            <a:r>
              <a:rPr lang="en-US" sz="8000" dirty="0">
                <a:latin typeface="Goudy Old Style" panose="02020502050305020303" pitchFamily="18" charset="0"/>
              </a:rPr>
              <a:t>The change in climate will cause a shift in breeding seasons. Climate change can also have a major effect on amphibians due to their delicate transdermal uptake system and they also tend to be highly dependent on weather patterns for their breeding behavior.</a:t>
            </a:r>
          </a:p>
          <a:p>
            <a:pPr algn="l">
              <a:buFont typeface="Wingdings" panose="05000000000000000000" pitchFamily="2" charset="2"/>
              <a:buChar char="Ø"/>
            </a:pPr>
            <a:r>
              <a:rPr lang="en-US" sz="7200" b="1" u="sng" dirty="0">
                <a:latin typeface="Amasis MT Pro" panose="02040504050005020304" pitchFamily="18" charset="0"/>
              </a:rPr>
              <a:t>T</a:t>
            </a:r>
            <a:r>
              <a:rPr lang="en-US" sz="7200" b="1" i="0" u="sng" dirty="0">
                <a:effectLst/>
                <a:latin typeface="Amasis MT Pro" panose="02040504050005020304" pitchFamily="18" charset="0"/>
              </a:rPr>
              <a:t>oads and frogs have permeable skin which makes them vulnerable to changes in environment.</a:t>
            </a:r>
            <a:r>
              <a:rPr lang="en-US" sz="7200" b="1" u="sng" dirty="0">
                <a:latin typeface="Amasis MT Pro" panose="02040504050005020304" pitchFamily="18" charset="0"/>
              </a:rPr>
              <a:t> </a:t>
            </a:r>
            <a:r>
              <a:rPr lang="en-US" sz="7200" b="1" i="0" u="sng" dirty="0">
                <a:effectLst/>
                <a:latin typeface="Amasis MT Pro" panose="02040504050005020304" pitchFamily="18" charset="0"/>
              </a:rPr>
              <a:t>They will not breed or live in polluted water and therefore, decline in toads and   frogs around lakes or ponds can signify decline in the water quality and an unhealthy waterbody.</a:t>
            </a:r>
          </a:p>
          <a:p>
            <a:pPr algn="l">
              <a:buFont typeface="Wingdings" panose="05000000000000000000" pitchFamily="2" charset="2"/>
              <a:buChar char="Ø"/>
            </a:pPr>
            <a:r>
              <a:rPr lang="en-US" sz="7200" b="1" u="sng" dirty="0">
                <a:latin typeface="Amasis MT Pro" panose="02040504050005020304" pitchFamily="18" charset="0"/>
              </a:rPr>
              <a:t> </a:t>
            </a:r>
            <a:r>
              <a:rPr lang="en-US" sz="7200" b="1" i="0" u="sng" dirty="0">
                <a:effectLst/>
                <a:latin typeface="Amasis MT Pro" panose="02040504050005020304" pitchFamily="18" charset="0"/>
              </a:rPr>
              <a:t>It can also signify lack of essential microorganisms or algae that they feed on.</a:t>
            </a:r>
          </a:p>
          <a:p>
            <a:pPr>
              <a:buFont typeface="Wingdings" panose="05000000000000000000" pitchFamily="2" charset="2"/>
              <a:buChar char="Ø"/>
            </a:pPr>
            <a:r>
              <a:rPr lang="en-US" sz="8000" dirty="0">
                <a:latin typeface="Goudy Old Style" panose="02020502050305020303" pitchFamily="18" charset="0"/>
              </a:rPr>
              <a:t>Weather that is too hot or too cold promotes hibernation periods in which individuals avoid exposure to harsh conditions. Climate change has caused warmer than average winters, hotter summers and earlier changes in seasons with shortened transitions. </a:t>
            </a:r>
          </a:p>
          <a:p>
            <a:pPr>
              <a:buFont typeface="Wingdings" panose="05000000000000000000" pitchFamily="2" charset="2"/>
              <a:buChar char="Ø"/>
            </a:pPr>
            <a:r>
              <a:rPr lang="en-US" sz="8000" dirty="0">
                <a:latin typeface="Goudy Old Style" panose="02020502050305020303" pitchFamily="18" charset="0"/>
              </a:rPr>
              <a:t>A study has shown that as temperatures increase globally, the water and environmental temperatures of these species will increase, causing faster ageing and shorter lifespans - threatening ecological balance. </a:t>
            </a:r>
          </a:p>
          <a:p>
            <a:pPr>
              <a:buFont typeface="Wingdings" panose="05000000000000000000" pitchFamily="2" charset="2"/>
              <a:buChar char="Ø"/>
            </a:pPr>
            <a:endParaRPr lang="en-US" sz="2200" dirty="0">
              <a:latin typeface="Goudy Old Style" panose="02020502050305020303" pitchFamily="18" charset="0"/>
            </a:endParaRPr>
          </a:p>
          <a:p>
            <a:pPr>
              <a:buFont typeface="Wingdings" panose="05000000000000000000" pitchFamily="2" charset="2"/>
              <a:buChar char="Ø"/>
            </a:pPr>
            <a:endParaRPr lang="en-US" sz="2200" dirty="0">
              <a:latin typeface="Goudy Old Style" panose="02020502050305020303" pitchFamily="18" charset="0"/>
            </a:endParaRPr>
          </a:p>
          <a:p>
            <a:pPr>
              <a:buFont typeface="Wingdings" panose="05000000000000000000" pitchFamily="2" charset="2"/>
              <a:buChar char="Ø"/>
            </a:pPr>
            <a:endParaRPr lang="en-US" sz="2200" dirty="0">
              <a:latin typeface="Goudy Old Style" panose="02020502050305020303" pitchFamily="18" charset="0"/>
            </a:endParaRPr>
          </a:p>
          <a:p>
            <a:pPr marL="0" indent="0">
              <a:buNone/>
            </a:pPr>
            <a:r>
              <a:rPr lang="en-US" dirty="0"/>
              <a:t> </a:t>
            </a:r>
          </a:p>
          <a:p>
            <a:endParaRPr lang="en-US" dirty="0"/>
          </a:p>
        </p:txBody>
      </p:sp>
    </p:spTree>
    <p:extLst>
      <p:ext uri="{BB962C8B-B14F-4D97-AF65-F5344CB8AC3E}">
        <p14:creationId xmlns:p14="http://schemas.microsoft.com/office/powerpoint/2010/main" val="2569082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A5C575-422B-ECF6-113D-099DAF3DE747}"/>
              </a:ext>
            </a:extLst>
          </p:cNvPr>
          <p:cNvSpPr>
            <a:spLocks noGrp="1"/>
          </p:cNvSpPr>
          <p:nvPr>
            <p:ph idx="1"/>
          </p:nvPr>
        </p:nvSpPr>
        <p:spPr>
          <a:xfrm>
            <a:off x="1727200" y="1148080"/>
            <a:ext cx="8842939" cy="4901864"/>
          </a:xfrm>
        </p:spPr>
        <p:txBody>
          <a:bodyPr/>
          <a:lstStyle/>
          <a:p>
            <a:pPr>
              <a:buFont typeface="Wingdings" panose="05000000000000000000" pitchFamily="2" charset="2"/>
              <a:buChar char="Ø"/>
            </a:pPr>
            <a:r>
              <a:rPr lang="en-US" sz="2200" dirty="0">
                <a:latin typeface="Goudy Old Style" panose="02020502050305020303" pitchFamily="18" charset="0"/>
              </a:rPr>
              <a:t>Hydroperiod refers to the timing of water availability. Breeding in toads is dependent on water availability. Many taxa are already experiencing occasional early drying of their habitats, with mass mortality of eggs, tadpoles, and metamorphosing animals.</a:t>
            </a:r>
          </a:p>
          <a:p>
            <a:pPr>
              <a:buFont typeface="Wingdings" panose="05000000000000000000" pitchFamily="2" charset="2"/>
              <a:buChar char="Ø"/>
            </a:pPr>
            <a:r>
              <a:rPr lang="en-US" sz="2200" dirty="0">
                <a:latin typeface="Goudy Old Style" panose="02020502050305020303" pitchFamily="18" charset="0"/>
              </a:rPr>
              <a:t> With lesser frogs and toads around, insect populations will rise. </a:t>
            </a:r>
          </a:p>
          <a:p>
            <a:pPr>
              <a:buFont typeface="Wingdings" panose="05000000000000000000" pitchFamily="2" charset="2"/>
              <a:buChar char="Ø"/>
            </a:pPr>
            <a:r>
              <a:rPr lang="en-US" sz="2200" dirty="0">
                <a:latin typeface="Goudy Old Style" panose="02020502050305020303" pitchFamily="18" charset="0"/>
              </a:rPr>
              <a:t> Higher temperatures will also affect their population even further - the older, more mature males contribute more to reproduction. </a:t>
            </a:r>
            <a:endParaRPr lang="en-US" dirty="0"/>
          </a:p>
        </p:txBody>
      </p:sp>
    </p:spTree>
    <p:extLst>
      <p:ext uri="{BB962C8B-B14F-4D97-AF65-F5344CB8AC3E}">
        <p14:creationId xmlns:p14="http://schemas.microsoft.com/office/powerpoint/2010/main" val="2473894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D37530A-F21E-451E-9F19-436DD3216F21}"/>
              </a:ext>
            </a:extLst>
          </p:cNvPr>
          <p:cNvGraphicFramePr>
            <a:graphicFrameLocks noGrp="1"/>
          </p:cNvGraphicFramePr>
          <p:nvPr>
            <p:ph idx="1"/>
            <p:extLst>
              <p:ext uri="{D42A27DB-BD31-4B8C-83A1-F6EECF244321}">
                <p14:modId xmlns:p14="http://schemas.microsoft.com/office/powerpoint/2010/main" val="3941639988"/>
              </p:ext>
            </p:extLst>
          </p:nvPr>
        </p:nvGraphicFramePr>
        <p:xfrm>
          <a:off x="4013200" y="508001"/>
          <a:ext cx="6426200" cy="2920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C58BAD28-617B-4BAE-A593-E7122C8F19E5}"/>
              </a:ext>
            </a:extLst>
          </p:cNvPr>
          <p:cNvGraphicFramePr/>
          <p:nvPr>
            <p:extLst>
              <p:ext uri="{D42A27DB-BD31-4B8C-83A1-F6EECF244321}">
                <p14:modId xmlns:p14="http://schemas.microsoft.com/office/powerpoint/2010/main" val="3850760524"/>
              </p:ext>
            </p:extLst>
          </p:nvPr>
        </p:nvGraphicFramePr>
        <p:xfrm>
          <a:off x="1219199" y="3429000"/>
          <a:ext cx="7713133" cy="41740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Arrow: Notched Right 4">
            <a:extLst>
              <a:ext uri="{FF2B5EF4-FFF2-40B4-BE49-F238E27FC236}">
                <a16:creationId xmlns:a16="http://schemas.microsoft.com/office/drawing/2014/main" id="{B42EC602-4BB3-850A-4CC8-D25770818394}"/>
              </a:ext>
            </a:extLst>
          </p:cNvPr>
          <p:cNvSpPr/>
          <p:nvPr/>
        </p:nvSpPr>
        <p:spPr>
          <a:xfrm>
            <a:off x="2540000" y="619760"/>
            <a:ext cx="1320800" cy="335280"/>
          </a:xfrm>
          <a:prstGeom prst="notchedRigh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Arrow: Notched Right 6">
            <a:extLst>
              <a:ext uri="{FF2B5EF4-FFF2-40B4-BE49-F238E27FC236}">
                <a16:creationId xmlns:a16="http://schemas.microsoft.com/office/drawing/2014/main" id="{D0F2D08A-2744-1767-CBFF-75E91C97CF21}"/>
              </a:ext>
            </a:extLst>
          </p:cNvPr>
          <p:cNvSpPr/>
          <p:nvPr/>
        </p:nvSpPr>
        <p:spPr>
          <a:xfrm rot="10800000">
            <a:off x="9220200" y="3990340"/>
            <a:ext cx="1437640" cy="408940"/>
          </a:xfrm>
          <a:prstGeom prst="notchedRigh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22837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89978-AABD-AB17-92CF-5F8E9FDC95DE}"/>
              </a:ext>
            </a:extLst>
          </p:cNvPr>
          <p:cNvSpPr>
            <a:spLocks noGrp="1"/>
          </p:cNvSpPr>
          <p:nvPr>
            <p:ph type="title"/>
          </p:nvPr>
        </p:nvSpPr>
        <p:spPr/>
        <p:txBody>
          <a:bodyPr/>
          <a:lstStyle/>
          <a:p>
            <a:pPr algn="l"/>
            <a:r>
              <a:rPr lang="en-US" u="sng" dirty="0">
                <a:latin typeface="Amasis MT Pro" panose="02040504050005020304" pitchFamily="18" charset="0"/>
              </a:rPr>
              <a:t>ACKNOWLEDGEMENTS</a:t>
            </a:r>
          </a:p>
        </p:txBody>
      </p:sp>
      <p:sp>
        <p:nvSpPr>
          <p:cNvPr id="3" name="Content Placeholder 2">
            <a:extLst>
              <a:ext uri="{FF2B5EF4-FFF2-40B4-BE49-F238E27FC236}">
                <a16:creationId xmlns:a16="http://schemas.microsoft.com/office/drawing/2014/main" id="{0D78DDDB-8B31-EDD1-8CC6-80480C6733AE}"/>
              </a:ext>
            </a:extLst>
          </p:cNvPr>
          <p:cNvSpPr>
            <a:spLocks noGrp="1"/>
          </p:cNvSpPr>
          <p:nvPr>
            <p:ph idx="1"/>
          </p:nvPr>
        </p:nvSpPr>
        <p:spPr>
          <a:xfrm>
            <a:off x="1686560" y="2052116"/>
            <a:ext cx="9218859" cy="3997828"/>
          </a:xfrm>
        </p:spPr>
        <p:txBody>
          <a:bodyPr>
            <a:noAutofit/>
          </a:bodyPr>
          <a:lstStyle/>
          <a:p>
            <a:pPr marL="0" indent="0">
              <a:buNone/>
            </a:pPr>
            <a:r>
              <a:rPr lang="en-US" dirty="0">
                <a:latin typeface="Goudy Old Style" panose="02020502050305020303" pitchFamily="18" charset="0"/>
              </a:rPr>
              <a:t>We would like to thank Prof. Sushil Kumar Dutta, for his valuable time and inputs, and also the priceless information he gave us. </a:t>
            </a:r>
          </a:p>
          <a:p>
            <a:pPr marL="0" indent="0">
              <a:buNone/>
            </a:pPr>
            <a:r>
              <a:rPr lang="en-US" dirty="0">
                <a:latin typeface="Goudy Old Style" panose="02020502050305020303" pitchFamily="18" charset="0"/>
              </a:rPr>
              <a:t>Secondly, we would like to thank our mentors and our school, who gave a platform conceptualizing our ideas. We would also like to thank our parents, especially mothers , who despite showing aversion to our tadpoles, let us rear them. They too eventually grew to love and care for them.</a:t>
            </a:r>
          </a:p>
          <a:p>
            <a:pPr marL="0" indent="0">
              <a:buNone/>
            </a:pPr>
            <a:r>
              <a:rPr lang="en-US" dirty="0">
                <a:latin typeface="Goudy Old Style" panose="02020502050305020303" pitchFamily="18" charset="0"/>
              </a:rPr>
              <a:t>Lastly, we would like to thank IISC for its wonderful Lake Conference, which promotes knowledge of conservation and gives us an opportunity to contribute to helping our environment. </a:t>
            </a:r>
          </a:p>
          <a:p>
            <a:pPr marL="0" indent="0">
              <a:buNone/>
            </a:pPr>
            <a:r>
              <a:rPr lang="en-US" dirty="0">
                <a:latin typeface="Goudy Old Style" panose="02020502050305020303" pitchFamily="18" charset="0"/>
              </a:rPr>
              <a:t>Thank you!</a:t>
            </a:r>
          </a:p>
        </p:txBody>
      </p:sp>
    </p:spTree>
    <p:extLst>
      <p:ext uri="{BB962C8B-B14F-4D97-AF65-F5344CB8AC3E}">
        <p14:creationId xmlns:p14="http://schemas.microsoft.com/office/powerpoint/2010/main" val="1004177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DF6F-69E8-A7E4-8A5E-1A5995A141E2}"/>
              </a:ext>
            </a:extLst>
          </p:cNvPr>
          <p:cNvSpPr>
            <a:spLocks noGrp="1"/>
          </p:cNvSpPr>
          <p:nvPr>
            <p:ph type="title"/>
          </p:nvPr>
        </p:nvSpPr>
        <p:spPr/>
        <p:txBody>
          <a:bodyPr/>
          <a:lstStyle/>
          <a:p>
            <a:pPr algn="l"/>
            <a:r>
              <a:rPr lang="en-US" u="sng" dirty="0">
                <a:latin typeface="Amasis MT Pro" panose="02040504050005020304" pitchFamily="18" charset="0"/>
              </a:rPr>
              <a:t>REFERENCES</a:t>
            </a:r>
          </a:p>
        </p:txBody>
      </p:sp>
      <p:sp>
        <p:nvSpPr>
          <p:cNvPr id="3" name="Content Placeholder 2">
            <a:extLst>
              <a:ext uri="{FF2B5EF4-FFF2-40B4-BE49-F238E27FC236}">
                <a16:creationId xmlns:a16="http://schemas.microsoft.com/office/drawing/2014/main" id="{1690EDBF-39E9-FAD9-B884-5FEE9928DBBA}"/>
              </a:ext>
            </a:extLst>
          </p:cNvPr>
          <p:cNvSpPr>
            <a:spLocks noGrp="1"/>
          </p:cNvSpPr>
          <p:nvPr>
            <p:ph idx="1"/>
          </p:nvPr>
        </p:nvSpPr>
        <p:spPr>
          <a:xfrm>
            <a:off x="1442720" y="2052116"/>
            <a:ext cx="9127419" cy="3997828"/>
          </a:xfrm>
        </p:spPr>
        <p:txBody>
          <a:bodyPr>
            <a:normAutofit fontScale="92500" lnSpcReduction="10000"/>
          </a:bodyPr>
          <a:lstStyle/>
          <a:p>
            <a:pPr marL="457200" indent="-457200">
              <a:buFont typeface="+mj-lt"/>
              <a:buAutoNum type="arabicPeriod"/>
            </a:pPr>
            <a:r>
              <a:rPr lang="en-US" dirty="0">
                <a:latin typeface="Goudy Old Style" panose="02020502050305020303" pitchFamily="18" charset="0"/>
              </a:rPr>
              <a:t> Prof. Dr. SUSHIL KUMAR DUTTA </a:t>
            </a:r>
          </a:p>
          <a:p>
            <a:pPr marL="457200" indent="-457200">
              <a:buFont typeface="+mj-lt"/>
              <a:buAutoNum type="arabicPeriod"/>
            </a:pPr>
            <a:r>
              <a:rPr lang="en-US" dirty="0">
                <a:latin typeface="Goudy Old Style" panose="02020502050305020303" pitchFamily="18" charset="0"/>
              </a:rPr>
              <a:t>https://weatherspark.com/m/148998/9/Average-Weather-in-September-at-Kempego </a:t>
            </a:r>
            <a:r>
              <a:rPr lang="en-US" dirty="0" err="1">
                <a:latin typeface="Goudy Old Style" panose="02020502050305020303" pitchFamily="18" charset="0"/>
              </a:rPr>
              <a:t>wda</a:t>
            </a:r>
            <a:r>
              <a:rPr lang="en-US" dirty="0">
                <a:latin typeface="Goudy Old Style" panose="02020502050305020303" pitchFamily="18" charset="0"/>
              </a:rPr>
              <a:t>-International-Airport-India </a:t>
            </a:r>
          </a:p>
          <a:p>
            <a:pPr marL="457200" indent="-457200">
              <a:buFont typeface="+mj-lt"/>
              <a:buAutoNum type="arabicPeriod"/>
            </a:pPr>
            <a:r>
              <a:rPr lang="en-US" dirty="0">
                <a:latin typeface="Goudy Old Style" panose="02020502050305020303" pitchFamily="18" charset="0"/>
              </a:rPr>
              <a:t>https://www.fs.usda.gov/ccrc/topics/amphibians-and-climate-changehttps://www.fs .usda.gov/</a:t>
            </a:r>
            <a:r>
              <a:rPr lang="en-US" dirty="0" err="1">
                <a:latin typeface="Goudy Old Style" panose="02020502050305020303" pitchFamily="18" charset="0"/>
              </a:rPr>
              <a:t>ccrc</a:t>
            </a:r>
            <a:r>
              <a:rPr lang="en-US" dirty="0">
                <a:latin typeface="Goudy Old Style" panose="02020502050305020303" pitchFamily="18" charset="0"/>
              </a:rPr>
              <a:t>/topics/amphibians-and-climate-change </a:t>
            </a:r>
          </a:p>
          <a:p>
            <a:pPr marL="457200" indent="-457200">
              <a:buFont typeface="+mj-lt"/>
              <a:buAutoNum type="arabicPeriod"/>
            </a:pPr>
            <a:r>
              <a:rPr lang="en-US" dirty="0">
                <a:latin typeface="Goudy Old Style" panose="02020502050305020303" pitchFamily="18" charset="0"/>
              </a:rPr>
              <a:t>https://scottishwildlifetrust.org.uk/things-to-do/helping-wildlife-at-home/frogs-toa ds/ </a:t>
            </a:r>
          </a:p>
          <a:p>
            <a:pPr marL="457200" indent="-457200">
              <a:buFont typeface="+mj-lt"/>
              <a:buAutoNum type="arabicPeriod"/>
            </a:pPr>
            <a:r>
              <a:rPr lang="en-US" dirty="0">
                <a:latin typeface="Goudy Old Style" panose="02020502050305020303" pitchFamily="18" charset="0"/>
              </a:rPr>
              <a:t>https://www.esa.org/esablog/2011/02/23/it-takes-more-than-climate-change-to-caus e-amphibian-decline/ </a:t>
            </a:r>
          </a:p>
          <a:p>
            <a:pPr marL="457200" indent="-457200">
              <a:buFont typeface="+mj-lt"/>
              <a:buAutoNum type="arabicPeriod"/>
            </a:pPr>
            <a:r>
              <a:rPr lang="en-US" dirty="0">
                <a:latin typeface="Goudy Old Style" panose="02020502050305020303" pitchFamily="18" charset="0"/>
                <a:hlinkClick r:id="rId2"/>
              </a:rPr>
              <a:t>https://www.cbc.ca/news/science/frogs-aging-climate-1.6268258</a:t>
            </a:r>
            <a:endParaRPr lang="en-US" dirty="0">
              <a:latin typeface="Goudy Old Style" panose="02020502050305020303" pitchFamily="18" charset="0"/>
            </a:endParaRPr>
          </a:p>
        </p:txBody>
      </p:sp>
    </p:spTree>
    <p:extLst>
      <p:ext uri="{BB962C8B-B14F-4D97-AF65-F5344CB8AC3E}">
        <p14:creationId xmlns:p14="http://schemas.microsoft.com/office/powerpoint/2010/main" val="2243579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E2FE8-8354-3827-76F9-D43030A01637}"/>
              </a:ext>
            </a:extLst>
          </p:cNvPr>
          <p:cNvSpPr>
            <a:spLocks noGrp="1"/>
          </p:cNvSpPr>
          <p:nvPr>
            <p:ph type="title"/>
          </p:nvPr>
        </p:nvSpPr>
        <p:spPr>
          <a:xfrm>
            <a:off x="1193800" y="415925"/>
            <a:ext cx="3835400" cy="864235"/>
          </a:xfrm>
        </p:spPr>
        <p:txBody>
          <a:bodyPr>
            <a:noAutofit/>
          </a:bodyPr>
          <a:lstStyle/>
          <a:p>
            <a:r>
              <a:rPr lang="en-US" sz="3600" u="sng" dirty="0">
                <a:latin typeface="Amasis MT Pro" panose="02040504050005020304" pitchFamily="18" charset="0"/>
              </a:rPr>
              <a:t>INTRODUCTION</a:t>
            </a:r>
          </a:p>
        </p:txBody>
      </p:sp>
      <p:sp>
        <p:nvSpPr>
          <p:cNvPr id="3" name="Content Placeholder 2">
            <a:extLst>
              <a:ext uri="{FF2B5EF4-FFF2-40B4-BE49-F238E27FC236}">
                <a16:creationId xmlns:a16="http://schemas.microsoft.com/office/drawing/2014/main" id="{7E0D6275-C828-F386-4EE7-3705BAAB9BCA}"/>
              </a:ext>
            </a:extLst>
          </p:cNvPr>
          <p:cNvSpPr>
            <a:spLocks noGrp="1"/>
          </p:cNvSpPr>
          <p:nvPr>
            <p:ph idx="1"/>
          </p:nvPr>
        </p:nvSpPr>
        <p:spPr>
          <a:xfrm>
            <a:off x="3007279" y="1777796"/>
            <a:ext cx="7796540" cy="3997828"/>
          </a:xfrm>
        </p:spPr>
        <p:txBody>
          <a:bodyPr>
            <a:noAutofit/>
          </a:bodyPr>
          <a:lstStyle/>
          <a:p>
            <a:pPr>
              <a:buFont typeface="Wingdings" panose="05000000000000000000" pitchFamily="2" charset="2"/>
              <a:buChar char="Ø"/>
            </a:pPr>
            <a:r>
              <a:rPr lang="en-US" dirty="0">
                <a:latin typeface="Amasis MT Pro" panose="02040504050005020304" pitchFamily="18" charset="0"/>
              </a:rPr>
              <a:t>This project started with 2 of us taking home tadpoles, (</a:t>
            </a:r>
            <a:r>
              <a:rPr lang="en-US" i="1" u="sng" dirty="0">
                <a:latin typeface="Amasis MT Pro" panose="02040504050005020304" pitchFamily="18" charset="0"/>
              </a:rPr>
              <a:t>Duttaphrynus melanostictus</a:t>
            </a:r>
            <a:r>
              <a:rPr lang="en-US" dirty="0">
                <a:latin typeface="Amasis MT Pro" panose="02040504050005020304" pitchFamily="18" charset="0"/>
              </a:rPr>
              <a:t>) from the school garden while it was being drained. </a:t>
            </a:r>
          </a:p>
          <a:p>
            <a:pPr>
              <a:buFont typeface="Wingdings" panose="05000000000000000000" pitchFamily="2" charset="2"/>
              <a:buChar char="Ø"/>
            </a:pPr>
            <a:r>
              <a:rPr lang="en-US" i="1" u="sng" dirty="0">
                <a:latin typeface="Amasis MT Pro" panose="02040504050005020304" pitchFamily="18" charset="0"/>
              </a:rPr>
              <a:t>SPECIAL POINT TO BE NOTED IN OUR STUDY</a:t>
            </a:r>
            <a:r>
              <a:rPr lang="en-US" u="sng" dirty="0">
                <a:latin typeface="Amasis MT Pro" panose="02040504050005020304" pitchFamily="18" charset="0"/>
              </a:rPr>
              <a:t> </a:t>
            </a:r>
            <a:r>
              <a:rPr lang="en-US" dirty="0">
                <a:latin typeface="Amasis MT Pro" panose="02040504050005020304" pitchFamily="18" charset="0"/>
              </a:rPr>
              <a:t>: </a:t>
            </a:r>
            <a:r>
              <a:rPr lang="en-US" i="1" dirty="0">
                <a:latin typeface="Amasis MT Pro" panose="02040504050005020304" pitchFamily="18" charset="0"/>
              </a:rPr>
              <a:t>It is extremely difficult to rear toads right from the tadpole stage as many factors can affect their growth such as - nutrition , temperature (climate of the area where they are being reared) , thyroxine levels (and other hormone levels that can change due to temperature) etc. And in such an atmosphere four tadpoles had grown into toadlets and are still growing.</a:t>
            </a:r>
          </a:p>
          <a:p>
            <a:pPr>
              <a:buFont typeface="Wingdings" panose="05000000000000000000" pitchFamily="2" charset="2"/>
              <a:buChar char="Ø"/>
            </a:pPr>
            <a:r>
              <a:rPr lang="en-US" b="1" u="sng" dirty="0">
                <a:latin typeface="Amasis MT Pro" panose="02040504050005020304" pitchFamily="18" charset="0"/>
              </a:rPr>
              <a:t>Why we did this?</a:t>
            </a:r>
          </a:p>
          <a:p>
            <a:pPr marL="0" indent="0">
              <a:buNone/>
            </a:pPr>
            <a:r>
              <a:rPr lang="en-US" dirty="0">
                <a:latin typeface="Amasis MT Pro" panose="02040504050005020304" pitchFamily="18" charset="0"/>
              </a:rPr>
              <a:t>      We did it out of interest and for learning purposes, we did not know that this would eventually turn into our project.</a:t>
            </a:r>
          </a:p>
        </p:txBody>
      </p:sp>
    </p:spTree>
    <p:extLst>
      <p:ext uri="{BB962C8B-B14F-4D97-AF65-F5344CB8AC3E}">
        <p14:creationId xmlns:p14="http://schemas.microsoft.com/office/powerpoint/2010/main" val="1736311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137C2-E0ED-F783-A5A1-855603ABDFE6}"/>
              </a:ext>
            </a:extLst>
          </p:cNvPr>
          <p:cNvSpPr>
            <a:spLocks noGrp="1"/>
          </p:cNvSpPr>
          <p:nvPr>
            <p:ph type="title"/>
          </p:nvPr>
        </p:nvSpPr>
        <p:spPr>
          <a:xfrm>
            <a:off x="-2579952" y="879176"/>
            <a:ext cx="7958331" cy="1077229"/>
          </a:xfrm>
        </p:spPr>
        <p:txBody>
          <a:bodyPr/>
          <a:lstStyle/>
          <a:p>
            <a:r>
              <a:rPr lang="en-US" u="sng" dirty="0">
                <a:latin typeface="Amasis MT Pro" panose="02040504050005020304" pitchFamily="18" charset="0"/>
              </a:rPr>
              <a:t>HYPOTHESIS</a:t>
            </a:r>
          </a:p>
        </p:txBody>
      </p:sp>
      <p:sp>
        <p:nvSpPr>
          <p:cNvPr id="3" name="Content Placeholder 2">
            <a:extLst>
              <a:ext uri="{FF2B5EF4-FFF2-40B4-BE49-F238E27FC236}">
                <a16:creationId xmlns:a16="http://schemas.microsoft.com/office/drawing/2014/main" id="{EB3AC709-0719-271F-FEE0-BE1D89FA72B4}"/>
              </a:ext>
            </a:extLst>
          </p:cNvPr>
          <p:cNvSpPr>
            <a:spLocks noGrp="1"/>
          </p:cNvSpPr>
          <p:nvPr>
            <p:ph idx="1"/>
          </p:nvPr>
        </p:nvSpPr>
        <p:spPr>
          <a:xfrm>
            <a:off x="1676400" y="2052116"/>
            <a:ext cx="8893739" cy="3997828"/>
          </a:xfrm>
        </p:spPr>
        <p:txBody>
          <a:bodyPr>
            <a:normAutofit/>
          </a:bodyPr>
          <a:lstStyle/>
          <a:p>
            <a:pPr marL="0" indent="0">
              <a:buNone/>
            </a:pPr>
            <a:r>
              <a:rPr lang="en-US" sz="2400" dirty="0">
                <a:latin typeface="Goudy Old Style" panose="02020502050305020303" pitchFamily="18" charset="0"/>
              </a:rPr>
              <a:t>The tadpoles kept indoors would show faster rates of development despite all other conditions (like - feeding schedules, frequency of water changes, amount of food fed ) being the same, because warmer temperatures increase and influence faster development (ideal temperature needed for tadpoles to carry out metamorphosis - 30°C - 35°C).</a:t>
            </a:r>
          </a:p>
        </p:txBody>
      </p:sp>
    </p:spTree>
    <p:extLst>
      <p:ext uri="{BB962C8B-B14F-4D97-AF65-F5344CB8AC3E}">
        <p14:creationId xmlns:p14="http://schemas.microsoft.com/office/powerpoint/2010/main" val="581557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1B94851-AF79-4768-A0E8-5AD7D1AA0934}"/>
              </a:ext>
            </a:extLst>
          </p:cNvPr>
          <p:cNvGraphicFramePr>
            <a:graphicFrameLocks noGrp="1"/>
          </p:cNvGraphicFramePr>
          <p:nvPr>
            <p:ph idx="1"/>
            <p:extLst>
              <p:ext uri="{D42A27DB-BD31-4B8C-83A1-F6EECF244321}">
                <p14:modId xmlns:p14="http://schemas.microsoft.com/office/powerpoint/2010/main" val="469764056"/>
              </p:ext>
            </p:extLst>
          </p:nvPr>
        </p:nvGraphicFramePr>
        <p:xfrm>
          <a:off x="368830" y="127000"/>
          <a:ext cx="7796212" cy="6485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Object 4">
            <a:extLst>
              <a:ext uri="{FF2B5EF4-FFF2-40B4-BE49-F238E27FC236}">
                <a16:creationId xmlns:a16="http://schemas.microsoft.com/office/drawing/2014/main" id="{1F7719F5-DA16-441A-869F-1FD090991319}"/>
              </a:ext>
            </a:extLst>
          </p:cNvPr>
          <p:cNvGraphicFramePr>
            <a:graphicFrameLocks noChangeAspect="1"/>
          </p:cNvGraphicFramePr>
          <p:nvPr>
            <p:extLst>
              <p:ext uri="{D42A27DB-BD31-4B8C-83A1-F6EECF244321}">
                <p14:modId xmlns:p14="http://schemas.microsoft.com/office/powerpoint/2010/main" val="1163363807"/>
              </p:ext>
            </p:extLst>
          </p:nvPr>
        </p:nvGraphicFramePr>
        <p:xfrm>
          <a:off x="7418777" y="4111777"/>
          <a:ext cx="4646220" cy="2500688"/>
        </p:xfrm>
        <a:graphic>
          <a:graphicData uri="http://schemas.openxmlformats.org/presentationml/2006/ole">
            <mc:AlternateContent xmlns:mc="http://schemas.openxmlformats.org/markup-compatibility/2006">
              <mc:Choice xmlns:v="urn:schemas-microsoft-com:vml" Requires="v">
                <p:oleObj name="Bitmap Image" r:id="rId7" imgW="6064200" imgH="3263760" progId="PBrush">
                  <p:embed/>
                </p:oleObj>
              </mc:Choice>
              <mc:Fallback>
                <p:oleObj name="Bitmap Image" r:id="rId7" imgW="6064200" imgH="3263760" progId="PBrush">
                  <p:embed/>
                  <p:pic>
                    <p:nvPicPr>
                      <p:cNvPr id="4" name="Object 3">
                        <a:extLst>
                          <a:ext uri="{FF2B5EF4-FFF2-40B4-BE49-F238E27FC236}">
                            <a16:creationId xmlns:a16="http://schemas.microsoft.com/office/drawing/2014/main" id="{ED063DBC-387C-8ED2-48E8-09783649A0CE}"/>
                          </a:ext>
                        </a:extLst>
                      </p:cNvPr>
                      <p:cNvPicPr/>
                      <p:nvPr/>
                    </p:nvPicPr>
                    <p:blipFill>
                      <a:blip r:embed="rId8"/>
                      <a:stretch>
                        <a:fillRect/>
                      </a:stretch>
                    </p:blipFill>
                    <p:spPr>
                      <a:xfrm>
                        <a:off x="7418777" y="4111777"/>
                        <a:ext cx="4646220" cy="250068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597593C5-6C8C-4190-BC55-9CEBC66BF88B}"/>
              </a:ext>
            </a:extLst>
          </p:cNvPr>
          <p:cNvSpPr txBox="1"/>
          <p:nvPr/>
        </p:nvSpPr>
        <p:spPr>
          <a:xfrm>
            <a:off x="8063442" y="440267"/>
            <a:ext cx="2629958" cy="584775"/>
          </a:xfrm>
          <a:prstGeom prst="rect">
            <a:avLst/>
          </a:prstGeom>
          <a:noFill/>
        </p:spPr>
        <p:txBody>
          <a:bodyPr wrap="square" rtlCol="0">
            <a:spAutoFit/>
          </a:bodyPr>
          <a:lstStyle/>
          <a:p>
            <a:r>
              <a:rPr lang="en-IN" sz="3200" u="sng" dirty="0">
                <a:latin typeface="Amasis MT Pro"/>
              </a:rPr>
              <a:t>PROCEDURE</a:t>
            </a:r>
          </a:p>
        </p:txBody>
      </p:sp>
      <p:sp>
        <p:nvSpPr>
          <p:cNvPr id="7" name="TextBox 6">
            <a:extLst>
              <a:ext uri="{FF2B5EF4-FFF2-40B4-BE49-F238E27FC236}">
                <a16:creationId xmlns:a16="http://schemas.microsoft.com/office/drawing/2014/main" id="{8AF329DF-68A1-4BBA-9CEB-353FB8DEF36F}"/>
              </a:ext>
            </a:extLst>
          </p:cNvPr>
          <p:cNvSpPr txBox="1"/>
          <p:nvPr/>
        </p:nvSpPr>
        <p:spPr>
          <a:xfrm>
            <a:off x="9661981" y="2492569"/>
            <a:ext cx="2403016" cy="1754326"/>
          </a:xfrm>
          <a:prstGeom prst="rect">
            <a:avLst/>
          </a:prstGeom>
          <a:noFill/>
        </p:spPr>
        <p:txBody>
          <a:bodyPr wrap="square" rtlCol="0">
            <a:spAutoFit/>
          </a:bodyPr>
          <a:lstStyle/>
          <a:p>
            <a:pPr marL="0" indent="0">
              <a:buNone/>
            </a:pPr>
            <a:r>
              <a:rPr lang="en-US" dirty="0">
                <a:latin typeface="Goudy Old Style" panose="02020502050305020303" pitchFamily="18" charset="0"/>
              </a:rPr>
              <a:t> </a:t>
            </a:r>
            <a:r>
              <a:rPr lang="en-US" i="1" dirty="0">
                <a:latin typeface="Goudy Old Style" panose="02020502050305020303" pitchFamily="18" charset="0"/>
              </a:rPr>
              <a:t>The tadpoles were  collected at the above</a:t>
            </a:r>
          </a:p>
          <a:p>
            <a:pPr marL="0" indent="0">
              <a:buNone/>
            </a:pPr>
            <a:r>
              <a:rPr lang="en-US" i="1" dirty="0">
                <a:latin typeface="Goudy Old Style" panose="02020502050305020303" pitchFamily="18" charset="0"/>
              </a:rPr>
              <a:t> area, with coordinates</a:t>
            </a:r>
          </a:p>
          <a:p>
            <a:pPr marL="0" indent="0">
              <a:buNone/>
            </a:pPr>
            <a:r>
              <a:rPr lang="en-US" i="1" dirty="0">
                <a:latin typeface="Goudy Old Style" panose="02020502050305020303" pitchFamily="18" charset="0"/>
              </a:rPr>
              <a:t> shown on the bottom </a:t>
            </a:r>
          </a:p>
          <a:p>
            <a:pPr marL="0" indent="0">
              <a:buNone/>
            </a:pPr>
            <a:r>
              <a:rPr lang="en-US" i="1" dirty="0">
                <a:latin typeface="Goudy Old Style" panose="02020502050305020303" pitchFamily="18" charset="0"/>
              </a:rPr>
              <a:t>right corner.</a:t>
            </a:r>
          </a:p>
          <a:p>
            <a:endParaRPr lang="en-US" dirty="0"/>
          </a:p>
        </p:txBody>
      </p:sp>
      <p:sp>
        <p:nvSpPr>
          <p:cNvPr id="3" name="Arrow: Bent-Up 2">
            <a:extLst>
              <a:ext uri="{FF2B5EF4-FFF2-40B4-BE49-F238E27FC236}">
                <a16:creationId xmlns:a16="http://schemas.microsoft.com/office/drawing/2014/main" id="{0C5A780B-E394-6BCD-BE34-B8BB38FA7A35}"/>
              </a:ext>
            </a:extLst>
          </p:cNvPr>
          <p:cNvSpPr/>
          <p:nvPr/>
        </p:nvSpPr>
        <p:spPr>
          <a:xfrm rot="10800000">
            <a:off x="8619418" y="3390549"/>
            <a:ext cx="1042563" cy="416560"/>
          </a:xfrm>
          <a:prstGeom prst="bent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64500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F6A0AB7-F5B1-0F07-C01E-E9007A71C810}"/>
              </a:ext>
            </a:extLst>
          </p:cNvPr>
          <p:cNvGraphicFramePr>
            <a:graphicFrameLocks noGrp="1"/>
          </p:cNvGraphicFramePr>
          <p:nvPr>
            <p:extLst>
              <p:ext uri="{D42A27DB-BD31-4B8C-83A1-F6EECF244321}">
                <p14:modId xmlns:p14="http://schemas.microsoft.com/office/powerpoint/2010/main" val="4262669636"/>
              </p:ext>
            </p:extLst>
          </p:nvPr>
        </p:nvGraphicFramePr>
        <p:xfrm>
          <a:off x="380999" y="223520"/>
          <a:ext cx="11455402" cy="6449765"/>
        </p:xfrm>
        <a:graphic>
          <a:graphicData uri="http://schemas.openxmlformats.org/drawingml/2006/table">
            <a:tbl>
              <a:tblPr firstRow="1" bandRow="1">
                <a:tableStyleId>{B301B821-A1FF-4177-AEE7-76D212191A09}</a:tableStyleId>
              </a:tblPr>
              <a:tblGrid>
                <a:gridCol w="2215923">
                  <a:extLst>
                    <a:ext uri="{9D8B030D-6E8A-4147-A177-3AD203B41FA5}">
                      <a16:colId xmlns:a16="http://schemas.microsoft.com/office/drawing/2014/main" val="389767896"/>
                    </a:ext>
                  </a:extLst>
                </a:gridCol>
                <a:gridCol w="1578301">
                  <a:extLst>
                    <a:ext uri="{9D8B030D-6E8A-4147-A177-3AD203B41FA5}">
                      <a16:colId xmlns:a16="http://schemas.microsoft.com/office/drawing/2014/main" val="2830532962"/>
                    </a:ext>
                  </a:extLst>
                </a:gridCol>
                <a:gridCol w="7661178">
                  <a:extLst>
                    <a:ext uri="{9D8B030D-6E8A-4147-A177-3AD203B41FA5}">
                      <a16:colId xmlns:a16="http://schemas.microsoft.com/office/drawing/2014/main" val="1516286716"/>
                    </a:ext>
                  </a:extLst>
                </a:gridCol>
              </a:tblGrid>
              <a:tr h="497031">
                <a:tc gridSpan="3">
                  <a:txBody>
                    <a:bodyPr/>
                    <a:lstStyle/>
                    <a:p>
                      <a:pPr algn="ctr"/>
                      <a:r>
                        <a:rPr lang="en-US" sz="2400" u="sng" dirty="0">
                          <a:solidFill>
                            <a:schemeClr val="bg1"/>
                          </a:solidFill>
                          <a:latin typeface="Amasis MT Pro" panose="02040504050005020304" pitchFamily="18" charset="0"/>
                        </a:rPr>
                        <a:t>OBSERVATIONS</a:t>
                      </a:r>
                    </a:p>
                  </a:txBody>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4041459284"/>
                  </a:ext>
                </a:extLst>
              </a:tr>
              <a:tr h="362662">
                <a:tc>
                  <a:txBody>
                    <a:bodyPr/>
                    <a:lstStyle/>
                    <a:p>
                      <a:r>
                        <a:rPr lang="en-US" sz="1400" u="sng" dirty="0">
                          <a:latin typeface="Amasis MT Pro" panose="02040504050005020304" pitchFamily="18" charset="0"/>
                        </a:rPr>
                        <a:t>MONTH</a:t>
                      </a:r>
                    </a:p>
                  </a:txBody>
                  <a:tcPr/>
                </a:tc>
                <a:tc>
                  <a:txBody>
                    <a:bodyPr/>
                    <a:lstStyle/>
                    <a:p>
                      <a:r>
                        <a:rPr lang="en-US" sz="1400" u="sng" dirty="0">
                          <a:latin typeface="Amasis MT Pro" panose="02040504050005020304" pitchFamily="18" charset="0"/>
                        </a:rPr>
                        <a:t>SIZE</a:t>
                      </a:r>
                    </a:p>
                  </a:txBody>
                  <a:tcPr/>
                </a:tc>
                <a:tc>
                  <a:txBody>
                    <a:bodyPr/>
                    <a:lstStyle/>
                    <a:p>
                      <a:r>
                        <a:rPr lang="en-US" sz="1400" u="sng" dirty="0">
                          <a:latin typeface="Amasis MT Pro" panose="02040504050005020304" pitchFamily="18" charset="0"/>
                        </a:rPr>
                        <a:t>OBSERVATION</a:t>
                      </a:r>
                    </a:p>
                  </a:txBody>
                  <a:tcPr/>
                </a:tc>
                <a:extLst>
                  <a:ext uri="{0D108BD9-81ED-4DB2-BD59-A6C34878D82A}">
                    <a16:rowId xmlns:a16="http://schemas.microsoft.com/office/drawing/2014/main" val="1234843616"/>
                  </a:ext>
                </a:extLst>
              </a:tr>
              <a:tr h="14579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u="sng" dirty="0">
                          <a:latin typeface="Amasis MT Pro" panose="02040504050005020304" pitchFamily="18" charset="0"/>
                        </a:rPr>
                        <a:t>SEPTEMBER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latin typeface="Amasis MT Pro" panose="02040504050005020304" pitchFamily="18" charset="0"/>
                      </a:endParaRPr>
                    </a:p>
                    <a:p>
                      <a:endParaRPr lang="en-US" dirty="0">
                        <a:latin typeface="Amasis MT Pro" panose="02040504050005020304" pitchFamily="18" charset="0"/>
                      </a:endParaRPr>
                    </a:p>
                  </a:txBody>
                  <a:tcPr/>
                </a:tc>
                <a:tc>
                  <a:txBody>
                    <a:bodyPr/>
                    <a:lstStyle/>
                    <a:p>
                      <a:r>
                        <a:rPr lang="en-US" sz="1800" dirty="0">
                          <a:latin typeface="Amasis MT Pro" panose="02040504050005020304" pitchFamily="18" charset="0"/>
                        </a:rPr>
                        <a:t>0.5cm to 0.7cm – 0.8cm</a:t>
                      </a:r>
                    </a:p>
                  </a:txBody>
                  <a:tcPr/>
                </a:tc>
                <a:tc>
                  <a:txBody>
                    <a:bodyPr/>
                    <a:lstStyle/>
                    <a:p>
                      <a:pPr marL="342900" lvl="0" indent="-342900" algn="l">
                        <a:buFont typeface="+mj-lt"/>
                        <a:buAutoNum type="alphaLcParenR"/>
                      </a:pPr>
                      <a:r>
                        <a:rPr lang="en-US" sz="1800" dirty="0">
                          <a:latin typeface="Amasis MT Pro" panose="02040504050005020304" pitchFamily="18" charset="0"/>
                        </a:rPr>
                        <a:t>The tadpoles of both tanks always finished all their food in roughly the same number of days. Both groups were rapidly getting longer as well.</a:t>
                      </a:r>
                      <a:endParaRPr lang="en-IN" sz="1800" dirty="0">
                        <a:latin typeface="Amasis MT Pro" panose="02040504050005020304" pitchFamily="18" charset="0"/>
                      </a:endParaRPr>
                    </a:p>
                    <a:p>
                      <a:pPr marL="342900" lvl="0" indent="-342900" algn="l">
                        <a:buFont typeface="+mj-lt"/>
                        <a:buAutoNum type="alphaLcParenR"/>
                      </a:pPr>
                      <a:r>
                        <a:rPr lang="en-US" sz="1800" dirty="0">
                          <a:latin typeface="Amasis MT Pro" panose="02040504050005020304" pitchFamily="18" charset="0"/>
                        </a:rPr>
                        <a:t>The size of their bodies went from about 0.5 cm to about 0.7 - 0.8 cm, on average (excluding measurement of tails.)</a:t>
                      </a:r>
                      <a:endParaRPr lang="en-IN" sz="1800" dirty="0">
                        <a:latin typeface="Amasis MT Pro" panose="02040504050005020304" pitchFamily="18" charset="0"/>
                      </a:endParaRPr>
                    </a:p>
                    <a:p>
                      <a:endParaRPr lang="en-US" sz="2000" dirty="0">
                        <a:latin typeface="Amasis MT Pro" panose="02040504050005020304" pitchFamily="18" charset="0"/>
                      </a:endParaRPr>
                    </a:p>
                  </a:txBody>
                  <a:tcPr/>
                </a:tc>
                <a:extLst>
                  <a:ext uri="{0D108BD9-81ED-4DB2-BD59-A6C34878D82A}">
                    <a16:rowId xmlns:a16="http://schemas.microsoft.com/office/drawing/2014/main" val="370866476"/>
                  </a:ext>
                </a:extLst>
              </a:tr>
              <a:tr h="19881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u="sng" dirty="0">
                          <a:latin typeface="Amasis MT Pro" panose="02040504050005020304" pitchFamily="18" charset="0"/>
                        </a:rPr>
                        <a:t>OCTOBER</a:t>
                      </a:r>
                      <a:endParaRPr lang="en-US" sz="1600" dirty="0">
                        <a:latin typeface="Amasis MT Pro" panose="02040504050005020304" pitchFamily="18" charset="0"/>
                      </a:endParaRPr>
                    </a:p>
                    <a:p>
                      <a:endParaRPr lang="en-US" dirty="0">
                        <a:latin typeface="Amasis MT Pro" panose="02040504050005020304" pitchFamily="18" charset="0"/>
                      </a:endParaRPr>
                    </a:p>
                  </a:txBody>
                  <a:tcPr/>
                </a:tc>
                <a:tc>
                  <a:txBody>
                    <a:bodyPr/>
                    <a:lstStyle/>
                    <a:p>
                      <a:r>
                        <a:rPr lang="en-US" sz="1800" dirty="0">
                          <a:latin typeface="Amasis MT Pro" panose="02040504050005020304" pitchFamily="18" charset="0"/>
                        </a:rPr>
                        <a:t>1cm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masis MT Pro" panose="02040504050005020304" pitchFamily="18" charset="0"/>
                        </a:rPr>
                        <a:t>Two of the tadpoles kept indoors started developing hindlimbs faster than those kept outside. In terms of behavior, both groups also ate roughly the same amounts of food and behaved the. In terms of size, by late October they were around a centimeter in length and their width had also increased notably. One of the tadpoles had become a toadlet at this point and was released.</a:t>
                      </a:r>
                      <a:endParaRPr lang="en-IN" sz="1800" dirty="0">
                        <a:latin typeface="Amasis MT Pro" panose="02040504050005020304" pitchFamily="18" charset="0"/>
                      </a:endParaRPr>
                    </a:p>
                    <a:p>
                      <a:endParaRPr lang="en-US" sz="2000" dirty="0">
                        <a:latin typeface="Amasis MT Pro" panose="02040504050005020304" pitchFamily="18" charset="0"/>
                      </a:endParaRPr>
                    </a:p>
                  </a:txBody>
                  <a:tcPr/>
                </a:tc>
                <a:extLst>
                  <a:ext uri="{0D108BD9-81ED-4DB2-BD59-A6C34878D82A}">
                    <a16:rowId xmlns:a16="http://schemas.microsoft.com/office/drawing/2014/main" val="2967745080"/>
                  </a:ext>
                </a:extLst>
              </a:tr>
              <a:tr h="20543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u="sng" dirty="0">
                          <a:latin typeface="Amasis MT Pro" panose="02040504050005020304" pitchFamily="18" charset="0"/>
                        </a:rPr>
                        <a:t>NOVEMBER</a:t>
                      </a:r>
                      <a:endParaRPr lang="en-US" sz="1600" dirty="0">
                        <a:latin typeface="Amasis MT Pro" panose="02040504050005020304" pitchFamily="18" charset="0"/>
                      </a:endParaRPr>
                    </a:p>
                    <a:p>
                      <a:endParaRPr lang="en-US" dirty="0">
                        <a:latin typeface="Amasis MT Pro" panose="02040504050005020304" pitchFamily="18" charset="0"/>
                      </a:endParaRPr>
                    </a:p>
                  </a:txBody>
                  <a:tcPr/>
                </a:tc>
                <a:tc>
                  <a:txBody>
                    <a:bodyPr/>
                    <a:lstStyle/>
                    <a:p>
                      <a:r>
                        <a:rPr lang="en-US" sz="1800" dirty="0">
                          <a:latin typeface="Amasis MT Pro" panose="02040504050005020304" pitchFamily="18" charset="0"/>
                        </a:rPr>
                        <a:t>1.2cm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masis MT Pro" panose="02040504050005020304" pitchFamily="18" charset="0"/>
                        </a:rPr>
                        <a:t>The tadpoles kept indoors had all started developing hind legs, while those outdoors haven't even begun this development. 2 toadlets have emerged from the tadpole stage which were released in ponds separately. As of date (24th Nov.), the ones outdoors are still under-developed and the ones indoors are still the same size and haven't shown any forelimb development. </a:t>
                      </a:r>
                      <a:endParaRPr lang="en-US" sz="1800" b="1" u="sng" dirty="0">
                        <a:latin typeface="Amasis MT Pro" panose="02040504050005020304" pitchFamily="18" charset="0"/>
                      </a:endParaRPr>
                    </a:p>
                    <a:p>
                      <a:endParaRPr lang="en-US" sz="2000" dirty="0">
                        <a:latin typeface="Amasis MT Pro" panose="02040504050005020304" pitchFamily="18" charset="0"/>
                      </a:endParaRPr>
                    </a:p>
                  </a:txBody>
                  <a:tcPr/>
                </a:tc>
                <a:extLst>
                  <a:ext uri="{0D108BD9-81ED-4DB2-BD59-A6C34878D82A}">
                    <a16:rowId xmlns:a16="http://schemas.microsoft.com/office/drawing/2014/main" val="502174290"/>
                  </a:ext>
                </a:extLst>
              </a:tr>
            </a:tbl>
          </a:graphicData>
        </a:graphic>
      </p:graphicFrame>
      <p:sp>
        <p:nvSpPr>
          <p:cNvPr id="7" name="Rectangle: Rounded Corners 6">
            <a:extLst>
              <a:ext uri="{FF2B5EF4-FFF2-40B4-BE49-F238E27FC236}">
                <a16:creationId xmlns:a16="http://schemas.microsoft.com/office/drawing/2014/main" id="{8BE23D94-45F3-99A4-B128-06FC05B316AF}"/>
              </a:ext>
            </a:extLst>
          </p:cNvPr>
          <p:cNvSpPr/>
          <p:nvPr/>
        </p:nvSpPr>
        <p:spPr>
          <a:xfrm>
            <a:off x="458893" y="1402080"/>
            <a:ext cx="1888067" cy="1017474"/>
          </a:xfrm>
          <a:prstGeom prst="roundRect">
            <a:avLst>
              <a:gd name="adj" fmla="val 10000"/>
            </a:avLst>
          </a:prstGeom>
          <a:blipFill rotWithShape="1">
            <a:blip r:embed="rId2"/>
            <a:srcRect/>
            <a:stretch>
              <a:fillRect l="-5000" r="-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Rectangle: Rounded Corners 7">
            <a:extLst>
              <a:ext uri="{FF2B5EF4-FFF2-40B4-BE49-F238E27FC236}">
                <a16:creationId xmlns:a16="http://schemas.microsoft.com/office/drawing/2014/main" id="{E0EAD58B-B807-4EE2-02C6-2D334612A4B1}"/>
              </a:ext>
            </a:extLst>
          </p:cNvPr>
          <p:cNvSpPr/>
          <p:nvPr/>
        </p:nvSpPr>
        <p:spPr>
          <a:xfrm>
            <a:off x="458893" y="2905760"/>
            <a:ext cx="2050627" cy="1463040"/>
          </a:xfrm>
          <a:prstGeom prst="roundRect">
            <a:avLst>
              <a:gd name="adj" fmla="val 10000"/>
            </a:avLst>
          </a:prstGeom>
          <a:blipFill rotWithShape="1">
            <a:blip r:embed="rId3"/>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Rectangle: Rounded Corners 8">
            <a:extLst>
              <a:ext uri="{FF2B5EF4-FFF2-40B4-BE49-F238E27FC236}">
                <a16:creationId xmlns:a16="http://schemas.microsoft.com/office/drawing/2014/main" id="{9C77D1FF-1FE9-6E82-9EF6-9F1C769A8120}"/>
              </a:ext>
            </a:extLst>
          </p:cNvPr>
          <p:cNvSpPr/>
          <p:nvPr/>
        </p:nvSpPr>
        <p:spPr>
          <a:xfrm>
            <a:off x="458893" y="5026049"/>
            <a:ext cx="2131907" cy="1608431"/>
          </a:xfrm>
          <a:prstGeom prst="roundRect">
            <a:avLst>
              <a:gd name="adj" fmla="val 10000"/>
            </a:avLst>
          </a:prstGeom>
          <a:blipFill rotWithShape="1">
            <a:blip r:embed="rId4"/>
            <a:srcRect/>
            <a:stretch>
              <a:fillRect t="-4000" b="-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0840044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812440F9-CBBE-DF9D-4E5C-5020FA0997FB}"/>
              </a:ext>
            </a:extLst>
          </p:cNvPr>
          <p:cNvGraphicFramePr>
            <a:graphicFrameLocks noChangeAspect="1"/>
          </p:cNvGraphicFramePr>
          <p:nvPr>
            <p:extLst>
              <p:ext uri="{D42A27DB-BD31-4B8C-83A1-F6EECF244321}">
                <p14:modId xmlns:p14="http://schemas.microsoft.com/office/powerpoint/2010/main" val="3832227107"/>
              </p:ext>
            </p:extLst>
          </p:nvPr>
        </p:nvGraphicFramePr>
        <p:xfrm>
          <a:off x="2135309" y="3517585"/>
          <a:ext cx="8032729" cy="3160704"/>
        </p:xfrm>
        <a:graphic>
          <a:graphicData uri="http://schemas.openxmlformats.org/presentationml/2006/ole">
            <mc:AlternateContent xmlns:mc="http://schemas.openxmlformats.org/markup-compatibility/2006">
              <mc:Choice xmlns:v="urn:schemas-microsoft-com:vml" Requires="v">
                <p:oleObj name="Bitmap Image" r:id="rId2" imgW="5842080" imgH="2298600" progId="PBrush">
                  <p:embed/>
                </p:oleObj>
              </mc:Choice>
              <mc:Fallback>
                <p:oleObj name="Bitmap Image" r:id="rId2" imgW="5842080" imgH="2298600" progId="PBrush">
                  <p:embed/>
                  <p:pic>
                    <p:nvPicPr>
                      <p:cNvPr id="0" name=""/>
                      <p:cNvPicPr/>
                      <p:nvPr/>
                    </p:nvPicPr>
                    <p:blipFill>
                      <a:blip r:embed="rId3"/>
                      <a:stretch>
                        <a:fillRect/>
                      </a:stretch>
                    </p:blipFill>
                    <p:spPr>
                      <a:xfrm>
                        <a:off x="2135309" y="3517585"/>
                        <a:ext cx="8032729" cy="3160704"/>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E0ACC928-6018-29B8-87A7-4BF0CC02B061}"/>
              </a:ext>
            </a:extLst>
          </p:cNvPr>
          <p:cNvGraphicFramePr>
            <a:graphicFrameLocks noChangeAspect="1"/>
          </p:cNvGraphicFramePr>
          <p:nvPr>
            <p:extLst>
              <p:ext uri="{D42A27DB-BD31-4B8C-83A1-F6EECF244321}">
                <p14:modId xmlns:p14="http://schemas.microsoft.com/office/powerpoint/2010/main" val="2995688704"/>
              </p:ext>
            </p:extLst>
          </p:nvPr>
        </p:nvGraphicFramePr>
        <p:xfrm>
          <a:off x="2042794" y="223519"/>
          <a:ext cx="8125245" cy="3116897"/>
        </p:xfrm>
        <a:graphic>
          <a:graphicData uri="http://schemas.openxmlformats.org/presentationml/2006/ole">
            <mc:AlternateContent xmlns:mc="http://schemas.openxmlformats.org/markup-compatibility/2006">
              <mc:Choice xmlns:v="urn:schemas-microsoft-com:vml" Requires="v">
                <p:oleObj name="Bitmap Image" r:id="rId4" imgW="5810400" imgH="2228760" progId="PBrush">
                  <p:embed/>
                </p:oleObj>
              </mc:Choice>
              <mc:Fallback>
                <p:oleObj name="Bitmap Image" r:id="rId4" imgW="5810400" imgH="2228760" progId="PBrush">
                  <p:embed/>
                  <p:pic>
                    <p:nvPicPr>
                      <p:cNvPr id="0" name=""/>
                      <p:cNvPicPr/>
                      <p:nvPr/>
                    </p:nvPicPr>
                    <p:blipFill>
                      <a:blip r:embed="rId5"/>
                      <a:stretch>
                        <a:fillRect/>
                      </a:stretch>
                    </p:blipFill>
                    <p:spPr>
                      <a:xfrm>
                        <a:off x="2042794" y="223519"/>
                        <a:ext cx="8125245" cy="3116897"/>
                      </a:xfrm>
                      <a:prstGeom prst="rect">
                        <a:avLst/>
                      </a:prstGeom>
                    </p:spPr>
                  </p:pic>
                </p:oleObj>
              </mc:Fallback>
            </mc:AlternateContent>
          </a:graphicData>
        </a:graphic>
      </p:graphicFrame>
    </p:spTree>
    <p:extLst>
      <p:ext uri="{BB962C8B-B14F-4D97-AF65-F5344CB8AC3E}">
        <p14:creationId xmlns:p14="http://schemas.microsoft.com/office/powerpoint/2010/main" val="1654350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AA20A8C-BA44-AB38-55FD-F120E1389A7C}"/>
              </a:ext>
            </a:extLst>
          </p:cNvPr>
          <p:cNvGraphicFramePr>
            <a:graphicFrameLocks noGrp="1"/>
          </p:cNvGraphicFramePr>
          <p:nvPr>
            <p:extLst>
              <p:ext uri="{D42A27DB-BD31-4B8C-83A1-F6EECF244321}">
                <p14:modId xmlns:p14="http://schemas.microsoft.com/office/powerpoint/2010/main" val="3398898313"/>
              </p:ext>
            </p:extLst>
          </p:nvPr>
        </p:nvGraphicFramePr>
        <p:xfrm>
          <a:off x="2204720" y="4062306"/>
          <a:ext cx="8127999" cy="22250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926506515"/>
                    </a:ext>
                  </a:extLst>
                </a:gridCol>
                <a:gridCol w="2709333">
                  <a:extLst>
                    <a:ext uri="{9D8B030D-6E8A-4147-A177-3AD203B41FA5}">
                      <a16:colId xmlns:a16="http://schemas.microsoft.com/office/drawing/2014/main" val="1214609204"/>
                    </a:ext>
                  </a:extLst>
                </a:gridCol>
                <a:gridCol w="2709333">
                  <a:extLst>
                    <a:ext uri="{9D8B030D-6E8A-4147-A177-3AD203B41FA5}">
                      <a16:colId xmlns:a16="http://schemas.microsoft.com/office/drawing/2014/main" val="3529906578"/>
                    </a:ext>
                  </a:extLst>
                </a:gridCol>
              </a:tblGrid>
              <a:tr h="370840">
                <a:tc gridSpan="3">
                  <a:txBody>
                    <a:bodyPr/>
                    <a:lstStyle/>
                    <a:p>
                      <a:pPr algn="ctr"/>
                      <a:r>
                        <a:rPr lang="en-US" b="1" u="sng" dirty="0">
                          <a:solidFill>
                            <a:schemeClr val="bg1"/>
                          </a:solidFill>
                          <a:latin typeface="Amasis MT Pro" panose="02040504050005020304" pitchFamily="18" charset="0"/>
                        </a:rPr>
                        <a:t>TEMPERATURE RECORD OF DECEMBER (WATER TEMP.) </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287006638"/>
                  </a:ext>
                </a:extLst>
              </a:tr>
              <a:tr h="370840">
                <a:tc>
                  <a:txBody>
                    <a:bodyPr/>
                    <a:lstStyle/>
                    <a:p>
                      <a:r>
                        <a:rPr lang="en-US" dirty="0">
                          <a:latin typeface="Amasis MT Pro" panose="02040504050005020304" pitchFamily="18" charset="0"/>
                        </a:rPr>
                        <a:t>Month</a:t>
                      </a:r>
                    </a:p>
                  </a:txBody>
                  <a:tcPr/>
                </a:tc>
                <a:tc>
                  <a:txBody>
                    <a:bodyPr/>
                    <a:lstStyle/>
                    <a:p>
                      <a:r>
                        <a:rPr lang="en-US" dirty="0">
                          <a:latin typeface="Amasis MT Pro" panose="02040504050005020304" pitchFamily="18" charset="0"/>
                        </a:rPr>
                        <a:t>Indoor Temp.</a:t>
                      </a:r>
                    </a:p>
                  </a:txBody>
                  <a:tcPr/>
                </a:tc>
                <a:tc>
                  <a:txBody>
                    <a:bodyPr/>
                    <a:lstStyle/>
                    <a:p>
                      <a:r>
                        <a:rPr lang="en-US" dirty="0">
                          <a:latin typeface="Amasis MT Pro" panose="02040504050005020304" pitchFamily="18" charset="0"/>
                        </a:rPr>
                        <a:t>Outdoor Temp.</a:t>
                      </a:r>
                    </a:p>
                  </a:txBody>
                  <a:tcPr/>
                </a:tc>
                <a:extLst>
                  <a:ext uri="{0D108BD9-81ED-4DB2-BD59-A6C34878D82A}">
                    <a16:rowId xmlns:a16="http://schemas.microsoft.com/office/drawing/2014/main" val="341140049"/>
                  </a:ext>
                </a:extLst>
              </a:tr>
              <a:tr h="370840">
                <a:tc>
                  <a:txBody>
                    <a:bodyPr/>
                    <a:lstStyle/>
                    <a:p>
                      <a:r>
                        <a:rPr lang="en-US" dirty="0">
                          <a:latin typeface="Amasis MT Pro" panose="02040504050005020304" pitchFamily="18" charset="0"/>
                        </a:rPr>
                        <a:t>5</a:t>
                      </a:r>
                      <a:r>
                        <a:rPr lang="en-US" baseline="30000" dirty="0">
                          <a:latin typeface="Amasis MT Pro" panose="02040504050005020304" pitchFamily="18" charset="0"/>
                        </a:rPr>
                        <a:t>th</a:t>
                      </a:r>
                      <a:r>
                        <a:rPr lang="en-US" dirty="0">
                          <a:latin typeface="Amasis MT Pro" panose="02040504050005020304" pitchFamily="18" charset="0"/>
                        </a:rPr>
                        <a:t> December</a:t>
                      </a:r>
                    </a:p>
                  </a:txBody>
                  <a:tcPr/>
                </a:tc>
                <a:tc>
                  <a:txBody>
                    <a:bodyPr/>
                    <a:lstStyle/>
                    <a:p>
                      <a:r>
                        <a:rPr lang="en-US" dirty="0">
                          <a:latin typeface="Amasis MT Pro" panose="02040504050005020304" pitchFamily="18" charset="0"/>
                        </a:rPr>
                        <a:t>26</a:t>
                      </a:r>
                      <a:r>
                        <a:rPr lang="en-US" sz="1800" b="0" i="0" kern="1200" dirty="0">
                          <a:solidFill>
                            <a:schemeClr val="dk1"/>
                          </a:solidFill>
                          <a:effectLst/>
                          <a:latin typeface="+mn-lt"/>
                          <a:ea typeface="+mn-ea"/>
                          <a:cs typeface="+mn-cs"/>
                        </a:rPr>
                        <a:t>°C</a:t>
                      </a:r>
                      <a:endParaRPr lang="en-US" dirty="0">
                        <a:latin typeface="Amasis MT Pro" panose="02040504050005020304" pitchFamily="18" charset="0"/>
                      </a:endParaRPr>
                    </a:p>
                  </a:txBody>
                  <a:tcPr/>
                </a:tc>
                <a:tc>
                  <a:txBody>
                    <a:bodyPr/>
                    <a:lstStyle/>
                    <a:p>
                      <a:r>
                        <a:rPr lang="en-US" dirty="0">
                          <a:latin typeface="Amasis MT Pro" panose="02040504050005020304" pitchFamily="18" charset="0"/>
                        </a:rPr>
                        <a:t>22</a:t>
                      </a:r>
                      <a:r>
                        <a:rPr lang="en-US" sz="1800" b="0" i="0" kern="1200" dirty="0">
                          <a:solidFill>
                            <a:schemeClr val="dk1"/>
                          </a:solidFill>
                          <a:effectLst/>
                          <a:latin typeface="+mn-lt"/>
                          <a:ea typeface="+mn-ea"/>
                          <a:cs typeface="+mn-cs"/>
                        </a:rPr>
                        <a:t>°C</a:t>
                      </a:r>
                      <a:endParaRPr lang="en-US" dirty="0">
                        <a:latin typeface="Amasis MT Pro" panose="02040504050005020304" pitchFamily="18" charset="0"/>
                      </a:endParaRPr>
                    </a:p>
                  </a:txBody>
                  <a:tcPr/>
                </a:tc>
                <a:extLst>
                  <a:ext uri="{0D108BD9-81ED-4DB2-BD59-A6C34878D82A}">
                    <a16:rowId xmlns:a16="http://schemas.microsoft.com/office/drawing/2014/main" val="929923394"/>
                  </a:ext>
                </a:extLst>
              </a:tr>
              <a:tr h="370840">
                <a:tc>
                  <a:txBody>
                    <a:bodyPr/>
                    <a:lstStyle/>
                    <a:p>
                      <a:r>
                        <a:rPr lang="en-US" dirty="0">
                          <a:latin typeface="Amasis MT Pro" panose="02040504050005020304" pitchFamily="18" charset="0"/>
                        </a:rPr>
                        <a:t>6</a:t>
                      </a:r>
                      <a:r>
                        <a:rPr lang="en-US" baseline="30000" dirty="0">
                          <a:latin typeface="Amasis MT Pro" panose="02040504050005020304" pitchFamily="18" charset="0"/>
                        </a:rPr>
                        <a:t>th</a:t>
                      </a:r>
                      <a:r>
                        <a:rPr lang="en-US" dirty="0">
                          <a:latin typeface="Amasis MT Pro" panose="02040504050005020304" pitchFamily="18" charset="0"/>
                        </a:rPr>
                        <a:t> December</a:t>
                      </a:r>
                    </a:p>
                  </a:txBody>
                  <a:tcPr/>
                </a:tc>
                <a:tc>
                  <a:txBody>
                    <a:bodyPr/>
                    <a:lstStyle/>
                    <a:p>
                      <a:r>
                        <a:rPr lang="en-US" dirty="0">
                          <a:latin typeface="Amasis MT Pro" panose="02040504050005020304" pitchFamily="18" charset="0"/>
                        </a:rPr>
                        <a:t>25</a:t>
                      </a:r>
                      <a:r>
                        <a:rPr lang="en-US" sz="1800" b="0" i="0" kern="1200" dirty="0">
                          <a:solidFill>
                            <a:schemeClr val="dk1"/>
                          </a:solidFill>
                          <a:effectLst/>
                          <a:latin typeface="+mn-lt"/>
                          <a:ea typeface="+mn-ea"/>
                          <a:cs typeface="+mn-cs"/>
                        </a:rPr>
                        <a:t>°C</a:t>
                      </a:r>
                      <a:endParaRPr lang="en-US" dirty="0">
                        <a:latin typeface="Amasis MT Pro" panose="02040504050005020304" pitchFamily="18" charset="0"/>
                      </a:endParaRPr>
                    </a:p>
                  </a:txBody>
                  <a:tcPr/>
                </a:tc>
                <a:tc>
                  <a:txBody>
                    <a:bodyPr/>
                    <a:lstStyle/>
                    <a:p>
                      <a:r>
                        <a:rPr lang="en-US" dirty="0">
                          <a:latin typeface="Amasis MT Pro" panose="02040504050005020304" pitchFamily="18" charset="0"/>
                        </a:rPr>
                        <a:t>21</a:t>
                      </a:r>
                      <a:r>
                        <a:rPr lang="en-US" sz="1800" b="0" i="0" kern="1200" dirty="0">
                          <a:solidFill>
                            <a:schemeClr val="dk1"/>
                          </a:solidFill>
                          <a:effectLst/>
                          <a:latin typeface="+mn-lt"/>
                          <a:ea typeface="+mn-ea"/>
                          <a:cs typeface="+mn-cs"/>
                        </a:rPr>
                        <a:t>°C</a:t>
                      </a:r>
                      <a:endParaRPr lang="en-US" dirty="0">
                        <a:latin typeface="Amasis MT Pro" panose="02040504050005020304" pitchFamily="18" charset="0"/>
                      </a:endParaRPr>
                    </a:p>
                  </a:txBody>
                  <a:tcPr/>
                </a:tc>
                <a:extLst>
                  <a:ext uri="{0D108BD9-81ED-4DB2-BD59-A6C34878D82A}">
                    <a16:rowId xmlns:a16="http://schemas.microsoft.com/office/drawing/2014/main" val="565816452"/>
                  </a:ext>
                </a:extLst>
              </a:tr>
              <a:tr h="370840">
                <a:tc>
                  <a:txBody>
                    <a:bodyPr/>
                    <a:lstStyle/>
                    <a:p>
                      <a:r>
                        <a:rPr lang="en-US" dirty="0">
                          <a:latin typeface="Amasis MT Pro" panose="02040504050005020304" pitchFamily="18" charset="0"/>
                        </a:rPr>
                        <a:t>7</a:t>
                      </a:r>
                      <a:r>
                        <a:rPr lang="en-US" baseline="30000" dirty="0">
                          <a:latin typeface="Amasis MT Pro" panose="02040504050005020304" pitchFamily="18" charset="0"/>
                        </a:rPr>
                        <a:t>th</a:t>
                      </a:r>
                      <a:r>
                        <a:rPr lang="en-US" dirty="0">
                          <a:latin typeface="Amasis MT Pro" panose="02040504050005020304" pitchFamily="18" charset="0"/>
                        </a:rPr>
                        <a:t> December</a:t>
                      </a:r>
                    </a:p>
                  </a:txBody>
                  <a:tcPr/>
                </a:tc>
                <a:tc>
                  <a:txBody>
                    <a:bodyPr/>
                    <a:lstStyle/>
                    <a:p>
                      <a:r>
                        <a:rPr lang="en-US" dirty="0">
                          <a:latin typeface="Amasis MT Pro" panose="02040504050005020304" pitchFamily="18" charset="0"/>
                        </a:rPr>
                        <a:t>26</a:t>
                      </a:r>
                      <a:r>
                        <a:rPr lang="en-US" sz="1800" b="0" i="0" kern="1200" dirty="0">
                          <a:solidFill>
                            <a:schemeClr val="dk1"/>
                          </a:solidFill>
                          <a:effectLst/>
                          <a:latin typeface="+mn-lt"/>
                          <a:ea typeface="+mn-ea"/>
                          <a:cs typeface="+mn-cs"/>
                        </a:rPr>
                        <a:t>°C</a:t>
                      </a:r>
                      <a:endParaRPr lang="en-US" dirty="0">
                        <a:latin typeface="Amasis MT Pro" panose="02040504050005020304" pitchFamily="18" charset="0"/>
                      </a:endParaRPr>
                    </a:p>
                  </a:txBody>
                  <a:tcPr/>
                </a:tc>
                <a:tc>
                  <a:txBody>
                    <a:bodyPr/>
                    <a:lstStyle/>
                    <a:p>
                      <a:r>
                        <a:rPr lang="en-US" dirty="0">
                          <a:latin typeface="Amasis MT Pro" panose="02040504050005020304" pitchFamily="18" charset="0"/>
                        </a:rPr>
                        <a:t>22.7</a:t>
                      </a:r>
                      <a:r>
                        <a:rPr lang="en-US" sz="1800" b="0" i="0" kern="1200" dirty="0">
                          <a:solidFill>
                            <a:schemeClr val="dk1"/>
                          </a:solidFill>
                          <a:effectLst/>
                          <a:latin typeface="+mn-lt"/>
                          <a:ea typeface="+mn-ea"/>
                          <a:cs typeface="+mn-cs"/>
                        </a:rPr>
                        <a:t>°C</a:t>
                      </a:r>
                      <a:endParaRPr lang="en-US" dirty="0">
                        <a:latin typeface="Amasis MT Pro" panose="02040504050005020304" pitchFamily="18" charset="0"/>
                      </a:endParaRPr>
                    </a:p>
                  </a:txBody>
                  <a:tcPr/>
                </a:tc>
                <a:extLst>
                  <a:ext uri="{0D108BD9-81ED-4DB2-BD59-A6C34878D82A}">
                    <a16:rowId xmlns:a16="http://schemas.microsoft.com/office/drawing/2014/main" val="1301375013"/>
                  </a:ext>
                </a:extLst>
              </a:tr>
              <a:tr h="370840">
                <a:tc>
                  <a:txBody>
                    <a:bodyPr/>
                    <a:lstStyle/>
                    <a:p>
                      <a:r>
                        <a:rPr lang="en-US" dirty="0">
                          <a:latin typeface="Amasis MT Pro" panose="02040504050005020304" pitchFamily="18" charset="0"/>
                        </a:rPr>
                        <a:t>8</a:t>
                      </a:r>
                      <a:r>
                        <a:rPr lang="en-US" baseline="30000" dirty="0">
                          <a:latin typeface="Amasis MT Pro" panose="02040504050005020304" pitchFamily="18" charset="0"/>
                        </a:rPr>
                        <a:t>th</a:t>
                      </a:r>
                      <a:r>
                        <a:rPr lang="en-US" dirty="0">
                          <a:latin typeface="Amasis MT Pro" panose="02040504050005020304" pitchFamily="18" charset="0"/>
                        </a:rPr>
                        <a:t> December</a:t>
                      </a:r>
                    </a:p>
                  </a:txBody>
                  <a:tcPr/>
                </a:tc>
                <a:tc>
                  <a:txBody>
                    <a:bodyPr/>
                    <a:lstStyle/>
                    <a:p>
                      <a:r>
                        <a:rPr lang="en-US" dirty="0">
                          <a:latin typeface="Amasis MT Pro" panose="02040504050005020304" pitchFamily="18" charset="0"/>
                        </a:rPr>
                        <a:t>24</a:t>
                      </a:r>
                      <a:r>
                        <a:rPr lang="en-US" sz="1800" b="0" i="0" kern="1200" dirty="0">
                          <a:solidFill>
                            <a:schemeClr val="dk1"/>
                          </a:solidFill>
                          <a:effectLst/>
                          <a:latin typeface="+mn-lt"/>
                          <a:ea typeface="+mn-ea"/>
                          <a:cs typeface="+mn-cs"/>
                        </a:rPr>
                        <a:t>°C</a:t>
                      </a:r>
                      <a:endParaRPr lang="en-US" dirty="0">
                        <a:latin typeface="Amasis MT Pro" panose="02040504050005020304" pitchFamily="18" charset="0"/>
                      </a:endParaRPr>
                    </a:p>
                  </a:txBody>
                  <a:tcPr/>
                </a:tc>
                <a:tc>
                  <a:txBody>
                    <a:bodyPr/>
                    <a:lstStyle/>
                    <a:p>
                      <a:r>
                        <a:rPr lang="en-US" dirty="0">
                          <a:latin typeface="Amasis MT Pro" panose="02040504050005020304" pitchFamily="18" charset="0"/>
                        </a:rPr>
                        <a:t>21</a:t>
                      </a:r>
                      <a:r>
                        <a:rPr lang="en-US" sz="1800" b="0" i="0" kern="1200" dirty="0">
                          <a:solidFill>
                            <a:schemeClr val="dk1"/>
                          </a:solidFill>
                          <a:effectLst/>
                          <a:latin typeface="+mn-lt"/>
                          <a:ea typeface="+mn-ea"/>
                          <a:cs typeface="+mn-cs"/>
                        </a:rPr>
                        <a:t>°C°C</a:t>
                      </a:r>
                      <a:endParaRPr lang="en-US" dirty="0">
                        <a:latin typeface="Amasis MT Pro" panose="02040504050005020304" pitchFamily="18" charset="0"/>
                      </a:endParaRPr>
                    </a:p>
                  </a:txBody>
                  <a:tcPr/>
                </a:tc>
                <a:extLst>
                  <a:ext uri="{0D108BD9-81ED-4DB2-BD59-A6C34878D82A}">
                    <a16:rowId xmlns:a16="http://schemas.microsoft.com/office/drawing/2014/main" val="205970821"/>
                  </a:ext>
                </a:extLst>
              </a:tr>
            </a:tbl>
          </a:graphicData>
        </a:graphic>
      </p:graphicFrame>
      <p:sp>
        <p:nvSpPr>
          <p:cNvPr id="5" name="TextBox 4">
            <a:extLst>
              <a:ext uri="{FF2B5EF4-FFF2-40B4-BE49-F238E27FC236}">
                <a16:creationId xmlns:a16="http://schemas.microsoft.com/office/drawing/2014/main" id="{C1126F82-1BFA-331D-1456-A18E736F2952}"/>
              </a:ext>
            </a:extLst>
          </p:cNvPr>
          <p:cNvSpPr txBox="1"/>
          <p:nvPr/>
        </p:nvSpPr>
        <p:spPr>
          <a:xfrm>
            <a:off x="2306319" y="1280160"/>
            <a:ext cx="8026400" cy="1938992"/>
          </a:xfrm>
          <a:prstGeom prst="rect">
            <a:avLst/>
          </a:prstGeom>
          <a:noFill/>
        </p:spPr>
        <p:txBody>
          <a:bodyPr wrap="square" rtlCol="0">
            <a:spAutoFit/>
          </a:bodyPr>
          <a:lstStyle/>
          <a:p>
            <a:r>
              <a:rPr lang="en-US" sz="2000" dirty="0">
                <a:latin typeface="Amasis MT Pro" panose="02040504050005020304" pitchFamily="18" charset="0"/>
              </a:rPr>
              <a:t>We took a temperature record of the water because during the start of December temperatures suddenly dropped and most of the tadpoles kept outside started dying. </a:t>
            </a:r>
          </a:p>
          <a:p>
            <a:endParaRPr lang="en-US" sz="2000" dirty="0">
              <a:latin typeface="Amasis MT Pro" panose="02040504050005020304" pitchFamily="18" charset="0"/>
            </a:endParaRPr>
          </a:p>
          <a:p>
            <a:r>
              <a:rPr lang="en-US" sz="2000" dirty="0">
                <a:latin typeface="Amasis MT Pro" panose="02040504050005020304" pitchFamily="18" charset="0"/>
              </a:rPr>
              <a:t>So we assumed that it was because of the temperature difference that they started dying. </a:t>
            </a:r>
          </a:p>
        </p:txBody>
      </p:sp>
    </p:spTree>
    <p:extLst>
      <p:ext uri="{BB962C8B-B14F-4D97-AF65-F5344CB8AC3E}">
        <p14:creationId xmlns:p14="http://schemas.microsoft.com/office/powerpoint/2010/main" val="42415165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57E88-2075-80F5-B60E-E986CC24B91E}"/>
              </a:ext>
            </a:extLst>
          </p:cNvPr>
          <p:cNvSpPr>
            <a:spLocks noGrp="1"/>
          </p:cNvSpPr>
          <p:nvPr>
            <p:ph type="title"/>
          </p:nvPr>
        </p:nvSpPr>
        <p:spPr>
          <a:xfrm>
            <a:off x="1621861" y="974887"/>
            <a:ext cx="7958331" cy="1077229"/>
          </a:xfrm>
        </p:spPr>
        <p:txBody>
          <a:bodyPr/>
          <a:lstStyle/>
          <a:p>
            <a:pPr algn="l"/>
            <a:r>
              <a:rPr lang="en-US" u="sng" dirty="0">
                <a:latin typeface="Amasis MT Pro" panose="02040504050005020304" pitchFamily="18" charset="0"/>
              </a:rPr>
              <a:t>CONCLUSION</a:t>
            </a:r>
          </a:p>
        </p:txBody>
      </p:sp>
      <p:sp>
        <p:nvSpPr>
          <p:cNvPr id="3" name="Content Placeholder 2">
            <a:extLst>
              <a:ext uri="{FF2B5EF4-FFF2-40B4-BE49-F238E27FC236}">
                <a16:creationId xmlns:a16="http://schemas.microsoft.com/office/drawing/2014/main" id="{228A127D-0978-AF35-20FD-92AB11ADD16B}"/>
              </a:ext>
            </a:extLst>
          </p:cNvPr>
          <p:cNvSpPr>
            <a:spLocks noGrp="1"/>
          </p:cNvSpPr>
          <p:nvPr>
            <p:ph idx="1"/>
          </p:nvPr>
        </p:nvSpPr>
        <p:spPr>
          <a:xfrm>
            <a:off x="1391920" y="2052116"/>
            <a:ext cx="9178219" cy="3997828"/>
          </a:xfrm>
        </p:spPr>
        <p:txBody>
          <a:bodyPr>
            <a:noAutofit/>
          </a:bodyPr>
          <a:lstStyle/>
          <a:p>
            <a:pPr marL="0" indent="0">
              <a:buNone/>
            </a:pPr>
            <a:r>
              <a:rPr lang="en-US" sz="2200" dirty="0">
                <a:latin typeface="Goudy Old Style" panose="02020502050305020303" pitchFamily="18" charset="0"/>
              </a:rPr>
              <a:t>The tadpoles kept indoors have a faster growth rate than those that were kept outdoors, as the temperature indoors is much warmer and is more suitable for metamorphosis. Even though the ideal temperatures for tadpole development weren’t achieved ( 30°C - 35°C), the tadpoles which were sheltered from harsher outside temperatures and kept in closed environments would have produced comparatively more thyroxine- thereby developing faster. Thus , the tadpoles that were kept indoors developed faster than the latter. Our observational study tells us that for the development of toads, temperatures must be ideal for quick development, they can and will develop despite slightly cooler temperatures, but they will take at least 3-4 months, while at optimal temperatures they will finish metamorphosis in around 3- 4 weeks.</a:t>
            </a:r>
          </a:p>
        </p:txBody>
      </p:sp>
    </p:spTree>
    <p:extLst>
      <p:ext uri="{BB962C8B-B14F-4D97-AF65-F5344CB8AC3E}">
        <p14:creationId xmlns:p14="http://schemas.microsoft.com/office/powerpoint/2010/main" val="2077693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4095F-C66A-5B2A-4F36-51F782683164}"/>
              </a:ext>
            </a:extLst>
          </p:cNvPr>
          <p:cNvSpPr>
            <a:spLocks noGrp="1"/>
          </p:cNvSpPr>
          <p:nvPr>
            <p:ph type="title"/>
          </p:nvPr>
        </p:nvSpPr>
        <p:spPr>
          <a:xfrm>
            <a:off x="1249680" y="808056"/>
            <a:ext cx="9320459" cy="1077229"/>
          </a:xfrm>
        </p:spPr>
        <p:txBody>
          <a:bodyPr>
            <a:normAutofit/>
          </a:bodyPr>
          <a:lstStyle/>
          <a:p>
            <a:pPr algn="l"/>
            <a:r>
              <a:rPr lang="en-US" u="sng" dirty="0">
                <a:latin typeface="Amasis MT Pro" panose="02040504050005020304" pitchFamily="18" charset="0"/>
              </a:rPr>
              <a:t>ECOLOGICAL IMPACT OF TEMPERATURE AND TOAD METAMORPHOSIS</a:t>
            </a:r>
          </a:p>
        </p:txBody>
      </p:sp>
      <p:sp>
        <p:nvSpPr>
          <p:cNvPr id="3" name="Content Placeholder 2">
            <a:extLst>
              <a:ext uri="{FF2B5EF4-FFF2-40B4-BE49-F238E27FC236}">
                <a16:creationId xmlns:a16="http://schemas.microsoft.com/office/drawing/2014/main" id="{137F26BE-E7D2-2367-AA9A-698D5E3519DC}"/>
              </a:ext>
            </a:extLst>
          </p:cNvPr>
          <p:cNvSpPr>
            <a:spLocks noGrp="1"/>
          </p:cNvSpPr>
          <p:nvPr>
            <p:ph idx="1"/>
          </p:nvPr>
        </p:nvSpPr>
        <p:spPr>
          <a:xfrm>
            <a:off x="1462958" y="2001316"/>
            <a:ext cx="8371921" cy="4419804"/>
          </a:xfrm>
        </p:spPr>
        <p:txBody>
          <a:bodyPr>
            <a:normAutofit/>
          </a:bodyPr>
          <a:lstStyle/>
          <a:p>
            <a:pPr>
              <a:buFont typeface="Wingdings" panose="05000000000000000000" pitchFamily="2" charset="2"/>
              <a:buChar char="Ø"/>
            </a:pPr>
            <a:r>
              <a:rPr lang="en-US" sz="2200" dirty="0">
                <a:latin typeface="Goudy Old Style" panose="02020502050305020303" pitchFamily="18" charset="0"/>
              </a:rPr>
              <a:t>Our observations made us realize that ideal temperatures being key for toad metamorphosis and availability of water, being primary concerns for reproduction in toads - as they exhibit external fertilization in water, and the development of tadpoles to adulthood takes place in water, loss of water bodies and pollution of water bodies are major threats to toads (and frogs). </a:t>
            </a:r>
          </a:p>
          <a:p>
            <a:pPr>
              <a:buFont typeface="Wingdings" panose="05000000000000000000" pitchFamily="2" charset="2"/>
              <a:buChar char="Ø"/>
            </a:pPr>
            <a:r>
              <a:rPr lang="en-US" sz="2200" dirty="0">
                <a:latin typeface="Goudy Old Style" panose="02020502050305020303" pitchFamily="18" charset="0"/>
              </a:rPr>
              <a:t>Climate change for toads and its ecological consequences are numerous.</a:t>
            </a:r>
          </a:p>
          <a:p>
            <a:pPr marL="0" indent="0">
              <a:buNone/>
            </a:pPr>
            <a:r>
              <a:rPr lang="en-US" sz="1900" dirty="0">
                <a:latin typeface="Goudy Old Style" panose="02020502050305020303" pitchFamily="18" charset="0"/>
              </a:rPr>
              <a:t> </a:t>
            </a:r>
            <a:endParaRPr lang="en-US" dirty="0"/>
          </a:p>
        </p:txBody>
      </p:sp>
    </p:spTree>
    <p:extLst>
      <p:ext uri="{BB962C8B-B14F-4D97-AF65-F5344CB8AC3E}">
        <p14:creationId xmlns:p14="http://schemas.microsoft.com/office/powerpoint/2010/main" val="3531512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TM16401375[[fn=Madison]]</Template>
  <TotalTime>315</TotalTime>
  <Words>1721</Words>
  <Application>Microsoft Office PowerPoint</Application>
  <PresentationFormat>Widescreen</PresentationFormat>
  <Paragraphs>100</Paragraphs>
  <Slides>14</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4" baseType="lpstr">
      <vt:lpstr>Amasis MT Pro</vt:lpstr>
      <vt:lpstr>Amasis MT Pro Light</vt:lpstr>
      <vt:lpstr>Arial</vt:lpstr>
      <vt:lpstr>Calibri</vt:lpstr>
      <vt:lpstr>Goudy Old Style</vt:lpstr>
      <vt:lpstr>MS Shell Dlg 2</vt:lpstr>
      <vt:lpstr>Wingdings</vt:lpstr>
      <vt:lpstr>Wingdings 3</vt:lpstr>
      <vt:lpstr>Madison</vt:lpstr>
      <vt:lpstr>Bitmap Image</vt:lpstr>
      <vt:lpstr>PowerPoint Presentation</vt:lpstr>
      <vt:lpstr>INTRODUCTION</vt:lpstr>
      <vt:lpstr>HYPOTHESIS</vt:lpstr>
      <vt:lpstr>PowerPoint Presentation</vt:lpstr>
      <vt:lpstr>PowerPoint Presentation</vt:lpstr>
      <vt:lpstr>PowerPoint Presentation</vt:lpstr>
      <vt:lpstr>PowerPoint Presentation</vt:lpstr>
      <vt:lpstr>CONCLUSION</vt:lpstr>
      <vt:lpstr>ECOLOGICAL IMPACT OF TEMPERATURE AND TOAD METAMORPHOSIS</vt:lpstr>
      <vt:lpstr>PowerPoint Presentation</vt:lpstr>
      <vt:lpstr>PowerPoint Presentation</vt:lpstr>
      <vt:lpstr>PowerPoint Presentation</vt:lpstr>
      <vt:lpstr>ACKNOWLEDGEMENTS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OBSERVATIONAL STUDY OF TOAD METAMORPHOSIS</dc:title>
  <dc:creator>SHREYA SANTOSH BELAWADI</dc:creator>
  <cp:lastModifiedBy>SHREYA SANTOSH BELAWADI</cp:lastModifiedBy>
  <cp:revision>12</cp:revision>
  <dcterms:created xsi:type="dcterms:W3CDTF">2022-11-28T14:46:06Z</dcterms:created>
  <dcterms:modified xsi:type="dcterms:W3CDTF">2022-12-16T15:50:31Z</dcterms:modified>
</cp:coreProperties>
</file>