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sldIdLst>
    <p:sldId id="281" r:id="rId2"/>
    <p:sldId id="258" r:id="rId3"/>
    <p:sldId id="256" r:id="rId4"/>
    <p:sldId id="283" r:id="rId5"/>
    <p:sldId id="257" r:id="rId6"/>
    <p:sldId id="284" r:id="rId7"/>
    <p:sldId id="285" r:id="rId8"/>
    <p:sldId id="286" r:id="rId9"/>
    <p:sldId id="287" r:id="rId10"/>
    <p:sldId id="288" r:id="rId11"/>
    <p:sldId id="293" r:id="rId12"/>
    <p:sldId id="294" r:id="rId13"/>
    <p:sldId id="295" r:id="rId14"/>
    <p:sldId id="271" r:id="rId15"/>
    <p:sldId id="289" r:id="rId16"/>
    <p:sldId id="290" r:id="rId17"/>
    <p:sldId id="291" r:id="rId18"/>
    <p:sldId id="292" r:id="rId19"/>
    <p:sldId id="296" r:id="rId20"/>
    <p:sldId id="299" r:id="rId21"/>
    <p:sldId id="301" r:id="rId22"/>
    <p:sldId id="278" r:id="rId23"/>
    <p:sldId id="297"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EA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D22856-C7C4-A6BE-F2DE-D55B8A109042}" v="1" dt="2022-12-10T04:42:19.464"/>
    <p1510:client id="{3484D85D-BACC-7A94-E247-BC9780636E39}" v="638" dt="2022-12-10T08:35:13.732"/>
    <p1510:client id="{361099C5-6692-2571-8B13-5F6074002DEB}" v="1044" dt="2022-11-25T14:42:41.415"/>
    <p1510:client id="{41A7A1F8-1292-59DB-70AC-335CD393DE92}" v="342" dt="2022-11-28T13:00:24.449"/>
    <p1510:client id="{6CBBB65C-9F98-2409-9F37-07458CC4FDD8}" v="4" dt="2022-12-10T05:11:15.283"/>
    <p1510:client id="{79FC713E-B15A-0108-9DAE-90251AB54286}" v="386" dt="2022-11-28T12:04:58.631"/>
    <p1510:client id="{96D38ECF-0545-B976-10F5-8F6CC889FF5A}" v="2" dt="2022-11-29T02:14:50.370"/>
    <p1510:client id="{A6F59860-7437-456E-9E56-EA1389F11A07}" v="965" dt="2022-11-25T11:22:57.295"/>
    <p1510:client id="{B45E0CCB-D308-7888-A1F0-2A6FD4076EE7}" v="9" dt="2022-12-16T15:50:45.649"/>
    <p1510:client id="{D19EF0EA-32FD-21D5-3296-52977262B27D}" v="2446" dt="2022-12-10T19:58:07.601"/>
    <p1510:client id="{DD550439-54F7-794D-8F82-7D18CD57C7BE}" v="12" dt="2022-12-10T12:26:32.813"/>
    <p1510:client id="{E1D9FA5E-37CE-496D-ACD6-484CADE2367F}" v="137" dt="2022-12-16T12:15:21.6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8E5E-745C-407D-B425-C78EBF08DF96}"/>
              </a:ext>
            </a:extLst>
          </p:cNvPr>
          <p:cNvSpPr>
            <a:spLocks noGrp="1"/>
          </p:cNvSpPr>
          <p:nvPr>
            <p:ph type="ctrTitle"/>
          </p:nvPr>
        </p:nvSpPr>
        <p:spPr>
          <a:xfrm>
            <a:off x="571501" y="822960"/>
            <a:ext cx="6057899" cy="5015169"/>
          </a:xfrm>
        </p:spPr>
        <p:txBody>
          <a:bodyPr anchor="t">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FD07A4D5-56F4-4287-B174-56C55B18FD68}"/>
              </a:ext>
            </a:extLst>
          </p:cNvPr>
          <p:cNvSpPr>
            <a:spLocks noGrp="1"/>
          </p:cNvSpPr>
          <p:nvPr>
            <p:ph type="subTitle" idx="1"/>
          </p:nvPr>
        </p:nvSpPr>
        <p:spPr>
          <a:xfrm>
            <a:off x="8109113" y="3003642"/>
            <a:ext cx="3522199" cy="2900274"/>
          </a:xfrm>
        </p:spPr>
        <p:txBody>
          <a:bodyPr anchor="b">
            <a:normAutofit/>
          </a:bodyPr>
          <a:lstStyle>
            <a:lvl1pPr marL="0" indent="0" algn="l">
              <a:lnSpc>
                <a:spcPct val="130000"/>
              </a:lnSpc>
              <a:buNone/>
              <a:defRPr sz="14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B9C19-FEE0-4852-B181-14A0DD77F40D}"/>
              </a:ext>
            </a:extLst>
          </p:cNvPr>
          <p:cNvSpPr>
            <a:spLocks noGrp="1"/>
          </p:cNvSpPr>
          <p:nvPr>
            <p:ph type="dt" sz="half" idx="10"/>
          </p:nvPr>
        </p:nvSpPr>
        <p:spPr/>
        <p:txBody>
          <a:bodyPr/>
          <a:lstStyle/>
          <a:p>
            <a:fld id="{1C8322F6-1C60-46CF-968C-BC20E470F443}" type="datetimeFigureOut">
              <a:rPr lang="en-US" smtClean="0"/>
              <a:t>12/16/2022</a:t>
            </a:fld>
            <a:endParaRPr lang="en-US"/>
          </a:p>
        </p:txBody>
      </p:sp>
      <p:sp>
        <p:nvSpPr>
          <p:cNvPr id="5" name="Footer Placeholder 4">
            <a:extLst>
              <a:ext uri="{FF2B5EF4-FFF2-40B4-BE49-F238E27FC236}">
                <a16:creationId xmlns:a16="http://schemas.microsoft.com/office/drawing/2014/main" id="{11127DDF-01B7-463C-82BC-BBF429618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2056A-C3EE-4809-B1F3-1CEEEA266F7B}"/>
              </a:ext>
            </a:extLst>
          </p:cNvPr>
          <p:cNvSpPr>
            <a:spLocks noGrp="1"/>
          </p:cNvSpPr>
          <p:nvPr>
            <p:ph type="sldNum" sz="quarter" idx="12"/>
          </p:nvPr>
        </p:nvSpPr>
        <p:spPr/>
        <p:txBody>
          <a:bodyPr/>
          <a:lstStyle/>
          <a:p>
            <a:fld id="{5EEB83C2-341F-4C28-A243-1C56DDDA54D3}" type="slidenum">
              <a:rPr lang="en-US" smtClean="0"/>
              <a:t>‹#›</a:t>
            </a:fld>
            <a:endParaRPr lang="en-US"/>
          </a:p>
        </p:txBody>
      </p:sp>
      <p:cxnSp>
        <p:nvCxnSpPr>
          <p:cNvPr id="9" name="Straight Connector 8">
            <a:extLst>
              <a:ext uri="{FF2B5EF4-FFF2-40B4-BE49-F238E27FC236}">
                <a16:creationId xmlns:a16="http://schemas.microsoft.com/office/drawing/2014/main" id="{A240FCEE-B6E2-46D0-9BB0-F45F79545E9D}"/>
              </a:ext>
            </a:extLst>
          </p:cNvPr>
          <p:cNvCxnSpPr>
            <a:cxnSpLocks/>
          </p:cNvCxnSpPr>
          <p:nvPr/>
        </p:nvCxnSpPr>
        <p:spPr>
          <a:xfrm flipH="1">
            <a:off x="571501"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BD2FB83-3783-4477-80B5-DA5BF10BAF57}"/>
              </a:ext>
            </a:extLst>
          </p:cNvPr>
          <p:cNvCxnSpPr>
            <a:cxnSpLocks/>
          </p:cNvCxnSpPr>
          <p:nvPr/>
        </p:nvCxnSpPr>
        <p:spPr>
          <a:xfrm>
            <a:off x="7742482"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83EA203-71D5-49C0-9626-FFA8E46787B0}"/>
              </a:ext>
            </a:extLst>
          </p:cNvPr>
          <p:cNvCxnSpPr>
            <a:cxnSpLocks/>
          </p:cNvCxnSpPr>
          <p:nvPr/>
        </p:nvCxnSpPr>
        <p:spPr>
          <a:xfrm flipH="1">
            <a:off x="577485" y="6283518"/>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51698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1467D-9ED1-4211-A71E-41C91C755C9D}"/>
              </a:ext>
            </a:extLst>
          </p:cNvPr>
          <p:cNvSpPr>
            <a:spLocks noGrp="1"/>
          </p:cNvSpPr>
          <p:nvPr>
            <p:ph type="title"/>
          </p:nvPr>
        </p:nvSpPr>
        <p:spPr>
          <a:xfrm>
            <a:off x="571500" y="689289"/>
            <a:ext cx="11049000" cy="108410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F8A6A1-C9C7-4FDF-B4DA-1E86B6A355F8}"/>
              </a:ext>
            </a:extLst>
          </p:cNvPr>
          <p:cNvSpPr>
            <a:spLocks noGrp="1"/>
          </p:cNvSpPr>
          <p:nvPr>
            <p:ph type="body" idx="1"/>
          </p:nvPr>
        </p:nvSpPr>
        <p:spPr>
          <a:xfrm>
            <a:off x="571499" y="2075688"/>
            <a:ext cx="11059811" cy="38180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CC44A-C635-4CD0-90E9-D9503AF4CCF2}"/>
              </a:ext>
            </a:extLst>
          </p:cNvPr>
          <p:cNvSpPr>
            <a:spLocks noGrp="1"/>
          </p:cNvSpPr>
          <p:nvPr>
            <p:ph type="dt" sz="half" idx="2"/>
          </p:nvPr>
        </p:nvSpPr>
        <p:spPr>
          <a:xfrm>
            <a:off x="8036732" y="6397103"/>
            <a:ext cx="3091928" cy="365125"/>
          </a:xfrm>
          <a:prstGeom prst="rect">
            <a:avLst/>
          </a:prstGeom>
        </p:spPr>
        <p:txBody>
          <a:bodyPr vert="horz" lIns="91440" tIns="45720" rIns="91440" bIns="45720" rtlCol="0" anchor="ctr"/>
          <a:lstStyle>
            <a:lvl1pPr algn="r">
              <a:defRPr sz="800" cap="all" spc="200" baseline="0">
                <a:solidFill>
                  <a:schemeClr val="tx1"/>
                </a:solidFill>
              </a:defRPr>
            </a:lvl1pPr>
          </a:lstStyle>
          <a:p>
            <a:fld id="{1C8322F6-1C60-46CF-968C-BC20E470F443}" type="datetimeFigureOut">
              <a:rPr lang="en-US" smtClean="0"/>
              <a:t>12/16/2022</a:t>
            </a:fld>
            <a:endParaRPr lang="en-US"/>
          </a:p>
        </p:txBody>
      </p:sp>
      <p:sp>
        <p:nvSpPr>
          <p:cNvPr id="5" name="Footer Placeholder 4">
            <a:extLst>
              <a:ext uri="{FF2B5EF4-FFF2-40B4-BE49-F238E27FC236}">
                <a16:creationId xmlns:a16="http://schemas.microsoft.com/office/drawing/2014/main" id="{58ABF682-1A47-492C-81E3-9DB0A50ECB1F}"/>
              </a:ext>
            </a:extLst>
          </p:cNvPr>
          <p:cNvSpPr>
            <a:spLocks noGrp="1"/>
          </p:cNvSpPr>
          <p:nvPr>
            <p:ph type="ftr" sz="quarter" idx="3"/>
          </p:nvPr>
        </p:nvSpPr>
        <p:spPr>
          <a:xfrm>
            <a:off x="475782" y="6397103"/>
            <a:ext cx="4114800" cy="365125"/>
          </a:xfrm>
          <a:prstGeom prst="rect">
            <a:avLst/>
          </a:prstGeom>
        </p:spPr>
        <p:txBody>
          <a:bodyPr vert="horz" lIns="91440" tIns="45720" rIns="91440" bIns="45720" rtlCol="0" anchor="ctr"/>
          <a:lstStyle>
            <a:lvl1pPr algn="l">
              <a:defRPr sz="800" cap="all" spc="2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6CCC814B-9105-44ED-98A9-D326B2E2605C}"/>
              </a:ext>
            </a:extLst>
          </p:cNvPr>
          <p:cNvSpPr>
            <a:spLocks noGrp="1"/>
          </p:cNvSpPr>
          <p:nvPr>
            <p:ph type="sldNum" sz="quarter" idx="4"/>
          </p:nvPr>
        </p:nvSpPr>
        <p:spPr>
          <a:xfrm>
            <a:off x="11024553" y="6397103"/>
            <a:ext cx="700775" cy="365125"/>
          </a:xfrm>
          <a:prstGeom prst="rect">
            <a:avLst/>
          </a:prstGeom>
        </p:spPr>
        <p:txBody>
          <a:bodyPr vert="horz" lIns="91440" tIns="45720" rIns="91440" bIns="45720" rtlCol="0" anchor="ctr"/>
          <a:lstStyle>
            <a:lvl1pPr algn="r">
              <a:defRPr sz="800">
                <a:solidFill>
                  <a:schemeClr val="tx1"/>
                </a:solidFill>
              </a:defRPr>
            </a:lvl1pPr>
          </a:lstStyle>
          <a:p>
            <a:fld id="{5EEB83C2-341F-4C28-A243-1C56DDDA54D3}" type="slidenum">
              <a:rPr lang="en-US" smtClean="0"/>
              <a:t>‹#›</a:t>
            </a:fld>
            <a:endParaRPr lang="en-US"/>
          </a:p>
        </p:txBody>
      </p:sp>
      <p:cxnSp>
        <p:nvCxnSpPr>
          <p:cNvPr id="20" name="Straight Connector 19">
            <a:extLst>
              <a:ext uri="{FF2B5EF4-FFF2-40B4-BE49-F238E27FC236}">
                <a16:creationId xmlns:a16="http://schemas.microsoft.com/office/drawing/2014/main" id="{A6814345-41DE-42C5-8657-66C1417DF81A}"/>
              </a:ext>
            </a:extLst>
          </p:cNvPr>
          <p:cNvCxnSpPr>
            <a:cxnSpLocks/>
          </p:cNvCxnSpPr>
          <p:nvPr/>
        </p:nvCxnSpPr>
        <p:spPr>
          <a:xfrm flipH="1">
            <a:off x="566094" y="6286347"/>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E68E419-3727-4F5E-8840-AF149B33B0B7}"/>
              </a:ext>
            </a:extLst>
          </p:cNvPr>
          <p:cNvCxnSpPr>
            <a:cxnSpLocks/>
          </p:cNvCxnSpPr>
          <p:nvPr/>
        </p:nvCxnSpPr>
        <p:spPr>
          <a:xfrm flipH="1">
            <a:off x="577485" y="1883336"/>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19B6EC-D7AE-452F-8D0C-D11BD3377F3E}"/>
              </a:ext>
            </a:extLst>
          </p:cNvPr>
          <p:cNvCxnSpPr>
            <a:cxnSpLocks/>
          </p:cNvCxnSpPr>
          <p:nvPr/>
        </p:nvCxnSpPr>
        <p:spPr>
          <a:xfrm flipH="1">
            <a:off x="577485"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991462"/>
      </p:ext>
    </p:extLst>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4000" kern="1200" spc="-100" baseline="0">
          <a:solidFill>
            <a:schemeClr val="tx1"/>
          </a:solidFill>
          <a:latin typeface="Batang" panose="02030600000101010101" pitchFamily="18" charset="-127"/>
          <a:ea typeface="Batang" panose="02030600000101010101" pitchFamily="18" charset="-127"/>
          <a:cs typeface="+mj-cs"/>
        </a:defRPr>
      </a:lvl1pPr>
    </p:titleStyle>
    <p:bodyStyle>
      <a:lvl1pPr marL="228600" indent="-228600" algn="l" defTabSz="914400" rtl="0" eaLnBrk="1" latinLnBrk="0" hangingPunct="1">
        <a:lnSpc>
          <a:spcPct val="120000"/>
        </a:lnSpc>
        <a:spcBef>
          <a:spcPts val="1000"/>
        </a:spcBef>
        <a:buSzPct val="80000"/>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SzPct val="80000"/>
        <a:buFont typeface="Avenir Next LT Pro Light" panose="020B03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0000"/>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SzPct val="80000"/>
        <a:buFont typeface="Avenir Next LT Pro Light" panose="020B03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20000"/>
        </a:lnSpc>
        <a:spcBef>
          <a:spcPts val="500"/>
        </a:spcBef>
        <a:buSzPct val="8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70C3DAC-16AE-8783-6D68-8537279F5484}"/>
              </a:ext>
            </a:extLst>
          </p:cNvPr>
          <p:cNvPicPr>
            <a:picLocks noChangeAspect="1"/>
          </p:cNvPicPr>
          <p:nvPr/>
        </p:nvPicPr>
        <p:blipFill>
          <a:blip r:embed="rId2"/>
          <a:stretch>
            <a:fillRect/>
          </a:stretch>
        </p:blipFill>
        <p:spPr>
          <a:xfrm>
            <a:off x="302919" y="2212"/>
            <a:ext cx="1454386" cy="1801799"/>
          </a:xfrm>
          <a:prstGeom prst="rect">
            <a:avLst/>
          </a:prstGeom>
        </p:spPr>
      </p:pic>
      <p:pic>
        <p:nvPicPr>
          <p:cNvPr id="5" name="Picture 5">
            <a:extLst>
              <a:ext uri="{FF2B5EF4-FFF2-40B4-BE49-F238E27FC236}">
                <a16:creationId xmlns:a16="http://schemas.microsoft.com/office/drawing/2014/main" id="{A066DB01-6793-E9E5-3699-E3687F5165E5}"/>
              </a:ext>
            </a:extLst>
          </p:cNvPr>
          <p:cNvPicPr>
            <a:picLocks noChangeAspect="1"/>
          </p:cNvPicPr>
          <p:nvPr/>
        </p:nvPicPr>
        <p:blipFill>
          <a:blip r:embed="rId3"/>
          <a:stretch>
            <a:fillRect/>
          </a:stretch>
        </p:blipFill>
        <p:spPr>
          <a:xfrm>
            <a:off x="359363" y="1530722"/>
            <a:ext cx="7145866" cy="3805961"/>
          </a:xfrm>
          <a:prstGeom prst="rect">
            <a:avLst/>
          </a:prstGeom>
        </p:spPr>
      </p:pic>
      <p:sp>
        <p:nvSpPr>
          <p:cNvPr id="6" name="TextBox 5">
            <a:extLst>
              <a:ext uri="{FF2B5EF4-FFF2-40B4-BE49-F238E27FC236}">
                <a16:creationId xmlns:a16="http://schemas.microsoft.com/office/drawing/2014/main" id="{7EB27592-205F-512F-850F-0A588A5812A6}"/>
              </a:ext>
            </a:extLst>
          </p:cNvPr>
          <p:cNvSpPr txBox="1"/>
          <p:nvPr/>
        </p:nvSpPr>
        <p:spPr>
          <a:xfrm>
            <a:off x="7892814" y="762000"/>
            <a:ext cx="3979333"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500">
                <a:latin typeface="Times New Roman"/>
                <a:cs typeface="Times New Roman"/>
              </a:rPr>
              <a:t>SURVEY ON A TERRACE GARDEN</a:t>
            </a:r>
          </a:p>
        </p:txBody>
      </p:sp>
    </p:spTree>
    <p:extLst>
      <p:ext uri="{BB962C8B-B14F-4D97-AF65-F5344CB8AC3E}">
        <p14:creationId xmlns:p14="http://schemas.microsoft.com/office/powerpoint/2010/main" val="1529118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7D2EF33D-68BD-428C-B26E-2F4962407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2" y="0"/>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8DF689-E7C2-FA18-7CC2-1840027E19F6}"/>
              </a:ext>
            </a:extLst>
          </p:cNvPr>
          <p:cNvSpPr>
            <a:spLocks noGrp="1"/>
          </p:cNvSpPr>
          <p:nvPr>
            <p:ph type="ctrTitle"/>
          </p:nvPr>
        </p:nvSpPr>
        <p:spPr>
          <a:xfrm>
            <a:off x="521208" y="749214"/>
            <a:ext cx="7459127" cy="1314162"/>
          </a:xfrm>
        </p:spPr>
        <p:txBody>
          <a:bodyPr anchor="ctr">
            <a:normAutofit/>
          </a:bodyPr>
          <a:lstStyle/>
          <a:p>
            <a:r>
              <a:rPr lang="en-US" sz="4400">
                <a:latin typeface="Batang"/>
                <a:ea typeface="Batang"/>
              </a:rPr>
              <a:t>Plant species</a:t>
            </a:r>
            <a:br>
              <a:rPr lang="en-US" sz="4400">
                <a:latin typeface="Batang"/>
                <a:ea typeface="Batang"/>
              </a:rPr>
            </a:br>
            <a:endParaRPr lang="en-US" sz="4400"/>
          </a:p>
        </p:txBody>
      </p:sp>
      <p:sp>
        <p:nvSpPr>
          <p:cNvPr id="3" name="Subtitle 2">
            <a:extLst>
              <a:ext uri="{FF2B5EF4-FFF2-40B4-BE49-F238E27FC236}">
                <a16:creationId xmlns:a16="http://schemas.microsoft.com/office/drawing/2014/main" id="{B78E01E5-371D-2765-D018-1E1AEF876580}"/>
              </a:ext>
            </a:extLst>
          </p:cNvPr>
          <p:cNvSpPr>
            <a:spLocks noGrp="1"/>
          </p:cNvSpPr>
          <p:nvPr>
            <p:ph type="subTitle" idx="1"/>
          </p:nvPr>
        </p:nvSpPr>
        <p:spPr>
          <a:xfrm>
            <a:off x="8622524" y="799248"/>
            <a:ext cx="3016565" cy="1214095"/>
          </a:xfrm>
        </p:spPr>
        <p:txBody>
          <a:bodyPr anchor="ctr">
            <a:normAutofit/>
          </a:bodyPr>
          <a:lstStyle/>
          <a:p>
            <a:endParaRPr lang="en-US"/>
          </a:p>
        </p:txBody>
      </p:sp>
      <p:cxnSp>
        <p:nvCxnSpPr>
          <p:cNvPr id="43" name="Straight Connector 42">
            <a:extLst>
              <a:ext uri="{FF2B5EF4-FFF2-40B4-BE49-F238E27FC236}">
                <a16:creationId xmlns:a16="http://schemas.microsoft.com/office/drawing/2014/main" id="{BB0822C5-45F8-48C5-867F-0DE8538684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83810" y="571500"/>
            <a:ext cx="0" cy="1669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91E38C7-3164-416B-A453-D3B6F612D3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174" y="571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B933F62-7D83-4660-BEBE-A3673C55E4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0732" y="2241091"/>
            <a:ext cx="110476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4">
            <a:extLst>
              <a:ext uri="{FF2B5EF4-FFF2-40B4-BE49-F238E27FC236}">
                <a16:creationId xmlns:a16="http://schemas.microsoft.com/office/drawing/2014/main" id="{F48BD0E2-EB1C-0B65-C859-376A461ED732}"/>
              </a:ext>
            </a:extLst>
          </p:cNvPr>
          <p:cNvGraphicFramePr>
            <a:graphicFrameLocks noGrp="1"/>
          </p:cNvGraphicFramePr>
          <p:nvPr>
            <p:extLst>
              <p:ext uri="{D42A27DB-BD31-4B8C-83A1-F6EECF244321}">
                <p14:modId xmlns:p14="http://schemas.microsoft.com/office/powerpoint/2010/main" val="2344992086"/>
              </p:ext>
            </p:extLst>
          </p:nvPr>
        </p:nvGraphicFramePr>
        <p:xfrm>
          <a:off x="581637" y="2365151"/>
          <a:ext cx="10837526" cy="4346794"/>
        </p:xfrm>
        <a:graphic>
          <a:graphicData uri="http://schemas.openxmlformats.org/drawingml/2006/table">
            <a:tbl>
              <a:tblPr firstRow="1" bandRow="1">
                <a:tableStyleId>{5C22544A-7EE6-4342-B048-85BDC9FD1C3A}</a:tableStyleId>
              </a:tblPr>
              <a:tblGrid>
                <a:gridCol w="1975555">
                  <a:extLst>
                    <a:ext uri="{9D8B030D-6E8A-4147-A177-3AD203B41FA5}">
                      <a16:colId xmlns:a16="http://schemas.microsoft.com/office/drawing/2014/main" val="1794983764"/>
                    </a:ext>
                  </a:extLst>
                </a:gridCol>
                <a:gridCol w="2169467">
                  <a:extLst>
                    <a:ext uri="{9D8B030D-6E8A-4147-A177-3AD203B41FA5}">
                      <a16:colId xmlns:a16="http://schemas.microsoft.com/office/drawing/2014/main" val="3560590506"/>
                    </a:ext>
                  </a:extLst>
                </a:gridCol>
                <a:gridCol w="2181188">
                  <a:extLst>
                    <a:ext uri="{9D8B030D-6E8A-4147-A177-3AD203B41FA5}">
                      <a16:colId xmlns:a16="http://schemas.microsoft.com/office/drawing/2014/main" val="2938645098"/>
                    </a:ext>
                  </a:extLst>
                </a:gridCol>
                <a:gridCol w="2255658">
                  <a:extLst>
                    <a:ext uri="{9D8B030D-6E8A-4147-A177-3AD203B41FA5}">
                      <a16:colId xmlns:a16="http://schemas.microsoft.com/office/drawing/2014/main" val="1246684045"/>
                    </a:ext>
                  </a:extLst>
                </a:gridCol>
                <a:gridCol w="2255658">
                  <a:extLst>
                    <a:ext uri="{9D8B030D-6E8A-4147-A177-3AD203B41FA5}">
                      <a16:colId xmlns:a16="http://schemas.microsoft.com/office/drawing/2014/main" val="3514407144"/>
                    </a:ext>
                  </a:extLst>
                </a:gridCol>
              </a:tblGrid>
              <a:tr h="576077">
                <a:tc>
                  <a:txBody>
                    <a:bodyPr/>
                    <a:lstStyle/>
                    <a:p>
                      <a:r>
                        <a:rPr lang="en-US" sz="1800" dirty="0"/>
                        <a:t>Common Name</a:t>
                      </a:r>
                    </a:p>
                  </a:txBody>
                  <a:tcPr marL="92654" marR="92654" marT="46327" marB="46327"/>
                </a:tc>
                <a:tc>
                  <a:txBody>
                    <a:bodyPr/>
                    <a:lstStyle/>
                    <a:p>
                      <a:r>
                        <a:rPr lang="en-US" sz="1800" dirty="0"/>
                        <a:t>Local Name</a:t>
                      </a:r>
                    </a:p>
                  </a:txBody>
                  <a:tcPr marL="92654" marR="92654" marT="46327" marB="46327"/>
                </a:tc>
                <a:tc>
                  <a:txBody>
                    <a:bodyPr/>
                    <a:lstStyle/>
                    <a:p>
                      <a:r>
                        <a:rPr lang="en-US" sz="1800" dirty="0"/>
                        <a:t>Scientific Name</a:t>
                      </a:r>
                    </a:p>
                  </a:txBody>
                  <a:tcPr marL="92654" marR="92654" marT="46327" marB="46327"/>
                </a:tc>
                <a:tc>
                  <a:txBody>
                    <a:bodyPr/>
                    <a:lstStyle/>
                    <a:p>
                      <a:r>
                        <a:rPr lang="en-US" sz="1800" dirty="0"/>
                        <a:t>Values</a:t>
                      </a:r>
                    </a:p>
                  </a:txBody>
                  <a:tcPr marL="92654" marR="92654" marT="46327" marB="46327"/>
                </a:tc>
                <a:tc>
                  <a:txBody>
                    <a:bodyPr/>
                    <a:lstStyle/>
                    <a:p>
                      <a:pPr lvl="0">
                        <a:buNone/>
                      </a:pPr>
                      <a:r>
                        <a:rPr lang="en-US" sz="1800" dirty="0"/>
                        <a:t>Native </a:t>
                      </a:r>
                    </a:p>
                  </a:txBody>
                  <a:tcPr marL="92654" marR="92654" marT="46327" marB="46327"/>
                </a:tc>
                <a:extLst>
                  <a:ext uri="{0D108BD9-81ED-4DB2-BD59-A6C34878D82A}">
                    <a16:rowId xmlns:a16="http://schemas.microsoft.com/office/drawing/2014/main" val="3868400779"/>
                  </a:ext>
                </a:extLst>
              </a:tr>
              <a:tr h="576077">
                <a:tc>
                  <a:txBody>
                    <a:bodyPr/>
                    <a:lstStyle/>
                    <a:p>
                      <a:r>
                        <a:rPr lang="en-US" sz="1800" dirty="0"/>
                        <a:t>Lakshmi Taru</a:t>
                      </a:r>
                    </a:p>
                  </a:txBody>
                  <a:tcPr marL="92654" marR="92654" marT="46327" marB="46327"/>
                </a:tc>
                <a:tc>
                  <a:txBody>
                    <a:bodyPr/>
                    <a:lstStyle/>
                    <a:p>
                      <a:r>
                        <a:rPr lang="en-US" sz="1800" dirty="0"/>
                        <a:t>-</a:t>
                      </a:r>
                    </a:p>
                  </a:txBody>
                  <a:tcPr marL="92654" marR="92654" marT="46327" marB="46327"/>
                </a:tc>
                <a:tc>
                  <a:txBody>
                    <a:bodyPr/>
                    <a:lstStyle/>
                    <a:p>
                      <a:r>
                        <a:rPr lang="en-US" sz="1800" i="1" dirty="0"/>
                        <a:t>Simarouba glauca</a:t>
                      </a:r>
                      <a:endParaRPr lang="en-US" sz="1800" i="1" dirty="0" err="1"/>
                    </a:p>
                  </a:txBody>
                  <a:tcPr marL="92654" marR="92654" marT="46327" marB="46327"/>
                </a:tc>
                <a:tc>
                  <a:txBody>
                    <a:bodyPr/>
                    <a:lstStyle/>
                    <a:p>
                      <a:r>
                        <a:rPr lang="en-US" sz="1800" dirty="0"/>
                        <a:t>-</a:t>
                      </a:r>
                    </a:p>
                  </a:txBody>
                  <a:tcPr marL="92654" marR="92654" marT="46327" marB="46327"/>
                </a:tc>
                <a:tc>
                  <a:txBody>
                    <a:bodyPr/>
                    <a:lstStyle/>
                    <a:p>
                      <a:pPr lvl="0">
                        <a:buNone/>
                      </a:pPr>
                      <a:r>
                        <a:rPr lang="en-US" sz="1800" dirty="0"/>
                        <a:t>Florida, USA</a:t>
                      </a:r>
                    </a:p>
                  </a:txBody>
                  <a:tcPr marL="92654" marR="92654" marT="46327" marB="46327"/>
                </a:tc>
                <a:extLst>
                  <a:ext uri="{0D108BD9-81ED-4DB2-BD59-A6C34878D82A}">
                    <a16:rowId xmlns:a16="http://schemas.microsoft.com/office/drawing/2014/main" val="3171121714"/>
                  </a:ext>
                </a:extLst>
              </a:tr>
              <a:tr h="576077">
                <a:tc>
                  <a:txBody>
                    <a:bodyPr/>
                    <a:lstStyle/>
                    <a:p>
                      <a:r>
                        <a:rPr lang="en-US" sz="1800" dirty="0" err="1"/>
                        <a:t>Bramhakamala</a:t>
                      </a:r>
                      <a:r>
                        <a:rPr lang="en-US" sz="1800" dirty="0"/>
                        <a:t> </a:t>
                      </a:r>
                    </a:p>
                  </a:txBody>
                  <a:tcPr marL="92654" marR="92654" marT="46327" marB="46327"/>
                </a:tc>
                <a:tc>
                  <a:txBody>
                    <a:bodyPr/>
                    <a:lstStyle/>
                    <a:p>
                      <a:r>
                        <a:rPr lang="en-US" sz="1800" dirty="0"/>
                        <a:t>-</a:t>
                      </a:r>
                      <a:endParaRPr lang="en-US" sz="1800" dirty="0" err="1"/>
                    </a:p>
                  </a:txBody>
                  <a:tcPr marL="92654" marR="92654" marT="46327" marB="46327"/>
                </a:tc>
                <a:tc>
                  <a:txBody>
                    <a:bodyPr/>
                    <a:lstStyle/>
                    <a:p>
                      <a:pPr lvl="0" algn="l">
                        <a:lnSpc>
                          <a:spcPct val="100000"/>
                        </a:lnSpc>
                        <a:spcBef>
                          <a:spcPts val="0"/>
                        </a:spcBef>
                        <a:spcAft>
                          <a:spcPts val="0"/>
                        </a:spcAft>
                        <a:buNone/>
                      </a:pPr>
                      <a:r>
                        <a:rPr lang="en-US" sz="1800" b="0" i="0" u="none" strike="noStrike" noProof="0" dirty="0" err="1"/>
                        <a:t>Saussurea</a:t>
                      </a:r>
                      <a:r>
                        <a:rPr lang="en-US" sz="1800" b="0" i="0" u="none" strike="noStrike" noProof="0" dirty="0"/>
                        <a:t> </a:t>
                      </a:r>
                      <a:r>
                        <a:rPr lang="en-US" sz="1800" b="0" i="0" u="none" strike="noStrike" noProof="0" dirty="0" err="1"/>
                        <a:t>obvallata</a:t>
                      </a:r>
                      <a:endParaRPr lang="en-US" dirty="0" err="1"/>
                    </a:p>
                  </a:txBody>
                  <a:tcPr marL="92654" marR="92654" marT="46327" marB="46327"/>
                </a:tc>
                <a:tc>
                  <a:txBody>
                    <a:bodyPr/>
                    <a:lstStyle/>
                    <a:p>
                      <a:r>
                        <a:rPr lang="en-US" sz="1800" dirty="0"/>
                        <a:t>-</a:t>
                      </a:r>
                    </a:p>
                  </a:txBody>
                  <a:tcPr marL="92654" marR="92654" marT="46327" marB="46327"/>
                </a:tc>
                <a:tc>
                  <a:txBody>
                    <a:bodyPr/>
                    <a:lstStyle/>
                    <a:p>
                      <a:pPr lvl="0">
                        <a:buNone/>
                      </a:pPr>
                      <a:r>
                        <a:rPr lang="en-US" sz="1800" dirty="0"/>
                        <a:t>India</a:t>
                      </a:r>
                    </a:p>
                  </a:txBody>
                  <a:tcPr marL="92654" marR="92654" marT="46327" marB="46327"/>
                </a:tc>
                <a:extLst>
                  <a:ext uri="{0D108BD9-81ED-4DB2-BD59-A6C34878D82A}">
                    <a16:rowId xmlns:a16="http://schemas.microsoft.com/office/drawing/2014/main" val="298944875"/>
                  </a:ext>
                </a:extLst>
              </a:tr>
              <a:tr h="423586">
                <a:tc>
                  <a:txBody>
                    <a:bodyPr/>
                    <a:lstStyle/>
                    <a:p>
                      <a:r>
                        <a:rPr lang="en-US" sz="1800" dirty="0"/>
                        <a:t>Turmeric</a:t>
                      </a:r>
                    </a:p>
                  </a:txBody>
                  <a:tcPr marL="92654" marR="92654" marT="46327" marB="46327"/>
                </a:tc>
                <a:tc>
                  <a:txBody>
                    <a:bodyPr/>
                    <a:lstStyle/>
                    <a:p>
                      <a:r>
                        <a:rPr lang="en-US" sz="1800" dirty="0"/>
                        <a:t>Haldi</a:t>
                      </a:r>
                      <a:endParaRPr lang="en-US" sz="1800" dirty="0" err="1"/>
                    </a:p>
                  </a:txBody>
                  <a:tcPr marL="92654" marR="92654" marT="46327" marB="46327"/>
                </a:tc>
                <a:tc>
                  <a:txBody>
                    <a:bodyPr/>
                    <a:lstStyle/>
                    <a:p>
                      <a:pPr lvl="0">
                        <a:buNone/>
                      </a:pPr>
                      <a:r>
                        <a:rPr lang="en-US" sz="1800" b="0" i="0" u="none" strike="noStrike" noProof="0" dirty="0">
                          <a:latin typeface="Avenir Next LT Pro Light"/>
                        </a:rPr>
                        <a:t>Curcuma</a:t>
                      </a:r>
                      <a:endParaRPr lang="en-US" dirty="0"/>
                    </a:p>
                  </a:txBody>
                  <a:tcPr marL="92654" marR="92654" marT="46327" marB="46327"/>
                </a:tc>
                <a:tc>
                  <a:txBody>
                    <a:bodyPr/>
                    <a:lstStyle/>
                    <a:p>
                      <a:r>
                        <a:rPr lang="en-US" sz="1800" dirty="0"/>
                        <a:t>Food </a:t>
                      </a:r>
                      <a:r>
                        <a:rPr lang="en-US" sz="1800" b="0" i="0" u="none" strike="noStrike" noProof="0" dirty="0">
                          <a:latin typeface="Avenir Next LT Pro Light"/>
                        </a:rPr>
                        <a:t>industry</a:t>
                      </a:r>
                      <a:endParaRPr lang="en-US" sz="1800" dirty="0"/>
                    </a:p>
                  </a:txBody>
                  <a:tcPr marL="92654" marR="92654" marT="46327" marB="46327"/>
                </a:tc>
                <a:tc>
                  <a:txBody>
                    <a:bodyPr/>
                    <a:lstStyle/>
                    <a:p>
                      <a:pPr lvl="0">
                        <a:buNone/>
                      </a:pPr>
                      <a:r>
                        <a:rPr lang="en-US" sz="1800" dirty="0"/>
                        <a:t>Asia</a:t>
                      </a:r>
                    </a:p>
                  </a:txBody>
                  <a:tcPr marL="92654" marR="92654" marT="46327" marB="46327"/>
                </a:tc>
                <a:extLst>
                  <a:ext uri="{0D108BD9-81ED-4DB2-BD59-A6C34878D82A}">
                    <a16:rowId xmlns:a16="http://schemas.microsoft.com/office/drawing/2014/main" val="2786655940"/>
                  </a:ext>
                </a:extLst>
              </a:tr>
              <a:tr h="423586">
                <a:tc>
                  <a:txBody>
                    <a:bodyPr/>
                    <a:lstStyle/>
                    <a:p>
                      <a:r>
                        <a:rPr lang="en-US" sz="1800" dirty="0"/>
                        <a:t>Curry Leaves</a:t>
                      </a:r>
                    </a:p>
                  </a:txBody>
                  <a:tcPr marL="92654" marR="92654" marT="46327" marB="46327"/>
                </a:tc>
                <a:tc>
                  <a:txBody>
                    <a:bodyPr/>
                    <a:lstStyle/>
                    <a:p>
                      <a:r>
                        <a:rPr lang="en-US" sz="1800" dirty="0" err="1"/>
                        <a:t>Karibevu</a:t>
                      </a:r>
                    </a:p>
                  </a:txBody>
                  <a:tcPr marL="92654" marR="92654" marT="46327" marB="46327"/>
                </a:tc>
                <a:tc>
                  <a:txBody>
                    <a:bodyPr/>
                    <a:lstStyle/>
                    <a:p>
                      <a:pPr lvl="0" algn="l">
                        <a:lnSpc>
                          <a:spcPct val="100000"/>
                        </a:lnSpc>
                        <a:spcBef>
                          <a:spcPts val="0"/>
                        </a:spcBef>
                        <a:spcAft>
                          <a:spcPts val="0"/>
                        </a:spcAft>
                        <a:buNone/>
                      </a:pPr>
                      <a:r>
                        <a:rPr lang="en-IN" sz="1800" b="0" i="0" u="none" strike="noStrike" noProof="0" dirty="0" err="1">
                          <a:latin typeface="Avenir Next LT Pro Light"/>
                        </a:rPr>
                        <a:t>Murraya</a:t>
                      </a:r>
                      <a:r>
                        <a:rPr lang="en-IN" sz="1800" b="0" i="0" u="none" strike="noStrike" noProof="0" dirty="0">
                          <a:latin typeface="Avenir Next LT Pro Light"/>
                        </a:rPr>
                        <a:t> </a:t>
                      </a:r>
                      <a:r>
                        <a:rPr lang="en-IN" sz="1800" b="0" i="0" u="none" strike="noStrike" noProof="0" dirty="0" err="1">
                          <a:latin typeface="Avenir Next LT Pro Light"/>
                        </a:rPr>
                        <a:t>koenigii</a:t>
                      </a:r>
                      <a:endParaRPr lang="en-US" dirty="0" err="1"/>
                    </a:p>
                  </a:txBody>
                  <a:tcPr marL="92654" marR="92654" marT="46327" marB="46327"/>
                </a:tc>
                <a:tc>
                  <a:txBody>
                    <a:bodyPr/>
                    <a:lstStyle/>
                    <a:p>
                      <a:r>
                        <a:rPr lang="en-US" sz="1800" dirty="0"/>
                        <a:t>Food </a:t>
                      </a:r>
                      <a:r>
                        <a:rPr lang="en-US" sz="1800" b="0" i="0" u="none" strike="noStrike" noProof="0" dirty="0">
                          <a:latin typeface="Avenir Next LT Pro Light"/>
                        </a:rPr>
                        <a:t>industry</a:t>
                      </a:r>
                      <a:endParaRPr lang="en-US" sz="1800" dirty="0"/>
                    </a:p>
                  </a:txBody>
                  <a:tcPr marL="92654" marR="92654" marT="46327" marB="46327"/>
                </a:tc>
                <a:tc>
                  <a:txBody>
                    <a:bodyPr/>
                    <a:lstStyle/>
                    <a:p>
                      <a:pPr lvl="0">
                        <a:buNone/>
                      </a:pPr>
                      <a:r>
                        <a:rPr lang="en-US" sz="1800" dirty="0"/>
                        <a:t>India</a:t>
                      </a:r>
                    </a:p>
                  </a:txBody>
                  <a:tcPr marL="92654" marR="92654" marT="46327" marB="46327"/>
                </a:tc>
                <a:extLst>
                  <a:ext uri="{0D108BD9-81ED-4DB2-BD59-A6C34878D82A}">
                    <a16:rowId xmlns:a16="http://schemas.microsoft.com/office/drawing/2014/main" val="717285656"/>
                  </a:ext>
                </a:extLst>
              </a:tr>
              <a:tr h="423586">
                <a:tc>
                  <a:txBody>
                    <a:bodyPr/>
                    <a:lstStyle/>
                    <a:p>
                      <a:r>
                        <a:rPr lang="en-US" sz="1800" dirty="0"/>
                        <a:t>Tomato</a:t>
                      </a:r>
                    </a:p>
                  </a:txBody>
                  <a:tcPr marL="92654" marR="92654" marT="46327" marB="46327"/>
                </a:tc>
                <a:tc>
                  <a:txBody>
                    <a:bodyPr/>
                    <a:lstStyle/>
                    <a:p>
                      <a:r>
                        <a:rPr lang="en-US" sz="1800" dirty="0"/>
                        <a:t>-</a:t>
                      </a:r>
                      <a:endParaRPr lang="en-US" sz="1800" dirty="0" err="1"/>
                    </a:p>
                  </a:txBody>
                  <a:tcPr marL="92654" marR="92654" marT="46327" marB="46327"/>
                </a:tc>
                <a:tc>
                  <a:txBody>
                    <a:bodyPr/>
                    <a:lstStyle/>
                    <a:p>
                      <a:r>
                        <a:rPr lang="en-US" sz="1800" dirty="0"/>
                        <a:t>S</a:t>
                      </a:r>
                      <a:r>
                        <a:rPr lang="en-US" sz="1800" b="1" i="0" u="none" strike="noStrike" noProof="0" dirty="0">
                          <a:latin typeface="Avenir Next LT Pro Light"/>
                        </a:rPr>
                        <a:t>olanum </a:t>
                      </a:r>
                      <a:r>
                        <a:rPr lang="en-US" sz="1800" b="1" i="0" u="none" strike="noStrike" noProof="0" dirty="0" err="1">
                          <a:latin typeface="Avenir Next LT Pro Light"/>
                        </a:rPr>
                        <a:t>lycopersicum</a:t>
                      </a:r>
                      <a:endParaRPr lang="en-US" sz="1800" dirty="0" err="1"/>
                    </a:p>
                  </a:txBody>
                  <a:tcPr marL="92654" marR="92654" marT="46327" marB="46327"/>
                </a:tc>
                <a:tc>
                  <a:txBody>
                    <a:bodyPr/>
                    <a:lstStyle/>
                    <a:p>
                      <a:r>
                        <a:rPr lang="en-US" sz="1800" dirty="0"/>
                        <a:t>Food </a:t>
                      </a:r>
                      <a:r>
                        <a:rPr lang="en-US" sz="1800" b="0" i="0" u="none" strike="noStrike" noProof="0" dirty="0">
                          <a:latin typeface="Avenir Next LT Pro Light"/>
                        </a:rPr>
                        <a:t>industry</a:t>
                      </a:r>
                      <a:endParaRPr lang="en-US" sz="1800" dirty="0"/>
                    </a:p>
                  </a:txBody>
                  <a:tcPr marL="92654" marR="92654" marT="46327" marB="46327"/>
                </a:tc>
                <a:tc>
                  <a:txBody>
                    <a:bodyPr/>
                    <a:lstStyle/>
                    <a:p>
                      <a:pPr lvl="0">
                        <a:buNone/>
                      </a:pPr>
                      <a:r>
                        <a:rPr lang="en-US" sz="1800" dirty="0"/>
                        <a:t>South America</a:t>
                      </a:r>
                    </a:p>
                  </a:txBody>
                  <a:tcPr marL="92654" marR="92654" marT="46327" marB="46327"/>
                </a:tc>
                <a:extLst>
                  <a:ext uri="{0D108BD9-81ED-4DB2-BD59-A6C34878D82A}">
                    <a16:rowId xmlns:a16="http://schemas.microsoft.com/office/drawing/2014/main" val="4010335397"/>
                  </a:ext>
                </a:extLst>
              </a:tr>
              <a:tr h="423586">
                <a:tc>
                  <a:txBody>
                    <a:bodyPr/>
                    <a:lstStyle/>
                    <a:p>
                      <a:r>
                        <a:rPr lang="en-US" sz="1800" dirty="0"/>
                        <a:t>Green </a:t>
                      </a:r>
                      <a:r>
                        <a:rPr lang="en-US" sz="1800" dirty="0" err="1"/>
                        <a:t>Chillies</a:t>
                      </a:r>
                    </a:p>
                  </a:txBody>
                  <a:tcPr marL="92654" marR="92654" marT="46327" marB="46327"/>
                </a:tc>
                <a:tc>
                  <a:txBody>
                    <a:bodyPr/>
                    <a:lstStyle/>
                    <a:p>
                      <a:r>
                        <a:rPr lang="en-US" sz="1800" dirty="0"/>
                        <a:t>-</a:t>
                      </a:r>
                    </a:p>
                  </a:txBody>
                  <a:tcPr marL="92654" marR="92654" marT="46327" marB="46327"/>
                </a:tc>
                <a:tc>
                  <a:txBody>
                    <a:bodyPr/>
                    <a:lstStyle/>
                    <a:p>
                      <a:pPr lvl="0" algn="l">
                        <a:lnSpc>
                          <a:spcPct val="100000"/>
                        </a:lnSpc>
                        <a:spcBef>
                          <a:spcPts val="0"/>
                        </a:spcBef>
                        <a:spcAft>
                          <a:spcPts val="0"/>
                        </a:spcAft>
                        <a:buNone/>
                      </a:pPr>
                      <a:r>
                        <a:rPr lang="en-IN" sz="1800" b="0" i="0" u="none" strike="noStrike" noProof="0" dirty="0">
                          <a:latin typeface="Avenir Next LT Pro Light"/>
                        </a:rPr>
                        <a:t>Capsicum annuum</a:t>
                      </a:r>
                      <a:endParaRPr lang="en-US" dirty="0"/>
                    </a:p>
                  </a:txBody>
                  <a:tcPr marL="92654" marR="92654" marT="46327" marB="46327"/>
                </a:tc>
                <a:tc>
                  <a:txBody>
                    <a:bodyPr/>
                    <a:lstStyle/>
                    <a:p>
                      <a:r>
                        <a:rPr lang="en-US" sz="1800" dirty="0"/>
                        <a:t>Food </a:t>
                      </a:r>
                      <a:r>
                        <a:rPr lang="en-US" sz="1800" b="0" i="0" u="none" strike="noStrike" noProof="0" dirty="0">
                          <a:latin typeface="Avenir Next LT Pro Light"/>
                        </a:rPr>
                        <a:t>industry</a:t>
                      </a:r>
                      <a:endParaRPr lang="en-US" sz="1800" dirty="0"/>
                    </a:p>
                  </a:txBody>
                  <a:tcPr marL="92654" marR="92654" marT="46327" marB="46327"/>
                </a:tc>
                <a:tc>
                  <a:txBody>
                    <a:bodyPr/>
                    <a:lstStyle/>
                    <a:p>
                      <a:pPr lvl="0">
                        <a:buNone/>
                      </a:pPr>
                      <a:r>
                        <a:rPr lang="en-US" sz="1800" dirty="0"/>
                        <a:t>South America</a:t>
                      </a:r>
                    </a:p>
                  </a:txBody>
                  <a:tcPr marL="92654" marR="92654" marT="46327" marB="46327"/>
                </a:tc>
                <a:extLst>
                  <a:ext uri="{0D108BD9-81ED-4DB2-BD59-A6C34878D82A}">
                    <a16:rowId xmlns:a16="http://schemas.microsoft.com/office/drawing/2014/main" val="1199947978"/>
                  </a:ext>
                </a:extLst>
              </a:tr>
              <a:tr h="423586">
                <a:tc>
                  <a:txBody>
                    <a:bodyPr/>
                    <a:lstStyle/>
                    <a:p>
                      <a:r>
                        <a:rPr lang="en-US" sz="1800" dirty="0"/>
                        <a:t>Bitter Gourd</a:t>
                      </a:r>
                    </a:p>
                  </a:txBody>
                  <a:tcPr marL="92654" marR="92654" marT="46327" marB="46327"/>
                </a:tc>
                <a:tc>
                  <a:txBody>
                    <a:bodyPr/>
                    <a:lstStyle/>
                    <a:p>
                      <a:r>
                        <a:rPr lang="en-US" sz="1800" dirty="0"/>
                        <a:t>-</a:t>
                      </a:r>
                    </a:p>
                  </a:txBody>
                  <a:tcPr marL="92654" marR="92654" marT="46327" marB="46327"/>
                </a:tc>
                <a:tc>
                  <a:txBody>
                    <a:bodyPr/>
                    <a:lstStyle/>
                    <a:p>
                      <a:pPr lvl="0" algn="l">
                        <a:lnSpc>
                          <a:spcPct val="100000"/>
                        </a:lnSpc>
                        <a:spcBef>
                          <a:spcPts val="0"/>
                        </a:spcBef>
                        <a:spcAft>
                          <a:spcPts val="0"/>
                        </a:spcAft>
                        <a:buNone/>
                      </a:pPr>
                      <a:r>
                        <a:rPr lang="en-IN" sz="1800" b="0" i="0" u="none" strike="noStrike" noProof="0" dirty="0">
                          <a:latin typeface="Avenir Next LT Pro Light"/>
                        </a:rPr>
                        <a:t>Momordica </a:t>
                      </a:r>
                      <a:r>
                        <a:rPr lang="en-IN" sz="1800" b="0" i="0" u="none" strike="noStrike" noProof="0" dirty="0" err="1">
                          <a:latin typeface="Avenir Next LT Pro Light"/>
                        </a:rPr>
                        <a:t>charantia</a:t>
                      </a:r>
                      <a:endParaRPr lang="en-US" dirty="0" err="1"/>
                    </a:p>
                  </a:txBody>
                  <a:tcPr marL="92654" marR="92654" marT="46327" marB="46327"/>
                </a:tc>
                <a:tc>
                  <a:txBody>
                    <a:bodyPr/>
                    <a:lstStyle/>
                    <a:p>
                      <a:r>
                        <a:rPr lang="en-US" sz="1800" dirty="0"/>
                        <a:t>Food industry</a:t>
                      </a:r>
                    </a:p>
                  </a:txBody>
                  <a:tcPr marL="92654" marR="92654" marT="46327" marB="46327"/>
                </a:tc>
                <a:tc>
                  <a:txBody>
                    <a:bodyPr/>
                    <a:lstStyle/>
                    <a:p>
                      <a:pPr lvl="0">
                        <a:buNone/>
                      </a:pPr>
                      <a:r>
                        <a:rPr lang="en-US" sz="1800" dirty="0"/>
                        <a:t>Tropical Asia</a:t>
                      </a:r>
                    </a:p>
                  </a:txBody>
                  <a:tcPr marL="92654" marR="92654" marT="46327" marB="46327"/>
                </a:tc>
                <a:extLst>
                  <a:ext uri="{0D108BD9-81ED-4DB2-BD59-A6C34878D82A}">
                    <a16:rowId xmlns:a16="http://schemas.microsoft.com/office/drawing/2014/main" val="1743358900"/>
                  </a:ext>
                </a:extLst>
              </a:tr>
            </a:tbl>
          </a:graphicData>
        </a:graphic>
      </p:graphicFrame>
    </p:spTree>
    <p:extLst>
      <p:ext uri="{BB962C8B-B14F-4D97-AF65-F5344CB8AC3E}">
        <p14:creationId xmlns:p14="http://schemas.microsoft.com/office/powerpoint/2010/main" val="2608269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D2EF33D-68BD-428C-B26E-2F4962407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3" y="-12879"/>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7922D8-446A-2AEE-C877-6167F210C557}"/>
              </a:ext>
            </a:extLst>
          </p:cNvPr>
          <p:cNvSpPr>
            <a:spLocks noGrp="1"/>
          </p:cNvSpPr>
          <p:nvPr>
            <p:ph type="ctrTitle"/>
          </p:nvPr>
        </p:nvSpPr>
        <p:spPr>
          <a:xfrm>
            <a:off x="521208" y="822960"/>
            <a:ext cx="3474485" cy="3727071"/>
          </a:xfrm>
        </p:spPr>
        <p:txBody>
          <a:bodyPr>
            <a:normAutofit/>
          </a:bodyPr>
          <a:lstStyle/>
          <a:p>
            <a:r>
              <a:rPr lang="en-US" dirty="0">
                <a:latin typeface="Batang"/>
                <a:ea typeface="Batang"/>
              </a:rPr>
              <a:t>Picture Gallery</a:t>
            </a:r>
            <a:br>
              <a:rPr lang="en-US" dirty="0">
                <a:latin typeface="Batang"/>
                <a:ea typeface="Batang"/>
              </a:rPr>
            </a:br>
            <a:endParaRPr lang="en-US"/>
          </a:p>
        </p:txBody>
      </p:sp>
      <p:sp>
        <p:nvSpPr>
          <p:cNvPr id="3" name="Subtitle 2">
            <a:extLst>
              <a:ext uri="{FF2B5EF4-FFF2-40B4-BE49-F238E27FC236}">
                <a16:creationId xmlns:a16="http://schemas.microsoft.com/office/drawing/2014/main" id="{66F98A39-7263-FC52-0EEA-EC8CABE27837}"/>
              </a:ext>
            </a:extLst>
          </p:cNvPr>
          <p:cNvSpPr>
            <a:spLocks noGrp="1"/>
          </p:cNvSpPr>
          <p:nvPr>
            <p:ph type="subTitle" idx="1"/>
          </p:nvPr>
        </p:nvSpPr>
        <p:spPr>
          <a:xfrm>
            <a:off x="577176" y="4659432"/>
            <a:ext cx="3418522" cy="1250378"/>
          </a:xfrm>
        </p:spPr>
        <p:txBody>
          <a:bodyPr anchor="b">
            <a:normAutofit/>
          </a:bodyPr>
          <a:lstStyle/>
          <a:p>
            <a:endParaRPr lang="en-US"/>
          </a:p>
        </p:txBody>
      </p:sp>
      <p:cxnSp>
        <p:nvCxnSpPr>
          <p:cNvPr id="25" name="Straight Connector 24">
            <a:extLst>
              <a:ext uri="{FF2B5EF4-FFF2-40B4-BE49-F238E27FC236}">
                <a16:creationId xmlns:a16="http://schemas.microsoft.com/office/drawing/2014/main" id="{BB0822C5-45F8-48C5-867F-0DE8538684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1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91E38C7-3164-416B-A453-D3B6F612D3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175" y="571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7">
            <a:extLst>
              <a:ext uri="{FF2B5EF4-FFF2-40B4-BE49-F238E27FC236}">
                <a16:creationId xmlns:a16="http://schemas.microsoft.com/office/drawing/2014/main" id="{CC392FB1-C8A4-88F2-512A-4FC5D3608495}"/>
              </a:ext>
            </a:extLst>
          </p:cNvPr>
          <p:cNvPicPr>
            <a:picLocks noChangeAspect="1"/>
          </p:cNvPicPr>
          <p:nvPr/>
        </p:nvPicPr>
        <p:blipFill rotWithShape="1">
          <a:blip r:embed="rId2"/>
          <a:srcRect t="17572" r="5" b="14737"/>
          <a:stretch/>
        </p:blipFill>
        <p:spPr>
          <a:xfrm>
            <a:off x="4704556" y="852409"/>
            <a:ext cx="3323632" cy="2425767"/>
          </a:xfrm>
          <a:prstGeom prst="rect">
            <a:avLst/>
          </a:prstGeom>
        </p:spPr>
      </p:pic>
      <p:pic>
        <p:nvPicPr>
          <p:cNvPr id="6" name="Picture 6">
            <a:extLst>
              <a:ext uri="{FF2B5EF4-FFF2-40B4-BE49-F238E27FC236}">
                <a16:creationId xmlns:a16="http://schemas.microsoft.com/office/drawing/2014/main" id="{D8627C48-0EEE-2056-C655-E618C0C13689}"/>
              </a:ext>
            </a:extLst>
          </p:cNvPr>
          <p:cNvPicPr>
            <a:picLocks noChangeAspect="1"/>
          </p:cNvPicPr>
          <p:nvPr/>
        </p:nvPicPr>
        <p:blipFill rotWithShape="1">
          <a:blip r:embed="rId3"/>
          <a:srcRect r="-1" b="1702"/>
          <a:stretch/>
        </p:blipFill>
        <p:spPr>
          <a:xfrm>
            <a:off x="8300672" y="852409"/>
            <a:ext cx="3323632" cy="2425767"/>
          </a:xfrm>
          <a:prstGeom prst="rect">
            <a:avLst/>
          </a:prstGeom>
        </p:spPr>
      </p:pic>
      <p:pic>
        <p:nvPicPr>
          <p:cNvPr id="4" name="Picture 4">
            <a:extLst>
              <a:ext uri="{FF2B5EF4-FFF2-40B4-BE49-F238E27FC236}">
                <a16:creationId xmlns:a16="http://schemas.microsoft.com/office/drawing/2014/main" id="{3E23AAED-B418-6FE0-4972-286FA08D8D85}"/>
              </a:ext>
            </a:extLst>
          </p:cNvPr>
          <p:cNvPicPr>
            <a:picLocks noChangeAspect="1"/>
          </p:cNvPicPr>
          <p:nvPr/>
        </p:nvPicPr>
        <p:blipFill rotWithShape="1">
          <a:blip r:embed="rId4"/>
          <a:srcRect t="9889" r="-5" b="20272"/>
          <a:stretch/>
        </p:blipFill>
        <p:spPr>
          <a:xfrm>
            <a:off x="4704556" y="3554062"/>
            <a:ext cx="3323632" cy="2449686"/>
          </a:xfrm>
          <a:prstGeom prst="rect">
            <a:avLst/>
          </a:prstGeom>
        </p:spPr>
      </p:pic>
      <p:pic>
        <p:nvPicPr>
          <p:cNvPr id="5" name="Picture 5">
            <a:extLst>
              <a:ext uri="{FF2B5EF4-FFF2-40B4-BE49-F238E27FC236}">
                <a16:creationId xmlns:a16="http://schemas.microsoft.com/office/drawing/2014/main" id="{9873A012-1ACB-E248-3F4E-E4B13A16E335}"/>
              </a:ext>
            </a:extLst>
          </p:cNvPr>
          <p:cNvPicPr>
            <a:picLocks noChangeAspect="1"/>
          </p:cNvPicPr>
          <p:nvPr/>
        </p:nvPicPr>
        <p:blipFill rotWithShape="1">
          <a:blip r:embed="rId5"/>
          <a:srcRect t="14363" r="5" b="15252"/>
          <a:stretch/>
        </p:blipFill>
        <p:spPr>
          <a:xfrm>
            <a:off x="8300672" y="3554062"/>
            <a:ext cx="3323632" cy="2449686"/>
          </a:xfrm>
          <a:prstGeom prst="rect">
            <a:avLst/>
          </a:prstGeom>
        </p:spPr>
      </p:pic>
      <p:cxnSp>
        <p:nvCxnSpPr>
          <p:cNvPr id="29" name="Straight Connector 28">
            <a:extLst>
              <a:ext uri="{FF2B5EF4-FFF2-40B4-BE49-F238E27FC236}">
                <a16:creationId xmlns:a16="http://schemas.microsoft.com/office/drawing/2014/main" id="{EC3B131B-2BD8-4155-8C64-85668842E2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4291" y="6287701"/>
            <a:ext cx="110234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96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63AB9E1-499E-41EB-A74E-905920CCD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 y="0"/>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0FABBC-ED86-BC9E-193B-83153F59511E}"/>
              </a:ext>
            </a:extLst>
          </p:cNvPr>
          <p:cNvSpPr>
            <a:spLocks noGrp="1"/>
          </p:cNvSpPr>
          <p:nvPr>
            <p:ph type="ctrTitle"/>
          </p:nvPr>
        </p:nvSpPr>
        <p:spPr>
          <a:xfrm>
            <a:off x="518047" y="4844310"/>
            <a:ext cx="6914252" cy="1215547"/>
          </a:xfrm>
        </p:spPr>
        <p:txBody>
          <a:bodyPr anchor="ctr">
            <a:normAutofit fontScale="90000"/>
          </a:bodyPr>
          <a:lstStyle/>
          <a:p>
            <a:r>
              <a:rPr lang="en-US" dirty="0">
                <a:latin typeface="Batang"/>
                <a:ea typeface="Batang"/>
              </a:rPr>
              <a:t>Picture Gallery</a:t>
            </a:r>
            <a:br>
              <a:rPr lang="en-US" dirty="0">
                <a:latin typeface="Batang"/>
                <a:ea typeface="Batang"/>
              </a:rPr>
            </a:br>
            <a:endParaRPr lang="en-US"/>
          </a:p>
        </p:txBody>
      </p:sp>
      <p:sp>
        <p:nvSpPr>
          <p:cNvPr id="3" name="Subtitle 2">
            <a:extLst>
              <a:ext uri="{FF2B5EF4-FFF2-40B4-BE49-F238E27FC236}">
                <a16:creationId xmlns:a16="http://schemas.microsoft.com/office/drawing/2014/main" id="{9C43F076-99C1-F70F-9DD3-97C606ADE42B}"/>
              </a:ext>
            </a:extLst>
          </p:cNvPr>
          <p:cNvSpPr>
            <a:spLocks noGrp="1"/>
          </p:cNvSpPr>
          <p:nvPr>
            <p:ph type="subTitle" idx="1"/>
          </p:nvPr>
        </p:nvSpPr>
        <p:spPr>
          <a:xfrm>
            <a:off x="8007590" y="4757388"/>
            <a:ext cx="3609028" cy="1389390"/>
          </a:xfrm>
        </p:spPr>
        <p:txBody>
          <a:bodyPr anchor="ctr">
            <a:normAutofit/>
          </a:bodyPr>
          <a:lstStyle/>
          <a:p>
            <a:endParaRPr lang="en-US"/>
          </a:p>
        </p:txBody>
      </p:sp>
      <p:pic>
        <p:nvPicPr>
          <p:cNvPr id="6" name="Picture 6">
            <a:extLst>
              <a:ext uri="{FF2B5EF4-FFF2-40B4-BE49-F238E27FC236}">
                <a16:creationId xmlns:a16="http://schemas.microsoft.com/office/drawing/2014/main" id="{24B590B0-72F7-0235-7858-58AC13AF69D3}"/>
              </a:ext>
            </a:extLst>
          </p:cNvPr>
          <p:cNvPicPr>
            <a:picLocks noChangeAspect="1"/>
          </p:cNvPicPr>
          <p:nvPr/>
        </p:nvPicPr>
        <p:blipFill rotWithShape="1">
          <a:blip r:embed="rId2"/>
          <a:srcRect l="2660" r="2" b="2"/>
          <a:stretch/>
        </p:blipFill>
        <p:spPr>
          <a:xfrm>
            <a:off x="561776" y="582715"/>
            <a:ext cx="2552951" cy="3746732"/>
          </a:xfrm>
          <a:prstGeom prst="rect">
            <a:avLst/>
          </a:prstGeom>
        </p:spPr>
      </p:pic>
      <p:pic>
        <p:nvPicPr>
          <p:cNvPr id="4" name="Picture 4">
            <a:extLst>
              <a:ext uri="{FF2B5EF4-FFF2-40B4-BE49-F238E27FC236}">
                <a16:creationId xmlns:a16="http://schemas.microsoft.com/office/drawing/2014/main" id="{4F4C0375-89E7-36CB-7024-2DF50CCBB9D6}"/>
              </a:ext>
            </a:extLst>
          </p:cNvPr>
          <p:cNvPicPr>
            <a:picLocks noChangeAspect="1"/>
          </p:cNvPicPr>
          <p:nvPr/>
        </p:nvPicPr>
        <p:blipFill rotWithShape="1">
          <a:blip r:embed="rId3"/>
          <a:srcRect l="27355" r="22051" b="-2"/>
          <a:stretch/>
        </p:blipFill>
        <p:spPr>
          <a:xfrm>
            <a:off x="3406570" y="582715"/>
            <a:ext cx="2552951" cy="3746732"/>
          </a:xfrm>
          <a:prstGeom prst="rect">
            <a:avLst/>
          </a:prstGeom>
        </p:spPr>
      </p:pic>
      <p:pic>
        <p:nvPicPr>
          <p:cNvPr id="7" name="Picture 7">
            <a:extLst>
              <a:ext uri="{FF2B5EF4-FFF2-40B4-BE49-F238E27FC236}">
                <a16:creationId xmlns:a16="http://schemas.microsoft.com/office/drawing/2014/main" id="{5C7D5B29-0EF4-4F72-F588-FD2E7FEB6F30}"/>
              </a:ext>
            </a:extLst>
          </p:cNvPr>
          <p:cNvPicPr>
            <a:picLocks noChangeAspect="1"/>
          </p:cNvPicPr>
          <p:nvPr/>
        </p:nvPicPr>
        <p:blipFill rotWithShape="1">
          <a:blip r:embed="rId4"/>
          <a:srcRect l="32273" r="19861" b="3"/>
          <a:stretch/>
        </p:blipFill>
        <p:spPr>
          <a:xfrm>
            <a:off x="6233462" y="582715"/>
            <a:ext cx="2552951" cy="3746732"/>
          </a:xfrm>
          <a:prstGeom prst="rect">
            <a:avLst/>
          </a:prstGeom>
        </p:spPr>
      </p:pic>
      <p:pic>
        <p:nvPicPr>
          <p:cNvPr id="5" name="Picture 5">
            <a:extLst>
              <a:ext uri="{FF2B5EF4-FFF2-40B4-BE49-F238E27FC236}">
                <a16:creationId xmlns:a16="http://schemas.microsoft.com/office/drawing/2014/main" id="{45BC9460-43CB-8BF9-6A0D-CF3E5BB0AE31}"/>
              </a:ext>
            </a:extLst>
          </p:cNvPr>
          <p:cNvPicPr>
            <a:picLocks noChangeAspect="1"/>
          </p:cNvPicPr>
          <p:nvPr/>
        </p:nvPicPr>
        <p:blipFill rotWithShape="1">
          <a:blip r:embed="rId5"/>
          <a:srcRect l="26086" r="23320" b="-2"/>
          <a:stretch/>
        </p:blipFill>
        <p:spPr>
          <a:xfrm>
            <a:off x="9060354" y="582715"/>
            <a:ext cx="2552951" cy="3746732"/>
          </a:xfrm>
          <a:prstGeom prst="rect">
            <a:avLst/>
          </a:prstGeom>
        </p:spPr>
      </p:pic>
      <p:cxnSp>
        <p:nvCxnSpPr>
          <p:cNvPr id="14" name="Straight Connector 13">
            <a:extLst>
              <a:ext uri="{FF2B5EF4-FFF2-40B4-BE49-F238E27FC236}">
                <a16:creationId xmlns:a16="http://schemas.microsoft.com/office/drawing/2014/main" id="{CEEA40C4-6B9E-4B9E-8CDF-A0C572462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4610607"/>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A54810C-5CC0-45D3-BD8F-C4407F92F5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4300" y="4614653"/>
            <a:ext cx="0" cy="16748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E458AAC-F667-498F-A263-A8C7AB4FC9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1819" y="6289514"/>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524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D2EF33D-68BD-428C-B26E-2F4962407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3" y="-12879"/>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55EC50-45CB-A743-716B-350AA7BE46F2}"/>
              </a:ext>
            </a:extLst>
          </p:cNvPr>
          <p:cNvSpPr>
            <a:spLocks noGrp="1"/>
          </p:cNvSpPr>
          <p:nvPr>
            <p:ph type="ctrTitle"/>
          </p:nvPr>
        </p:nvSpPr>
        <p:spPr>
          <a:xfrm>
            <a:off x="521208" y="822960"/>
            <a:ext cx="3474485" cy="3727071"/>
          </a:xfrm>
        </p:spPr>
        <p:txBody>
          <a:bodyPr>
            <a:normAutofit/>
          </a:bodyPr>
          <a:lstStyle/>
          <a:p>
            <a:r>
              <a:rPr lang="en-US" dirty="0">
                <a:latin typeface="Batang"/>
                <a:ea typeface="Batang"/>
              </a:rPr>
              <a:t>Picture Gallery</a:t>
            </a:r>
            <a:endParaRPr lang="en-US" dirty="0"/>
          </a:p>
        </p:txBody>
      </p:sp>
      <p:sp>
        <p:nvSpPr>
          <p:cNvPr id="3" name="Subtitle 2">
            <a:extLst>
              <a:ext uri="{FF2B5EF4-FFF2-40B4-BE49-F238E27FC236}">
                <a16:creationId xmlns:a16="http://schemas.microsoft.com/office/drawing/2014/main" id="{D8C8FD33-3A29-8CA6-9203-FADD309477FD}"/>
              </a:ext>
            </a:extLst>
          </p:cNvPr>
          <p:cNvSpPr>
            <a:spLocks noGrp="1"/>
          </p:cNvSpPr>
          <p:nvPr>
            <p:ph type="subTitle" idx="1"/>
          </p:nvPr>
        </p:nvSpPr>
        <p:spPr>
          <a:xfrm>
            <a:off x="577176" y="4659432"/>
            <a:ext cx="3418522" cy="1250378"/>
          </a:xfrm>
        </p:spPr>
        <p:txBody>
          <a:bodyPr anchor="b">
            <a:normAutofit/>
          </a:bodyPr>
          <a:lstStyle/>
          <a:p>
            <a:endParaRPr lang="en-US"/>
          </a:p>
        </p:txBody>
      </p:sp>
      <p:cxnSp>
        <p:nvCxnSpPr>
          <p:cNvPr id="14" name="Straight Connector 13">
            <a:extLst>
              <a:ext uri="{FF2B5EF4-FFF2-40B4-BE49-F238E27FC236}">
                <a16:creationId xmlns:a16="http://schemas.microsoft.com/office/drawing/2014/main" id="{BB0822C5-45F8-48C5-867F-0DE8538684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11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91E38C7-3164-416B-A453-D3B6F612D3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175" y="571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7">
            <a:extLst>
              <a:ext uri="{FF2B5EF4-FFF2-40B4-BE49-F238E27FC236}">
                <a16:creationId xmlns:a16="http://schemas.microsoft.com/office/drawing/2014/main" id="{D72A5B29-501B-236E-8C67-376AAD70587A}"/>
              </a:ext>
            </a:extLst>
          </p:cNvPr>
          <p:cNvPicPr>
            <a:picLocks noChangeAspect="1"/>
          </p:cNvPicPr>
          <p:nvPr/>
        </p:nvPicPr>
        <p:blipFill rotWithShape="1">
          <a:blip r:embed="rId2"/>
          <a:srcRect t="2686" r="-1" b="-1"/>
          <a:stretch/>
        </p:blipFill>
        <p:spPr>
          <a:xfrm>
            <a:off x="4704556" y="852409"/>
            <a:ext cx="3323632" cy="2425767"/>
          </a:xfrm>
          <a:prstGeom prst="rect">
            <a:avLst/>
          </a:prstGeom>
        </p:spPr>
      </p:pic>
      <p:pic>
        <p:nvPicPr>
          <p:cNvPr id="4" name="Picture 4">
            <a:extLst>
              <a:ext uri="{FF2B5EF4-FFF2-40B4-BE49-F238E27FC236}">
                <a16:creationId xmlns:a16="http://schemas.microsoft.com/office/drawing/2014/main" id="{90613BBA-4389-C1CE-A73C-820288875B41}"/>
              </a:ext>
            </a:extLst>
          </p:cNvPr>
          <p:cNvPicPr>
            <a:picLocks noChangeAspect="1"/>
          </p:cNvPicPr>
          <p:nvPr/>
        </p:nvPicPr>
        <p:blipFill rotWithShape="1">
          <a:blip r:embed="rId3"/>
          <a:srcRect r="-1" b="2685"/>
          <a:stretch/>
        </p:blipFill>
        <p:spPr>
          <a:xfrm>
            <a:off x="8300672" y="852409"/>
            <a:ext cx="3323632" cy="2425767"/>
          </a:xfrm>
          <a:prstGeom prst="rect">
            <a:avLst/>
          </a:prstGeom>
        </p:spPr>
      </p:pic>
      <p:pic>
        <p:nvPicPr>
          <p:cNvPr id="5" name="Picture 5">
            <a:extLst>
              <a:ext uri="{FF2B5EF4-FFF2-40B4-BE49-F238E27FC236}">
                <a16:creationId xmlns:a16="http://schemas.microsoft.com/office/drawing/2014/main" id="{ED7D2418-59EA-D838-A800-EB18260D98D1}"/>
              </a:ext>
            </a:extLst>
          </p:cNvPr>
          <p:cNvPicPr>
            <a:picLocks noChangeAspect="1"/>
          </p:cNvPicPr>
          <p:nvPr/>
        </p:nvPicPr>
        <p:blipFill rotWithShape="1">
          <a:blip r:embed="rId4"/>
          <a:srcRect r="-1" b="1726"/>
          <a:stretch/>
        </p:blipFill>
        <p:spPr>
          <a:xfrm>
            <a:off x="4704556" y="3554062"/>
            <a:ext cx="3323632" cy="2449686"/>
          </a:xfrm>
          <a:prstGeom prst="rect">
            <a:avLst/>
          </a:prstGeom>
        </p:spPr>
      </p:pic>
      <p:pic>
        <p:nvPicPr>
          <p:cNvPr id="6" name="Picture 6">
            <a:extLst>
              <a:ext uri="{FF2B5EF4-FFF2-40B4-BE49-F238E27FC236}">
                <a16:creationId xmlns:a16="http://schemas.microsoft.com/office/drawing/2014/main" id="{0ED96D76-A1DA-1A9D-D0CE-43B2D28C824D}"/>
              </a:ext>
            </a:extLst>
          </p:cNvPr>
          <p:cNvPicPr>
            <a:picLocks noChangeAspect="1"/>
          </p:cNvPicPr>
          <p:nvPr/>
        </p:nvPicPr>
        <p:blipFill rotWithShape="1">
          <a:blip r:embed="rId5"/>
          <a:srcRect t="377" r="-1" b="1349"/>
          <a:stretch/>
        </p:blipFill>
        <p:spPr>
          <a:xfrm>
            <a:off x="8300672" y="3554062"/>
            <a:ext cx="3323632" cy="2449686"/>
          </a:xfrm>
          <a:prstGeom prst="rect">
            <a:avLst/>
          </a:prstGeom>
        </p:spPr>
      </p:pic>
      <p:cxnSp>
        <p:nvCxnSpPr>
          <p:cNvPr id="18" name="Straight Connector 17">
            <a:extLst>
              <a:ext uri="{FF2B5EF4-FFF2-40B4-BE49-F238E27FC236}">
                <a16:creationId xmlns:a16="http://schemas.microsoft.com/office/drawing/2014/main" id="{EC3B131B-2BD8-4155-8C64-85668842E2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4291" y="6287701"/>
            <a:ext cx="110234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584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220DBA-8988-4873-8FCD-3FFAC3CF1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1D2672CE-E802-ABF7-F772-4CBD6C4D9B9C}"/>
              </a:ext>
            </a:extLst>
          </p:cNvPr>
          <p:cNvPicPr>
            <a:picLocks noChangeAspect="1"/>
          </p:cNvPicPr>
          <p:nvPr/>
        </p:nvPicPr>
        <p:blipFill rotWithShape="1">
          <a:blip r:embed="rId2">
            <a:alphaModFix amt="60000"/>
          </a:blip>
          <a:srcRect r="11111"/>
          <a:stretch/>
        </p:blipFill>
        <p:spPr>
          <a:xfrm>
            <a:off x="20" y="10"/>
            <a:ext cx="12191980" cy="6857990"/>
          </a:xfrm>
          <a:prstGeom prst="rect">
            <a:avLst/>
          </a:prstGeom>
        </p:spPr>
      </p:pic>
      <p:sp>
        <p:nvSpPr>
          <p:cNvPr id="2" name="Title 1">
            <a:extLst>
              <a:ext uri="{FF2B5EF4-FFF2-40B4-BE49-F238E27FC236}">
                <a16:creationId xmlns:a16="http://schemas.microsoft.com/office/drawing/2014/main" id="{AD6C20B3-145B-2024-51F8-0EB1357C5E08}"/>
              </a:ext>
            </a:extLst>
          </p:cNvPr>
          <p:cNvSpPr>
            <a:spLocks noGrp="1"/>
          </p:cNvSpPr>
          <p:nvPr>
            <p:ph type="ctrTitle"/>
          </p:nvPr>
        </p:nvSpPr>
        <p:spPr>
          <a:xfrm>
            <a:off x="521208" y="4819615"/>
            <a:ext cx="6817836" cy="1264936"/>
          </a:xfrm>
        </p:spPr>
        <p:txBody>
          <a:bodyPr anchor="ctr">
            <a:normAutofit/>
          </a:bodyPr>
          <a:lstStyle/>
          <a:p>
            <a:r>
              <a:rPr lang="en-US" sz="3700">
                <a:solidFill>
                  <a:srgbClr val="FFFFFF"/>
                </a:solidFill>
                <a:latin typeface="Batang"/>
                <a:ea typeface="Batang"/>
              </a:rPr>
              <a:t>CREATURES THAT VISIT US</a:t>
            </a:r>
            <a:br>
              <a:rPr lang="en-US" sz="3700">
                <a:solidFill>
                  <a:srgbClr val="FFFFFF"/>
                </a:solidFill>
                <a:latin typeface="Batang"/>
                <a:ea typeface="Batang"/>
              </a:rPr>
            </a:br>
            <a:endParaRPr lang="en-US" sz="3700">
              <a:solidFill>
                <a:srgbClr val="FFFFFF"/>
              </a:solidFill>
            </a:endParaRPr>
          </a:p>
        </p:txBody>
      </p:sp>
      <p:sp>
        <p:nvSpPr>
          <p:cNvPr id="3" name="Subtitle 2">
            <a:extLst>
              <a:ext uri="{FF2B5EF4-FFF2-40B4-BE49-F238E27FC236}">
                <a16:creationId xmlns:a16="http://schemas.microsoft.com/office/drawing/2014/main" id="{016954A8-328C-13B3-4CF1-4383BDD7369A}"/>
              </a:ext>
            </a:extLst>
          </p:cNvPr>
          <p:cNvSpPr>
            <a:spLocks noGrp="1"/>
          </p:cNvSpPr>
          <p:nvPr>
            <p:ph type="subTitle" idx="1"/>
          </p:nvPr>
        </p:nvSpPr>
        <p:spPr>
          <a:xfrm>
            <a:off x="8142516" y="4901919"/>
            <a:ext cx="3483615" cy="1100329"/>
          </a:xfrm>
        </p:spPr>
        <p:txBody>
          <a:bodyPr anchor="ctr">
            <a:normAutofit/>
          </a:bodyPr>
          <a:lstStyle/>
          <a:p>
            <a:endParaRPr lang="en-US" sz="1600">
              <a:solidFill>
                <a:srgbClr val="FFFFFF"/>
              </a:solidFill>
            </a:endParaRPr>
          </a:p>
        </p:txBody>
      </p:sp>
      <p:cxnSp>
        <p:nvCxnSpPr>
          <p:cNvPr id="12" name="Straight Connector 11">
            <a:extLst>
              <a:ext uri="{FF2B5EF4-FFF2-40B4-BE49-F238E27FC236}">
                <a16:creationId xmlns:a16="http://schemas.microsoft.com/office/drawing/2014/main" id="{F1981B13-F880-47D1-BA19-C2C84FC754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4610607"/>
            <a:ext cx="1105479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9889C86-81F5-4E2B-A1BF-3DC57716B5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4300" y="4614653"/>
            <a:ext cx="0" cy="1674861"/>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D1651B2-663F-4ED2-A7D2-9D74A5DFD1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1819" y="6289514"/>
            <a:ext cx="1105479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403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FD0F0B6-5415-4254-9E66-BE9C2FB0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54096E-14D9-2ECE-368D-7138621DC5AD}"/>
              </a:ext>
            </a:extLst>
          </p:cNvPr>
          <p:cNvSpPr>
            <a:spLocks noGrp="1"/>
          </p:cNvSpPr>
          <p:nvPr>
            <p:ph type="ctrTitle"/>
          </p:nvPr>
        </p:nvSpPr>
        <p:spPr>
          <a:xfrm>
            <a:off x="521208" y="822960"/>
            <a:ext cx="3463784" cy="3454604"/>
          </a:xfrm>
        </p:spPr>
        <p:txBody>
          <a:bodyPr>
            <a:normAutofit/>
          </a:bodyPr>
          <a:lstStyle/>
          <a:p>
            <a:r>
              <a:rPr lang="en-US" dirty="0">
                <a:latin typeface="Batang"/>
                <a:ea typeface="Batang"/>
              </a:rPr>
              <a:t>Butterflies and Moths</a:t>
            </a:r>
            <a:endParaRPr lang="en-US" dirty="0"/>
          </a:p>
        </p:txBody>
      </p:sp>
      <p:sp>
        <p:nvSpPr>
          <p:cNvPr id="3" name="Subtitle 2">
            <a:extLst>
              <a:ext uri="{FF2B5EF4-FFF2-40B4-BE49-F238E27FC236}">
                <a16:creationId xmlns:a16="http://schemas.microsoft.com/office/drawing/2014/main" id="{E57605BB-56C7-6F28-07D1-10A4045444E9}"/>
              </a:ext>
            </a:extLst>
          </p:cNvPr>
          <p:cNvSpPr>
            <a:spLocks noGrp="1"/>
          </p:cNvSpPr>
          <p:nvPr>
            <p:ph type="subTitle" idx="1"/>
          </p:nvPr>
        </p:nvSpPr>
        <p:spPr>
          <a:xfrm>
            <a:off x="539496" y="4446150"/>
            <a:ext cx="3474600" cy="1457405"/>
          </a:xfrm>
        </p:spPr>
        <p:txBody>
          <a:bodyPr>
            <a:normAutofit/>
          </a:bodyPr>
          <a:lstStyle/>
          <a:p>
            <a:endParaRPr lang="en-US"/>
          </a:p>
        </p:txBody>
      </p:sp>
      <p:cxnSp>
        <p:nvCxnSpPr>
          <p:cNvPr id="23" name="Straight Connector 22">
            <a:extLst>
              <a:ext uri="{FF2B5EF4-FFF2-40B4-BE49-F238E27FC236}">
                <a16:creationId xmlns:a16="http://schemas.microsoft.com/office/drawing/2014/main" id="{8D66FEA8-8B71-461B-95A4-855374AB4C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A4B168A-A51F-4C91-A9E4-A2F203CB9D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689"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5407E01-913B-484C-A03C-2C64028471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531EB6A7-4C43-981B-144F-05FC970A16F2}"/>
              </a:ext>
            </a:extLst>
          </p:cNvPr>
          <p:cNvGraphicFramePr>
            <a:graphicFrameLocks noGrp="1"/>
          </p:cNvGraphicFramePr>
          <p:nvPr>
            <p:extLst>
              <p:ext uri="{D42A27DB-BD31-4B8C-83A1-F6EECF244321}">
                <p14:modId xmlns:p14="http://schemas.microsoft.com/office/powerpoint/2010/main" val="2411743989"/>
              </p:ext>
            </p:extLst>
          </p:nvPr>
        </p:nvGraphicFramePr>
        <p:xfrm>
          <a:off x="4697052" y="1284486"/>
          <a:ext cx="6923448" cy="5116431"/>
        </p:xfrm>
        <a:graphic>
          <a:graphicData uri="http://schemas.openxmlformats.org/drawingml/2006/table">
            <a:tbl>
              <a:tblPr firstRow="1" bandRow="1">
                <a:tableStyleId>{5C22544A-7EE6-4342-B048-85BDC9FD1C3A}</a:tableStyleId>
              </a:tblPr>
              <a:tblGrid>
                <a:gridCol w="3904924">
                  <a:extLst>
                    <a:ext uri="{9D8B030D-6E8A-4147-A177-3AD203B41FA5}">
                      <a16:colId xmlns:a16="http://schemas.microsoft.com/office/drawing/2014/main" val="2593411614"/>
                    </a:ext>
                  </a:extLst>
                </a:gridCol>
                <a:gridCol w="3018524">
                  <a:extLst>
                    <a:ext uri="{9D8B030D-6E8A-4147-A177-3AD203B41FA5}">
                      <a16:colId xmlns:a16="http://schemas.microsoft.com/office/drawing/2014/main" val="2866226758"/>
                    </a:ext>
                  </a:extLst>
                </a:gridCol>
              </a:tblGrid>
              <a:tr h="612015">
                <a:tc>
                  <a:txBody>
                    <a:bodyPr/>
                    <a:lstStyle/>
                    <a:p>
                      <a:pPr fontAlgn="auto"/>
                      <a:r>
                        <a:rPr lang="en-US" sz="2900" dirty="0">
                          <a:effectLst/>
                        </a:rPr>
                        <a:t>​Common Name</a:t>
                      </a:r>
                      <a:endParaRPr lang="en-US" sz="2900" b="1" dirty="0">
                        <a:solidFill>
                          <a:srgbClr val="FFFFFF"/>
                        </a:solidFill>
                        <a:effectLst/>
                        <a:latin typeface="Avenir Next LT Pro Light" panose="020B0304020202020204" pitchFamily="34" charset="0"/>
                      </a:endParaRPr>
                    </a:p>
                  </a:txBody>
                  <a:tcPr marL="144260" marR="144260" marT="72129" marB="72129"/>
                </a:tc>
                <a:tc>
                  <a:txBody>
                    <a:bodyPr/>
                    <a:lstStyle/>
                    <a:p>
                      <a:pPr fontAlgn="auto"/>
                      <a:r>
                        <a:rPr lang="en-US" sz="2900" dirty="0">
                          <a:effectLst/>
                        </a:rPr>
                        <a:t>Scientific Name​</a:t>
                      </a:r>
                      <a:endParaRPr lang="en-US" sz="2900" b="1" dirty="0">
                        <a:solidFill>
                          <a:srgbClr val="FFFFFF"/>
                        </a:solidFill>
                        <a:effectLst/>
                        <a:latin typeface="Avenir Next LT Pro Light" panose="020B0304020202020204" pitchFamily="34" charset="0"/>
                      </a:endParaRPr>
                    </a:p>
                  </a:txBody>
                  <a:tcPr marL="144260" marR="144260" marT="72129" marB="72129"/>
                </a:tc>
                <a:extLst>
                  <a:ext uri="{0D108BD9-81ED-4DB2-BD59-A6C34878D82A}">
                    <a16:rowId xmlns:a16="http://schemas.microsoft.com/office/drawing/2014/main" val="391871350"/>
                  </a:ext>
                </a:extLst>
              </a:tr>
              <a:tr h="612015">
                <a:tc>
                  <a:txBody>
                    <a:bodyPr/>
                    <a:lstStyle/>
                    <a:p>
                      <a:pPr fontAlgn="auto"/>
                      <a:r>
                        <a:rPr lang="en-US" sz="2900" dirty="0">
                          <a:effectLst/>
                        </a:rPr>
                        <a:t>​Grass Yellow</a:t>
                      </a:r>
                      <a:endParaRPr lang="en-US" sz="2900" dirty="0">
                        <a:effectLst/>
                        <a:latin typeface="Avenir Next LT Pro Light" panose="020B0304020202020204" pitchFamily="34" charset="0"/>
                      </a:endParaRPr>
                    </a:p>
                  </a:txBody>
                  <a:tcPr marL="144260" marR="144260" marT="72129" marB="72129"/>
                </a:tc>
                <a:tc>
                  <a:txBody>
                    <a:bodyPr/>
                    <a:lstStyle/>
                    <a:p>
                      <a:pPr lvl="0" algn="l" fontAlgn="auto">
                        <a:lnSpc>
                          <a:spcPct val="100000"/>
                        </a:lnSpc>
                        <a:spcBef>
                          <a:spcPts val="0"/>
                        </a:spcBef>
                        <a:spcAft>
                          <a:spcPts val="0"/>
                        </a:spcAft>
                      </a:pPr>
                      <a:r>
                        <a:rPr lang="en-US" sz="2900" dirty="0">
                          <a:effectLst/>
                        </a:rPr>
                        <a:t>​</a:t>
                      </a:r>
                      <a:r>
                        <a:rPr lang="en-IN" sz="2900" b="0" i="0" u="none" strike="noStrike" noProof="0" dirty="0">
                          <a:effectLst/>
                          <a:latin typeface="Avenir Next LT Pro Light"/>
                        </a:rPr>
                        <a:t>Eurema </a:t>
                      </a:r>
                      <a:r>
                        <a:rPr lang="en-IN" sz="2900" b="0" i="0" u="none" strike="noStrike" noProof="0" dirty="0" err="1">
                          <a:effectLst/>
                          <a:latin typeface="Avenir Next LT Pro Light"/>
                        </a:rPr>
                        <a:t>hecabe</a:t>
                      </a:r>
                      <a:endParaRPr lang="en-US" sz="2900" dirty="0" err="1">
                        <a:effectLst/>
                        <a:latin typeface="Avenir Next LT Pro Light" panose="020B0304020202020204" pitchFamily="34" charset="0"/>
                      </a:endParaRPr>
                    </a:p>
                  </a:txBody>
                  <a:tcPr marL="144260" marR="144260" marT="72129" marB="72129"/>
                </a:tc>
                <a:extLst>
                  <a:ext uri="{0D108BD9-81ED-4DB2-BD59-A6C34878D82A}">
                    <a16:rowId xmlns:a16="http://schemas.microsoft.com/office/drawing/2014/main" val="1154660020"/>
                  </a:ext>
                </a:extLst>
              </a:tr>
              <a:tr h="612015">
                <a:tc>
                  <a:txBody>
                    <a:bodyPr/>
                    <a:lstStyle/>
                    <a:p>
                      <a:pPr fontAlgn="auto"/>
                      <a:r>
                        <a:rPr lang="en-US" sz="2900" dirty="0">
                          <a:effectLst/>
                        </a:rPr>
                        <a:t>​Swallow Tail</a:t>
                      </a:r>
                      <a:endParaRPr lang="en-US" sz="2900" dirty="0">
                        <a:effectLst/>
                        <a:latin typeface="Avenir Next LT Pro Light" panose="020B0304020202020204" pitchFamily="34" charset="0"/>
                      </a:endParaRPr>
                    </a:p>
                  </a:txBody>
                  <a:tcPr marL="144260" marR="144260" marT="72129" marB="72129"/>
                </a:tc>
                <a:tc>
                  <a:txBody>
                    <a:bodyPr/>
                    <a:lstStyle/>
                    <a:p>
                      <a:pPr fontAlgn="auto"/>
                      <a:r>
                        <a:rPr lang="en-US" sz="2900" dirty="0">
                          <a:effectLst/>
                        </a:rPr>
                        <a:t>​</a:t>
                      </a:r>
                      <a:r>
                        <a:rPr lang="en-US" sz="2900" b="0" i="0" u="none" strike="noStrike" noProof="0" dirty="0" err="1">
                          <a:effectLst/>
                          <a:latin typeface="Avenir Next LT Pro Light"/>
                        </a:rPr>
                        <a:t>Papilionidae</a:t>
                      </a:r>
                      <a:endParaRPr lang="en-US" sz="2900" dirty="0" err="1">
                        <a:effectLst/>
                        <a:latin typeface="Avenir Next LT Pro Light" panose="020B0304020202020204" pitchFamily="34" charset="0"/>
                      </a:endParaRPr>
                    </a:p>
                  </a:txBody>
                  <a:tcPr marL="144260" marR="144260" marT="72129" marB="72129"/>
                </a:tc>
                <a:extLst>
                  <a:ext uri="{0D108BD9-81ED-4DB2-BD59-A6C34878D82A}">
                    <a16:rowId xmlns:a16="http://schemas.microsoft.com/office/drawing/2014/main" val="2666824914"/>
                  </a:ext>
                </a:extLst>
              </a:tr>
              <a:tr h="612015">
                <a:tc>
                  <a:txBody>
                    <a:bodyPr/>
                    <a:lstStyle/>
                    <a:p>
                      <a:pPr fontAlgn="auto"/>
                      <a:r>
                        <a:rPr lang="en-US" sz="2900" dirty="0">
                          <a:effectLst/>
                        </a:rPr>
                        <a:t>​Common Mormon</a:t>
                      </a:r>
                      <a:endParaRPr lang="en-US" sz="2900" dirty="0">
                        <a:effectLst/>
                        <a:latin typeface="Avenir Next LT Pro Light" panose="020B0304020202020204" pitchFamily="34" charset="0"/>
                      </a:endParaRPr>
                    </a:p>
                  </a:txBody>
                  <a:tcPr marL="144260" marR="144260" marT="72129" marB="72129"/>
                </a:tc>
                <a:tc>
                  <a:txBody>
                    <a:bodyPr/>
                    <a:lstStyle/>
                    <a:p>
                      <a:pPr lvl="0" algn="l" fontAlgn="auto">
                        <a:lnSpc>
                          <a:spcPct val="100000"/>
                        </a:lnSpc>
                        <a:spcBef>
                          <a:spcPts val="0"/>
                        </a:spcBef>
                        <a:spcAft>
                          <a:spcPts val="0"/>
                        </a:spcAft>
                      </a:pPr>
                      <a:r>
                        <a:rPr lang="en-US" sz="2900" dirty="0">
                          <a:effectLst/>
                        </a:rPr>
                        <a:t>​</a:t>
                      </a:r>
                      <a:r>
                        <a:rPr lang="en-IN" sz="2900" b="0" i="0" u="none" strike="noStrike" noProof="0" dirty="0">
                          <a:effectLst/>
                          <a:latin typeface="Avenir Next LT Pro Light"/>
                        </a:rPr>
                        <a:t>Papilio </a:t>
                      </a:r>
                      <a:r>
                        <a:rPr lang="en-IN" sz="2900" b="0" i="0" u="none" strike="noStrike" noProof="0" dirty="0" err="1">
                          <a:effectLst/>
                          <a:latin typeface="Avenir Next LT Pro Light"/>
                        </a:rPr>
                        <a:t>polytes</a:t>
                      </a:r>
                      <a:endParaRPr lang="en-US" sz="2900" dirty="0" err="1">
                        <a:effectLst/>
                        <a:latin typeface="Avenir Next LT Pro Light" panose="020B0304020202020204" pitchFamily="34" charset="0"/>
                      </a:endParaRPr>
                    </a:p>
                  </a:txBody>
                  <a:tcPr marL="144260" marR="144260" marT="72129" marB="72129"/>
                </a:tc>
                <a:extLst>
                  <a:ext uri="{0D108BD9-81ED-4DB2-BD59-A6C34878D82A}">
                    <a16:rowId xmlns:a16="http://schemas.microsoft.com/office/drawing/2014/main" val="3598875990"/>
                  </a:ext>
                </a:extLst>
              </a:tr>
              <a:tr h="612015">
                <a:tc>
                  <a:txBody>
                    <a:bodyPr/>
                    <a:lstStyle/>
                    <a:p>
                      <a:pPr fontAlgn="auto"/>
                      <a:r>
                        <a:rPr lang="en-US" sz="2900" dirty="0">
                          <a:effectLst/>
                        </a:rPr>
                        <a:t>​Common Jay</a:t>
                      </a:r>
                      <a:endParaRPr lang="en-US" sz="2900" dirty="0">
                        <a:effectLst/>
                        <a:latin typeface="Avenir Next LT Pro Light" panose="020B0304020202020204" pitchFamily="34" charset="0"/>
                      </a:endParaRPr>
                    </a:p>
                  </a:txBody>
                  <a:tcPr marL="144260" marR="144260" marT="72129" marB="72129"/>
                </a:tc>
                <a:tc>
                  <a:txBody>
                    <a:bodyPr/>
                    <a:lstStyle/>
                    <a:p>
                      <a:pPr lvl="0" algn="l" fontAlgn="auto">
                        <a:lnSpc>
                          <a:spcPct val="100000"/>
                        </a:lnSpc>
                        <a:spcBef>
                          <a:spcPts val="0"/>
                        </a:spcBef>
                        <a:spcAft>
                          <a:spcPts val="0"/>
                        </a:spcAft>
                      </a:pPr>
                      <a:r>
                        <a:rPr lang="en-US" sz="2900" dirty="0">
                          <a:effectLst/>
                        </a:rPr>
                        <a:t>​</a:t>
                      </a:r>
                      <a:r>
                        <a:rPr lang="en-IN" sz="2900" b="0" i="0" u="none" strike="noStrike" noProof="0" dirty="0" err="1">
                          <a:effectLst/>
                          <a:latin typeface="Avenir Next LT Pro Light"/>
                        </a:rPr>
                        <a:t>Graphium</a:t>
                      </a:r>
                      <a:r>
                        <a:rPr lang="en-IN" sz="2900" b="0" i="0" u="none" strike="noStrike" noProof="0" dirty="0">
                          <a:effectLst/>
                          <a:latin typeface="Avenir Next LT Pro Light"/>
                        </a:rPr>
                        <a:t> </a:t>
                      </a:r>
                      <a:r>
                        <a:rPr lang="en-IN" sz="2900" b="0" i="0" u="none" strike="noStrike" noProof="0" dirty="0" err="1">
                          <a:effectLst/>
                          <a:latin typeface="Avenir Next LT Pro Light"/>
                        </a:rPr>
                        <a:t>doson</a:t>
                      </a:r>
                      <a:endParaRPr lang="en-US" sz="2900" dirty="0" err="1">
                        <a:effectLst/>
                        <a:latin typeface="Avenir Next LT Pro Light" panose="020B0304020202020204" pitchFamily="34" charset="0"/>
                      </a:endParaRPr>
                    </a:p>
                  </a:txBody>
                  <a:tcPr marL="144260" marR="144260" marT="72129" marB="72129"/>
                </a:tc>
                <a:extLst>
                  <a:ext uri="{0D108BD9-81ED-4DB2-BD59-A6C34878D82A}">
                    <a16:rowId xmlns:a16="http://schemas.microsoft.com/office/drawing/2014/main" val="624262309"/>
                  </a:ext>
                </a:extLst>
              </a:tr>
              <a:tr h="612015">
                <a:tc>
                  <a:txBody>
                    <a:bodyPr/>
                    <a:lstStyle/>
                    <a:p>
                      <a:pPr fontAlgn="auto"/>
                      <a:r>
                        <a:rPr lang="en-US" sz="2900" dirty="0">
                          <a:effectLst/>
                        </a:rPr>
                        <a:t>​Common Castor</a:t>
                      </a:r>
                      <a:endParaRPr lang="en-US" sz="2900" dirty="0">
                        <a:effectLst/>
                        <a:latin typeface="Avenir Next LT Pro Light" panose="020B0304020202020204" pitchFamily="34" charset="0"/>
                      </a:endParaRPr>
                    </a:p>
                  </a:txBody>
                  <a:tcPr marL="144260" marR="144260" marT="72129" marB="72129"/>
                </a:tc>
                <a:tc>
                  <a:txBody>
                    <a:bodyPr/>
                    <a:lstStyle/>
                    <a:p>
                      <a:pPr lvl="0" algn="l" fontAlgn="auto">
                        <a:lnSpc>
                          <a:spcPct val="100000"/>
                        </a:lnSpc>
                        <a:spcBef>
                          <a:spcPts val="0"/>
                        </a:spcBef>
                        <a:spcAft>
                          <a:spcPts val="0"/>
                        </a:spcAft>
                      </a:pPr>
                      <a:r>
                        <a:rPr lang="en-US" sz="2900" dirty="0">
                          <a:effectLst/>
                        </a:rPr>
                        <a:t>​</a:t>
                      </a:r>
                      <a:r>
                        <a:rPr lang="en-IN" sz="2900" b="0" i="0" u="none" strike="noStrike" noProof="0" dirty="0">
                          <a:effectLst/>
                          <a:latin typeface="Avenir Next LT Pro Light"/>
                        </a:rPr>
                        <a:t>Ariadne </a:t>
                      </a:r>
                      <a:r>
                        <a:rPr lang="en-IN" sz="2900" b="0" i="0" u="none" strike="noStrike" noProof="0" dirty="0" err="1">
                          <a:effectLst/>
                          <a:latin typeface="Avenir Next LT Pro Light"/>
                        </a:rPr>
                        <a:t>merione</a:t>
                      </a:r>
                      <a:endParaRPr lang="en-US" sz="2900" dirty="0" err="1">
                        <a:effectLst/>
                        <a:latin typeface="Avenir Next LT Pro Light" panose="020B0304020202020204" pitchFamily="34" charset="0"/>
                      </a:endParaRPr>
                    </a:p>
                  </a:txBody>
                  <a:tcPr marL="144260" marR="144260" marT="72129" marB="72129"/>
                </a:tc>
                <a:extLst>
                  <a:ext uri="{0D108BD9-81ED-4DB2-BD59-A6C34878D82A}">
                    <a16:rowId xmlns:a16="http://schemas.microsoft.com/office/drawing/2014/main" val="1193030289"/>
                  </a:ext>
                </a:extLst>
              </a:tr>
              <a:tr h="612015">
                <a:tc>
                  <a:txBody>
                    <a:bodyPr/>
                    <a:lstStyle/>
                    <a:p>
                      <a:pPr fontAlgn="auto"/>
                      <a:r>
                        <a:rPr lang="en-US" sz="2900" dirty="0">
                          <a:effectLst/>
                        </a:rPr>
                        <a:t>​Hubner's Wasp Moth</a:t>
                      </a:r>
                      <a:endParaRPr lang="en-US" sz="2900" dirty="0">
                        <a:effectLst/>
                        <a:latin typeface="Avenir Next LT Pro Light" panose="020B0304020202020204" pitchFamily="34" charset="0"/>
                      </a:endParaRPr>
                    </a:p>
                  </a:txBody>
                  <a:tcPr marL="144260" marR="144260" marT="72129" marB="72129"/>
                </a:tc>
                <a:tc>
                  <a:txBody>
                    <a:bodyPr/>
                    <a:lstStyle/>
                    <a:p>
                      <a:pPr lvl="0" algn="l" fontAlgn="auto">
                        <a:lnSpc>
                          <a:spcPct val="100000"/>
                        </a:lnSpc>
                        <a:spcBef>
                          <a:spcPts val="0"/>
                        </a:spcBef>
                        <a:spcAft>
                          <a:spcPts val="0"/>
                        </a:spcAft>
                      </a:pPr>
                      <a:r>
                        <a:rPr lang="en-US" sz="2900" dirty="0">
                          <a:effectLst/>
                        </a:rPr>
                        <a:t>​</a:t>
                      </a:r>
                      <a:r>
                        <a:rPr lang="en-IN" sz="2900" b="0" i="0" u="none" strike="noStrike" noProof="0" dirty="0">
                          <a:effectLst/>
                          <a:latin typeface="Avenir Next LT Pro Light"/>
                        </a:rPr>
                        <a:t>Amata </a:t>
                      </a:r>
                      <a:r>
                        <a:rPr lang="en-IN" sz="2900" b="0" i="0" u="none" strike="noStrike" noProof="0" dirty="0" err="1">
                          <a:effectLst/>
                          <a:latin typeface="Avenir Next LT Pro Light"/>
                        </a:rPr>
                        <a:t>huebneri</a:t>
                      </a:r>
                      <a:endParaRPr lang="en-US" sz="2900" dirty="0" err="1">
                        <a:effectLst/>
                        <a:latin typeface="Avenir Next LT Pro Light" panose="020B0304020202020204" pitchFamily="34" charset="0"/>
                      </a:endParaRPr>
                    </a:p>
                  </a:txBody>
                  <a:tcPr marL="144260" marR="144260" marT="72129" marB="72129"/>
                </a:tc>
                <a:extLst>
                  <a:ext uri="{0D108BD9-81ED-4DB2-BD59-A6C34878D82A}">
                    <a16:rowId xmlns:a16="http://schemas.microsoft.com/office/drawing/2014/main" val="1233110445"/>
                  </a:ext>
                </a:extLst>
              </a:tr>
            </a:tbl>
          </a:graphicData>
        </a:graphic>
      </p:graphicFrame>
    </p:spTree>
    <p:extLst>
      <p:ext uri="{BB962C8B-B14F-4D97-AF65-F5344CB8AC3E}">
        <p14:creationId xmlns:p14="http://schemas.microsoft.com/office/powerpoint/2010/main" val="1756696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FD0F0B6-5415-4254-9E66-BE9C2FB0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68D6AC-0BDF-7AE2-3BA4-B805486D053B}"/>
              </a:ext>
            </a:extLst>
          </p:cNvPr>
          <p:cNvSpPr>
            <a:spLocks noGrp="1"/>
          </p:cNvSpPr>
          <p:nvPr>
            <p:ph type="ctrTitle"/>
          </p:nvPr>
        </p:nvSpPr>
        <p:spPr>
          <a:xfrm>
            <a:off x="521208" y="822960"/>
            <a:ext cx="3463784" cy="3454604"/>
          </a:xfrm>
        </p:spPr>
        <p:txBody>
          <a:bodyPr>
            <a:normAutofit/>
          </a:bodyPr>
          <a:lstStyle/>
          <a:p>
            <a:r>
              <a:rPr lang="en-IN" dirty="0">
                <a:latin typeface="Batang"/>
                <a:ea typeface="Batang"/>
              </a:rPr>
              <a:t>Captured Butterfly and Moth</a:t>
            </a:r>
            <a:endParaRPr lang="en-IN" dirty="0"/>
          </a:p>
        </p:txBody>
      </p:sp>
      <p:sp>
        <p:nvSpPr>
          <p:cNvPr id="3" name="Subtitle 2">
            <a:extLst>
              <a:ext uri="{FF2B5EF4-FFF2-40B4-BE49-F238E27FC236}">
                <a16:creationId xmlns:a16="http://schemas.microsoft.com/office/drawing/2014/main" id="{053B9518-7AB7-A7FA-ECBF-06D1B5FD760C}"/>
              </a:ext>
            </a:extLst>
          </p:cNvPr>
          <p:cNvSpPr>
            <a:spLocks noGrp="1"/>
          </p:cNvSpPr>
          <p:nvPr>
            <p:ph type="subTitle" idx="1"/>
          </p:nvPr>
        </p:nvSpPr>
        <p:spPr>
          <a:xfrm>
            <a:off x="539496" y="4446150"/>
            <a:ext cx="3474600" cy="1457405"/>
          </a:xfrm>
        </p:spPr>
        <p:txBody>
          <a:bodyPr>
            <a:normAutofit/>
          </a:bodyPr>
          <a:lstStyle/>
          <a:p>
            <a:endParaRPr lang="en-US"/>
          </a:p>
        </p:txBody>
      </p:sp>
      <p:cxnSp>
        <p:nvCxnSpPr>
          <p:cNvPr id="12" name="Straight Connector 11">
            <a:extLst>
              <a:ext uri="{FF2B5EF4-FFF2-40B4-BE49-F238E27FC236}">
                <a16:creationId xmlns:a16="http://schemas.microsoft.com/office/drawing/2014/main" id="{8D66FEA8-8B71-461B-95A4-855374AB4C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4B168A-A51F-4C91-A9E4-A2F203CB9D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689"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5">
            <a:extLst>
              <a:ext uri="{FF2B5EF4-FFF2-40B4-BE49-F238E27FC236}">
                <a16:creationId xmlns:a16="http://schemas.microsoft.com/office/drawing/2014/main" id="{AECC02B8-D23E-9E0F-4A9D-50026899F5B9}"/>
              </a:ext>
            </a:extLst>
          </p:cNvPr>
          <p:cNvPicPr>
            <a:picLocks noChangeAspect="1"/>
          </p:cNvPicPr>
          <p:nvPr/>
        </p:nvPicPr>
        <p:blipFill rotWithShape="1">
          <a:blip r:embed="rId2"/>
          <a:srcRect t="22471" r="2" b="2"/>
          <a:stretch/>
        </p:blipFill>
        <p:spPr>
          <a:xfrm>
            <a:off x="4697420" y="854815"/>
            <a:ext cx="3320327" cy="5148369"/>
          </a:xfrm>
          <a:prstGeom prst="rect">
            <a:avLst/>
          </a:prstGeom>
        </p:spPr>
      </p:pic>
      <p:pic>
        <p:nvPicPr>
          <p:cNvPr id="4" name="Picture 4">
            <a:extLst>
              <a:ext uri="{FF2B5EF4-FFF2-40B4-BE49-F238E27FC236}">
                <a16:creationId xmlns:a16="http://schemas.microsoft.com/office/drawing/2014/main" id="{8CED2E67-144F-EF6D-1A3A-49835CE7105D}"/>
              </a:ext>
            </a:extLst>
          </p:cNvPr>
          <p:cNvPicPr>
            <a:picLocks noChangeAspect="1"/>
          </p:cNvPicPr>
          <p:nvPr/>
        </p:nvPicPr>
        <p:blipFill rotWithShape="1">
          <a:blip r:embed="rId3"/>
          <a:srcRect l="8193" r="5817" b="1"/>
          <a:stretch/>
        </p:blipFill>
        <p:spPr>
          <a:xfrm>
            <a:off x="8298092" y="854815"/>
            <a:ext cx="3320327" cy="5148369"/>
          </a:xfrm>
          <a:prstGeom prst="rect">
            <a:avLst/>
          </a:prstGeom>
        </p:spPr>
      </p:pic>
      <p:cxnSp>
        <p:nvCxnSpPr>
          <p:cNvPr id="16" name="Straight Connector 15">
            <a:extLst>
              <a:ext uri="{FF2B5EF4-FFF2-40B4-BE49-F238E27FC236}">
                <a16:creationId xmlns:a16="http://schemas.microsoft.com/office/drawing/2014/main" id="{A5407E01-913B-484C-A03C-2C64028471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22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AAD0775-63CF-4747-87ED-06E188BEB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346A6D38-2047-B923-A1C5-8BB1CE31F4CC}"/>
              </a:ext>
            </a:extLst>
          </p:cNvPr>
          <p:cNvPicPr>
            <a:picLocks noChangeAspect="1"/>
          </p:cNvPicPr>
          <p:nvPr/>
        </p:nvPicPr>
        <p:blipFill rotWithShape="1">
          <a:blip r:embed="rId2"/>
          <a:srcRect l="25"/>
          <a:stretch/>
        </p:blipFill>
        <p:spPr>
          <a:xfrm>
            <a:off x="3048" y="10"/>
            <a:ext cx="12188952" cy="6857990"/>
          </a:xfrm>
          <a:prstGeom prst="rect">
            <a:avLst/>
          </a:prstGeom>
        </p:spPr>
      </p:pic>
      <p:sp useBgFill="1">
        <p:nvSpPr>
          <p:cNvPr id="12" name="Rectangle 11">
            <a:extLst>
              <a:ext uri="{FF2B5EF4-FFF2-40B4-BE49-F238E27FC236}">
                <a16:creationId xmlns:a16="http://schemas.microsoft.com/office/drawing/2014/main" id="{C63AB9E1-499E-41EB-A74E-905920CCD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2120"/>
            <a:ext cx="12192001" cy="28158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1F652C-505C-AEEE-FDFF-B817FD66E71C}"/>
              </a:ext>
            </a:extLst>
          </p:cNvPr>
          <p:cNvSpPr>
            <a:spLocks noGrp="1"/>
          </p:cNvSpPr>
          <p:nvPr>
            <p:ph type="ctrTitle"/>
          </p:nvPr>
        </p:nvSpPr>
        <p:spPr>
          <a:xfrm>
            <a:off x="518047" y="4844310"/>
            <a:ext cx="8071372" cy="1215547"/>
          </a:xfrm>
        </p:spPr>
        <p:txBody>
          <a:bodyPr anchor="ctr">
            <a:normAutofit/>
          </a:bodyPr>
          <a:lstStyle/>
          <a:p>
            <a:r>
              <a:rPr lang="en-US" dirty="0">
                <a:latin typeface="Batang"/>
                <a:ea typeface="Batang"/>
              </a:rPr>
              <a:t>Frog seen</a:t>
            </a:r>
            <a:endParaRPr lang="en-US" dirty="0"/>
          </a:p>
        </p:txBody>
      </p:sp>
      <p:sp>
        <p:nvSpPr>
          <p:cNvPr id="3" name="Subtitle 2">
            <a:extLst>
              <a:ext uri="{FF2B5EF4-FFF2-40B4-BE49-F238E27FC236}">
                <a16:creationId xmlns:a16="http://schemas.microsoft.com/office/drawing/2014/main" id="{C67F9590-F555-FFC2-B6F6-124C2E2E4C56}"/>
              </a:ext>
            </a:extLst>
          </p:cNvPr>
          <p:cNvSpPr>
            <a:spLocks noGrp="1"/>
          </p:cNvSpPr>
          <p:nvPr>
            <p:ph type="subTitle" idx="1"/>
          </p:nvPr>
        </p:nvSpPr>
        <p:spPr>
          <a:xfrm>
            <a:off x="9165182" y="4757388"/>
            <a:ext cx="2451436" cy="1389390"/>
          </a:xfrm>
        </p:spPr>
        <p:txBody>
          <a:bodyPr anchor="ctr">
            <a:normAutofit/>
          </a:bodyPr>
          <a:lstStyle/>
          <a:p>
            <a:endParaRPr lang="en-US"/>
          </a:p>
        </p:txBody>
      </p:sp>
      <p:cxnSp>
        <p:nvCxnSpPr>
          <p:cNvPr id="14" name="Straight Connector 13">
            <a:extLst>
              <a:ext uri="{FF2B5EF4-FFF2-40B4-BE49-F238E27FC236}">
                <a16:creationId xmlns:a16="http://schemas.microsoft.com/office/drawing/2014/main" id="{CEEA40C4-6B9E-4B9E-8CDF-A0C572462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4610607"/>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A54810C-5CC0-45D3-BD8F-C4407F92F5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7300" y="4614653"/>
            <a:ext cx="0" cy="16748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E458AAC-F667-498F-A263-A8C7AB4FC9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1819" y="6289514"/>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0106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FD0F0B6-5415-4254-9E66-BE9C2FB0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9F5FCC-5C04-D075-6C5B-CA277366D5CC}"/>
              </a:ext>
            </a:extLst>
          </p:cNvPr>
          <p:cNvSpPr>
            <a:spLocks noGrp="1"/>
          </p:cNvSpPr>
          <p:nvPr>
            <p:ph type="ctrTitle"/>
          </p:nvPr>
        </p:nvSpPr>
        <p:spPr>
          <a:xfrm>
            <a:off x="521208" y="822960"/>
            <a:ext cx="3463784" cy="3454604"/>
          </a:xfrm>
        </p:spPr>
        <p:txBody>
          <a:bodyPr>
            <a:normAutofit/>
          </a:bodyPr>
          <a:lstStyle/>
          <a:p>
            <a:r>
              <a:rPr lang="en-US" dirty="0">
                <a:latin typeface="Batang"/>
                <a:ea typeface="Batang"/>
              </a:rPr>
              <a:t>Birds spotted</a:t>
            </a:r>
            <a:endParaRPr lang="en-US" dirty="0"/>
          </a:p>
        </p:txBody>
      </p:sp>
      <p:sp>
        <p:nvSpPr>
          <p:cNvPr id="3" name="Subtitle 2">
            <a:extLst>
              <a:ext uri="{FF2B5EF4-FFF2-40B4-BE49-F238E27FC236}">
                <a16:creationId xmlns:a16="http://schemas.microsoft.com/office/drawing/2014/main" id="{4A5AA1ED-5372-36EF-F02D-93CF22F4CA56}"/>
              </a:ext>
            </a:extLst>
          </p:cNvPr>
          <p:cNvSpPr>
            <a:spLocks noGrp="1"/>
          </p:cNvSpPr>
          <p:nvPr>
            <p:ph type="subTitle" idx="1"/>
          </p:nvPr>
        </p:nvSpPr>
        <p:spPr>
          <a:xfrm>
            <a:off x="539496" y="4446150"/>
            <a:ext cx="3474600" cy="1457405"/>
          </a:xfrm>
        </p:spPr>
        <p:txBody>
          <a:bodyPr>
            <a:normAutofit/>
          </a:bodyPr>
          <a:lstStyle/>
          <a:p>
            <a:endParaRPr lang="en-US"/>
          </a:p>
        </p:txBody>
      </p:sp>
      <p:cxnSp>
        <p:nvCxnSpPr>
          <p:cNvPr id="33" name="Straight Connector 32">
            <a:extLst>
              <a:ext uri="{FF2B5EF4-FFF2-40B4-BE49-F238E27FC236}">
                <a16:creationId xmlns:a16="http://schemas.microsoft.com/office/drawing/2014/main" id="{8D66FEA8-8B71-461B-95A4-855374AB4C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A4B168A-A51F-4C91-A9E4-A2F203CB9D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689"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5407E01-913B-484C-A03C-2C64028471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4">
            <a:extLst>
              <a:ext uri="{FF2B5EF4-FFF2-40B4-BE49-F238E27FC236}">
                <a16:creationId xmlns:a16="http://schemas.microsoft.com/office/drawing/2014/main" id="{5BB75A40-0534-CF2A-2F81-4AEF443C4F83}"/>
              </a:ext>
            </a:extLst>
          </p:cNvPr>
          <p:cNvGraphicFramePr>
            <a:graphicFrameLocks noGrp="1"/>
          </p:cNvGraphicFramePr>
          <p:nvPr>
            <p:extLst>
              <p:ext uri="{D42A27DB-BD31-4B8C-83A1-F6EECF244321}">
                <p14:modId xmlns:p14="http://schemas.microsoft.com/office/powerpoint/2010/main" val="2880475094"/>
              </p:ext>
            </p:extLst>
          </p:nvPr>
        </p:nvGraphicFramePr>
        <p:xfrm>
          <a:off x="4697052" y="1036756"/>
          <a:ext cx="6923448" cy="5427445"/>
        </p:xfrm>
        <a:graphic>
          <a:graphicData uri="http://schemas.openxmlformats.org/drawingml/2006/table">
            <a:tbl>
              <a:tblPr firstRow="1" bandRow="1">
                <a:solidFill>
                  <a:srgbClr val="F2F2F2">
                    <a:alpha val="30196"/>
                  </a:srgbClr>
                </a:solidFill>
                <a:tableStyleId>{5C22544A-7EE6-4342-B048-85BDC9FD1C3A}</a:tableStyleId>
              </a:tblPr>
              <a:tblGrid>
                <a:gridCol w="3266686">
                  <a:extLst>
                    <a:ext uri="{9D8B030D-6E8A-4147-A177-3AD203B41FA5}">
                      <a16:colId xmlns:a16="http://schemas.microsoft.com/office/drawing/2014/main" val="3729493753"/>
                    </a:ext>
                  </a:extLst>
                </a:gridCol>
                <a:gridCol w="3656762">
                  <a:extLst>
                    <a:ext uri="{9D8B030D-6E8A-4147-A177-3AD203B41FA5}">
                      <a16:colId xmlns:a16="http://schemas.microsoft.com/office/drawing/2014/main" val="1812233576"/>
                    </a:ext>
                  </a:extLst>
                </a:gridCol>
              </a:tblGrid>
              <a:tr h="857663">
                <a:tc>
                  <a:txBody>
                    <a:bodyPr/>
                    <a:lstStyle/>
                    <a:p>
                      <a:r>
                        <a:rPr lang="en-US" sz="2800" b="0" cap="none" spc="0" dirty="0">
                          <a:solidFill>
                            <a:schemeClr val="bg1"/>
                          </a:solidFill>
                        </a:rPr>
                        <a:t>Common Name</a:t>
                      </a:r>
                    </a:p>
                  </a:txBody>
                  <a:tcPr marL="235555" marR="337720" marT="181196" marB="181196"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r>
                        <a:rPr lang="en-US" sz="2800" b="0" cap="none" spc="0" dirty="0">
                          <a:solidFill>
                            <a:schemeClr val="bg1"/>
                          </a:solidFill>
                        </a:rPr>
                        <a:t>Scientific Name</a:t>
                      </a:r>
                    </a:p>
                  </a:txBody>
                  <a:tcPr marL="235555" marR="337720" marT="181196" marB="181196"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113159763"/>
                  </a:ext>
                </a:extLst>
              </a:tr>
              <a:tr h="1280455">
                <a:tc>
                  <a:txBody>
                    <a:bodyPr/>
                    <a:lstStyle/>
                    <a:p>
                      <a:r>
                        <a:rPr lang="en-US" sz="2800" cap="none" spc="0" dirty="0">
                          <a:solidFill>
                            <a:schemeClr val="tx1"/>
                          </a:solidFill>
                        </a:rPr>
                        <a:t>House Crow</a:t>
                      </a:r>
                    </a:p>
                  </a:txBody>
                  <a:tcPr marL="235555" marR="337720" marT="181196" marB="181196">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lvl="0" algn="l">
                        <a:lnSpc>
                          <a:spcPct val="100000"/>
                        </a:lnSpc>
                        <a:spcBef>
                          <a:spcPts val="0"/>
                        </a:spcBef>
                        <a:spcAft>
                          <a:spcPts val="0"/>
                        </a:spcAft>
                        <a:buNone/>
                      </a:pPr>
                      <a:r>
                        <a:rPr lang="en-IN" sz="2800" b="0" i="0" u="none" strike="noStrike" cap="none" spc="0" noProof="0" dirty="0">
                          <a:solidFill>
                            <a:schemeClr val="tx1"/>
                          </a:solidFill>
                          <a:latin typeface="Avenir Next LT Pro Light"/>
                        </a:rPr>
                        <a:t>Corvus splendens</a:t>
                      </a:r>
                      <a:endParaRPr lang="en-US" sz="2800" cap="none" spc="0" dirty="0">
                        <a:solidFill>
                          <a:schemeClr val="tx1"/>
                        </a:solidFill>
                      </a:endParaRPr>
                    </a:p>
                    <a:p>
                      <a:pPr lvl="0" algn="l">
                        <a:lnSpc>
                          <a:spcPct val="100000"/>
                        </a:lnSpc>
                        <a:spcBef>
                          <a:spcPts val="0"/>
                        </a:spcBef>
                        <a:spcAft>
                          <a:spcPts val="0"/>
                        </a:spcAft>
                        <a:buNone/>
                      </a:pPr>
                      <a:endParaRPr lang="en-US" sz="2800" cap="none" spc="0">
                        <a:solidFill>
                          <a:schemeClr val="tx1"/>
                        </a:solidFill>
                      </a:endParaRPr>
                    </a:p>
                  </a:txBody>
                  <a:tcPr marL="235555" marR="337720" marT="181196" marB="181196">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rgbClr val="F2F2F2">
                        <a:alpha val="30196"/>
                      </a:srgbClr>
                    </a:solidFill>
                  </a:tcPr>
                </a:tc>
                <a:extLst>
                  <a:ext uri="{0D108BD9-81ED-4DB2-BD59-A6C34878D82A}">
                    <a16:rowId xmlns:a16="http://schemas.microsoft.com/office/drawing/2014/main" val="3706692566"/>
                  </a:ext>
                </a:extLst>
              </a:tr>
              <a:tr h="857663">
                <a:tc>
                  <a:txBody>
                    <a:bodyPr/>
                    <a:lstStyle/>
                    <a:p>
                      <a:r>
                        <a:rPr lang="en-US" sz="2800" cap="none" spc="0" dirty="0">
                          <a:solidFill>
                            <a:schemeClr val="tx1"/>
                          </a:solidFill>
                        </a:rPr>
                        <a:t>Eagle</a:t>
                      </a:r>
                    </a:p>
                  </a:txBody>
                  <a:tcPr marL="235555" marR="337720" marT="181196" marB="1811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lvl="0">
                        <a:buNone/>
                      </a:pPr>
                      <a:r>
                        <a:rPr lang="en-US" sz="2800" b="0" i="0" u="none" strike="noStrike" cap="none" spc="0" noProof="0" dirty="0">
                          <a:solidFill>
                            <a:schemeClr val="tx1"/>
                          </a:solidFill>
                          <a:latin typeface="Avenir Next LT Pro Light"/>
                        </a:rPr>
                        <a:t>Aquila</a:t>
                      </a:r>
                      <a:endParaRPr lang="en-US" sz="2800" cap="none" spc="0" dirty="0">
                        <a:solidFill>
                          <a:schemeClr val="tx1"/>
                        </a:solidFill>
                      </a:endParaRPr>
                    </a:p>
                  </a:txBody>
                  <a:tcPr marL="235555" marR="337720" marT="181196" marB="181196">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472119849"/>
                  </a:ext>
                </a:extLst>
              </a:tr>
              <a:tr h="857663">
                <a:tc>
                  <a:txBody>
                    <a:bodyPr/>
                    <a:lstStyle/>
                    <a:p>
                      <a:r>
                        <a:rPr lang="en-US" sz="2800" cap="none" spc="0" dirty="0">
                          <a:solidFill>
                            <a:schemeClr val="tx1"/>
                          </a:solidFill>
                        </a:rPr>
                        <a:t>Feral Pigeon </a:t>
                      </a:r>
                    </a:p>
                  </a:txBody>
                  <a:tcPr marL="235555" marR="337720" marT="181196" marB="181196">
                    <a:lnL w="38100" cap="flat" cmpd="sng" algn="ctr">
                      <a:no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F2F2F2">
                        <a:alpha val="30196"/>
                      </a:srgbClr>
                    </a:solidFill>
                  </a:tcPr>
                </a:tc>
                <a:tc>
                  <a:txBody>
                    <a:bodyPr/>
                    <a:lstStyle/>
                    <a:p>
                      <a:pPr lvl="0">
                        <a:buNone/>
                      </a:pPr>
                      <a:r>
                        <a:rPr lang="en-US" sz="2800" b="0" i="0" u="none" strike="noStrike" cap="none" spc="0" noProof="0" dirty="0">
                          <a:latin typeface="Avenir Next LT Pro Light"/>
                        </a:rPr>
                        <a:t>Columba </a:t>
                      </a:r>
                      <a:r>
                        <a:rPr lang="en-US" sz="2800" b="0" i="0" u="none" strike="noStrike" cap="none" spc="0" noProof="0" dirty="0" err="1">
                          <a:latin typeface="Avenir Next LT Pro Light"/>
                        </a:rPr>
                        <a:t>livia</a:t>
                      </a:r>
                      <a:r>
                        <a:rPr lang="en-US" sz="2800" b="0" i="0" u="none" strike="noStrike" cap="none" spc="0" noProof="0" dirty="0">
                          <a:latin typeface="Avenir Next LT Pro Light"/>
                        </a:rPr>
                        <a:t> domestica</a:t>
                      </a:r>
                      <a:endParaRPr lang="en-US" dirty="0"/>
                    </a:p>
                  </a:txBody>
                  <a:tcPr marL="235555" marR="337720" marT="181196" marB="181196">
                    <a:lnL w="6350" cap="flat" cmpd="sng" algn="ctr">
                      <a:solidFill>
                        <a:schemeClr val="tx1">
                          <a:lumMod val="75000"/>
                          <a:lumOff val="25000"/>
                        </a:schemeClr>
                      </a:solidFill>
                      <a:prstDash val="solid"/>
                    </a:lnL>
                    <a:lnR w="38100" cap="flat" cmpd="sng" algn="ctr">
                      <a:noFill/>
                      <a:prstDash val="solid"/>
                    </a:lnR>
                    <a:lnT w="12700" cmpd="sng">
                      <a:noFill/>
                      <a:prstDash val="solid"/>
                    </a:lnT>
                    <a:lnB w="6350" cap="flat" cmpd="sng" algn="ctr">
                      <a:noFill/>
                      <a:prstDash val="solid"/>
                    </a:lnB>
                    <a:solidFill>
                      <a:srgbClr val="F2F2F2">
                        <a:alpha val="30196"/>
                      </a:srgbClr>
                    </a:solidFill>
                  </a:tcPr>
                </a:tc>
                <a:extLst>
                  <a:ext uri="{0D108BD9-81ED-4DB2-BD59-A6C34878D82A}">
                    <a16:rowId xmlns:a16="http://schemas.microsoft.com/office/drawing/2014/main" val="3805241169"/>
                  </a:ext>
                </a:extLst>
              </a:tr>
              <a:tr h="926115">
                <a:tc>
                  <a:txBody>
                    <a:bodyPr/>
                    <a:lstStyle/>
                    <a:p>
                      <a:r>
                        <a:rPr lang="en-US" sz="2800" cap="none" spc="0" dirty="0">
                          <a:solidFill>
                            <a:schemeClr val="tx1"/>
                          </a:solidFill>
                        </a:rPr>
                        <a:t>Red-whiskered Bulbul</a:t>
                      </a:r>
                    </a:p>
                  </a:txBody>
                  <a:tcPr marL="235555" marR="337720" marT="181196" marB="181196">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lvl="0" algn="l">
                        <a:lnSpc>
                          <a:spcPct val="100000"/>
                        </a:lnSpc>
                        <a:spcBef>
                          <a:spcPts val="0"/>
                        </a:spcBef>
                        <a:spcAft>
                          <a:spcPts val="0"/>
                        </a:spcAft>
                        <a:buNone/>
                      </a:pPr>
                      <a:r>
                        <a:rPr lang="en-IN" sz="2800" b="0" i="0" u="none" strike="noStrike" cap="none" spc="0" noProof="0" dirty="0" err="1">
                          <a:latin typeface="Avenir Next LT Pro Light"/>
                        </a:rPr>
                        <a:t>Pycnonotus</a:t>
                      </a:r>
                      <a:r>
                        <a:rPr lang="en-IN" sz="2800" b="0" i="0" u="none" strike="noStrike" cap="none" spc="0" noProof="0" dirty="0">
                          <a:latin typeface="Avenir Next LT Pro Light"/>
                        </a:rPr>
                        <a:t> </a:t>
                      </a:r>
                      <a:r>
                        <a:rPr lang="en-IN" sz="2800" b="0" i="0" u="none" strike="noStrike" cap="none" spc="0" noProof="0" dirty="0" err="1">
                          <a:latin typeface="Avenir Next LT Pro Light"/>
                        </a:rPr>
                        <a:t>jocosus</a:t>
                      </a:r>
                      <a:endParaRPr lang="en-US" dirty="0" err="1"/>
                    </a:p>
                  </a:txBody>
                  <a:tcPr marL="235555" marR="337720" marT="181196" marB="181196">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470025646"/>
                  </a:ext>
                </a:extLst>
              </a:tr>
            </a:tbl>
          </a:graphicData>
        </a:graphic>
      </p:graphicFrame>
    </p:spTree>
    <p:extLst>
      <p:ext uri="{BB962C8B-B14F-4D97-AF65-F5344CB8AC3E}">
        <p14:creationId xmlns:p14="http://schemas.microsoft.com/office/powerpoint/2010/main" val="606094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D0F0B6-5415-4254-9E66-BE9C2FB0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A9D973-7C18-F344-9B1E-1D4B8E29D284}"/>
              </a:ext>
            </a:extLst>
          </p:cNvPr>
          <p:cNvSpPr>
            <a:spLocks noGrp="1"/>
          </p:cNvSpPr>
          <p:nvPr>
            <p:ph type="ctrTitle"/>
          </p:nvPr>
        </p:nvSpPr>
        <p:spPr>
          <a:xfrm>
            <a:off x="521208" y="822960"/>
            <a:ext cx="3463784" cy="3454604"/>
          </a:xfrm>
        </p:spPr>
        <p:txBody>
          <a:bodyPr>
            <a:normAutofit/>
          </a:bodyPr>
          <a:lstStyle/>
          <a:p>
            <a:r>
              <a:rPr lang="en-US" sz="4100">
                <a:latin typeface="Batang"/>
                <a:ea typeface="Batang"/>
              </a:rPr>
              <a:t>Ratio of the Native of the Plants [Continents] </a:t>
            </a:r>
            <a:endParaRPr lang="en-US" sz="4100"/>
          </a:p>
        </p:txBody>
      </p:sp>
      <p:sp>
        <p:nvSpPr>
          <p:cNvPr id="3" name="Subtitle 2">
            <a:extLst>
              <a:ext uri="{FF2B5EF4-FFF2-40B4-BE49-F238E27FC236}">
                <a16:creationId xmlns:a16="http://schemas.microsoft.com/office/drawing/2014/main" id="{4A7EEF06-CF3F-9930-E265-9FED840FFB74}"/>
              </a:ext>
            </a:extLst>
          </p:cNvPr>
          <p:cNvSpPr>
            <a:spLocks noGrp="1"/>
          </p:cNvSpPr>
          <p:nvPr>
            <p:ph type="subTitle" idx="1"/>
          </p:nvPr>
        </p:nvSpPr>
        <p:spPr>
          <a:xfrm>
            <a:off x="539496" y="4446150"/>
            <a:ext cx="3474600" cy="1457405"/>
          </a:xfrm>
        </p:spPr>
        <p:txBody>
          <a:bodyPr>
            <a:normAutofit/>
          </a:bodyPr>
          <a:lstStyle/>
          <a:p>
            <a:endParaRPr lang="en-US"/>
          </a:p>
        </p:txBody>
      </p:sp>
      <p:cxnSp>
        <p:nvCxnSpPr>
          <p:cNvPr id="11" name="Straight Connector 10">
            <a:extLst>
              <a:ext uri="{FF2B5EF4-FFF2-40B4-BE49-F238E27FC236}">
                <a16:creationId xmlns:a16="http://schemas.microsoft.com/office/drawing/2014/main" id="{8D66FEA8-8B71-461B-95A4-855374AB4C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4B168A-A51F-4C91-A9E4-A2F203CB9D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689"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4">
            <a:extLst>
              <a:ext uri="{FF2B5EF4-FFF2-40B4-BE49-F238E27FC236}">
                <a16:creationId xmlns:a16="http://schemas.microsoft.com/office/drawing/2014/main" id="{220B15AA-C67A-E42A-91C5-4812A3BC0BD4}"/>
              </a:ext>
            </a:extLst>
          </p:cNvPr>
          <p:cNvPicPr>
            <a:picLocks noChangeAspect="1"/>
          </p:cNvPicPr>
          <p:nvPr/>
        </p:nvPicPr>
        <p:blipFill rotWithShape="1">
          <a:blip r:embed="rId2"/>
          <a:srcRect l="3780" t="7313" r="6445"/>
          <a:stretch/>
        </p:blipFill>
        <p:spPr>
          <a:xfrm>
            <a:off x="4699947" y="1228647"/>
            <a:ext cx="6924127" cy="4771842"/>
          </a:xfrm>
          <a:prstGeom prst="rect">
            <a:avLst/>
          </a:prstGeom>
        </p:spPr>
      </p:pic>
      <p:cxnSp>
        <p:nvCxnSpPr>
          <p:cNvPr id="15" name="Straight Connector 14">
            <a:extLst>
              <a:ext uri="{FF2B5EF4-FFF2-40B4-BE49-F238E27FC236}">
                <a16:creationId xmlns:a16="http://schemas.microsoft.com/office/drawing/2014/main" id="{A5407E01-913B-484C-A03C-2C64028471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12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2EF33D-68BD-428C-B26E-2F4962407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2" y="0"/>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E42D82-84BA-28D6-AB23-C3B70B995EAB}"/>
              </a:ext>
            </a:extLst>
          </p:cNvPr>
          <p:cNvSpPr>
            <a:spLocks noGrp="1"/>
          </p:cNvSpPr>
          <p:nvPr>
            <p:ph type="ctrTitle"/>
          </p:nvPr>
        </p:nvSpPr>
        <p:spPr>
          <a:xfrm>
            <a:off x="521208" y="749214"/>
            <a:ext cx="7459127" cy="1314162"/>
          </a:xfrm>
        </p:spPr>
        <p:txBody>
          <a:bodyPr anchor="ctr">
            <a:normAutofit/>
          </a:bodyPr>
          <a:lstStyle/>
          <a:p>
            <a:r>
              <a:rPr lang="en-US" sz="4400">
                <a:latin typeface="Batang"/>
                <a:ea typeface="Batang"/>
              </a:rPr>
              <a:t>Team Details </a:t>
            </a:r>
            <a:br>
              <a:rPr lang="en-US" sz="4400">
                <a:latin typeface="Batang"/>
                <a:ea typeface="Batang"/>
              </a:rPr>
            </a:br>
            <a:endParaRPr lang="en-US" sz="4400"/>
          </a:p>
        </p:txBody>
      </p:sp>
      <p:sp>
        <p:nvSpPr>
          <p:cNvPr id="3" name="Subtitle 2">
            <a:extLst>
              <a:ext uri="{FF2B5EF4-FFF2-40B4-BE49-F238E27FC236}">
                <a16:creationId xmlns:a16="http://schemas.microsoft.com/office/drawing/2014/main" id="{D8F0D1BE-AED4-293C-2C07-8FB4B95F78DA}"/>
              </a:ext>
            </a:extLst>
          </p:cNvPr>
          <p:cNvSpPr>
            <a:spLocks noGrp="1"/>
          </p:cNvSpPr>
          <p:nvPr>
            <p:ph type="subTitle" idx="1"/>
          </p:nvPr>
        </p:nvSpPr>
        <p:spPr>
          <a:xfrm>
            <a:off x="8622524" y="799248"/>
            <a:ext cx="3016565" cy="1214095"/>
          </a:xfrm>
        </p:spPr>
        <p:txBody>
          <a:bodyPr anchor="ctr">
            <a:normAutofit/>
          </a:bodyPr>
          <a:lstStyle/>
          <a:p>
            <a:endParaRPr lang="en-US"/>
          </a:p>
        </p:txBody>
      </p:sp>
      <p:cxnSp>
        <p:nvCxnSpPr>
          <p:cNvPr id="11" name="Straight Connector 10">
            <a:extLst>
              <a:ext uri="{FF2B5EF4-FFF2-40B4-BE49-F238E27FC236}">
                <a16:creationId xmlns:a16="http://schemas.microsoft.com/office/drawing/2014/main" id="{BB0822C5-45F8-48C5-867F-0DE8538684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83810" y="571500"/>
            <a:ext cx="0" cy="1669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1E38C7-3164-416B-A453-D3B6F612D3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174" y="571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B933F62-7D83-4660-BEBE-A3673C55E4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0732" y="2241091"/>
            <a:ext cx="110476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4">
            <a:extLst>
              <a:ext uri="{FF2B5EF4-FFF2-40B4-BE49-F238E27FC236}">
                <a16:creationId xmlns:a16="http://schemas.microsoft.com/office/drawing/2014/main" id="{404C48EA-4E5D-828D-2D16-5066654F698F}"/>
              </a:ext>
            </a:extLst>
          </p:cNvPr>
          <p:cNvGraphicFramePr>
            <a:graphicFrameLocks noGrp="1"/>
          </p:cNvGraphicFramePr>
          <p:nvPr>
            <p:extLst>
              <p:ext uri="{D42A27DB-BD31-4B8C-83A1-F6EECF244321}">
                <p14:modId xmlns:p14="http://schemas.microsoft.com/office/powerpoint/2010/main" val="3037959810"/>
              </p:ext>
            </p:extLst>
          </p:nvPr>
        </p:nvGraphicFramePr>
        <p:xfrm>
          <a:off x="1488619" y="3003692"/>
          <a:ext cx="5554240" cy="2950464"/>
        </p:xfrm>
        <a:graphic>
          <a:graphicData uri="http://schemas.openxmlformats.org/drawingml/2006/table">
            <a:tbl>
              <a:tblPr firstRow="1" bandRow="1">
                <a:tableStyleId>{5C22544A-7EE6-4342-B048-85BDC9FD1C3A}</a:tableStyleId>
              </a:tblPr>
              <a:tblGrid>
                <a:gridCol w="5554240">
                  <a:extLst>
                    <a:ext uri="{9D8B030D-6E8A-4147-A177-3AD203B41FA5}">
                      <a16:colId xmlns:a16="http://schemas.microsoft.com/office/drawing/2014/main" val="1005302574"/>
                    </a:ext>
                  </a:extLst>
                </a:gridCol>
              </a:tblGrid>
              <a:tr h="737616">
                <a:tc>
                  <a:txBody>
                    <a:bodyPr/>
                    <a:lstStyle/>
                    <a:p>
                      <a:r>
                        <a:rPr lang="en-US" sz="3300" dirty="0"/>
                        <a:t>Students</a:t>
                      </a:r>
                    </a:p>
                  </a:txBody>
                  <a:tcPr marL="167640" marR="167640" marT="83820" marB="83820"/>
                </a:tc>
                <a:extLst>
                  <a:ext uri="{0D108BD9-81ED-4DB2-BD59-A6C34878D82A}">
                    <a16:rowId xmlns:a16="http://schemas.microsoft.com/office/drawing/2014/main" val="3340041963"/>
                  </a:ext>
                </a:extLst>
              </a:tr>
              <a:tr h="737616">
                <a:tc>
                  <a:txBody>
                    <a:bodyPr/>
                    <a:lstStyle/>
                    <a:p>
                      <a:r>
                        <a:rPr lang="en-US" sz="3300" b="1" dirty="0"/>
                        <a:t>Ahana Kainth </a:t>
                      </a:r>
                      <a:r>
                        <a:rPr lang="en-US" sz="3300" dirty="0"/>
                        <a:t> [IX 'G']</a:t>
                      </a:r>
                    </a:p>
                  </a:txBody>
                  <a:tcPr marL="167640" marR="167640" marT="83820" marB="83820"/>
                </a:tc>
                <a:extLst>
                  <a:ext uri="{0D108BD9-81ED-4DB2-BD59-A6C34878D82A}">
                    <a16:rowId xmlns:a16="http://schemas.microsoft.com/office/drawing/2014/main" val="2683174720"/>
                  </a:ext>
                </a:extLst>
              </a:tr>
              <a:tr h="737616">
                <a:tc>
                  <a:txBody>
                    <a:bodyPr/>
                    <a:lstStyle/>
                    <a:p>
                      <a:r>
                        <a:rPr lang="en-US" sz="3300" b="1" dirty="0"/>
                        <a:t>Siddhi </a:t>
                      </a:r>
                      <a:r>
                        <a:rPr lang="en-US" sz="3300" b="1" dirty="0" err="1"/>
                        <a:t>Dudgikar</a:t>
                      </a:r>
                      <a:r>
                        <a:rPr lang="en-US" sz="3300" dirty="0"/>
                        <a:t> [X 'H']</a:t>
                      </a:r>
                    </a:p>
                  </a:txBody>
                  <a:tcPr marL="167640" marR="167640" marT="83820" marB="83820"/>
                </a:tc>
                <a:extLst>
                  <a:ext uri="{0D108BD9-81ED-4DB2-BD59-A6C34878D82A}">
                    <a16:rowId xmlns:a16="http://schemas.microsoft.com/office/drawing/2014/main" val="3521398977"/>
                  </a:ext>
                </a:extLst>
              </a:tr>
              <a:tr h="737616">
                <a:tc>
                  <a:txBody>
                    <a:bodyPr/>
                    <a:lstStyle/>
                    <a:p>
                      <a:r>
                        <a:rPr lang="en-US" sz="3300" b="1" dirty="0" err="1"/>
                        <a:t>Aabhirup</a:t>
                      </a:r>
                      <a:r>
                        <a:rPr lang="en-US" sz="3300" b="1" dirty="0"/>
                        <a:t> Samanta</a:t>
                      </a:r>
                      <a:r>
                        <a:rPr lang="en-US" sz="3300" dirty="0"/>
                        <a:t> [IX 'F']</a:t>
                      </a:r>
                    </a:p>
                  </a:txBody>
                  <a:tcPr marL="167640" marR="167640" marT="83820" marB="83820"/>
                </a:tc>
                <a:extLst>
                  <a:ext uri="{0D108BD9-81ED-4DB2-BD59-A6C34878D82A}">
                    <a16:rowId xmlns:a16="http://schemas.microsoft.com/office/drawing/2014/main" val="424005070"/>
                  </a:ext>
                </a:extLst>
              </a:tr>
            </a:tbl>
          </a:graphicData>
        </a:graphic>
      </p:graphicFrame>
    </p:spTree>
    <p:extLst>
      <p:ext uri="{BB962C8B-B14F-4D97-AF65-F5344CB8AC3E}">
        <p14:creationId xmlns:p14="http://schemas.microsoft.com/office/powerpoint/2010/main" val="4143534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D0F0B6-5415-4254-9E66-BE9C2FB0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A9D973-7C18-F344-9B1E-1D4B8E29D284}"/>
              </a:ext>
            </a:extLst>
          </p:cNvPr>
          <p:cNvSpPr>
            <a:spLocks noGrp="1"/>
          </p:cNvSpPr>
          <p:nvPr>
            <p:ph type="ctrTitle"/>
          </p:nvPr>
        </p:nvSpPr>
        <p:spPr>
          <a:xfrm>
            <a:off x="521208" y="822960"/>
            <a:ext cx="3463784" cy="3454604"/>
          </a:xfrm>
        </p:spPr>
        <p:txBody>
          <a:bodyPr>
            <a:normAutofit fontScale="90000"/>
          </a:bodyPr>
          <a:lstStyle/>
          <a:p>
            <a:r>
              <a:rPr lang="en-US" sz="4100" dirty="0">
                <a:latin typeface="Batang"/>
                <a:ea typeface="Batang"/>
              </a:rPr>
              <a:t>Ratio of the plants whose parts are edible to plants whose parts are inedible  </a:t>
            </a:r>
            <a:endParaRPr lang="en-US" sz="4100" dirty="0"/>
          </a:p>
        </p:txBody>
      </p:sp>
      <p:sp>
        <p:nvSpPr>
          <p:cNvPr id="3" name="Subtitle 2">
            <a:extLst>
              <a:ext uri="{FF2B5EF4-FFF2-40B4-BE49-F238E27FC236}">
                <a16:creationId xmlns:a16="http://schemas.microsoft.com/office/drawing/2014/main" id="{4A7EEF06-CF3F-9930-E265-9FED840FFB74}"/>
              </a:ext>
            </a:extLst>
          </p:cNvPr>
          <p:cNvSpPr>
            <a:spLocks noGrp="1"/>
          </p:cNvSpPr>
          <p:nvPr>
            <p:ph type="subTitle" idx="1"/>
          </p:nvPr>
        </p:nvSpPr>
        <p:spPr>
          <a:xfrm>
            <a:off x="539496" y="4446150"/>
            <a:ext cx="3474600" cy="1457405"/>
          </a:xfrm>
        </p:spPr>
        <p:txBody>
          <a:bodyPr>
            <a:normAutofit/>
          </a:bodyPr>
          <a:lstStyle/>
          <a:p>
            <a:endParaRPr lang="en-US"/>
          </a:p>
        </p:txBody>
      </p:sp>
      <p:cxnSp>
        <p:nvCxnSpPr>
          <p:cNvPr id="11" name="Straight Connector 10">
            <a:extLst>
              <a:ext uri="{FF2B5EF4-FFF2-40B4-BE49-F238E27FC236}">
                <a16:creationId xmlns:a16="http://schemas.microsoft.com/office/drawing/2014/main" id="{8D66FEA8-8B71-461B-95A4-855374AB4C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4B168A-A51F-4C91-A9E4-A2F203CB9D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689"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407E01-913B-484C-A03C-2C64028471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6">
            <a:extLst>
              <a:ext uri="{FF2B5EF4-FFF2-40B4-BE49-F238E27FC236}">
                <a16:creationId xmlns:a16="http://schemas.microsoft.com/office/drawing/2014/main" id="{91731C08-9869-E3C3-B76F-303DD946AB96}"/>
              </a:ext>
            </a:extLst>
          </p:cNvPr>
          <p:cNvPicPr>
            <a:picLocks noChangeAspect="1"/>
          </p:cNvPicPr>
          <p:nvPr/>
        </p:nvPicPr>
        <p:blipFill rotWithShape="1">
          <a:blip r:embed="rId2"/>
          <a:srcRect t="8041" r="-137" b="-206"/>
          <a:stretch/>
        </p:blipFill>
        <p:spPr>
          <a:xfrm>
            <a:off x="4724400" y="1023141"/>
            <a:ext cx="7851827" cy="4800706"/>
          </a:xfrm>
          <a:prstGeom prst="rect">
            <a:avLst/>
          </a:prstGeom>
        </p:spPr>
      </p:pic>
    </p:spTree>
    <p:extLst>
      <p:ext uri="{BB962C8B-B14F-4D97-AF65-F5344CB8AC3E}">
        <p14:creationId xmlns:p14="http://schemas.microsoft.com/office/powerpoint/2010/main" val="6894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D0F0B6-5415-4254-9E66-BE9C2FB0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A9D973-7C18-F344-9B1E-1D4B8E29D284}"/>
              </a:ext>
            </a:extLst>
          </p:cNvPr>
          <p:cNvSpPr>
            <a:spLocks noGrp="1"/>
          </p:cNvSpPr>
          <p:nvPr>
            <p:ph type="ctrTitle"/>
          </p:nvPr>
        </p:nvSpPr>
        <p:spPr>
          <a:xfrm>
            <a:off x="521208" y="822960"/>
            <a:ext cx="3463784" cy="3454604"/>
          </a:xfrm>
        </p:spPr>
        <p:txBody>
          <a:bodyPr>
            <a:normAutofit/>
          </a:bodyPr>
          <a:lstStyle/>
          <a:p>
            <a:r>
              <a:rPr lang="en-US" sz="4100" dirty="0">
                <a:latin typeface="Batang"/>
                <a:ea typeface="Batang"/>
              </a:rPr>
              <a:t>Ratio of the plants that have economic value</a:t>
            </a:r>
            <a:endParaRPr lang="en-US" sz="4100" dirty="0"/>
          </a:p>
        </p:txBody>
      </p:sp>
      <p:sp>
        <p:nvSpPr>
          <p:cNvPr id="3" name="Subtitle 2">
            <a:extLst>
              <a:ext uri="{FF2B5EF4-FFF2-40B4-BE49-F238E27FC236}">
                <a16:creationId xmlns:a16="http://schemas.microsoft.com/office/drawing/2014/main" id="{4A7EEF06-CF3F-9930-E265-9FED840FFB74}"/>
              </a:ext>
            </a:extLst>
          </p:cNvPr>
          <p:cNvSpPr>
            <a:spLocks noGrp="1"/>
          </p:cNvSpPr>
          <p:nvPr>
            <p:ph type="subTitle" idx="1"/>
          </p:nvPr>
        </p:nvSpPr>
        <p:spPr>
          <a:xfrm>
            <a:off x="539496" y="4446150"/>
            <a:ext cx="3474600" cy="1457405"/>
          </a:xfrm>
        </p:spPr>
        <p:txBody>
          <a:bodyPr>
            <a:normAutofit/>
          </a:bodyPr>
          <a:lstStyle/>
          <a:p>
            <a:endParaRPr lang="en-US"/>
          </a:p>
        </p:txBody>
      </p:sp>
      <p:cxnSp>
        <p:nvCxnSpPr>
          <p:cNvPr id="11" name="Straight Connector 10">
            <a:extLst>
              <a:ext uri="{FF2B5EF4-FFF2-40B4-BE49-F238E27FC236}">
                <a16:creationId xmlns:a16="http://schemas.microsoft.com/office/drawing/2014/main" id="{8D66FEA8-8B71-461B-95A4-855374AB4C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4B168A-A51F-4C91-A9E4-A2F203CB9D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689"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407E01-913B-484C-A03C-2C64028471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6" descr="Chart, pie chart&#10;&#10;Description automatically generated">
            <a:extLst>
              <a:ext uri="{FF2B5EF4-FFF2-40B4-BE49-F238E27FC236}">
                <a16:creationId xmlns:a16="http://schemas.microsoft.com/office/drawing/2014/main" id="{1998650C-6DF0-EB26-89FF-09E9ACB4AE4F}"/>
              </a:ext>
            </a:extLst>
          </p:cNvPr>
          <p:cNvPicPr>
            <a:picLocks noChangeAspect="1"/>
          </p:cNvPicPr>
          <p:nvPr/>
        </p:nvPicPr>
        <p:blipFill rotWithShape="1">
          <a:blip r:embed="rId2"/>
          <a:srcRect t="8497" r="-145" b="-218"/>
          <a:stretch/>
        </p:blipFill>
        <p:spPr>
          <a:xfrm>
            <a:off x="4370231" y="872887"/>
            <a:ext cx="8002086" cy="4886551"/>
          </a:xfrm>
          <a:prstGeom prst="rect">
            <a:avLst/>
          </a:prstGeom>
        </p:spPr>
      </p:pic>
    </p:spTree>
    <p:extLst>
      <p:ext uri="{BB962C8B-B14F-4D97-AF65-F5344CB8AC3E}">
        <p14:creationId xmlns:p14="http://schemas.microsoft.com/office/powerpoint/2010/main" val="160181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3AB9E1-499E-41EB-A74E-905920CCDF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2" y="0"/>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4C9629-57FA-707E-989F-23D7C3149612}"/>
              </a:ext>
            </a:extLst>
          </p:cNvPr>
          <p:cNvSpPr>
            <a:spLocks noGrp="1"/>
          </p:cNvSpPr>
          <p:nvPr>
            <p:ph type="ctrTitle"/>
          </p:nvPr>
        </p:nvSpPr>
        <p:spPr>
          <a:xfrm>
            <a:off x="520601" y="4840264"/>
            <a:ext cx="8044280" cy="1215547"/>
          </a:xfrm>
        </p:spPr>
        <p:txBody>
          <a:bodyPr anchor="ctr">
            <a:normAutofit/>
          </a:bodyPr>
          <a:lstStyle/>
          <a:p>
            <a:r>
              <a:rPr lang="en-US">
                <a:latin typeface="Batang"/>
                <a:ea typeface="Batang"/>
              </a:rPr>
              <a:t>Composting in process</a:t>
            </a:r>
            <a:endParaRPr lang="en-US"/>
          </a:p>
        </p:txBody>
      </p:sp>
      <p:sp>
        <p:nvSpPr>
          <p:cNvPr id="3" name="Subtitle 2">
            <a:extLst>
              <a:ext uri="{FF2B5EF4-FFF2-40B4-BE49-F238E27FC236}">
                <a16:creationId xmlns:a16="http://schemas.microsoft.com/office/drawing/2014/main" id="{0E5531AC-7AF8-3278-6038-29B3E768D500}"/>
              </a:ext>
            </a:extLst>
          </p:cNvPr>
          <p:cNvSpPr>
            <a:spLocks noGrp="1"/>
          </p:cNvSpPr>
          <p:nvPr>
            <p:ph type="subTitle" idx="1"/>
          </p:nvPr>
        </p:nvSpPr>
        <p:spPr>
          <a:xfrm>
            <a:off x="9189720" y="4753342"/>
            <a:ext cx="2519973" cy="1389390"/>
          </a:xfrm>
        </p:spPr>
        <p:txBody>
          <a:bodyPr anchor="ctr">
            <a:normAutofit/>
          </a:bodyPr>
          <a:lstStyle/>
          <a:p>
            <a:endParaRPr lang="en-US"/>
          </a:p>
        </p:txBody>
      </p:sp>
      <p:pic>
        <p:nvPicPr>
          <p:cNvPr id="4" name="Picture 4">
            <a:extLst>
              <a:ext uri="{FF2B5EF4-FFF2-40B4-BE49-F238E27FC236}">
                <a16:creationId xmlns:a16="http://schemas.microsoft.com/office/drawing/2014/main" id="{ACEFF9E4-AC01-FE84-D801-3467E4542977}"/>
              </a:ext>
            </a:extLst>
          </p:cNvPr>
          <p:cNvPicPr>
            <a:picLocks noChangeAspect="1"/>
          </p:cNvPicPr>
          <p:nvPr/>
        </p:nvPicPr>
        <p:blipFill rotWithShape="1">
          <a:blip r:embed="rId2"/>
          <a:srcRect t="17131" b="16599"/>
          <a:stretch/>
        </p:blipFill>
        <p:spPr>
          <a:xfrm>
            <a:off x="-6781" y="1"/>
            <a:ext cx="12198782" cy="4042122"/>
          </a:xfrm>
          <a:prstGeom prst="rect">
            <a:avLst/>
          </a:prstGeom>
        </p:spPr>
      </p:pic>
      <p:cxnSp>
        <p:nvCxnSpPr>
          <p:cNvPr id="11" name="Straight Connector 10">
            <a:extLst>
              <a:ext uri="{FF2B5EF4-FFF2-40B4-BE49-F238E27FC236}">
                <a16:creationId xmlns:a16="http://schemas.microsoft.com/office/drawing/2014/main" id="{CEEA40C4-6B9E-4B9E-8CDF-A0C572462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4610607"/>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54810C-5CC0-45D3-BD8F-C4407F92F5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7300" y="4610607"/>
            <a:ext cx="0" cy="16748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E458AAC-F667-498F-A263-A8C7AB4FC9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1819" y="6289514"/>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35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FB668-0FB2-513F-4A1C-87F54171242D}"/>
              </a:ext>
            </a:extLst>
          </p:cNvPr>
          <p:cNvSpPr>
            <a:spLocks noGrp="1"/>
          </p:cNvSpPr>
          <p:nvPr>
            <p:ph type="ctrTitle"/>
          </p:nvPr>
        </p:nvSpPr>
        <p:spPr/>
        <p:txBody>
          <a:bodyPr>
            <a:normAutofit fontScale="90000"/>
          </a:bodyPr>
          <a:lstStyle/>
          <a:p>
            <a:r>
              <a:rPr lang="en-US" sz="2800" dirty="0">
                <a:latin typeface="Batang"/>
                <a:ea typeface="Batang"/>
              </a:rPr>
              <a:t>we would want to express our gratitude to </a:t>
            </a:r>
            <a:r>
              <a:rPr lang="en-US" sz="2800" err="1">
                <a:latin typeface="Batang"/>
                <a:ea typeface="Batang"/>
              </a:rPr>
              <a:t>Vrijulal</a:t>
            </a:r>
            <a:r>
              <a:rPr lang="en-US" sz="2800" dirty="0">
                <a:latin typeface="Batang"/>
                <a:ea typeface="Batang"/>
              </a:rPr>
              <a:t> Sir for always supporting and mentoring us, as well as to IISc Bangalore for providing this chance. We also want to express our gratitude to the Academic Director Sir and Principal Ma'am for letting us know about these possibilities and inspiring us to take part. We also wish to express our gratitude to Vijaya Ma, Rajasree Ma'am, and Chitralekha Ma'am for always being there to lend a hand and support us.</a:t>
            </a:r>
          </a:p>
          <a:p>
            <a:br>
              <a:rPr lang="en-US" dirty="0"/>
            </a:br>
            <a:endParaRPr lang="en-US" dirty="0"/>
          </a:p>
        </p:txBody>
      </p:sp>
      <p:sp>
        <p:nvSpPr>
          <p:cNvPr id="3" name="Subtitle 2">
            <a:extLst>
              <a:ext uri="{FF2B5EF4-FFF2-40B4-BE49-F238E27FC236}">
                <a16:creationId xmlns:a16="http://schemas.microsoft.com/office/drawing/2014/main" id="{D16299A7-5D26-147D-ED53-6308E01CE21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10283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220DBA-8988-4873-8FCD-3FFAC3CF1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1779674-A9EB-B147-C446-FAEC6C9B27DD}"/>
              </a:ext>
            </a:extLst>
          </p:cNvPr>
          <p:cNvPicPr>
            <a:picLocks noChangeAspect="1"/>
          </p:cNvPicPr>
          <p:nvPr/>
        </p:nvPicPr>
        <p:blipFill rotWithShape="1">
          <a:blip r:embed="rId2">
            <a:alphaModFix amt="60000"/>
          </a:blip>
          <a:srcRect t="17175" b="7825"/>
          <a:stretch/>
        </p:blipFill>
        <p:spPr>
          <a:xfrm>
            <a:off x="20" y="10"/>
            <a:ext cx="12191980" cy="6857990"/>
          </a:xfrm>
          <a:prstGeom prst="rect">
            <a:avLst/>
          </a:prstGeom>
        </p:spPr>
      </p:pic>
      <p:sp>
        <p:nvSpPr>
          <p:cNvPr id="2" name="Title 1">
            <a:extLst>
              <a:ext uri="{FF2B5EF4-FFF2-40B4-BE49-F238E27FC236}">
                <a16:creationId xmlns:a16="http://schemas.microsoft.com/office/drawing/2014/main" id="{733183BA-22E4-4D39-266B-7E41992AD614}"/>
              </a:ext>
            </a:extLst>
          </p:cNvPr>
          <p:cNvSpPr>
            <a:spLocks noGrp="1"/>
          </p:cNvSpPr>
          <p:nvPr>
            <p:ph type="ctrTitle"/>
          </p:nvPr>
        </p:nvSpPr>
        <p:spPr>
          <a:xfrm>
            <a:off x="521208" y="4819615"/>
            <a:ext cx="6817836" cy="1264936"/>
          </a:xfrm>
        </p:spPr>
        <p:txBody>
          <a:bodyPr anchor="ctr">
            <a:normAutofit/>
          </a:bodyPr>
          <a:lstStyle/>
          <a:p>
            <a:r>
              <a:rPr lang="en-US">
                <a:solidFill>
                  <a:srgbClr val="FFFFFF"/>
                </a:solidFill>
                <a:latin typeface="Batang"/>
                <a:ea typeface="Batang"/>
              </a:rPr>
              <a:t>Thank you </a:t>
            </a:r>
          </a:p>
        </p:txBody>
      </p:sp>
      <p:sp>
        <p:nvSpPr>
          <p:cNvPr id="3" name="Subtitle 2">
            <a:extLst>
              <a:ext uri="{FF2B5EF4-FFF2-40B4-BE49-F238E27FC236}">
                <a16:creationId xmlns:a16="http://schemas.microsoft.com/office/drawing/2014/main" id="{86985528-DB67-074B-4E5B-D422FA6B1515}"/>
              </a:ext>
            </a:extLst>
          </p:cNvPr>
          <p:cNvSpPr>
            <a:spLocks noGrp="1"/>
          </p:cNvSpPr>
          <p:nvPr>
            <p:ph type="subTitle" idx="1"/>
          </p:nvPr>
        </p:nvSpPr>
        <p:spPr>
          <a:xfrm>
            <a:off x="8142516" y="4901919"/>
            <a:ext cx="3483615" cy="1100329"/>
          </a:xfrm>
        </p:spPr>
        <p:txBody>
          <a:bodyPr anchor="ctr">
            <a:normAutofit/>
          </a:bodyPr>
          <a:lstStyle/>
          <a:p>
            <a:endParaRPr lang="en-US" sz="1600">
              <a:solidFill>
                <a:srgbClr val="FFFFFF"/>
              </a:solidFill>
            </a:endParaRPr>
          </a:p>
        </p:txBody>
      </p:sp>
      <p:cxnSp>
        <p:nvCxnSpPr>
          <p:cNvPr id="11" name="Straight Connector 10">
            <a:extLst>
              <a:ext uri="{FF2B5EF4-FFF2-40B4-BE49-F238E27FC236}">
                <a16:creationId xmlns:a16="http://schemas.microsoft.com/office/drawing/2014/main" id="{F1981B13-F880-47D1-BA19-C2C84FC754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4610607"/>
            <a:ext cx="1105479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889C86-81F5-4E2B-A1BF-3DC57716B5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4300" y="4614653"/>
            <a:ext cx="0" cy="1674861"/>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1651B2-663F-4ED2-A7D2-9D74A5DFD1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1819" y="6289514"/>
            <a:ext cx="11054799"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621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220DBA-8988-4873-8FCD-3FFAC3CF1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940AD85D-A1DF-D3F4-8494-E889F0E39369}"/>
              </a:ext>
            </a:extLst>
          </p:cNvPr>
          <p:cNvPicPr>
            <a:picLocks noChangeAspect="1"/>
          </p:cNvPicPr>
          <p:nvPr/>
        </p:nvPicPr>
        <p:blipFill rotWithShape="1">
          <a:blip r:embed="rId2">
            <a:alphaModFix amt="60000"/>
          </a:blip>
          <a:srcRect t="17166" r="-1" b="7814"/>
          <a:stretch/>
        </p:blipFill>
        <p:spPr>
          <a:xfrm>
            <a:off x="3048" y="10"/>
            <a:ext cx="12188952" cy="6857990"/>
          </a:xfrm>
          <a:prstGeom prst="rect">
            <a:avLst/>
          </a:prstGeom>
        </p:spPr>
      </p:pic>
      <p:sp>
        <p:nvSpPr>
          <p:cNvPr id="2" name="Title 1"/>
          <p:cNvSpPr>
            <a:spLocks noGrp="1"/>
          </p:cNvSpPr>
          <p:nvPr>
            <p:ph type="ctrTitle"/>
          </p:nvPr>
        </p:nvSpPr>
        <p:spPr>
          <a:xfrm>
            <a:off x="521209" y="822960"/>
            <a:ext cx="7213092" cy="5015169"/>
          </a:xfrm>
        </p:spPr>
        <p:txBody>
          <a:bodyPr>
            <a:normAutofit/>
          </a:bodyPr>
          <a:lstStyle/>
          <a:p>
            <a:r>
              <a:rPr lang="en-US">
                <a:solidFill>
                  <a:schemeClr val="bg1"/>
                </a:solidFill>
                <a:latin typeface="Cambria"/>
                <a:ea typeface="Batang"/>
                <a:cs typeface="Calibri Light"/>
              </a:rPr>
              <a:t>STUDY SPACE</a:t>
            </a:r>
          </a:p>
        </p:txBody>
      </p:sp>
      <p:sp>
        <p:nvSpPr>
          <p:cNvPr id="3" name="Subtitle 2"/>
          <p:cNvSpPr>
            <a:spLocks noGrp="1"/>
          </p:cNvSpPr>
          <p:nvPr>
            <p:ph type="subTitle" idx="1"/>
          </p:nvPr>
        </p:nvSpPr>
        <p:spPr>
          <a:xfrm>
            <a:off x="9261493" y="3041761"/>
            <a:ext cx="2429605" cy="2856204"/>
          </a:xfrm>
        </p:spPr>
        <p:txBody>
          <a:bodyPr>
            <a:normAutofit/>
          </a:bodyPr>
          <a:lstStyle/>
          <a:p>
            <a:endParaRPr lang="en-US" b="1">
              <a:solidFill>
                <a:srgbClr val="B5EAD7"/>
              </a:solidFill>
            </a:endParaRPr>
          </a:p>
        </p:txBody>
      </p:sp>
      <p:cxnSp>
        <p:nvCxnSpPr>
          <p:cNvPr id="11" name="Straight Connector 10">
            <a:extLst>
              <a:ext uri="{FF2B5EF4-FFF2-40B4-BE49-F238E27FC236}">
                <a16:creationId xmlns:a16="http://schemas.microsoft.com/office/drawing/2014/main" id="{3A8CB1B5-064D-4590-A7F2-70C604854D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238" y="571500"/>
            <a:ext cx="1106026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23F81E2-AE9A-4D71-87B5-D24817F306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7300" y="571500"/>
            <a:ext cx="0" cy="5715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C0F619-4F98-49B2-B92F-39B242F38F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6287848"/>
            <a:ext cx="110602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220DBA-8988-4873-8FCD-3FFAC3CF1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AF2AC62-A437-029E-0843-62F422E09252}"/>
              </a:ext>
            </a:extLst>
          </p:cNvPr>
          <p:cNvPicPr>
            <a:picLocks noChangeAspect="1"/>
          </p:cNvPicPr>
          <p:nvPr/>
        </p:nvPicPr>
        <p:blipFill rotWithShape="1">
          <a:blip r:embed="rId2">
            <a:alphaModFix amt="60000"/>
          </a:blip>
          <a:srcRect t="17166" r="-1" b="7814"/>
          <a:stretch/>
        </p:blipFill>
        <p:spPr>
          <a:xfrm>
            <a:off x="3048" y="10"/>
            <a:ext cx="12188952" cy="6857990"/>
          </a:xfrm>
          <a:prstGeom prst="rect">
            <a:avLst/>
          </a:prstGeom>
        </p:spPr>
      </p:pic>
      <p:sp>
        <p:nvSpPr>
          <p:cNvPr id="2" name="Title 1">
            <a:extLst>
              <a:ext uri="{FF2B5EF4-FFF2-40B4-BE49-F238E27FC236}">
                <a16:creationId xmlns:a16="http://schemas.microsoft.com/office/drawing/2014/main" id="{7F75FABE-F342-CCC6-C7DE-52B143337D6C}"/>
              </a:ext>
            </a:extLst>
          </p:cNvPr>
          <p:cNvSpPr>
            <a:spLocks noGrp="1"/>
          </p:cNvSpPr>
          <p:nvPr>
            <p:ph type="ctrTitle"/>
          </p:nvPr>
        </p:nvSpPr>
        <p:spPr>
          <a:xfrm>
            <a:off x="521209" y="822960"/>
            <a:ext cx="7213092" cy="5015169"/>
          </a:xfrm>
        </p:spPr>
        <p:txBody>
          <a:bodyPr>
            <a:normAutofit/>
          </a:bodyPr>
          <a:lstStyle/>
          <a:p>
            <a:r>
              <a:rPr lang="en-US" sz="3800">
                <a:solidFill>
                  <a:srgbClr val="FFFFFF"/>
                </a:solidFill>
                <a:latin typeface="Batang"/>
                <a:ea typeface="Batang"/>
              </a:rPr>
              <a:t>Home : </a:t>
            </a:r>
            <a:br>
              <a:rPr lang="en-US" sz="3800">
                <a:latin typeface="Batang"/>
                <a:ea typeface="Batang"/>
              </a:rPr>
            </a:br>
            <a:r>
              <a:rPr lang="en-US" sz="3800">
                <a:solidFill>
                  <a:srgbClr val="FFFFFF"/>
                </a:solidFill>
                <a:latin typeface="Batang"/>
                <a:ea typeface="Batang"/>
              </a:rPr>
              <a:t>situated in </a:t>
            </a:r>
            <a:r>
              <a:rPr lang="en-US" sz="3800" err="1">
                <a:solidFill>
                  <a:srgbClr val="FFFFFF"/>
                </a:solidFill>
                <a:latin typeface="Batang"/>
                <a:ea typeface="Batang"/>
              </a:rPr>
              <a:t>Hulimavu</a:t>
            </a:r>
            <a:r>
              <a:rPr lang="en-US" sz="3800">
                <a:solidFill>
                  <a:srgbClr val="FFFFFF"/>
                </a:solidFill>
                <a:latin typeface="Batang"/>
                <a:ea typeface="Batang"/>
              </a:rPr>
              <a:t>, and is spread across 1200 </a:t>
            </a:r>
            <a:r>
              <a:rPr lang="en-US" sz="3800" err="1">
                <a:solidFill>
                  <a:srgbClr val="FFFFFF"/>
                </a:solidFill>
                <a:latin typeface="Batang"/>
                <a:ea typeface="Batang"/>
              </a:rPr>
              <a:t>sq.ft</a:t>
            </a:r>
            <a:r>
              <a:rPr lang="en-US" sz="3800">
                <a:solidFill>
                  <a:srgbClr val="FFFFFF"/>
                </a:solidFill>
                <a:latin typeface="Batang"/>
                <a:ea typeface="Batang"/>
              </a:rPr>
              <a:t>. As there is not much space, all the planting is done on either the balcony or the terrace. </a:t>
            </a:r>
          </a:p>
        </p:txBody>
      </p:sp>
      <p:sp>
        <p:nvSpPr>
          <p:cNvPr id="3" name="Subtitle 2">
            <a:extLst>
              <a:ext uri="{FF2B5EF4-FFF2-40B4-BE49-F238E27FC236}">
                <a16:creationId xmlns:a16="http://schemas.microsoft.com/office/drawing/2014/main" id="{7B4F356C-64F8-A228-98B0-B33075C5D571}"/>
              </a:ext>
            </a:extLst>
          </p:cNvPr>
          <p:cNvSpPr>
            <a:spLocks noGrp="1"/>
          </p:cNvSpPr>
          <p:nvPr>
            <p:ph type="subTitle" idx="1"/>
          </p:nvPr>
        </p:nvSpPr>
        <p:spPr>
          <a:xfrm>
            <a:off x="9261493" y="3041761"/>
            <a:ext cx="2429605" cy="2856204"/>
          </a:xfrm>
        </p:spPr>
        <p:txBody>
          <a:bodyPr>
            <a:normAutofit/>
          </a:bodyPr>
          <a:lstStyle/>
          <a:p>
            <a:endParaRPr lang="en-US">
              <a:solidFill>
                <a:srgbClr val="FFFFFF"/>
              </a:solidFill>
            </a:endParaRPr>
          </a:p>
        </p:txBody>
      </p:sp>
      <p:cxnSp>
        <p:nvCxnSpPr>
          <p:cNvPr id="12" name="Straight Connector 11">
            <a:extLst>
              <a:ext uri="{FF2B5EF4-FFF2-40B4-BE49-F238E27FC236}">
                <a16:creationId xmlns:a16="http://schemas.microsoft.com/office/drawing/2014/main" id="{3A8CB1B5-064D-4590-A7F2-70C604854D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238" y="571500"/>
            <a:ext cx="1106026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3F81E2-AE9A-4D71-87B5-D24817F306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7300" y="571500"/>
            <a:ext cx="0" cy="5715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C0F619-4F98-49B2-B92F-39B242F38F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6287848"/>
            <a:ext cx="110602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06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D0F0B6-5415-4254-9E66-BE9C2FB0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424322-A326-96FA-5FFB-BF006254219B}"/>
              </a:ext>
            </a:extLst>
          </p:cNvPr>
          <p:cNvSpPr>
            <a:spLocks noGrp="1"/>
          </p:cNvSpPr>
          <p:nvPr>
            <p:ph type="ctrTitle"/>
          </p:nvPr>
        </p:nvSpPr>
        <p:spPr>
          <a:xfrm>
            <a:off x="538725" y="822960"/>
            <a:ext cx="3446267" cy="1054742"/>
          </a:xfrm>
        </p:spPr>
        <p:txBody>
          <a:bodyPr>
            <a:normAutofit/>
          </a:bodyPr>
          <a:lstStyle/>
          <a:p>
            <a:r>
              <a:rPr lang="en-US">
                <a:latin typeface="Batang"/>
                <a:ea typeface="Batang"/>
              </a:rPr>
              <a:t>Location </a:t>
            </a:r>
            <a:endParaRPr lang="en-US"/>
          </a:p>
        </p:txBody>
      </p:sp>
      <p:sp>
        <p:nvSpPr>
          <p:cNvPr id="3" name="Subtitle 2">
            <a:extLst>
              <a:ext uri="{FF2B5EF4-FFF2-40B4-BE49-F238E27FC236}">
                <a16:creationId xmlns:a16="http://schemas.microsoft.com/office/drawing/2014/main" id="{AF92E45F-A064-CA93-13E7-4D373B2757F4}"/>
              </a:ext>
            </a:extLst>
          </p:cNvPr>
          <p:cNvSpPr>
            <a:spLocks noGrp="1"/>
          </p:cNvSpPr>
          <p:nvPr>
            <p:ph type="subTitle" idx="1"/>
          </p:nvPr>
        </p:nvSpPr>
        <p:spPr>
          <a:xfrm>
            <a:off x="31496" y="1547047"/>
            <a:ext cx="4394255" cy="1544990"/>
          </a:xfrm>
        </p:spPr>
        <p:txBody>
          <a:bodyPr>
            <a:normAutofit/>
          </a:bodyPr>
          <a:lstStyle/>
          <a:p>
            <a:r>
              <a:rPr lang="en-US" b="1"/>
              <a:t>CO-ORDINATES:</a:t>
            </a:r>
            <a:endParaRPr lang="en-US" b="1">
              <a:ea typeface="+mn-lt"/>
              <a:cs typeface="+mn-lt"/>
            </a:endParaRPr>
          </a:p>
          <a:p>
            <a:r>
              <a:rPr lang="en-US" b="1">
                <a:ea typeface="+mn-lt"/>
                <a:cs typeface="+mn-lt"/>
              </a:rPr>
              <a:t>12.880307894591033, 77.59814325114766</a:t>
            </a:r>
            <a:endParaRPr lang="en-US" b="1"/>
          </a:p>
        </p:txBody>
      </p:sp>
      <p:cxnSp>
        <p:nvCxnSpPr>
          <p:cNvPr id="11" name="Straight Connector 10">
            <a:extLst>
              <a:ext uri="{FF2B5EF4-FFF2-40B4-BE49-F238E27FC236}">
                <a16:creationId xmlns:a16="http://schemas.microsoft.com/office/drawing/2014/main" id="{8D66FEA8-8B71-461B-95A4-855374AB4C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19600" y="571500"/>
            <a:ext cx="0" cy="5715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4B168A-A51F-4C91-A9E4-A2F203CB9D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689" y="571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5407E01-913B-484C-A03C-2C64028471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1500" y="6286500"/>
            <a:ext cx="1105981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6175A69-7217-74DE-5AF5-C199F620EA16}"/>
              </a:ext>
            </a:extLst>
          </p:cNvPr>
          <p:cNvSpPr/>
          <p:nvPr/>
        </p:nvSpPr>
        <p:spPr>
          <a:xfrm>
            <a:off x="7968073" y="3396074"/>
            <a:ext cx="1091259" cy="1006592"/>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9014F64A-AF6C-3BB1-DDF6-4A5203495A13}"/>
              </a:ext>
            </a:extLst>
          </p:cNvPr>
          <p:cNvPicPr>
            <a:picLocks noChangeAspect="1"/>
          </p:cNvPicPr>
          <p:nvPr/>
        </p:nvPicPr>
        <p:blipFill>
          <a:blip r:embed="rId2"/>
          <a:stretch>
            <a:fillRect/>
          </a:stretch>
        </p:blipFill>
        <p:spPr>
          <a:xfrm>
            <a:off x="4899572" y="1541655"/>
            <a:ext cx="6132786" cy="3774692"/>
          </a:xfrm>
          <a:prstGeom prst="rect">
            <a:avLst/>
          </a:prstGeom>
        </p:spPr>
      </p:pic>
    </p:spTree>
    <p:extLst>
      <p:ext uri="{BB962C8B-B14F-4D97-AF65-F5344CB8AC3E}">
        <p14:creationId xmlns:p14="http://schemas.microsoft.com/office/powerpoint/2010/main" val="3173311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220DBA-8988-4873-8FCD-3FFAC3CF1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0A6487-7E75-0F3E-64CD-A4883ABFA525}"/>
              </a:ext>
            </a:extLst>
          </p:cNvPr>
          <p:cNvSpPr>
            <a:spLocks noGrp="1"/>
          </p:cNvSpPr>
          <p:nvPr>
            <p:ph type="ctrTitle"/>
          </p:nvPr>
        </p:nvSpPr>
        <p:spPr>
          <a:xfrm>
            <a:off x="521208" y="908791"/>
            <a:ext cx="6108192" cy="5099101"/>
          </a:xfrm>
        </p:spPr>
        <p:txBody>
          <a:bodyPr anchor="b">
            <a:normAutofit/>
          </a:bodyPr>
          <a:lstStyle/>
          <a:p>
            <a:r>
              <a:rPr lang="en-US" sz="6000">
                <a:solidFill>
                  <a:srgbClr val="FFFFFF"/>
                </a:solidFill>
                <a:latin typeface="Batang"/>
                <a:ea typeface="Batang"/>
              </a:rPr>
              <a:t>OBJECTIVE:</a:t>
            </a:r>
            <a:br>
              <a:rPr lang="en-US" sz="6000">
                <a:solidFill>
                  <a:srgbClr val="FFFFFF"/>
                </a:solidFill>
                <a:latin typeface="Batang"/>
                <a:ea typeface="Batang"/>
              </a:rPr>
            </a:br>
            <a:r>
              <a:rPr lang="en-US" sz="6000">
                <a:solidFill>
                  <a:srgbClr val="FFFFFF"/>
                </a:solidFill>
                <a:latin typeface="Batang"/>
                <a:ea typeface="Batang"/>
              </a:rPr>
              <a:t>Motivating everyone here to start a small terrace garden of your own. </a:t>
            </a:r>
            <a:endParaRPr lang="en-US" sz="6000">
              <a:solidFill>
                <a:srgbClr val="FFFFFF"/>
              </a:solidFill>
            </a:endParaRPr>
          </a:p>
        </p:txBody>
      </p:sp>
      <p:sp>
        <p:nvSpPr>
          <p:cNvPr id="3" name="Subtitle 2">
            <a:extLst>
              <a:ext uri="{FF2B5EF4-FFF2-40B4-BE49-F238E27FC236}">
                <a16:creationId xmlns:a16="http://schemas.microsoft.com/office/drawing/2014/main" id="{DA098170-1384-1479-23AE-3D3299B9B387}"/>
              </a:ext>
            </a:extLst>
          </p:cNvPr>
          <p:cNvSpPr>
            <a:spLocks noGrp="1"/>
          </p:cNvSpPr>
          <p:nvPr>
            <p:ph type="subTitle" idx="1"/>
          </p:nvPr>
        </p:nvSpPr>
        <p:spPr>
          <a:xfrm>
            <a:off x="9261099" y="917843"/>
            <a:ext cx="2359397" cy="5020747"/>
          </a:xfrm>
        </p:spPr>
        <p:txBody>
          <a:bodyPr anchor="t">
            <a:normAutofit/>
          </a:bodyPr>
          <a:lstStyle/>
          <a:p>
            <a:endParaRPr lang="en-US">
              <a:solidFill>
                <a:srgbClr val="FFFFFF"/>
              </a:solidFill>
            </a:endParaRPr>
          </a:p>
        </p:txBody>
      </p:sp>
      <p:cxnSp>
        <p:nvCxnSpPr>
          <p:cNvPr id="11" name="Straight Connector 10">
            <a:extLst>
              <a:ext uri="{FF2B5EF4-FFF2-40B4-BE49-F238E27FC236}">
                <a16:creationId xmlns:a16="http://schemas.microsoft.com/office/drawing/2014/main" id="{3A8CB1B5-064D-4590-A7F2-70C604854D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0238" y="571500"/>
            <a:ext cx="11060262"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23F81E2-AE9A-4D71-87B5-D24817F306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7300" y="571500"/>
            <a:ext cx="0" cy="571500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C0F619-4F98-49B2-B92F-39B242F38F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5869" y="6287848"/>
            <a:ext cx="11060263"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6121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0" name="Rectangle 46">
            <a:extLst>
              <a:ext uri="{FF2B5EF4-FFF2-40B4-BE49-F238E27FC236}">
                <a16:creationId xmlns:a16="http://schemas.microsoft.com/office/drawing/2014/main" id="{7D2EF33D-68BD-428C-B26E-2F4962407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2" y="0"/>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56E565-0F7A-C50E-6BEA-6934CF1DAF62}"/>
              </a:ext>
            </a:extLst>
          </p:cNvPr>
          <p:cNvSpPr>
            <a:spLocks noGrp="1"/>
          </p:cNvSpPr>
          <p:nvPr>
            <p:ph type="ctrTitle"/>
          </p:nvPr>
        </p:nvSpPr>
        <p:spPr>
          <a:xfrm>
            <a:off x="521208" y="749214"/>
            <a:ext cx="7459127" cy="1314162"/>
          </a:xfrm>
        </p:spPr>
        <p:txBody>
          <a:bodyPr anchor="ctr">
            <a:normAutofit/>
          </a:bodyPr>
          <a:lstStyle/>
          <a:p>
            <a:r>
              <a:rPr lang="en-US" sz="4400">
                <a:latin typeface="Batang"/>
                <a:ea typeface="Batang"/>
              </a:rPr>
              <a:t>Plant species</a:t>
            </a:r>
            <a:br>
              <a:rPr lang="en-US" sz="4400">
                <a:latin typeface="Batang"/>
                <a:ea typeface="Batang"/>
              </a:rPr>
            </a:br>
            <a:endParaRPr lang="en-US" sz="4400"/>
          </a:p>
        </p:txBody>
      </p:sp>
      <p:sp>
        <p:nvSpPr>
          <p:cNvPr id="3" name="Subtitle 2">
            <a:extLst>
              <a:ext uri="{FF2B5EF4-FFF2-40B4-BE49-F238E27FC236}">
                <a16:creationId xmlns:a16="http://schemas.microsoft.com/office/drawing/2014/main" id="{A903846D-4E80-A26A-EBF7-714FE18B4D16}"/>
              </a:ext>
            </a:extLst>
          </p:cNvPr>
          <p:cNvSpPr>
            <a:spLocks noGrp="1"/>
          </p:cNvSpPr>
          <p:nvPr>
            <p:ph type="subTitle" idx="1"/>
          </p:nvPr>
        </p:nvSpPr>
        <p:spPr>
          <a:xfrm>
            <a:off x="8622524" y="799248"/>
            <a:ext cx="3016565" cy="1214095"/>
          </a:xfrm>
        </p:spPr>
        <p:txBody>
          <a:bodyPr anchor="ctr">
            <a:normAutofit/>
          </a:bodyPr>
          <a:lstStyle/>
          <a:p>
            <a:endParaRPr lang="en-US"/>
          </a:p>
        </p:txBody>
      </p:sp>
      <p:cxnSp>
        <p:nvCxnSpPr>
          <p:cNvPr id="61" name="Straight Connector 48">
            <a:extLst>
              <a:ext uri="{FF2B5EF4-FFF2-40B4-BE49-F238E27FC236}">
                <a16:creationId xmlns:a16="http://schemas.microsoft.com/office/drawing/2014/main" id="{BB0822C5-45F8-48C5-867F-0DE8538684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83810" y="571500"/>
            <a:ext cx="0" cy="1669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50">
            <a:extLst>
              <a:ext uri="{FF2B5EF4-FFF2-40B4-BE49-F238E27FC236}">
                <a16:creationId xmlns:a16="http://schemas.microsoft.com/office/drawing/2014/main" id="{A91E38C7-3164-416B-A453-D3B6F612D3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174" y="571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52">
            <a:extLst>
              <a:ext uri="{FF2B5EF4-FFF2-40B4-BE49-F238E27FC236}">
                <a16:creationId xmlns:a16="http://schemas.microsoft.com/office/drawing/2014/main" id="{6B933F62-7D83-4660-BEBE-A3673C55E4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0732" y="2241091"/>
            <a:ext cx="110476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7" name="Table 7">
            <a:extLst>
              <a:ext uri="{FF2B5EF4-FFF2-40B4-BE49-F238E27FC236}">
                <a16:creationId xmlns:a16="http://schemas.microsoft.com/office/drawing/2014/main" id="{67300B26-CD3A-25E3-191B-75AD060227EE}"/>
              </a:ext>
            </a:extLst>
          </p:cNvPr>
          <p:cNvGraphicFramePr>
            <a:graphicFrameLocks noGrp="1"/>
          </p:cNvGraphicFramePr>
          <p:nvPr>
            <p:extLst>
              <p:ext uri="{D42A27DB-BD31-4B8C-83A1-F6EECF244321}">
                <p14:modId xmlns:p14="http://schemas.microsoft.com/office/powerpoint/2010/main" val="3509061722"/>
              </p:ext>
            </p:extLst>
          </p:nvPr>
        </p:nvGraphicFramePr>
        <p:xfrm>
          <a:off x="1476962" y="1505184"/>
          <a:ext cx="9340577" cy="5095707"/>
        </p:xfrm>
        <a:graphic>
          <a:graphicData uri="http://schemas.openxmlformats.org/drawingml/2006/table">
            <a:tbl>
              <a:tblPr firstRow="1" bandRow="1">
                <a:tableStyleId>{5C22544A-7EE6-4342-B048-85BDC9FD1C3A}</a:tableStyleId>
              </a:tblPr>
              <a:tblGrid>
                <a:gridCol w="2185266">
                  <a:extLst>
                    <a:ext uri="{9D8B030D-6E8A-4147-A177-3AD203B41FA5}">
                      <a16:colId xmlns:a16="http://schemas.microsoft.com/office/drawing/2014/main" val="904220361"/>
                    </a:ext>
                  </a:extLst>
                </a:gridCol>
                <a:gridCol w="1642081">
                  <a:extLst>
                    <a:ext uri="{9D8B030D-6E8A-4147-A177-3AD203B41FA5}">
                      <a16:colId xmlns:a16="http://schemas.microsoft.com/office/drawing/2014/main" val="2765494860"/>
                    </a:ext>
                  </a:extLst>
                </a:gridCol>
                <a:gridCol w="2100434">
                  <a:extLst>
                    <a:ext uri="{9D8B030D-6E8A-4147-A177-3AD203B41FA5}">
                      <a16:colId xmlns:a16="http://schemas.microsoft.com/office/drawing/2014/main" val="3160252673"/>
                    </a:ext>
                  </a:extLst>
                </a:gridCol>
                <a:gridCol w="1706398">
                  <a:extLst>
                    <a:ext uri="{9D8B030D-6E8A-4147-A177-3AD203B41FA5}">
                      <a16:colId xmlns:a16="http://schemas.microsoft.com/office/drawing/2014/main" val="2697662737"/>
                    </a:ext>
                  </a:extLst>
                </a:gridCol>
                <a:gridCol w="1706398">
                  <a:extLst>
                    <a:ext uri="{9D8B030D-6E8A-4147-A177-3AD203B41FA5}">
                      <a16:colId xmlns:a16="http://schemas.microsoft.com/office/drawing/2014/main" val="570602444"/>
                    </a:ext>
                  </a:extLst>
                </a:gridCol>
              </a:tblGrid>
              <a:tr h="433677">
                <a:tc>
                  <a:txBody>
                    <a:bodyPr/>
                    <a:lstStyle/>
                    <a:p>
                      <a:r>
                        <a:rPr lang="en-US" sz="1800" dirty="0"/>
                        <a:t>Common Name</a:t>
                      </a:r>
                    </a:p>
                  </a:txBody>
                  <a:tcPr marL="90905" marR="90905" marT="45452" marB="45452"/>
                </a:tc>
                <a:tc>
                  <a:txBody>
                    <a:bodyPr/>
                    <a:lstStyle/>
                    <a:p>
                      <a:r>
                        <a:rPr lang="en-US" sz="1800" dirty="0"/>
                        <a:t>Local Name</a:t>
                      </a:r>
                    </a:p>
                  </a:txBody>
                  <a:tcPr marL="90905" marR="90905" marT="45452" marB="45452"/>
                </a:tc>
                <a:tc>
                  <a:txBody>
                    <a:bodyPr/>
                    <a:lstStyle/>
                    <a:p>
                      <a:r>
                        <a:rPr lang="en-US" sz="1800" dirty="0"/>
                        <a:t>Scientific Name</a:t>
                      </a:r>
                    </a:p>
                  </a:txBody>
                  <a:tcPr marL="90905" marR="90905" marT="45452" marB="45452"/>
                </a:tc>
                <a:tc>
                  <a:txBody>
                    <a:bodyPr/>
                    <a:lstStyle/>
                    <a:p>
                      <a:r>
                        <a:rPr lang="en-US" sz="1800" dirty="0"/>
                        <a:t>Values</a:t>
                      </a:r>
                    </a:p>
                  </a:txBody>
                  <a:tcPr marL="90905" marR="90905" marT="45452" marB="45452"/>
                </a:tc>
                <a:tc>
                  <a:txBody>
                    <a:bodyPr/>
                    <a:lstStyle/>
                    <a:p>
                      <a:pPr lvl="0">
                        <a:buNone/>
                      </a:pPr>
                      <a:r>
                        <a:rPr lang="en-US" sz="1800" dirty="0"/>
                        <a:t>Native to -</a:t>
                      </a:r>
                      <a:endParaRPr lang="en-US" dirty="0"/>
                    </a:p>
                  </a:txBody>
                  <a:tcPr marL="90905" marR="90905" marT="45452" marB="45452"/>
                </a:tc>
                <a:extLst>
                  <a:ext uri="{0D108BD9-81ED-4DB2-BD59-A6C34878D82A}">
                    <a16:rowId xmlns:a16="http://schemas.microsoft.com/office/drawing/2014/main" val="2323273349"/>
                  </a:ext>
                </a:extLst>
              </a:tr>
              <a:tr h="742255">
                <a:tc>
                  <a:txBody>
                    <a:bodyPr/>
                    <a:lstStyle/>
                    <a:p>
                      <a:r>
                        <a:rPr lang="en-US" sz="1800" dirty="0" err="1"/>
                        <a:t>Shankpushpi</a:t>
                      </a:r>
                    </a:p>
                  </a:txBody>
                  <a:tcPr marL="90905" marR="90905" marT="45452" marB="45452"/>
                </a:tc>
                <a:tc>
                  <a:txBody>
                    <a:bodyPr/>
                    <a:lstStyle/>
                    <a:p>
                      <a:r>
                        <a:rPr lang="en-US" sz="1800" dirty="0"/>
                        <a:t>-</a:t>
                      </a:r>
                    </a:p>
                  </a:txBody>
                  <a:tcPr marL="90905" marR="90905" marT="45452" marB="45452"/>
                </a:tc>
                <a:tc>
                  <a:txBody>
                    <a:bodyPr/>
                    <a:lstStyle/>
                    <a:p>
                      <a:pPr lvl="0">
                        <a:buNone/>
                      </a:pPr>
                      <a:r>
                        <a:rPr lang="en-US" sz="1800" b="0" i="1" u="none" strike="noStrike" noProof="0" dirty="0">
                          <a:latin typeface="Avenir Next LT Pro Light"/>
                        </a:rPr>
                        <a:t>Convolvulus </a:t>
                      </a:r>
                      <a:r>
                        <a:rPr lang="en-US" sz="1800" b="0" i="1" u="none" strike="noStrike" noProof="0" dirty="0" err="1">
                          <a:latin typeface="Avenir Next LT Pro Light"/>
                        </a:rPr>
                        <a:t>prostratus</a:t>
                      </a:r>
                      <a:endParaRPr lang="en-US" i="1" dirty="0" err="1"/>
                    </a:p>
                  </a:txBody>
                  <a:tcPr marL="90905" marR="90905" marT="45452" marB="45452"/>
                </a:tc>
                <a:tc>
                  <a:txBody>
                    <a:bodyPr/>
                    <a:lstStyle/>
                    <a:p>
                      <a:r>
                        <a:rPr lang="en-US" sz="1800" dirty="0"/>
                        <a:t>Medicine</a:t>
                      </a:r>
                    </a:p>
                  </a:txBody>
                  <a:tcPr marL="90905" marR="90905" marT="45452" marB="45452"/>
                </a:tc>
                <a:tc>
                  <a:txBody>
                    <a:bodyPr/>
                    <a:lstStyle/>
                    <a:p>
                      <a:pPr lvl="0">
                        <a:buNone/>
                      </a:pPr>
                      <a:r>
                        <a:rPr lang="en-US" sz="1800" dirty="0"/>
                        <a:t>Madhya Pradesh</a:t>
                      </a:r>
                    </a:p>
                  </a:txBody>
                  <a:tcPr marL="90905" marR="90905" marT="45452" marB="45452"/>
                </a:tc>
                <a:extLst>
                  <a:ext uri="{0D108BD9-81ED-4DB2-BD59-A6C34878D82A}">
                    <a16:rowId xmlns:a16="http://schemas.microsoft.com/office/drawing/2014/main" val="1322116034"/>
                  </a:ext>
                </a:extLst>
              </a:tr>
              <a:tr h="742255">
                <a:tc>
                  <a:txBody>
                    <a:bodyPr/>
                    <a:lstStyle/>
                    <a:p>
                      <a:r>
                        <a:rPr lang="en-US" sz="1800" dirty="0"/>
                        <a:t>Lemon Grass</a:t>
                      </a:r>
                    </a:p>
                  </a:txBody>
                  <a:tcPr marL="90905" marR="90905" marT="45452" marB="45452"/>
                </a:tc>
                <a:tc>
                  <a:txBody>
                    <a:bodyPr/>
                    <a:lstStyle/>
                    <a:p>
                      <a:r>
                        <a:rPr lang="en-US" sz="1800" dirty="0" err="1"/>
                        <a:t>Gavati</a:t>
                      </a:r>
                      <a:r>
                        <a:rPr lang="en-US" sz="1800" dirty="0"/>
                        <a:t> Chaha [Marathi ]</a:t>
                      </a:r>
                    </a:p>
                  </a:txBody>
                  <a:tcPr marL="90905" marR="90905" marT="45452" marB="45452"/>
                </a:tc>
                <a:tc>
                  <a:txBody>
                    <a:bodyPr/>
                    <a:lstStyle/>
                    <a:p>
                      <a:pPr lvl="0">
                        <a:buNone/>
                      </a:pPr>
                      <a:r>
                        <a:rPr lang="en-US" sz="1800" b="0" i="1" u="none" strike="noStrike" noProof="0" dirty="0">
                          <a:latin typeface="Avenir Next LT Pro Light"/>
                        </a:rPr>
                        <a:t>Cymbopogon</a:t>
                      </a:r>
                      <a:endParaRPr lang="en-US" i="1" dirty="0"/>
                    </a:p>
                  </a:txBody>
                  <a:tcPr marL="90905" marR="90905" marT="45452" marB="45452"/>
                </a:tc>
                <a:tc>
                  <a:txBody>
                    <a:bodyPr/>
                    <a:lstStyle/>
                    <a:p>
                      <a:r>
                        <a:rPr lang="en-US" sz="1800" dirty="0"/>
                        <a:t>Aroma</a:t>
                      </a:r>
                    </a:p>
                  </a:txBody>
                  <a:tcPr marL="90905" marR="90905" marT="45452" marB="45452"/>
                </a:tc>
                <a:tc>
                  <a:txBody>
                    <a:bodyPr/>
                    <a:lstStyle/>
                    <a:p>
                      <a:pPr lvl="0">
                        <a:buNone/>
                      </a:pPr>
                      <a:r>
                        <a:rPr lang="en-US" sz="1800" dirty="0"/>
                        <a:t>Sri Lanka</a:t>
                      </a:r>
                    </a:p>
                  </a:txBody>
                  <a:tcPr marL="90905" marR="90905" marT="45452" marB="45452"/>
                </a:tc>
                <a:extLst>
                  <a:ext uri="{0D108BD9-81ED-4DB2-BD59-A6C34878D82A}">
                    <a16:rowId xmlns:a16="http://schemas.microsoft.com/office/drawing/2014/main" val="3185855180"/>
                  </a:ext>
                </a:extLst>
              </a:tr>
              <a:tr h="492057">
                <a:tc>
                  <a:txBody>
                    <a:bodyPr/>
                    <a:lstStyle/>
                    <a:p>
                      <a:r>
                        <a:rPr lang="en-US" sz="1800" dirty="0"/>
                        <a:t>Taro</a:t>
                      </a:r>
                    </a:p>
                  </a:txBody>
                  <a:tcPr marL="90905" marR="90905" marT="45452" marB="45452"/>
                </a:tc>
                <a:tc>
                  <a:txBody>
                    <a:bodyPr/>
                    <a:lstStyle/>
                    <a:p>
                      <a:r>
                        <a:rPr lang="en-US" sz="1800" dirty="0"/>
                        <a:t>Alu [Marathi]</a:t>
                      </a:r>
                    </a:p>
                  </a:txBody>
                  <a:tcPr marL="90905" marR="90905" marT="45452" marB="45452"/>
                </a:tc>
                <a:tc>
                  <a:txBody>
                    <a:bodyPr/>
                    <a:lstStyle/>
                    <a:p>
                      <a:r>
                        <a:rPr lang="en-US" sz="1800" i="1" dirty="0"/>
                        <a:t>Colocasia</a:t>
                      </a:r>
                    </a:p>
                  </a:txBody>
                  <a:tcPr marL="90905" marR="90905" marT="45452" marB="45452"/>
                </a:tc>
                <a:tc>
                  <a:txBody>
                    <a:bodyPr/>
                    <a:lstStyle/>
                    <a:p>
                      <a:r>
                        <a:rPr lang="en-US" sz="1800" dirty="0"/>
                        <a:t>Food</a:t>
                      </a:r>
                    </a:p>
                  </a:txBody>
                  <a:tcPr marL="90905" marR="90905" marT="45452" marB="45452"/>
                </a:tc>
                <a:tc>
                  <a:txBody>
                    <a:bodyPr/>
                    <a:lstStyle/>
                    <a:p>
                      <a:pPr lvl="0">
                        <a:buNone/>
                      </a:pPr>
                      <a:r>
                        <a:rPr lang="en-US" sz="1800" dirty="0"/>
                        <a:t>Bay of Bengal</a:t>
                      </a:r>
                    </a:p>
                  </a:txBody>
                  <a:tcPr marL="90905" marR="90905" marT="45452" marB="45452"/>
                </a:tc>
                <a:extLst>
                  <a:ext uri="{0D108BD9-81ED-4DB2-BD59-A6C34878D82A}">
                    <a16:rowId xmlns:a16="http://schemas.microsoft.com/office/drawing/2014/main" val="3535604694"/>
                  </a:ext>
                </a:extLst>
              </a:tr>
              <a:tr h="708896">
                <a:tc>
                  <a:txBody>
                    <a:bodyPr/>
                    <a:lstStyle/>
                    <a:p>
                      <a:r>
                        <a:rPr lang="en-US" sz="1800" dirty="0"/>
                        <a:t>Rose</a:t>
                      </a:r>
                    </a:p>
                  </a:txBody>
                  <a:tcPr marL="90905" marR="90905" marT="45452" marB="45452"/>
                </a:tc>
                <a:tc>
                  <a:txBody>
                    <a:bodyPr/>
                    <a:lstStyle/>
                    <a:p>
                      <a:r>
                        <a:rPr lang="en-US" sz="1800" dirty="0"/>
                        <a:t>- </a:t>
                      </a:r>
                    </a:p>
                  </a:txBody>
                  <a:tcPr marL="90905" marR="90905" marT="45452" marB="45452"/>
                </a:tc>
                <a:tc>
                  <a:txBody>
                    <a:bodyPr/>
                    <a:lstStyle/>
                    <a:p>
                      <a:r>
                        <a:rPr lang="en-US" sz="1800" i="1" dirty="0"/>
                        <a:t>Rosa</a:t>
                      </a:r>
                    </a:p>
                  </a:txBody>
                  <a:tcPr marL="90905" marR="90905" marT="45452" marB="45452"/>
                </a:tc>
                <a:tc>
                  <a:txBody>
                    <a:bodyPr/>
                    <a:lstStyle/>
                    <a:p>
                      <a:r>
                        <a:rPr lang="en-US" sz="1800" dirty="0"/>
                        <a:t>Perfume industry</a:t>
                      </a:r>
                    </a:p>
                  </a:txBody>
                  <a:tcPr marL="90905" marR="90905" marT="45452" marB="45452"/>
                </a:tc>
                <a:tc>
                  <a:txBody>
                    <a:bodyPr/>
                    <a:lstStyle/>
                    <a:p>
                      <a:pPr lvl="0">
                        <a:buNone/>
                      </a:pPr>
                      <a:r>
                        <a:rPr lang="en-US" sz="1800" dirty="0"/>
                        <a:t>Asia</a:t>
                      </a:r>
                    </a:p>
                  </a:txBody>
                  <a:tcPr marL="90905" marR="90905" marT="45452" marB="45452"/>
                </a:tc>
                <a:extLst>
                  <a:ext uri="{0D108BD9-81ED-4DB2-BD59-A6C34878D82A}">
                    <a16:rowId xmlns:a16="http://schemas.microsoft.com/office/drawing/2014/main" val="877716448"/>
                  </a:ext>
                </a:extLst>
              </a:tr>
              <a:tr h="492057">
                <a:tc>
                  <a:txBody>
                    <a:bodyPr/>
                    <a:lstStyle/>
                    <a:p>
                      <a:r>
                        <a:rPr lang="en-US" sz="1800" dirty="0"/>
                        <a:t>Button Rose</a:t>
                      </a:r>
                      <a:endParaRPr lang="en-US" dirty="0"/>
                    </a:p>
                  </a:txBody>
                  <a:tcPr marL="90905" marR="90905" marT="45452" marB="45452"/>
                </a:tc>
                <a:tc>
                  <a:txBody>
                    <a:bodyPr/>
                    <a:lstStyle/>
                    <a:p>
                      <a:r>
                        <a:rPr lang="en-US" sz="1800" dirty="0"/>
                        <a:t>-</a:t>
                      </a:r>
                    </a:p>
                  </a:txBody>
                  <a:tcPr marL="90905" marR="90905" marT="45452" marB="45452"/>
                </a:tc>
                <a:tc>
                  <a:txBody>
                    <a:bodyPr/>
                    <a:lstStyle/>
                    <a:p>
                      <a:r>
                        <a:rPr lang="en-US" sz="1800" i="1" dirty="0"/>
                        <a:t>Rosa</a:t>
                      </a:r>
                    </a:p>
                  </a:txBody>
                  <a:tcPr marL="90905" marR="90905" marT="45452" marB="45452"/>
                </a:tc>
                <a:tc>
                  <a:txBody>
                    <a:bodyPr/>
                    <a:lstStyle/>
                    <a:p>
                      <a:r>
                        <a:rPr lang="en-US" sz="1800" dirty="0"/>
                        <a:t>-</a:t>
                      </a:r>
                    </a:p>
                  </a:txBody>
                  <a:tcPr marL="90905" marR="90905" marT="45452" marB="45452"/>
                </a:tc>
                <a:tc>
                  <a:txBody>
                    <a:bodyPr/>
                    <a:lstStyle/>
                    <a:p>
                      <a:pPr lvl="0">
                        <a:buNone/>
                      </a:pPr>
                      <a:r>
                        <a:rPr lang="en-US" sz="1800" dirty="0"/>
                        <a:t>Asia</a:t>
                      </a:r>
                    </a:p>
                  </a:txBody>
                  <a:tcPr marL="90905" marR="90905" marT="45452" marB="45452"/>
                </a:tc>
                <a:extLst>
                  <a:ext uri="{0D108BD9-81ED-4DB2-BD59-A6C34878D82A}">
                    <a16:rowId xmlns:a16="http://schemas.microsoft.com/office/drawing/2014/main" val="2186801871"/>
                  </a:ext>
                </a:extLst>
              </a:tr>
              <a:tr h="742255">
                <a:tc>
                  <a:txBody>
                    <a:bodyPr/>
                    <a:lstStyle/>
                    <a:p>
                      <a:r>
                        <a:rPr lang="en-US" sz="1800" dirty="0"/>
                        <a:t>Nerium </a:t>
                      </a:r>
                    </a:p>
                  </a:txBody>
                  <a:tcPr marL="90905" marR="90905" marT="45452" marB="45452"/>
                </a:tc>
                <a:tc>
                  <a:txBody>
                    <a:bodyPr/>
                    <a:lstStyle/>
                    <a:p>
                      <a:r>
                        <a:rPr lang="en-US" sz="1800" dirty="0" err="1"/>
                        <a:t>Kanagle</a:t>
                      </a:r>
                      <a:r>
                        <a:rPr lang="en-US" sz="1800" dirty="0"/>
                        <a:t> </a:t>
                      </a:r>
                      <a:endParaRPr lang="en-US" dirty="0"/>
                    </a:p>
                    <a:p>
                      <a:pPr lvl="0">
                        <a:buNone/>
                      </a:pPr>
                      <a:r>
                        <a:rPr lang="en-US" sz="1800" dirty="0"/>
                        <a:t> [Kannada]</a:t>
                      </a:r>
                    </a:p>
                  </a:txBody>
                  <a:tcPr marL="90905" marR="90905" marT="45452" marB="45452"/>
                </a:tc>
                <a:tc>
                  <a:txBody>
                    <a:bodyPr/>
                    <a:lstStyle/>
                    <a:p>
                      <a:pPr lvl="0">
                        <a:buNone/>
                      </a:pPr>
                      <a:r>
                        <a:rPr lang="en-US" sz="1800" b="0" i="0" u="none" strike="noStrike" noProof="0" dirty="0">
                          <a:latin typeface="Avenir Next LT Pro Light"/>
                        </a:rPr>
                        <a:t> </a:t>
                      </a:r>
                      <a:r>
                        <a:rPr lang="en-US" sz="1800" i="1" kern="1200" noProof="0" dirty="0">
                          <a:solidFill>
                            <a:schemeClr val="dk1"/>
                          </a:solidFill>
                          <a:latin typeface="+mn-lt"/>
                          <a:ea typeface="+mn-ea"/>
                          <a:cs typeface="+mn-cs"/>
                        </a:rPr>
                        <a:t>Nerium Oleander</a:t>
                      </a:r>
                      <a:endParaRPr lang="en-US" sz="1800" i="1" kern="1200" dirty="0">
                        <a:solidFill>
                          <a:schemeClr val="dk1"/>
                        </a:solidFill>
                        <a:latin typeface="+mn-lt"/>
                        <a:ea typeface="+mn-ea"/>
                        <a:cs typeface="+mn-cs"/>
                      </a:endParaRPr>
                    </a:p>
                  </a:txBody>
                  <a:tcPr marL="90905" marR="90905" marT="45452" marB="45452"/>
                </a:tc>
                <a:tc>
                  <a:txBody>
                    <a:bodyPr/>
                    <a:lstStyle/>
                    <a:p>
                      <a:r>
                        <a:rPr lang="en-US" sz="1800" dirty="0"/>
                        <a:t>-</a:t>
                      </a:r>
                    </a:p>
                  </a:txBody>
                  <a:tcPr marL="90905" marR="90905" marT="45452" marB="45452"/>
                </a:tc>
                <a:tc>
                  <a:txBody>
                    <a:bodyPr/>
                    <a:lstStyle/>
                    <a:p>
                      <a:pPr lvl="0">
                        <a:buNone/>
                      </a:pPr>
                      <a:r>
                        <a:rPr lang="en-US" sz="1800" dirty="0"/>
                        <a:t>Northwest Africa</a:t>
                      </a:r>
                    </a:p>
                  </a:txBody>
                  <a:tcPr marL="90905" marR="90905" marT="45452" marB="45452"/>
                </a:tc>
                <a:extLst>
                  <a:ext uri="{0D108BD9-81ED-4DB2-BD59-A6C34878D82A}">
                    <a16:rowId xmlns:a16="http://schemas.microsoft.com/office/drawing/2014/main" val="2133626743"/>
                  </a:ext>
                </a:extLst>
              </a:tr>
              <a:tr h="742255">
                <a:tc>
                  <a:txBody>
                    <a:bodyPr/>
                    <a:lstStyle/>
                    <a:p>
                      <a:pPr lvl="0">
                        <a:buNone/>
                      </a:pPr>
                      <a:r>
                        <a:rPr lang="en-US" sz="1800" b="0" i="0" u="none" strike="noStrike" noProof="0" dirty="0" err="1">
                          <a:latin typeface="Avenir Next LT Pro Light"/>
                        </a:rPr>
                        <a:t>Chrysanths</a:t>
                      </a:r>
                      <a:endParaRPr lang="en-US" dirty="0" err="1"/>
                    </a:p>
                  </a:txBody>
                  <a:tcPr marL="90905" marR="90905" marT="45452" marB="45452"/>
                </a:tc>
                <a:tc>
                  <a:txBody>
                    <a:bodyPr/>
                    <a:lstStyle/>
                    <a:p>
                      <a:r>
                        <a:rPr lang="en-US" sz="1800" dirty="0" err="1"/>
                        <a:t>Shawantige</a:t>
                      </a:r>
                      <a:r>
                        <a:rPr lang="en-US" sz="1800" dirty="0"/>
                        <a:t> [Kannada]</a:t>
                      </a:r>
                    </a:p>
                  </a:txBody>
                  <a:tcPr marL="90905" marR="90905" marT="45452" marB="45452"/>
                </a:tc>
                <a:tc>
                  <a:txBody>
                    <a:bodyPr/>
                    <a:lstStyle/>
                    <a:p>
                      <a:r>
                        <a:rPr lang="en-US" sz="1800" i="1" dirty="0" err="1"/>
                        <a:t>Chysanthemum</a:t>
                      </a:r>
                    </a:p>
                  </a:txBody>
                  <a:tcPr marL="90905" marR="90905" marT="45452" marB="45452"/>
                </a:tc>
                <a:tc>
                  <a:txBody>
                    <a:bodyPr/>
                    <a:lstStyle/>
                    <a:p>
                      <a:r>
                        <a:rPr lang="en-US" sz="1800" dirty="0"/>
                        <a:t>-</a:t>
                      </a:r>
                    </a:p>
                  </a:txBody>
                  <a:tcPr marL="90905" marR="90905" marT="45452" marB="45452"/>
                </a:tc>
                <a:tc>
                  <a:txBody>
                    <a:bodyPr/>
                    <a:lstStyle/>
                    <a:p>
                      <a:pPr lvl="0">
                        <a:buNone/>
                      </a:pPr>
                      <a:r>
                        <a:rPr lang="en-US" sz="1800" dirty="0"/>
                        <a:t>East Asia</a:t>
                      </a:r>
                    </a:p>
                  </a:txBody>
                  <a:tcPr marL="90905" marR="90905" marT="45452" marB="45452"/>
                </a:tc>
                <a:extLst>
                  <a:ext uri="{0D108BD9-81ED-4DB2-BD59-A6C34878D82A}">
                    <a16:rowId xmlns:a16="http://schemas.microsoft.com/office/drawing/2014/main" val="1981956985"/>
                  </a:ext>
                </a:extLst>
              </a:tr>
            </a:tbl>
          </a:graphicData>
        </a:graphic>
      </p:graphicFrame>
    </p:spTree>
    <p:extLst>
      <p:ext uri="{BB962C8B-B14F-4D97-AF65-F5344CB8AC3E}">
        <p14:creationId xmlns:p14="http://schemas.microsoft.com/office/powerpoint/2010/main" val="366692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7D2EF33D-68BD-428C-B26E-2F4962407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2" y="0"/>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8DF689-E7C2-FA18-7CC2-1840027E19F6}"/>
              </a:ext>
            </a:extLst>
          </p:cNvPr>
          <p:cNvSpPr>
            <a:spLocks noGrp="1"/>
          </p:cNvSpPr>
          <p:nvPr>
            <p:ph type="ctrTitle"/>
          </p:nvPr>
        </p:nvSpPr>
        <p:spPr>
          <a:xfrm>
            <a:off x="521208" y="749214"/>
            <a:ext cx="7459127" cy="1314162"/>
          </a:xfrm>
        </p:spPr>
        <p:txBody>
          <a:bodyPr anchor="ctr">
            <a:normAutofit/>
          </a:bodyPr>
          <a:lstStyle/>
          <a:p>
            <a:r>
              <a:rPr lang="en-US" sz="4400">
                <a:latin typeface="Batang"/>
                <a:ea typeface="Batang"/>
              </a:rPr>
              <a:t>Plant species</a:t>
            </a:r>
            <a:br>
              <a:rPr lang="en-US" sz="4400">
                <a:latin typeface="Batang"/>
                <a:ea typeface="Batang"/>
              </a:rPr>
            </a:br>
            <a:endParaRPr lang="en-US" sz="4400"/>
          </a:p>
        </p:txBody>
      </p:sp>
      <p:sp>
        <p:nvSpPr>
          <p:cNvPr id="3" name="Subtitle 2">
            <a:extLst>
              <a:ext uri="{FF2B5EF4-FFF2-40B4-BE49-F238E27FC236}">
                <a16:creationId xmlns:a16="http://schemas.microsoft.com/office/drawing/2014/main" id="{B78E01E5-371D-2765-D018-1E1AEF876580}"/>
              </a:ext>
            </a:extLst>
          </p:cNvPr>
          <p:cNvSpPr>
            <a:spLocks noGrp="1"/>
          </p:cNvSpPr>
          <p:nvPr>
            <p:ph type="subTitle" idx="1"/>
          </p:nvPr>
        </p:nvSpPr>
        <p:spPr>
          <a:xfrm>
            <a:off x="8622524" y="799248"/>
            <a:ext cx="3016565" cy="1214095"/>
          </a:xfrm>
        </p:spPr>
        <p:txBody>
          <a:bodyPr anchor="ctr">
            <a:normAutofit/>
          </a:bodyPr>
          <a:lstStyle/>
          <a:p>
            <a:endParaRPr lang="en-US"/>
          </a:p>
        </p:txBody>
      </p:sp>
      <p:cxnSp>
        <p:nvCxnSpPr>
          <p:cNvPr id="43" name="Straight Connector 42">
            <a:extLst>
              <a:ext uri="{FF2B5EF4-FFF2-40B4-BE49-F238E27FC236}">
                <a16:creationId xmlns:a16="http://schemas.microsoft.com/office/drawing/2014/main" id="{BB0822C5-45F8-48C5-867F-0DE8538684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83810" y="571500"/>
            <a:ext cx="0" cy="1669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91E38C7-3164-416B-A453-D3B6F612D3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174" y="571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B933F62-7D83-4660-BEBE-A3673C55E4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0732" y="2241091"/>
            <a:ext cx="110476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4">
            <a:extLst>
              <a:ext uri="{FF2B5EF4-FFF2-40B4-BE49-F238E27FC236}">
                <a16:creationId xmlns:a16="http://schemas.microsoft.com/office/drawing/2014/main" id="{F48BD0E2-EB1C-0B65-C859-376A461ED732}"/>
              </a:ext>
            </a:extLst>
          </p:cNvPr>
          <p:cNvGraphicFramePr>
            <a:graphicFrameLocks noGrp="1"/>
          </p:cNvGraphicFramePr>
          <p:nvPr>
            <p:extLst>
              <p:ext uri="{D42A27DB-BD31-4B8C-83A1-F6EECF244321}">
                <p14:modId xmlns:p14="http://schemas.microsoft.com/office/powerpoint/2010/main" val="3261769241"/>
              </p:ext>
            </p:extLst>
          </p:nvPr>
        </p:nvGraphicFramePr>
        <p:xfrm>
          <a:off x="1270000" y="1646621"/>
          <a:ext cx="9935372" cy="5130352"/>
        </p:xfrm>
        <a:graphic>
          <a:graphicData uri="http://schemas.openxmlformats.org/drawingml/2006/table">
            <a:tbl>
              <a:tblPr firstRow="1" bandRow="1">
                <a:tableStyleId>{5C22544A-7EE6-4342-B048-85BDC9FD1C3A}</a:tableStyleId>
              </a:tblPr>
              <a:tblGrid>
                <a:gridCol w="1676068">
                  <a:extLst>
                    <a:ext uri="{9D8B030D-6E8A-4147-A177-3AD203B41FA5}">
                      <a16:colId xmlns:a16="http://schemas.microsoft.com/office/drawing/2014/main" val="1794983764"/>
                    </a:ext>
                  </a:extLst>
                </a:gridCol>
                <a:gridCol w="2123907">
                  <a:extLst>
                    <a:ext uri="{9D8B030D-6E8A-4147-A177-3AD203B41FA5}">
                      <a16:colId xmlns:a16="http://schemas.microsoft.com/office/drawing/2014/main" val="3560590506"/>
                    </a:ext>
                  </a:extLst>
                </a:gridCol>
                <a:gridCol w="1999617">
                  <a:extLst>
                    <a:ext uri="{9D8B030D-6E8A-4147-A177-3AD203B41FA5}">
                      <a16:colId xmlns:a16="http://schemas.microsoft.com/office/drawing/2014/main" val="2938645098"/>
                    </a:ext>
                  </a:extLst>
                </a:gridCol>
                <a:gridCol w="2067890">
                  <a:extLst>
                    <a:ext uri="{9D8B030D-6E8A-4147-A177-3AD203B41FA5}">
                      <a16:colId xmlns:a16="http://schemas.microsoft.com/office/drawing/2014/main" val="1246684045"/>
                    </a:ext>
                  </a:extLst>
                </a:gridCol>
                <a:gridCol w="2067890">
                  <a:extLst>
                    <a:ext uri="{9D8B030D-6E8A-4147-A177-3AD203B41FA5}">
                      <a16:colId xmlns:a16="http://schemas.microsoft.com/office/drawing/2014/main" val="3514407144"/>
                    </a:ext>
                  </a:extLst>
                </a:gridCol>
              </a:tblGrid>
              <a:tr h="602029">
                <a:tc>
                  <a:txBody>
                    <a:bodyPr/>
                    <a:lstStyle/>
                    <a:p>
                      <a:r>
                        <a:rPr lang="en-US" sz="1800" dirty="0"/>
                        <a:t>Common Name</a:t>
                      </a:r>
                    </a:p>
                  </a:txBody>
                  <a:tcPr marL="92654" marR="92654" marT="46327" marB="46327"/>
                </a:tc>
                <a:tc>
                  <a:txBody>
                    <a:bodyPr/>
                    <a:lstStyle/>
                    <a:p>
                      <a:r>
                        <a:rPr lang="en-US" sz="1800" dirty="0"/>
                        <a:t>Local Name</a:t>
                      </a:r>
                    </a:p>
                  </a:txBody>
                  <a:tcPr marL="92654" marR="92654" marT="46327" marB="46327"/>
                </a:tc>
                <a:tc>
                  <a:txBody>
                    <a:bodyPr/>
                    <a:lstStyle/>
                    <a:p>
                      <a:r>
                        <a:rPr lang="en-US" sz="1800" dirty="0"/>
                        <a:t>Scientific Name</a:t>
                      </a:r>
                    </a:p>
                  </a:txBody>
                  <a:tcPr marL="92654" marR="92654" marT="46327" marB="46327"/>
                </a:tc>
                <a:tc>
                  <a:txBody>
                    <a:bodyPr/>
                    <a:lstStyle/>
                    <a:p>
                      <a:r>
                        <a:rPr lang="en-US" sz="1800" dirty="0"/>
                        <a:t>Values</a:t>
                      </a:r>
                    </a:p>
                  </a:txBody>
                  <a:tcPr marL="92654" marR="92654" marT="46327" marB="46327"/>
                </a:tc>
                <a:tc>
                  <a:txBody>
                    <a:bodyPr/>
                    <a:lstStyle/>
                    <a:p>
                      <a:pPr lvl="0">
                        <a:buNone/>
                      </a:pPr>
                      <a:r>
                        <a:rPr lang="en-US" sz="1800" dirty="0"/>
                        <a:t>Native </a:t>
                      </a:r>
                    </a:p>
                  </a:txBody>
                  <a:tcPr marL="92654" marR="92654" marT="46327" marB="46327"/>
                </a:tc>
                <a:extLst>
                  <a:ext uri="{0D108BD9-81ED-4DB2-BD59-A6C34878D82A}">
                    <a16:rowId xmlns:a16="http://schemas.microsoft.com/office/drawing/2014/main" val="3868400779"/>
                  </a:ext>
                </a:extLst>
              </a:tr>
              <a:tr h="602029">
                <a:tc>
                  <a:txBody>
                    <a:bodyPr/>
                    <a:lstStyle/>
                    <a:p>
                      <a:r>
                        <a:rPr lang="en-US" sz="1800" dirty="0"/>
                        <a:t>Betel Leaves</a:t>
                      </a:r>
                    </a:p>
                  </a:txBody>
                  <a:tcPr marL="92654" marR="92654" marT="46327" marB="46327"/>
                </a:tc>
                <a:tc>
                  <a:txBody>
                    <a:bodyPr/>
                    <a:lstStyle/>
                    <a:p>
                      <a:r>
                        <a:rPr lang="en-US" sz="1800" dirty="0" err="1"/>
                        <a:t>Viledele</a:t>
                      </a:r>
                      <a:r>
                        <a:rPr lang="en-US" sz="1800" dirty="0"/>
                        <a:t> [Kannada]</a:t>
                      </a:r>
                    </a:p>
                  </a:txBody>
                  <a:tcPr marL="92654" marR="92654" marT="46327" marB="46327"/>
                </a:tc>
                <a:tc>
                  <a:txBody>
                    <a:bodyPr/>
                    <a:lstStyle/>
                    <a:p>
                      <a:r>
                        <a:rPr lang="en-US" sz="1800" i="1" dirty="0"/>
                        <a:t>Piper </a:t>
                      </a:r>
                      <a:r>
                        <a:rPr lang="en-US" sz="1800" i="1" dirty="0" err="1"/>
                        <a:t>Betle</a:t>
                      </a:r>
                    </a:p>
                  </a:txBody>
                  <a:tcPr marL="92654" marR="92654" marT="46327" marB="46327"/>
                </a:tc>
                <a:tc>
                  <a:txBody>
                    <a:bodyPr/>
                    <a:lstStyle/>
                    <a:p>
                      <a:r>
                        <a:rPr lang="en-US" sz="1800" dirty="0"/>
                        <a:t>Food industry/religion</a:t>
                      </a:r>
                    </a:p>
                  </a:txBody>
                  <a:tcPr marL="92654" marR="92654" marT="46327" marB="46327"/>
                </a:tc>
                <a:tc>
                  <a:txBody>
                    <a:bodyPr/>
                    <a:lstStyle/>
                    <a:p>
                      <a:pPr lvl="0">
                        <a:buNone/>
                      </a:pPr>
                      <a:r>
                        <a:rPr lang="en-US" sz="1800"/>
                        <a:t>Southeast Asia</a:t>
                      </a:r>
                      <a:endParaRPr lang="en-US" sz="1800" dirty="0"/>
                    </a:p>
                  </a:txBody>
                  <a:tcPr marL="92654" marR="92654" marT="46327" marB="46327"/>
                </a:tc>
                <a:extLst>
                  <a:ext uri="{0D108BD9-81ED-4DB2-BD59-A6C34878D82A}">
                    <a16:rowId xmlns:a16="http://schemas.microsoft.com/office/drawing/2014/main" val="3171121714"/>
                  </a:ext>
                </a:extLst>
              </a:tr>
              <a:tr h="602029">
                <a:tc>
                  <a:txBody>
                    <a:bodyPr/>
                    <a:lstStyle/>
                    <a:p>
                      <a:r>
                        <a:rPr lang="en-US" sz="1800" dirty="0"/>
                        <a:t>Hibiscus</a:t>
                      </a:r>
                    </a:p>
                  </a:txBody>
                  <a:tcPr marL="92654" marR="92654" marT="46327" marB="46327"/>
                </a:tc>
                <a:tc>
                  <a:txBody>
                    <a:bodyPr/>
                    <a:lstStyle/>
                    <a:p>
                      <a:r>
                        <a:rPr lang="en-US" sz="1800" dirty="0" err="1"/>
                        <a:t>Dasvaala</a:t>
                      </a:r>
                    </a:p>
                  </a:txBody>
                  <a:tcPr marL="92654" marR="92654" marT="46327" marB="46327"/>
                </a:tc>
                <a:tc>
                  <a:txBody>
                    <a:bodyPr/>
                    <a:lstStyle/>
                    <a:p>
                      <a:pPr lvl="0">
                        <a:buNone/>
                      </a:pPr>
                      <a:r>
                        <a:rPr lang="en-US" sz="1800" b="0" i="1" u="none" strike="noStrike" noProof="0" dirty="0">
                          <a:latin typeface="Avenir Next LT Pro Light"/>
                        </a:rPr>
                        <a:t>Hibiscus</a:t>
                      </a:r>
                      <a:endParaRPr lang="en-US" i="1" dirty="0"/>
                    </a:p>
                  </a:txBody>
                  <a:tcPr marL="92654" marR="92654" marT="46327" marB="46327"/>
                </a:tc>
                <a:tc>
                  <a:txBody>
                    <a:bodyPr/>
                    <a:lstStyle/>
                    <a:p>
                      <a:r>
                        <a:rPr lang="en-US" sz="1800" dirty="0"/>
                        <a:t>Cosmetic and selfcare industry</a:t>
                      </a:r>
                    </a:p>
                  </a:txBody>
                  <a:tcPr marL="92654" marR="92654" marT="46327" marB="46327"/>
                </a:tc>
                <a:tc>
                  <a:txBody>
                    <a:bodyPr/>
                    <a:lstStyle/>
                    <a:p>
                      <a:pPr lvl="0">
                        <a:buNone/>
                      </a:pPr>
                      <a:r>
                        <a:rPr lang="en-US" sz="1800"/>
                        <a:t>North America</a:t>
                      </a:r>
                      <a:endParaRPr lang="en-US" sz="1800" dirty="0"/>
                    </a:p>
                  </a:txBody>
                  <a:tcPr marL="92654" marR="92654" marT="46327" marB="46327"/>
                </a:tc>
                <a:extLst>
                  <a:ext uri="{0D108BD9-81ED-4DB2-BD59-A6C34878D82A}">
                    <a16:rowId xmlns:a16="http://schemas.microsoft.com/office/drawing/2014/main" val="298944875"/>
                  </a:ext>
                </a:extLst>
              </a:tr>
              <a:tr h="398844">
                <a:tc>
                  <a:txBody>
                    <a:bodyPr/>
                    <a:lstStyle/>
                    <a:p>
                      <a:r>
                        <a:rPr lang="en-US" sz="1800" dirty="0"/>
                        <a:t>Stevia</a:t>
                      </a:r>
                    </a:p>
                  </a:txBody>
                  <a:tcPr marL="92654" marR="92654" marT="46327" marB="46327"/>
                </a:tc>
                <a:tc>
                  <a:txBody>
                    <a:bodyPr/>
                    <a:lstStyle/>
                    <a:p>
                      <a:r>
                        <a:rPr lang="en-US" sz="1800" dirty="0"/>
                        <a:t>-</a:t>
                      </a:r>
                    </a:p>
                  </a:txBody>
                  <a:tcPr marL="92654" marR="92654" marT="46327" marB="46327"/>
                </a:tc>
                <a:tc>
                  <a:txBody>
                    <a:bodyPr/>
                    <a:lstStyle/>
                    <a:p>
                      <a:pPr lvl="0">
                        <a:buNone/>
                      </a:pPr>
                      <a:r>
                        <a:rPr lang="en-US" sz="1800" b="0" i="1" u="none" strike="noStrike" kern="1200" noProof="0" dirty="0">
                          <a:solidFill>
                            <a:schemeClr val="dk1"/>
                          </a:solidFill>
                          <a:latin typeface="Avenir Next LT Pro Light"/>
                          <a:ea typeface="+mn-ea"/>
                          <a:cs typeface="+mn-cs"/>
                        </a:rPr>
                        <a:t>Stevia </a:t>
                      </a:r>
                      <a:r>
                        <a:rPr lang="en-US" sz="1800" b="0" i="1" u="none" strike="noStrike" kern="1200" noProof="0" dirty="0" err="1">
                          <a:solidFill>
                            <a:schemeClr val="dk1"/>
                          </a:solidFill>
                          <a:latin typeface="Avenir Next LT Pro Light"/>
                          <a:ea typeface="+mn-ea"/>
                          <a:cs typeface="+mn-cs"/>
                        </a:rPr>
                        <a:t>rebaudiana</a:t>
                      </a:r>
                      <a:endParaRPr lang="en-US" sz="1800" b="0" i="1" u="none" strike="noStrike" kern="1200" dirty="0" err="1">
                        <a:solidFill>
                          <a:schemeClr val="dk1"/>
                        </a:solidFill>
                        <a:latin typeface="Avenir Next LT Pro Light"/>
                        <a:ea typeface="+mn-ea"/>
                        <a:cs typeface="+mn-cs"/>
                      </a:endParaRPr>
                    </a:p>
                  </a:txBody>
                  <a:tcPr marL="92654" marR="92654" marT="46327" marB="46327"/>
                </a:tc>
                <a:tc>
                  <a:txBody>
                    <a:bodyPr/>
                    <a:lstStyle/>
                    <a:p>
                      <a:r>
                        <a:rPr lang="en-US" sz="1800" dirty="0"/>
                        <a:t>Natural </a:t>
                      </a:r>
                      <a:r>
                        <a:rPr lang="en-US" sz="1800" dirty="0" err="1"/>
                        <a:t>Sweetner</a:t>
                      </a:r>
                    </a:p>
                  </a:txBody>
                  <a:tcPr marL="92654" marR="92654" marT="46327" marB="46327"/>
                </a:tc>
                <a:tc>
                  <a:txBody>
                    <a:bodyPr/>
                    <a:lstStyle/>
                    <a:p>
                      <a:pPr lvl="0">
                        <a:buNone/>
                      </a:pPr>
                      <a:r>
                        <a:rPr lang="en-US" sz="1800"/>
                        <a:t>Brazil</a:t>
                      </a:r>
                      <a:endParaRPr lang="en-US" sz="1800" dirty="0"/>
                    </a:p>
                  </a:txBody>
                  <a:tcPr marL="92654" marR="92654" marT="46327" marB="46327"/>
                </a:tc>
                <a:extLst>
                  <a:ext uri="{0D108BD9-81ED-4DB2-BD59-A6C34878D82A}">
                    <a16:rowId xmlns:a16="http://schemas.microsoft.com/office/drawing/2014/main" val="2786655940"/>
                  </a:ext>
                </a:extLst>
              </a:tr>
              <a:tr h="602029">
                <a:tc>
                  <a:txBody>
                    <a:bodyPr/>
                    <a:lstStyle/>
                    <a:p>
                      <a:r>
                        <a:rPr lang="en-US" sz="1800" dirty="0"/>
                        <a:t>Devil's ivy</a:t>
                      </a:r>
                    </a:p>
                  </a:txBody>
                  <a:tcPr marL="92654" marR="92654" marT="46327" marB="46327"/>
                </a:tc>
                <a:tc>
                  <a:txBody>
                    <a:bodyPr/>
                    <a:lstStyle/>
                    <a:p>
                      <a:r>
                        <a:rPr lang="en-US" sz="1800" dirty="0"/>
                        <a:t>-</a:t>
                      </a:r>
                    </a:p>
                  </a:txBody>
                  <a:tcPr marL="92654" marR="92654" marT="46327" marB="46327"/>
                </a:tc>
                <a:tc>
                  <a:txBody>
                    <a:bodyPr/>
                    <a:lstStyle/>
                    <a:p>
                      <a:pPr lvl="0">
                        <a:buNone/>
                      </a:pPr>
                      <a:r>
                        <a:rPr lang="en-US" sz="1800" b="0" i="1" u="none" strike="noStrike" kern="1200" noProof="0" dirty="0" err="1">
                          <a:solidFill>
                            <a:schemeClr val="dk1"/>
                          </a:solidFill>
                          <a:latin typeface="Avenir Next LT Pro Light"/>
                          <a:ea typeface="+mn-ea"/>
                          <a:cs typeface="+mn-cs"/>
                        </a:rPr>
                        <a:t>Epipremnum</a:t>
                      </a:r>
                      <a:r>
                        <a:rPr lang="en-US" sz="1800" b="0" i="1" u="none" strike="noStrike" kern="1200" noProof="0" dirty="0">
                          <a:solidFill>
                            <a:schemeClr val="dk1"/>
                          </a:solidFill>
                          <a:latin typeface="Avenir Next LT Pro Light"/>
                          <a:ea typeface="+mn-ea"/>
                          <a:cs typeface="+mn-cs"/>
                        </a:rPr>
                        <a:t> </a:t>
                      </a:r>
                      <a:r>
                        <a:rPr lang="en-US" sz="1800" b="0" i="1" u="none" strike="noStrike" kern="1200" noProof="0" dirty="0" err="1">
                          <a:solidFill>
                            <a:schemeClr val="dk1"/>
                          </a:solidFill>
                          <a:latin typeface="Avenir Next LT Pro Light"/>
                          <a:ea typeface="+mn-ea"/>
                          <a:cs typeface="+mn-cs"/>
                        </a:rPr>
                        <a:t>aureum</a:t>
                      </a:r>
                      <a:endParaRPr lang="en-US" sz="1800" b="0" i="1" u="none" strike="noStrike" kern="1200" dirty="0" err="1">
                        <a:solidFill>
                          <a:schemeClr val="dk1"/>
                        </a:solidFill>
                        <a:latin typeface="Avenir Next LT Pro Light"/>
                        <a:ea typeface="+mn-ea"/>
                        <a:cs typeface="+mn-cs"/>
                      </a:endParaRPr>
                    </a:p>
                  </a:txBody>
                  <a:tcPr marL="92654" marR="92654" marT="46327" marB="46327"/>
                </a:tc>
                <a:tc>
                  <a:txBody>
                    <a:bodyPr/>
                    <a:lstStyle/>
                    <a:p>
                      <a:r>
                        <a:rPr lang="en-US" sz="1800" dirty="0"/>
                        <a:t>-</a:t>
                      </a:r>
                    </a:p>
                  </a:txBody>
                  <a:tcPr marL="92654" marR="92654" marT="46327" marB="46327"/>
                </a:tc>
                <a:tc>
                  <a:txBody>
                    <a:bodyPr/>
                    <a:lstStyle/>
                    <a:p>
                      <a:pPr lvl="0">
                        <a:buNone/>
                      </a:pPr>
                      <a:r>
                        <a:rPr lang="en-US" sz="1800" dirty="0" err="1"/>
                        <a:t>Mo'orea</a:t>
                      </a:r>
                      <a:r>
                        <a:rPr lang="en-US" sz="1800" dirty="0"/>
                        <a:t> Island</a:t>
                      </a:r>
                    </a:p>
                  </a:txBody>
                  <a:tcPr marL="92654" marR="92654" marT="46327" marB="46327"/>
                </a:tc>
                <a:extLst>
                  <a:ext uri="{0D108BD9-81ED-4DB2-BD59-A6C34878D82A}">
                    <a16:rowId xmlns:a16="http://schemas.microsoft.com/office/drawing/2014/main" val="717285656"/>
                  </a:ext>
                </a:extLst>
              </a:tr>
              <a:tr h="602029">
                <a:tc>
                  <a:txBody>
                    <a:bodyPr/>
                    <a:lstStyle/>
                    <a:p>
                      <a:r>
                        <a:rPr lang="en-US" sz="1800" dirty="0"/>
                        <a:t>Snake Plant</a:t>
                      </a:r>
                    </a:p>
                  </a:txBody>
                  <a:tcPr marL="92654" marR="92654" marT="46327" marB="46327"/>
                </a:tc>
                <a:tc>
                  <a:txBody>
                    <a:bodyPr/>
                    <a:lstStyle/>
                    <a:p>
                      <a:r>
                        <a:rPr lang="en-US" sz="1800" dirty="0"/>
                        <a:t>-</a:t>
                      </a:r>
                    </a:p>
                  </a:txBody>
                  <a:tcPr marL="92654" marR="92654" marT="46327" marB="46327"/>
                </a:tc>
                <a:tc>
                  <a:txBody>
                    <a:bodyPr/>
                    <a:lstStyle/>
                    <a:p>
                      <a:pPr lvl="0" algn="l">
                        <a:lnSpc>
                          <a:spcPct val="100000"/>
                        </a:lnSpc>
                        <a:spcBef>
                          <a:spcPts val="0"/>
                        </a:spcBef>
                        <a:spcAft>
                          <a:spcPts val="0"/>
                        </a:spcAft>
                        <a:buNone/>
                      </a:pPr>
                      <a:r>
                        <a:rPr lang="en-IN" sz="1800" b="0" i="1" u="none" strike="noStrike" kern="1200" noProof="0" dirty="0">
                          <a:solidFill>
                            <a:schemeClr val="dk1"/>
                          </a:solidFill>
                          <a:latin typeface="Avenir Next LT Pro Light"/>
                          <a:ea typeface="+mn-ea"/>
                          <a:cs typeface="+mn-cs"/>
                        </a:rPr>
                        <a:t>Dracaena </a:t>
                      </a:r>
                      <a:r>
                        <a:rPr lang="en-IN" sz="1800" b="0" i="1" u="none" strike="noStrike" kern="1200" noProof="0" dirty="0" err="1">
                          <a:solidFill>
                            <a:schemeClr val="dk1"/>
                          </a:solidFill>
                          <a:latin typeface="Avenir Next LT Pro Light"/>
                          <a:ea typeface="+mn-ea"/>
                          <a:cs typeface="+mn-cs"/>
                        </a:rPr>
                        <a:t>trifasciata</a:t>
                      </a:r>
                      <a:endParaRPr lang="en-US" sz="1800" b="0" i="1" u="none" strike="noStrike" kern="1200" dirty="0" err="1">
                        <a:solidFill>
                          <a:schemeClr val="dk1"/>
                        </a:solidFill>
                        <a:latin typeface="Avenir Next LT Pro Light"/>
                        <a:ea typeface="+mn-ea"/>
                        <a:cs typeface="+mn-cs"/>
                      </a:endParaRPr>
                    </a:p>
                  </a:txBody>
                  <a:tcPr marL="92654" marR="92654" marT="46327" marB="46327"/>
                </a:tc>
                <a:tc>
                  <a:txBody>
                    <a:bodyPr/>
                    <a:lstStyle/>
                    <a:p>
                      <a:r>
                        <a:rPr lang="en-US" sz="1800" dirty="0"/>
                        <a:t>-</a:t>
                      </a:r>
                    </a:p>
                  </a:txBody>
                  <a:tcPr marL="92654" marR="92654" marT="46327" marB="46327"/>
                </a:tc>
                <a:tc>
                  <a:txBody>
                    <a:bodyPr/>
                    <a:lstStyle/>
                    <a:p>
                      <a:pPr lvl="0">
                        <a:buNone/>
                      </a:pPr>
                      <a:r>
                        <a:rPr lang="en-US" sz="1800" dirty="0"/>
                        <a:t>West Africa</a:t>
                      </a:r>
                    </a:p>
                  </a:txBody>
                  <a:tcPr marL="92654" marR="92654" marT="46327" marB="46327"/>
                </a:tc>
                <a:extLst>
                  <a:ext uri="{0D108BD9-81ED-4DB2-BD59-A6C34878D82A}">
                    <a16:rowId xmlns:a16="http://schemas.microsoft.com/office/drawing/2014/main" val="4010335397"/>
                  </a:ext>
                </a:extLst>
              </a:tr>
              <a:tr h="398844">
                <a:tc>
                  <a:txBody>
                    <a:bodyPr/>
                    <a:lstStyle/>
                    <a:p>
                      <a:r>
                        <a:rPr lang="en-US" sz="1800" dirty="0"/>
                        <a:t>Spider plant</a:t>
                      </a:r>
                    </a:p>
                  </a:txBody>
                  <a:tcPr marL="92654" marR="92654" marT="46327" marB="46327"/>
                </a:tc>
                <a:tc>
                  <a:txBody>
                    <a:bodyPr/>
                    <a:lstStyle/>
                    <a:p>
                      <a:r>
                        <a:rPr lang="en-US" sz="1800" dirty="0"/>
                        <a:t>-</a:t>
                      </a:r>
                    </a:p>
                  </a:txBody>
                  <a:tcPr marL="92654" marR="92654" marT="46327" marB="46327"/>
                </a:tc>
                <a:tc>
                  <a:txBody>
                    <a:bodyPr/>
                    <a:lstStyle/>
                    <a:p>
                      <a:pPr lvl="0" algn="l">
                        <a:lnSpc>
                          <a:spcPct val="100000"/>
                        </a:lnSpc>
                        <a:spcBef>
                          <a:spcPts val="0"/>
                        </a:spcBef>
                        <a:spcAft>
                          <a:spcPts val="0"/>
                        </a:spcAft>
                        <a:buNone/>
                      </a:pPr>
                      <a:r>
                        <a:rPr lang="en-IN" sz="1800" b="0" i="1" u="none" strike="noStrike" kern="1200" noProof="0" dirty="0">
                          <a:solidFill>
                            <a:schemeClr val="dk1"/>
                          </a:solidFill>
                          <a:latin typeface="Avenir Next LT Pro Light"/>
                          <a:ea typeface="+mn-ea"/>
                          <a:cs typeface="+mn-cs"/>
                        </a:rPr>
                        <a:t>Chlorophytum </a:t>
                      </a:r>
                      <a:r>
                        <a:rPr lang="en-IN" sz="1800" b="0" i="1" u="none" strike="noStrike" kern="1200" noProof="0" dirty="0" err="1">
                          <a:solidFill>
                            <a:schemeClr val="dk1"/>
                          </a:solidFill>
                          <a:latin typeface="Avenir Next LT Pro Light"/>
                          <a:ea typeface="+mn-ea"/>
                          <a:cs typeface="+mn-cs"/>
                        </a:rPr>
                        <a:t>comosum</a:t>
                      </a:r>
                      <a:endParaRPr lang="en-US" sz="1800" b="0" i="1" u="none" strike="noStrike" kern="1200" dirty="0" err="1">
                        <a:solidFill>
                          <a:schemeClr val="dk1"/>
                        </a:solidFill>
                        <a:latin typeface="Avenir Next LT Pro Light"/>
                        <a:ea typeface="+mn-ea"/>
                        <a:cs typeface="+mn-cs"/>
                      </a:endParaRPr>
                    </a:p>
                  </a:txBody>
                  <a:tcPr marL="92654" marR="92654" marT="46327" marB="46327"/>
                </a:tc>
                <a:tc>
                  <a:txBody>
                    <a:bodyPr/>
                    <a:lstStyle/>
                    <a:p>
                      <a:r>
                        <a:rPr lang="en-US" sz="1800" dirty="0"/>
                        <a:t>-</a:t>
                      </a:r>
                    </a:p>
                  </a:txBody>
                  <a:tcPr marL="92654" marR="92654" marT="46327" marB="46327"/>
                </a:tc>
                <a:tc>
                  <a:txBody>
                    <a:bodyPr/>
                    <a:lstStyle/>
                    <a:p>
                      <a:pPr lvl="0">
                        <a:buNone/>
                      </a:pPr>
                      <a:r>
                        <a:rPr lang="en-US" sz="1800"/>
                        <a:t>South Africa</a:t>
                      </a:r>
                      <a:endParaRPr lang="en-US" sz="1800" dirty="0"/>
                    </a:p>
                  </a:txBody>
                  <a:tcPr marL="92654" marR="92654" marT="46327" marB="46327"/>
                </a:tc>
                <a:extLst>
                  <a:ext uri="{0D108BD9-81ED-4DB2-BD59-A6C34878D82A}">
                    <a16:rowId xmlns:a16="http://schemas.microsoft.com/office/drawing/2014/main" val="1199947978"/>
                  </a:ext>
                </a:extLst>
              </a:tr>
              <a:tr h="398844">
                <a:tc>
                  <a:txBody>
                    <a:bodyPr/>
                    <a:lstStyle/>
                    <a:p>
                      <a:r>
                        <a:rPr lang="en-US" sz="1800" dirty="0"/>
                        <a:t>Aloe Vera</a:t>
                      </a:r>
                    </a:p>
                  </a:txBody>
                  <a:tcPr marL="92654" marR="92654" marT="46327" marB="46327"/>
                </a:tc>
                <a:tc>
                  <a:txBody>
                    <a:bodyPr/>
                    <a:lstStyle/>
                    <a:p>
                      <a:r>
                        <a:rPr lang="en-US" sz="1800" dirty="0"/>
                        <a:t>-</a:t>
                      </a:r>
                    </a:p>
                  </a:txBody>
                  <a:tcPr marL="92654" marR="92654" marT="46327" marB="46327"/>
                </a:tc>
                <a:tc>
                  <a:txBody>
                    <a:bodyPr/>
                    <a:lstStyle/>
                    <a:p>
                      <a:pPr lvl="0">
                        <a:buNone/>
                      </a:pPr>
                      <a:r>
                        <a:rPr lang="en-US" sz="1800" b="0" i="1" u="none" strike="noStrike" kern="1200" noProof="0" dirty="0">
                          <a:solidFill>
                            <a:schemeClr val="dk1"/>
                          </a:solidFill>
                          <a:latin typeface="Avenir Next LT Pro Light"/>
                          <a:ea typeface="+mn-ea"/>
                          <a:cs typeface="+mn-cs"/>
                        </a:rPr>
                        <a:t>Aloe </a:t>
                      </a:r>
                      <a:r>
                        <a:rPr lang="en-US" sz="1800" b="0" i="1" u="none" strike="noStrike" kern="1200" noProof="0" dirty="0" err="1">
                          <a:solidFill>
                            <a:schemeClr val="dk1"/>
                          </a:solidFill>
                          <a:latin typeface="Avenir Next LT Pro Light"/>
                          <a:ea typeface="+mn-ea"/>
                          <a:cs typeface="+mn-cs"/>
                        </a:rPr>
                        <a:t>barbadensis</a:t>
                      </a:r>
                      <a:r>
                        <a:rPr lang="en-US" sz="1800" b="0" i="1" u="none" strike="noStrike" kern="1200" noProof="0" dirty="0">
                          <a:solidFill>
                            <a:schemeClr val="dk1"/>
                          </a:solidFill>
                          <a:latin typeface="Avenir Next LT Pro Light"/>
                          <a:ea typeface="+mn-ea"/>
                          <a:cs typeface="+mn-cs"/>
                        </a:rPr>
                        <a:t> miller</a:t>
                      </a:r>
                      <a:endParaRPr lang="en-US" sz="1800" b="0" i="1" u="none" strike="noStrike" kern="1200" dirty="0">
                        <a:solidFill>
                          <a:schemeClr val="dk1"/>
                        </a:solidFill>
                        <a:latin typeface="Avenir Next LT Pro Light"/>
                        <a:ea typeface="+mn-ea"/>
                        <a:cs typeface="+mn-cs"/>
                      </a:endParaRPr>
                    </a:p>
                  </a:txBody>
                  <a:tcPr marL="92654" marR="92654" marT="46327" marB="46327"/>
                </a:tc>
                <a:tc>
                  <a:txBody>
                    <a:bodyPr/>
                    <a:lstStyle/>
                    <a:p>
                      <a:r>
                        <a:rPr lang="en-US" sz="1800" dirty="0"/>
                        <a:t>Cosmetic and selfcare industry</a:t>
                      </a:r>
                    </a:p>
                  </a:txBody>
                  <a:tcPr marL="92654" marR="92654" marT="46327" marB="46327"/>
                </a:tc>
                <a:tc>
                  <a:txBody>
                    <a:bodyPr/>
                    <a:lstStyle/>
                    <a:p>
                      <a:pPr lvl="0">
                        <a:buNone/>
                      </a:pPr>
                      <a:r>
                        <a:rPr lang="en-US" sz="1800" dirty="0"/>
                        <a:t>South-East </a:t>
                      </a:r>
                      <a:r>
                        <a:rPr lang="en-US" sz="1800"/>
                        <a:t>Arabian Peninsula</a:t>
                      </a:r>
                      <a:endParaRPr lang="en-US" sz="1800" dirty="0"/>
                    </a:p>
                  </a:txBody>
                  <a:tcPr marL="92654" marR="92654" marT="46327" marB="46327"/>
                </a:tc>
                <a:extLst>
                  <a:ext uri="{0D108BD9-81ED-4DB2-BD59-A6C34878D82A}">
                    <a16:rowId xmlns:a16="http://schemas.microsoft.com/office/drawing/2014/main" val="1743358900"/>
                  </a:ext>
                </a:extLst>
              </a:tr>
            </a:tbl>
          </a:graphicData>
        </a:graphic>
      </p:graphicFrame>
    </p:spTree>
    <p:extLst>
      <p:ext uri="{BB962C8B-B14F-4D97-AF65-F5344CB8AC3E}">
        <p14:creationId xmlns:p14="http://schemas.microsoft.com/office/powerpoint/2010/main" val="2831673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7D2EF33D-68BD-428C-B26E-2F4962407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2" y="0"/>
            <a:ext cx="1219878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8DF689-E7C2-FA18-7CC2-1840027E19F6}"/>
              </a:ext>
            </a:extLst>
          </p:cNvPr>
          <p:cNvSpPr>
            <a:spLocks noGrp="1"/>
          </p:cNvSpPr>
          <p:nvPr>
            <p:ph type="ctrTitle"/>
          </p:nvPr>
        </p:nvSpPr>
        <p:spPr>
          <a:xfrm>
            <a:off x="521208" y="749214"/>
            <a:ext cx="7459127" cy="1314162"/>
          </a:xfrm>
        </p:spPr>
        <p:txBody>
          <a:bodyPr anchor="ctr">
            <a:normAutofit/>
          </a:bodyPr>
          <a:lstStyle/>
          <a:p>
            <a:r>
              <a:rPr lang="en-US" sz="4400">
                <a:latin typeface="Batang"/>
                <a:ea typeface="Batang"/>
              </a:rPr>
              <a:t>Plant species</a:t>
            </a:r>
            <a:br>
              <a:rPr lang="en-US" sz="4400">
                <a:latin typeface="Batang"/>
                <a:ea typeface="Batang"/>
              </a:rPr>
            </a:br>
            <a:endParaRPr lang="en-US" sz="4400"/>
          </a:p>
        </p:txBody>
      </p:sp>
      <p:sp>
        <p:nvSpPr>
          <p:cNvPr id="3" name="Subtitle 2">
            <a:extLst>
              <a:ext uri="{FF2B5EF4-FFF2-40B4-BE49-F238E27FC236}">
                <a16:creationId xmlns:a16="http://schemas.microsoft.com/office/drawing/2014/main" id="{B78E01E5-371D-2765-D018-1E1AEF876580}"/>
              </a:ext>
            </a:extLst>
          </p:cNvPr>
          <p:cNvSpPr>
            <a:spLocks noGrp="1"/>
          </p:cNvSpPr>
          <p:nvPr>
            <p:ph type="subTitle" idx="1"/>
          </p:nvPr>
        </p:nvSpPr>
        <p:spPr>
          <a:xfrm>
            <a:off x="8622524" y="799248"/>
            <a:ext cx="3016565" cy="1214095"/>
          </a:xfrm>
        </p:spPr>
        <p:txBody>
          <a:bodyPr anchor="ctr">
            <a:normAutofit/>
          </a:bodyPr>
          <a:lstStyle/>
          <a:p>
            <a:endParaRPr lang="en-US"/>
          </a:p>
        </p:txBody>
      </p:sp>
      <p:cxnSp>
        <p:nvCxnSpPr>
          <p:cNvPr id="43" name="Straight Connector 42">
            <a:extLst>
              <a:ext uri="{FF2B5EF4-FFF2-40B4-BE49-F238E27FC236}">
                <a16:creationId xmlns:a16="http://schemas.microsoft.com/office/drawing/2014/main" id="{BB0822C5-45F8-48C5-867F-0DE8538684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83810" y="571500"/>
            <a:ext cx="0" cy="16695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91E38C7-3164-416B-A453-D3B6F612D3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77174" y="571500"/>
            <a:ext cx="110547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B933F62-7D83-4660-BEBE-A3673C55E4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80732" y="2241091"/>
            <a:ext cx="1104768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4">
            <a:extLst>
              <a:ext uri="{FF2B5EF4-FFF2-40B4-BE49-F238E27FC236}">
                <a16:creationId xmlns:a16="http://schemas.microsoft.com/office/drawing/2014/main" id="{F48BD0E2-EB1C-0B65-C859-376A461ED732}"/>
              </a:ext>
            </a:extLst>
          </p:cNvPr>
          <p:cNvGraphicFramePr>
            <a:graphicFrameLocks noGrp="1"/>
          </p:cNvGraphicFramePr>
          <p:nvPr>
            <p:extLst>
              <p:ext uri="{D42A27DB-BD31-4B8C-83A1-F6EECF244321}">
                <p14:modId xmlns:p14="http://schemas.microsoft.com/office/powerpoint/2010/main" val="2439877303"/>
              </p:ext>
            </p:extLst>
          </p:nvPr>
        </p:nvGraphicFramePr>
        <p:xfrm>
          <a:off x="572878" y="2426462"/>
          <a:ext cx="10837526" cy="4281577"/>
        </p:xfrm>
        <a:graphic>
          <a:graphicData uri="http://schemas.openxmlformats.org/drawingml/2006/table">
            <a:tbl>
              <a:tblPr firstRow="1" bandRow="1">
                <a:tableStyleId>{5C22544A-7EE6-4342-B048-85BDC9FD1C3A}</a:tableStyleId>
              </a:tblPr>
              <a:tblGrid>
                <a:gridCol w="1975555">
                  <a:extLst>
                    <a:ext uri="{9D8B030D-6E8A-4147-A177-3AD203B41FA5}">
                      <a16:colId xmlns:a16="http://schemas.microsoft.com/office/drawing/2014/main" val="1794983764"/>
                    </a:ext>
                  </a:extLst>
                </a:gridCol>
                <a:gridCol w="2169467">
                  <a:extLst>
                    <a:ext uri="{9D8B030D-6E8A-4147-A177-3AD203B41FA5}">
                      <a16:colId xmlns:a16="http://schemas.microsoft.com/office/drawing/2014/main" val="3560590506"/>
                    </a:ext>
                  </a:extLst>
                </a:gridCol>
                <a:gridCol w="2181188">
                  <a:extLst>
                    <a:ext uri="{9D8B030D-6E8A-4147-A177-3AD203B41FA5}">
                      <a16:colId xmlns:a16="http://schemas.microsoft.com/office/drawing/2014/main" val="2938645098"/>
                    </a:ext>
                  </a:extLst>
                </a:gridCol>
                <a:gridCol w="2255658">
                  <a:extLst>
                    <a:ext uri="{9D8B030D-6E8A-4147-A177-3AD203B41FA5}">
                      <a16:colId xmlns:a16="http://schemas.microsoft.com/office/drawing/2014/main" val="1246684045"/>
                    </a:ext>
                  </a:extLst>
                </a:gridCol>
                <a:gridCol w="2255658">
                  <a:extLst>
                    <a:ext uri="{9D8B030D-6E8A-4147-A177-3AD203B41FA5}">
                      <a16:colId xmlns:a16="http://schemas.microsoft.com/office/drawing/2014/main" val="3514407144"/>
                    </a:ext>
                  </a:extLst>
                </a:gridCol>
              </a:tblGrid>
              <a:tr h="576077">
                <a:tc>
                  <a:txBody>
                    <a:bodyPr/>
                    <a:lstStyle/>
                    <a:p>
                      <a:r>
                        <a:rPr lang="en-US" sz="1800" dirty="0"/>
                        <a:t>Common Name</a:t>
                      </a:r>
                    </a:p>
                  </a:txBody>
                  <a:tcPr marL="92654" marR="92654" marT="46327" marB="46327"/>
                </a:tc>
                <a:tc>
                  <a:txBody>
                    <a:bodyPr/>
                    <a:lstStyle/>
                    <a:p>
                      <a:r>
                        <a:rPr lang="en-US" sz="1800" dirty="0"/>
                        <a:t>Local Name</a:t>
                      </a:r>
                    </a:p>
                  </a:txBody>
                  <a:tcPr marL="92654" marR="92654" marT="46327" marB="46327"/>
                </a:tc>
                <a:tc>
                  <a:txBody>
                    <a:bodyPr/>
                    <a:lstStyle/>
                    <a:p>
                      <a:r>
                        <a:rPr lang="en-US" sz="1800" dirty="0"/>
                        <a:t>Scientific Name</a:t>
                      </a:r>
                    </a:p>
                  </a:txBody>
                  <a:tcPr marL="92654" marR="92654" marT="46327" marB="46327"/>
                </a:tc>
                <a:tc>
                  <a:txBody>
                    <a:bodyPr/>
                    <a:lstStyle/>
                    <a:p>
                      <a:r>
                        <a:rPr lang="en-US" sz="1800" dirty="0"/>
                        <a:t>Values</a:t>
                      </a:r>
                    </a:p>
                  </a:txBody>
                  <a:tcPr marL="92654" marR="92654" marT="46327" marB="46327"/>
                </a:tc>
                <a:tc>
                  <a:txBody>
                    <a:bodyPr/>
                    <a:lstStyle/>
                    <a:p>
                      <a:pPr lvl="0">
                        <a:buNone/>
                      </a:pPr>
                      <a:r>
                        <a:rPr lang="en-US" sz="1800" dirty="0"/>
                        <a:t>Native </a:t>
                      </a:r>
                    </a:p>
                  </a:txBody>
                  <a:tcPr marL="92654" marR="92654" marT="46327" marB="46327"/>
                </a:tc>
                <a:extLst>
                  <a:ext uri="{0D108BD9-81ED-4DB2-BD59-A6C34878D82A}">
                    <a16:rowId xmlns:a16="http://schemas.microsoft.com/office/drawing/2014/main" val="3868400779"/>
                  </a:ext>
                </a:extLst>
              </a:tr>
              <a:tr h="576077">
                <a:tc>
                  <a:txBody>
                    <a:bodyPr/>
                    <a:lstStyle/>
                    <a:p>
                      <a:r>
                        <a:rPr lang="en-US" sz="1800" dirty="0"/>
                        <a:t>Sour Cherry</a:t>
                      </a:r>
                    </a:p>
                  </a:txBody>
                  <a:tcPr marL="92654" marR="92654" marT="46327" marB="46327"/>
                </a:tc>
                <a:tc>
                  <a:txBody>
                    <a:bodyPr/>
                    <a:lstStyle/>
                    <a:p>
                      <a:r>
                        <a:rPr lang="en-US" sz="1800" dirty="0"/>
                        <a:t>-</a:t>
                      </a:r>
                    </a:p>
                  </a:txBody>
                  <a:tcPr marL="92654" marR="92654" marT="46327" marB="46327"/>
                </a:tc>
                <a:tc>
                  <a:txBody>
                    <a:bodyPr/>
                    <a:lstStyle/>
                    <a:p>
                      <a:pPr lvl="0">
                        <a:buNone/>
                      </a:pPr>
                      <a:r>
                        <a:rPr lang="en-US" sz="1800" b="0" i="0" u="none" strike="noStrike" noProof="0" dirty="0">
                          <a:latin typeface="Avenir Next LT Pro Light"/>
                        </a:rPr>
                        <a:t>Prunus cerasus</a:t>
                      </a:r>
                      <a:endParaRPr lang="en-US" dirty="0"/>
                    </a:p>
                  </a:txBody>
                  <a:tcPr marL="92654" marR="92654" marT="46327" marB="46327"/>
                </a:tc>
                <a:tc>
                  <a:txBody>
                    <a:bodyPr/>
                    <a:lstStyle/>
                    <a:p>
                      <a:pPr lvl="0">
                        <a:buNone/>
                      </a:pPr>
                      <a:r>
                        <a:rPr lang="en-US" sz="1800" dirty="0"/>
                        <a:t>Food industry</a:t>
                      </a:r>
                      <a:endParaRPr lang="en-US" dirty="0"/>
                    </a:p>
                  </a:txBody>
                  <a:tcPr marL="92654" marR="92654" marT="46327" marB="46327"/>
                </a:tc>
                <a:tc>
                  <a:txBody>
                    <a:bodyPr/>
                    <a:lstStyle/>
                    <a:p>
                      <a:pPr lvl="0">
                        <a:buNone/>
                      </a:pPr>
                      <a:r>
                        <a:rPr lang="en-US" sz="1800" dirty="0"/>
                        <a:t>Europe</a:t>
                      </a:r>
                    </a:p>
                  </a:txBody>
                  <a:tcPr marL="92654" marR="92654" marT="46327" marB="46327"/>
                </a:tc>
                <a:extLst>
                  <a:ext uri="{0D108BD9-81ED-4DB2-BD59-A6C34878D82A}">
                    <a16:rowId xmlns:a16="http://schemas.microsoft.com/office/drawing/2014/main" val="3171121714"/>
                  </a:ext>
                </a:extLst>
              </a:tr>
              <a:tr h="576077">
                <a:tc>
                  <a:txBody>
                    <a:bodyPr/>
                    <a:lstStyle/>
                    <a:p>
                      <a:r>
                        <a:rPr lang="en-US" sz="1800" dirty="0"/>
                        <a:t>Passion Fruit</a:t>
                      </a:r>
                    </a:p>
                  </a:txBody>
                  <a:tcPr marL="92654" marR="92654" marT="46327" marB="46327"/>
                </a:tc>
                <a:tc>
                  <a:txBody>
                    <a:bodyPr/>
                    <a:lstStyle/>
                    <a:p>
                      <a:r>
                        <a:rPr lang="en-US" sz="1800" dirty="0"/>
                        <a:t>-</a:t>
                      </a:r>
                      <a:endParaRPr lang="en-US" sz="1800" dirty="0" err="1"/>
                    </a:p>
                  </a:txBody>
                  <a:tcPr marL="92654" marR="92654" marT="46327" marB="46327"/>
                </a:tc>
                <a:tc>
                  <a:txBody>
                    <a:bodyPr/>
                    <a:lstStyle/>
                    <a:p>
                      <a:pPr lvl="0" algn="l">
                        <a:lnSpc>
                          <a:spcPct val="100000"/>
                        </a:lnSpc>
                        <a:spcBef>
                          <a:spcPts val="0"/>
                        </a:spcBef>
                        <a:spcAft>
                          <a:spcPts val="0"/>
                        </a:spcAft>
                        <a:buNone/>
                      </a:pPr>
                      <a:r>
                        <a:rPr lang="en-IN" sz="1800" b="0" i="0" u="none" strike="noStrike" noProof="0" dirty="0"/>
                        <a:t>Passiflora edulis</a:t>
                      </a:r>
                      <a:endParaRPr lang="en-US" dirty="0"/>
                    </a:p>
                  </a:txBody>
                  <a:tcPr marL="92654" marR="92654" marT="46327" marB="46327"/>
                </a:tc>
                <a:tc>
                  <a:txBody>
                    <a:bodyPr/>
                    <a:lstStyle/>
                    <a:p>
                      <a:r>
                        <a:rPr lang="en-US" sz="1800" dirty="0"/>
                        <a:t>Food Industry</a:t>
                      </a:r>
                    </a:p>
                  </a:txBody>
                  <a:tcPr marL="92654" marR="92654" marT="46327" marB="46327"/>
                </a:tc>
                <a:tc>
                  <a:txBody>
                    <a:bodyPr/>
                    <a:lstStyle/>
                    <a:p>
                      <a:pPr lvl="0">
                        <a:buNone/>
                      </a:pPr>
                      <a:r>
                        <a:rPr lang="en-US" sz="1800" dirty="0"/>
                        <a:t>Brazil</a:t>
                      </a:r>
                    </a:p>
                  </a:txBody>
                  <a:tcPr marL="92654" marR="92654" marT="46327" marB="46327"/>
                </a:tc>
                <a:extLst>
                  <a:ext uri="{0D108BD9-81ED-4DB2-BD59-A6C34878D82A}">
                    <a16:rowId xmlns:a16="http://schemas.microsoft.com/office/drawing/2014/main" val="298944875"/>
                  </a:ext>
                </a:extLst>
              </a:tr>
              <a:tr h="423586">
                <a:tc>
                  <a:txBody>
                    <a:bodyPr/>
                    <a:lstStyle/>
                    <a:p>
                      <a:r>
                        <a:rPr lang="en-US" sz="1800" dirty="0"/>
                        <a:t>Globe Amaranth</a:t>
                      </a:r>
                    </a:p>
                  </a:txBody>
                  <a:tcPr marL="92654" marR="92654" marT="46327" marB="46327"/>
                </a:tc>
                <a:tc>
                  <a:txBody>
                    <a:bodyPr/>
                    <a:lstStyle/>
                    <a:p>
                      <a:r>
                        <a:rPr lang="en-US" sz="1800" dirty="0" err="1"/>
                        <a:t>Adike</a:t>
                      </a:r>
                      <a:r>
                        <a:rPr lang="en-US" sz="1800" dirty="0"/>
                        <a:t> </a:t>
                      </a:r>
                      <a:r>
                        <a:rPr lang="en-US" sz="1800" dirty="0" err="1"/>
                        <a:t>Hoovu</a:t>
                      </a:r>
                    </a:p>
                  </a:txBody>
                  <a:tcPr marL="92654" marR="92654" marT="46327" marB="46327"/>
                </a:tc>
                <a:tc>
                  <a:txBody>
                    <a:bodyPr/>
                    <a:lstStyle/>
                    <a:p>
                      <a:pPr lvl="0" algn="l">
                        <a:lnSpc>
                          <a:spcPct val="100000"/>
                        </a:lnSpc>
                        <a:spcBef>
                          <a:spcPts val="0"/>
                        </a:spcBef>
                        <a:spcAft>
                          <a:spcPts val="0"/>
                        </a:spcAft>
                        <a:buNone/>
                      </a:pPr>
                      <a:r>
                        <a:rPr lang="en-IN" sz="1800" b="0" i="0" u="none" strike="noStrike" noProof="0" dirty="0">
                          <a:latin typeface="Avenir Next LT Pro Light"/>
                        </a:rPr>
                        <a:t>Gomphrena </a:t>
                      </a:r>
                      <a:r>
                        <a:rPr lang="en-IN" sz="1800" b="0" i="0" u="none" strike="noStrike" noProof="0" dirty="0" err="1">
                          <a:latin typeface="Avenir Next LT Pro Light"/>
                        </a:rPr>
                        <a:t>globosa</a:t>
                      </a:r>
                      <a:endParaRPr lang="en-US" dirty="0" err="1"/>
                    </a:p>
                  </a:txBody>
                  <a:tcPr marL="92654" marR="92654" marT="46327" marB="46327"/>
                </a:tc>
                <a:tc>
                  <a:txBody>
                    <a:bodyPr/>
                    <a:lstStyle/>
                    <a:p>
                      <a:r>
                        <a:rPr lang="en-US" sz="1800" dirty="0"/>
                        <a:t>-</a:t>
                      </a:r>
                    </a:p>
                  </a:txBody>
                  <a:tcPr marL="92654" marR="92654" marT="46327" marB="46327"/>
                </a:tc>
                <a:tc>
                  <a:txBody>
                    <a:bodyPr/>
                    <a:lstStyle/>
                    <a:p>
                      <a:pPr lvl="0">
                        <a:buNone/>
                      </a:pPr>
                      <a:r>
                        <a:rPr lang="en-US" sz="1800" dirty="0"/>
                        <a:t>Brazil</a:t>
                      </a:r>
                    </a:p>
                  </a:txBody>
                  <a:tcPr marL="92654" marR="92654" marT="46327" marB="46327"/>
                </a:tc>
                <a:extLst>
                  <a:ext uri="{0D108BD9-81ED-4DB2-BD59-A6C34878D82A}">
                    <a16:rowId xmlns:a16="http://schemas.microsoft.com/office/drawing/2014/main" val="2786655940"/>
                  </a:ext>
                </a:extLst>
              </a:tr>
              <a:tr h="423586">
                <a:tc>
                  <a:txBody>
                    <a:bodyPr/>
                    <a:lstStyle/>
                    <a:p>
                      <a:r>
                        <a:rPr lang="en-US" sz="1800" dirty="0"/>
                        <a:t>Lemon</a:t>
                      </a:r>
                    </a:p>
                  </a:txBody>
                  <a:tcPr marL="92654" marR="92654" marT="46327" marB="46327"/>
                </a:tc>
                <a:tc>
                  <a:txBody>
                    <a:bodyPr/>
                    <a:lstStyle/>
                    <a:p>
                      <a:r>
                        <a:rPr lang="en-US" sz="1800" dirty="0"/>
                        <a:t>-</a:t>
                      </a:r>
                    </a:p>
                  </a:txBody>
                  <a:tcPr marL="92654" marR="92654" marT="46327" marB="46327"/>
                </a:tc>
                <a:tc>
                  <a:txBody>
                    <a:bodyPr/>
                    <a:lstStyle/>
                    <a:p>
                      <a:pPr lvl="0" algn="l">
                        <a:lnSpc>
                          <a:spcPct val="100000"/>
                        </a:lnSpc>
                        <a:spcBef>
                          <a:spcPts val="0"/>
                        </a:spcBef>
                        <a:spcAft>
                          <a:spcPts val="0"/>
                        </a:spcAft>
                        <a:buNone/>
                      </a:pPr>
                      <a:r>
                        <a:rPr lang="en-IN" sz="1800" b="0" i="0" u="none" strike="noStrike" noProof="0" dirty="0">
                          <a:latin typeface="Avenir Next LT Pro Light"/>
                        </a:rPr>
                        <a:t>Citrus limon</a:t>
                      </a:r>
                      <a:endParaRPr lang="en-US" dirty="0"/>
                    </a:p>
                  </a:txBody>
                  <a:tcPr marL="92654" marR="92654" marT="46327" marB="46327"/>
                </a:tc>
                <a:tc>
                  <a:txBody>
                    <a:bodyPr/>
                    <a:lstStyle/>
                    <a:p>
                      <a:r>
                        <a:rPr lang="en-US" sz="1800" dirty="0"/>
                        <a:t>Food Industry</a:t>
                      </a:r>
                    </a:p>
                  </a:txBody>
                  <a:tcPr marL="92654" marR="92654" marT="46327" marB="46327"/>
                </a:tc>
                <a:tc>
                  <a:txBody>
                    <a:bodyPr/>
                    <a:lstStyle/>
                    <a:p>
                      <a:pPr lvl="0">
                        <a:buNone/>
                      </a:pPr>
                      <a:r>
                        <a:rPr lang="en-US" sz="1800" dirty="0"/>
                        <a:t>Asia</a:t>
                      </a:r>
                    </a:p>
                  </a:txBody>
                  <a:tcPr marL="92654" marR="92654" marT="46327" marB="46327"/>
                </a:tc>
                <a:extLst>
                  <a:ext uri="{0D108BD9-81ED-4DB2-BD59-A6C34878D82A}">
                    <a16:rowId xmlns:a16="http://schemas.microsoft.com/office/drawing/2014/main" val="717285656"/>
                  </a:ext>
                </a:extLst>
              </a:tr>
              <a:tr h="423586">
                <a:tc>
                  <a:txBody>
                    <a:bodyPr/>
                    <a:lstStyle/>
                    <a:p>
                      <a:r>
                        <a:rPr lang="en-US" sz="1800" dirty="0"/>
                        <a:t>Jasmine</a:t>
                      </a:r>
                    </a:p>
                  </a:txBody>
                  <a:tcPr marL="92654" marR="92654" marT="46327" marB="46327"/>
                </a:tc>
                <a:tc>
                  <a:txBody>
                    <a:bodyPr/>
                    <a:lstStyle/>
                    <a:p>
                      <a:r>
                        <a:rPr lang="en-US" sz="1800" dirty="0" err="1"/>
                        <a:t>Mallige</a:t>
                      </a:r>
                      <a:r>
                        <a:rPr lang="en-US" sz="1800" dirty="0"/>
                        <a:t> </a:t>
                      </a:r>
                      <a:r>
                        <a:rPr lang="en-US" sz="1800" dirty="0" err="1"/>
                        <a:t>Hoovu</a:t>
                      </a:r>
                    </a:p>
                  </a:txBody>
                  <a:tcPr marL="92654" marR="92654" marT="46327" marB="46327"/>
                </a:tc>
                <a:tc>
                  <a:txBody>
                    <a:bodyPr/>
                    <a:lstStyle/>
                    <a:p>
                      <a:pPr lvl="0" algn="l">
                        <a:lnSpc>
                          <a:spcPct val="100000"/>
                        </a:lnSpc>
                        <a:spcBef>
                          <a:spcPts val="0"/>
                        </a:spcBef>
                        <a:spcAft>
                          <a:spcPts val="0"/>
                        </a:spcAft>
                        <a:buNone/>
                      </a:pPr>
                      <a:r>
                        <a:rPr lang="en-IN" sz="1800" b="0" i="0" u="none" strike="noStrike" noProof="0" dirty="0">
                          <a:latin typeface="Avenir Next LT Pro Light"/>
                        </a:rPr>
                        <a:t>Jasminum</a:t>
                      </a:r>
                      <a:endParaRPr lang="en-US" dirty="0"/>
                    </a:p>
                  </a:txBody>
                  <a:tcPr marL="92654" marR="92654" marT="46327" marB="46327"/>
                </a:tc>
                <a:tc>
                  <a:txBody>
                    <a:bodyPr/>
                    <a:lstStyle/>
                    <a:p>
                      <a:r>
                        <a:rPr lang="en-US" sz="1800" dirty="0"/>
                        <a:t>Perfume industry</a:t>
                      </a:r>
                    </a:p>
                  </a:txBody>
                  <a:tcPr marL="92654" marR="92654" marT="46327" marB="46327"/>
                </a:tc>
                <a:tc>
                  <a:txBody>
                    <a:bodyPr/>
                    <a:lstStyle/>
                    <a:p>
                      <a:pPr lvl="0">
                        <a:buNone/>
                      </a:pPr>
                      <a:r>
                        <a:rPr lang="en-US" sz="1800" dirty="0"/>
                        <a:t>Europe</a:t>
                      </a:r>
                    </a:p>
                  </a:txBody>
                  <a:tcPr marL="92654" marR="92654" marT="46327" marB="46327"/>
                </a:tc>
                <a:extLst>
                  <a:ext uri="{0D108BD9-81ED-4DB2-BD59-A6C34878D82A}">
                    <a16:rowId xmlns:a16="http://schemas.microsoft.com/office/drawing/2014/main" val="4010335397"/>
                  </a:ext>
                </a:extLst>
              </a:tr>
              <a:tr h="423586">
                <a:tc>
                  <a:txBody>
                    <a:bodyPr/>
                    <a:lstStyle/>
                    <a:p>
                      <a:r>
                        <a:rPr lang="en-US" sz="1800" dirty="0"/>
                        <a:t>Periwinkle </a:t>
                      </a:r>
                    </a:p>
                  </a:txBody>
                  <a:tcPr marL="92654" marR="92654" marT="46327" marB="46327"/>
                </a:tc>
                <a:tc>
                  <a:txBody>
                    <a:bodyPr/>
                    <a:lstStyle/>
                    <a:p>
                      <a:r>
                        <a:rPr lang="en-US" sz="1800" dirty="0"/>
                        <a:t>-</a:t>
                      </a:r>
                    </a:p>
                  </a:txBody>
                  <a:tcPr marL="92654" marR="92654" marT="46327" marB="46327"/>
                </a:tc>
                <a:tc>
                  <a:txBody>
                    <a:bodyPr/>
                    <a:lstStyle/>
                    <a:p>
                      <a:r>
                        <a:rPr lang="en-US" sz="1800" dirty="0"/>
                        <a:t>Vinca</a:t>
                      </a:r>
                    </a:p>
                  </a:txBody>
                  <a:tcPr marL="92654" marR="92654" marT="46327" marB="46327"/>
                </a:tc>
                <a:tc>
                  <a:txBody>
                    <a:bodyPr/>
                    <a:lstStyle/>
                    <a:p>
                      <a:r>
                        <a:rPr lang="en-US" sz="1800" dirty="0"/>
                        <a:t>-</a:t>
                      </a:r>
                    </a:p>
                  </a:txBody>
                  <a:tcPr marL="92654" marR="92654" marT="46327" marB="46327"/>
                </a:tc>
                <a:tc>
                  <a:txBody>
                    <a:bodyPr/>
                    <a:lstStyle/>
                    <a:p>
                      <a:pPr lvl="0">
                        <a:buNone/>
                      </a:pPr>
                      <a:r>
                        <a:rPr lang="en-US" sz="1800" dirty="0"/>
                        <a:t>Madagascar</a:t>
                      </a:r>
                    </a:p>
                  </a:txBody>
                  <a:tcPr marL="92654" marR="92654" marT="46327" marB="46327"/>
                </a:tc>
                <a:extLst>
                  <a:ext uri="{0D108BD9-81ED-4DB2-BD59-A6C34878D82A}">
                    <a16:rowId xmlns:a16="http://schemas.microsoft.com/office/drawing/2014/main" val="1199947978"/>
                  </a:ext>
                </a:extLst>
              </a:tr>
              <a:tr h="423586">
                <a:tc>
                  <a:txBody>
                    <a:bodyPr/>
                    <a:lstStyle/>
                    <a:p>
                      <a:r>
                        <a:rPr lang="en-US" sz="1800" dirty="0"/>
                        <a:t>Tulsi</a:t>
                      </a:r>
                    </a:p>
                  </a:txBody>
                  <a:tcPr marL="92654" marR="92654" marT="46327" marB="46327"/>
                </a:tc>
                <a:tc>
                  <a:txBody>
                    <a:bodyPr/>
                    <a:lstStyle/>
                    <a:p>
                      <a:r>
                        <a:rPr lang="en-US" sz="1800" dirty="0"/>
                        <a:t>-</a:t>
                      </a:r>
                    </a:p>
                  </a:txBody>
                  <a:tcPr marL="92654" marR="92654" marT="46327" marB="46327"/>
                </a:tc>
                <a:tc>
                  <a:txBody>
                    <a:bodyPr/>
                    <a:lstStyle/>
                    <a:p>
                      <a:pPr lvl="0" algn="l">
                        <a:lnSpc>
                          <a:spcPct val="100000"/>
                        </a:lnSpc>
                        <a:spcBef>
                          <a:spcPts val="0"/>
                        </a:spcBef>
                        <a:spcAft>
                          <a:spcPts val="0"/>
                        </a:spcAft>
                        <a:buNone/>
                      </a:pPr>
                      <a:r>
                        <a:rPr lang="en-IN" sz="1800" b="0" i="0" u="none" strike="noStrike" noProof="0" dirty="0" err="1">
                          <a:latin typeface="Avenir Next LT Pro Light"/>
                        </a:rPr>
                        <a:t>Ocimum</a:t>
                      </a:r>
                      <a:r>
                        <a:rPr lang="en-IN" sz="1800" b="0" i="0" u="none" strike="noStrike" noProof="0" dirty="0">
                          <a:latin typeface="Avenir Next LT Pro Light"/>
                        </a:rPr>
                        <a:t> </a:t>
                      </a:r>
                      <a:r>
                        <a:rPr lang="en-IN" sz="1800" b="0" i="0" u="none" strike="noStrike" noProof="0" dirty="0" err="1">
                          <a:latin typeface="Avenir Next LT Pro Light"/>
                        </a:rPr>
                        <a:t>tenuiflorum</a:t>
                      </a:r>
                      <a:endParaRPr lang="en-US" dirty="0" err="1"/>
                    </a:p>
                  </a:txBody>
                  <a:tcPr marL="92654" marR="92654" marT="46327" marB="46327"/>
                </a:tc>
                <a:tc>
                  <a:txBody>
                    <a:bodyPr/>
                    <a:lstStyle/>
                    <a:p>
                      <a:r>
                        <a:rPr lang="en-US" sz="1800" dirty="0"/>
                        <a:t>Medicine </a:t>
                      </a:r>
                    </a:p>
                  </a:txBody>
                  <a:tcPr marL="92654" marR="92654" marT="46327" marB="46327"/>
                </a:tc>
                <a:tc>
                  <a:txBody>
                    <a:bodyPr/>
                    <a:lstStyle/>
                    <a:p>
                      <a:pPr lvl="0">
                        <a:buNone/>
                      </a:pPr>
                      <a:r>
                        <a:rPr lang="en-US" sz="1800" dirty="0"/>
                        <a:t>Asia</a:t>
                      </a:r>
                    </a:p>
                  </a:txBody>
                  <a:tcPr marL="92654" marR="92654" marT="46327" marB="46327"/>
                </a:tc>
                <a:extLst>
                  <a:ext uri="{0D108BD9-81ED-4DB2-BD59-A6C34878D82A}">
                    <a16:rowId xmlns:a16="http://schemas.microsoft.com/office/drawing/2014/main" val="1743358900"/>
                  </a:ext>
                </a:extLst>
              </a:tr>
            </a:tbl>
          </a:graphicData>
        </a:graphic>
      </p:graphicFrame>
    </p:spTree>
    <p:extLst>
      <p:ext uri="{BB962C8B-B14F-4D97-AF65-F5344CB8AC3E}">
        <p14:creationId xmlns:p14="http://schemas.microsoft.com/office/powerpoint/2010/main" val="582255360"/>
      </p:ext>
    </p:extLst>
  </p:cSld>
  <p:clrMapOvr>
    <a:masterClrMapping/>
  </p:clrMapOvr>
</p:sld>
</file>

<file path=ppt/theme/theme1.xml><?xml version="1.0" encoding="utf-8"?>
<a:theme xmlns:a="http://schemas.openxmlformats.org/drawingml/2006/main" name="AlignmentVTI">
  <a:themeElements>
    <a:clrScheme name="Alignment">
      <a:dk1>
        <a:sysClr val="windowText" lastClr="000000"/>
      </a:dk1>
      <a:lt1>
        <a:sysClr val="window" lastClr="FFFFFF"/>
      </a:lt1>
      <a:dk2>
        <a:srgbClr val="3B3D38"/>
      </a:dk2>
      <a:lt2>
        <a:srgbClr val="F7F2EE"/>
      </a:lt2>
      <a:accent1>
        <a:srgbClr val="928A63"/>
      </a:accent1>
      <a:accent2>
        <a:srgbClr val="B57B6B"/>
      </a:accent2>
      <a:accent3>
        <a:srgbClr val="9E8484"/>
      </a:accent3>
      <a:accent4>
        <a:srgbClr val="7C8A75"/>
      </a:accent4>
      <a:accent5>
        <a:srgbClr val="8C8578"/>
      </a:accent5>
      <a:accent6>
        <a:srgbClr val="A18563"/>
      </a:accent6>
      <a:hlink>
        <a:srgbClr val="B57B6B"/>
      </a:hlink>
      <a:folHlink>
        <a:srgbClr val="7C8A75"/>
      </a:folHlink>
    </a:clrScheme>
    <a:fontScheme name="Custom 1">
      <a:majorFont>
        <a:latin typeface="Batang"/>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ignmentVTI" id="{606D7720-FAA0-4ADC-B967-3239DA8ECA1A}" vid="{10074623-6FCC-4A3C-AAA5-58644BD8FF19}"/>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24</Slides>
  <Notes>0</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AlignmentVTI</vt:lpstr>
      <vt:lpstr>PowerPoint Presentation</vt:lpstr>
      <vt:lpstr>Team Details  </vt:lpstr>
      <vt:lpstr>STUDY SPACE</vt:lpstr>
      <vt:lpstr>Home :  situated in Hulimavu, and is spread across 1200 sq.ft. As there is not much space, all the planting is done on either the balcony or the terrace. </vt:lpstr>
      <vt:lpstr>Location </vt:lpstr>
      <vt:lpstr>OBJECTIVE: Motivating everyone here to start a small terrace garden of your own. </vt:lpstr>
      <vt:lpstr>Plant species </vt:lpstr>
      <vt:lpstr>Plant species </vt:lpstr>
      <vt:lpstr>Plant species </vt:lpstr>
      <vt:lpstr>Plant species </vt:lpstr>
      <vt:lpstr>Picture Gallery </vt:lpstr>
      <vt:lpstr>Picture Gallery </vt:lpstr>
      <vt:lpstr>Picture Gallery</vt:lpstr>
      <vt:lpstr>CREATURES THAT VISIT US </vt:lpstr>
      <vt:lpstr>Butterflies and Moths</vt:lpstr>
      <vt:lpstr>Captured Butterfly and Moth</vt:lpstr>
      <vt:lpstr>Frog seen</vt:lpstr>
      <vt:lpstr>Birds spotted</vt:lpstr>
      <vt:lpstr>Ratio of the Native of the Plants [Continents] </vt:lpstr>
      <vt:lpstr>Ratio of the plants whose parts are edible to plants whose parts are inedible  </vt:lpstr>
      <vt:lpstr>Ratio of the plants that have economic value</vt:lpstr>
      <vt:lpstr>Composting in process</vt:lpstr>
      <vt:lpstr>we would want to express our gratitude to Vrijulal Sir for always supporting and mentoring us, as well as to IISc Bangalore for providing this chance. We also want to express our gratitude to the Academic Director Sir and Principal Ma'am for letting us know about these possibilities and inspiring us to take part. We also wish to express our gratitude to Vijaya Ma, Rajasree Ma'am, and Chitralekha Ma'am for always being there to lend a hand and support us.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457</cp:revision>
  <dcterms:created xsi:type="dcterms:W3CDTF">2022-11-25T09:46:23Z</dcterms:created>
  <dcterms:modified xsi:type="dcterms:W3CDTF">2022-12-17T01:28:22Z</dcterms:modified>
</cp:coreProperties>
</file>