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sldIdLst>
    <p:sldId id="274" r:id="rId2"/>
    <p:sldId id="257" r:id="rId3"/>
    <p:sldId id="268" r:id="rId4"/>
    <p:sldId id="260" r:id="rId5"/>
    <p:sldId id="271" r:id="rId6"/>
    <p:sldId id="261" r:id="rId7"/>
    <p:sldId id="273" r:id="rId8"/>
    <p:sldId id="262" r:id="rId9"/>
    <p:sldId id="263" r:id="rId10"/>
    <p:sldId id="270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491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29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14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%20school\Desktop\2022-23%20projects\for%20final%20lake%202022\check%20scientific%20names\graph\weavers%20colony%20bird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Sheet1!$C$1</c:f>
              <c:strCache>
                <c:ptCount val="1"/>
                <c:pt idx="0">
                  <c:v>BIRDS IDENTIFIED  </c:v>
                </c:pt>
              </c:strCache>
            </c:strRef>
          </c:tx>
          <c:cat>
            <c:multiLvlStrRef>
              <c:f>Sheet1!$A$2:$B$5</c:f>
              <c:multiLvlStrCache>
                <c:ptCount val="4"/>
                <c:lvl>
                  <c:pt idx="0">
                    <c:v>July</c:v>
                  </c:pt>
                  <c:pt idx="1">
                    <c:v>August </c:v>
                  </c:pt>
                  <c:pt idx="2">
                    <c:v>September</c:v>
                  </c:pt>
                  <c:pt idx="3">
                    <c:v>October</c:v>
                  </c:pt>
                </c:lvl>
                <c:lvl>
                  <c:pt idx="0">
                    <c:v>(20 BIRDS)</c:v>
                  </c:pt>
                  <c:pt idx="1">
                    <c:v>24 BIRDS</c:v>
                  </c:pt>
                  <c:pt idx="2">
                    <c:v>21 BIRDS</c:v>
                  </c:pt>
                  <c:pt idx="3">
                    <c:v>19 BIRDS</c:v>
                  </c:pt>
                </c:lvl>
              </c:multiLvlStrCache>
            </c:multiLvl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24</c:v>
                </c:pt>
                <c:pt idx="2">
                  <c:v>21</c:v>
                </c:pt>
                <c:pt idx="3">
                  <c:v>19</c:v>
                </c:pt>
              </c:numCache>
            </c:numRef>
          </c:val>
        </c:ser>
        <c:axId val="62114816"/>
        <c:axId val="62120704"/>
      </c:barChart>
      <c:catAx>
        <c:axId val="62114816"/>
        <c:scaling>
          <c:orientation val="minMax"/>
        </c:scaling>
        <c:axPos val="b"/>
        <c:tickLblPos val="nextTo"/>
        <c:crossAx val="62120704"/>
        <c:crosses val="autoZero"/>
        <c:auto val="1"/>
        <c:lblAlgn val="ctr"/>
        <c:lblOffset val="100"/>
      </c:catAx>
      <c:valAx>
        <c:axId val="62120704"/>
        <c:scaling>
          <c:orientation val="minMax"/>
        </c:scaling>
        <c:axPos val="l"/>
        <c:majorGridlines/>
        <c:numFmt formatCode="General" sourceLinked="1"/>
        <c:tickLblPos val="nextTo"/>
        <c:crossAx val="6211481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4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3BE1-7384-418B-9AEE-A1738BCF4926}" type="datetimeFigureOut">
              <a:rPr lang="en-IN" smtClean="0"/>
              <a:pPr/>
              <a:t>13-12-2022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32A7-27E6-4EFB-9DA7-E0149D19E12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2480118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3BE1-7384-418B-9AEE-A1738BCF4926}" type="datetimeFigureOut">
              <a:rPr lang="en-IN" smtClean="0"/>
              <a:pPr/>
              <a:t>13-12-2022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32A7-27E6-4EFB-9DA7-E0149D19E12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9920068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3BE1-7384-418B-9AEE-A1738BCF4926}" type="datetimeFigureOut">
              <a:rPr lang="en-IN" smtClean="0"/>
              <a:pPr/>
              <a:t>13-12-2022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32A7-27E6-4EFB-9DA7-E0149D19E12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3974794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3BE1-7384-418B-9AEE-A1738BCF4926}" type="datetimeFigureOut">
              <a:rPr lang="en-IN" smtClean="0"/>
              <a:pPr/>
              <a:t>13-12-2022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32A7-27E6-4EFB-9DA7-E0149D19E12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4395565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3BE1-7384-418B-9AEE-A1738BCF4926}" type="datetimeFigureOut">
              <a:rPr lang="en-IN" smtClean="0"/>
              <a:pPr/>
              <a:t>13-12-2022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32A7-27E6-4EFB-9DA7-E0149D19E12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18696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3BE1-7384-418B-9AEE-A1738BCF4926}" type="datetimeFigureOut">
              <a:rPr lang="en-IN" smtClean="0"/>
              <a:pPr/>
              <a:t>13-12-2022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32A7-27E6-4EFB-9DA7-E0149D19E12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0350585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3BE1-7384-418B-9AEE-A1738BCF4926}" type="datetimeFigureOut">
              <a:rPr lang="en-IN" smtClean="0"/>
              <a:pPr/>
              <a:t>13-12-2022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32A7-27E6-4EFB-9DA7-E0149D19E12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4784524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3BE1-7384-418B-9AEE-A1738BCF4926}" type="datetimeFigureOut">
              <a:rPr lang="en-IN" smtClean="0"/>
              <a:pPr/>
              <a:t>13-12-2022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32A7-27E6-4EFB-9DA7-E0149D19E12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0143288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3BE1-7384-418B-9AEE-A1738BCF4926}" type="datetimeFigureOut">
              <a:rPr lang="en-IN" smtClean="0"/>
              <a:pPr/>
              <a:t>13-12-2022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32A7-27E6-4EFB-9DA7-E0149D19E12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723487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3BE1-7384-418B-9AEE-A1738BCF4926}" type="datetimeFigureOut">
              <a:rPr lang="en-IN" smtClean="0"/>
              <a:pPr/>
              <a:t>13-12-2022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32A7-27E6-4EFB-9DA7-E0149D19E12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6756277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3BE1-7384-418B-9AEE-A1738BCF4926}" type="datetimeFigureOut">
              <a:rPr lang="en-IN" smtClean="0"/>
              <a:pPr/>
              <a:t>13-12-2022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32A7-27E6-4EFB-9DA7-E0149D19E12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3181740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3BE1-7384-418B-9AEE-A1738BCF4926}" type="datetimeFigureOut">
              <a:rPr lang="en-IN" smtClean="0"/>
              <a:pPr/>
              <a:t>13-12-2022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32A7-27E6-4EFB-9DA7-E0149D19E12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567839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3BE1-7384-418B-9AEE-A1738BCF4926}" type="datetimeFigureOut">
              <a:rPr lang="en-IN" smtClean="0"/>
              <a:pPr/>
              <a:t>13-12-2022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32A7-27E6-4EFB-9DA7-E0149D19E12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760456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3BE1-7384-418B-9AEE-A1738BCF4926}" type="datetimeFigureOut">
              <a:rPr lang="en-IN" smtClean="0"/>
              <a:pPr/>
              <a:t>13-12-2022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32A7-27E6-4EFB-9DA7-E0149D19E12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270906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3BE1-7384-418B-9AEE-A1738BCF4926}" type="datetimeFigureOut">
              <a:rPr lang="en-IN" smtClean="0"/>
              <a:pPr/>
              <a:t>13-12-2022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32A7-27E6-4EFB-9DA7-E0149D19E12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7084284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3BE1-7384-418B-9AEE-A1738BCF4926}" type="datetimeFigureOut">
              <a:rPr lang="en-IN" smtClean="0"/>
              <a:pPr/>
              <a:t>13-12-2022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32A7-27E6-4EFB-9DA7-E0149D19E12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7781323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3BE1-7384-418B-9AEE-A1738BCF4926}" type="datetimeFigureOut">
              <a:rPr lang="en-IN" smtClean="0"/>
              <a:pPr/>
              <a:t>13-12-2022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32A7-27E6-4EFB-9DA7-E0149D19E12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9921373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A13BE1-7384-418B-9AEE-A1738BCF4926}" type="datetimeFigureOut">
              <a:rPr lang="en-IN" smtClean="0"/>
              <a:pPr/>
              <a:t>13-12-2022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1D232A7-27E6-4EFB-9DA7-E0149D19E12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1464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  <p:sldLayoutId id="2147483922" r:id="rId17"/>
  </p:sldLayoutIdLst>
  <p:transition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228600"/>
            <a:ext cx="6807200" cy="1219200"/>
          </a:xfrm>
        </p:spPr>
        <p:txBody>
          <a:bodyPr>
            <a:normAutofit fontScale="90000"/>
          </a:bodyPr>
          <a:lstStyle/>
          <a:p>
            <a:pPr algn="l"/>
            <a:r>
              <a:rPr sz="4800"/>
              <a:t/>
            </a:r>
            <a:br>
              <a:rPr sz="4800"/>
            </a:b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69424" y="5728648"/>
            <a:ext cx="1828800" cy="762000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Team </a:t>
            </a:r>
          </a:p>
        </p:txBody>
      </p:sp>
      <p:sp>
        <p:nvSpPr>
          <p:cNvPr id="7" name="Rectangle 6"/>
          <p:cNvSpPr/>
          <p:nvPr/>
        </p:nvSpPr>
        <p:spPr>
          <a:xfrm>
            <a:off x="629312" y="5179329"/>
            <a:ext cx="10363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Birds of Weavers colony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00833" y="5984545"/>
            <a:ext cx="38958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Preetham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 – Class 8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rcRect l="4098" t="41348" r="59153" b="37341"/>
          <a:stretch>
            <a:fillRect/>
          </a:stretch>
        </p:blipFill>
        <p:spPr bwMode="auto">
          <a:xfrm>
            <a:off x="1091821" y="228600"/>
            <a:ext cx="10185779" cy="299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G:\1 SCAN COPIES SCHOOL ALL DOCUMENTS\School Letterhead.jpg"/>
          <p:cNvPicPr/>
          <p:nvPr/>
        </p:nvPicPr>
        <p:blipFill>
          <a:blip r:embed="rId3" cstate="print"/>
          <a:srcRect l="3045" t="1632" r="15865" b="84382"/>
          <a:stretch>
            <a:fillRect/>
          </a:stretch>
        </p:blipFill>
        <p:spPr bwMode="auto">
          <a:xfrm>
            <a:off x="2088107" y="3282287"/>
            <a:ext cx="8071893" cy="142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134432" y="4700521"/>
            <a:ext cx="579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LAKE CONFERENCE 2022</a:t>
            </a: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381000" y="1524000"/>
            <a:ext cx="10963910" cy="4308872"/>
          </a:xfrm>
          <a:prstGeom prst="rect">
            <a:avLst/>
          </a:prstGeom>
        </p:spPr>
        <p:txBody>
          <a:bodyPr/>
          <a:lstStyle/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3200" b="1" dirty="0" smtClean="0"/>
              <a:t>We thank our H.M, Guide Teacher for allowing us to conduct the Study. </a:t>
            </a:r>
          </a:p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3200" b="1" dirty="0" smtClean="0"/>
              <a:t>We thank Energy and Wetland Research Group, Center for Ecology Sciences, Indian Institute of Science. Bangalore. </a:t>
            </a:r>
          </a:p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3200" b="1" dirty="0" smtClean="0"/>
              <a:t>Shri </a:t>
            </a:r>
            <a:r>
              <a:rPr lang="en-US" sz="3200" b="1" dirty="0" err="1" smtClean="0"/>
              <a:t>Vriju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lal</a:t>
            </a:r>
            <a:r>
              <a:rPr lang="en-US" sz="3200" b="1" dirty="0" smtClean="0"/>
              <a:t> of CEE and Shri </a:t>
            </a:r>
            <a:r>
              <a:rPr lang="en-IN" sz="3200" b="1" dirty="0" err="1" smtClean="0"/>
              <a:t>Chaturved</a:t>
            </a:r>
            <a:r>
              <a:rPr lang="en-IN" sz="3200" b="1" dirty="0" smtClean="0"/>
              <a:t> </a:t>
            </a:r>
            <a:r>
              <a:rPr lang="en-IN" sz="3200" b="1" dirty="0" err="1" smtClean="0"/>
              <a:t>Shet</a:t>
            </a:r>
            <a:r>
              <a:rPr lang="en-IN" sz="3200" b="1" dirty="0" smtClean="0"/>
              <a:t> R </a:t>
            </a:r>
            <a:r>
              <a:rPr lang="en-US" sz="3200" b="1" dirty="0" smtClean="0"/>
              <a:t>for guiding. </a:t>
            </a:r>
          </a:p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3200" b="1" dirty="0" smtClean="0"/>
              <a:t> We thank one and all here for giving us opportunity to present the Study.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80744" y="381000"/>
            <a:ext cx="10430510" cy="55399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ACKNOWLEDGEMENT</a:t>
            </a:r>
            <a:endParaRPr kumimoji="0" lang="en-US" sz="40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870E203-E492-4882-AD39-3F0200EEB4F6}"/>
              </a:ext>
            </a:extLst>
          </p:cNvPr>
          <p:cNvSpPr txBox="1"/>
          <p:nvPr/>
        </p:nvSpPr>
        <p:spPr>
          <a:xfrm>
            <a:off x="1741170" y="686752"/>
            <a:ext cx="1024413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Harish </a:t>
            </a:r>
            <a:r>
              <a:rPr lang="en-US" sz="3200" dirty="0" err="1" smtClean="0"/>
              <a:t>Bhat</a:t>
            </a:r>
            <a:r>
              <a:rPr lang="en-US" sz="3200" dirty="0" smtClean="0"/>
              <a:t> et all (2015) A Brochure of Eyes on Nature published by K</a:t>
            </a:r>
            <a:r>
              <a:rPr lang="en-IN" sz="3200" dirty="0" err="1" smtClean="0"/>
              <a:t>arnataka</a:t>
            </a:r>
            <a:r>
              <a:rPr lang="en-IN" sz="3200" dirty="0" smtClean="0"/>
              <a:t> State Council for Science and Technology.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3200" dirty="0" smtClean="0"/>
              <a:t>Pakshi </a:t>
            </a:r>
            <a:r>
              <a:rPr lang="en-IN" sz="3200" dirty="0"/>
              <a:t>app for identifying the bird sounds.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3200" dirty="0"/>
              <a:t>For scientific name Wikipedia. </a:t>
            </a:r>
            <a:endParaRPr lang="en-IN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err="1" smtClean="0"/>
              <a:t>iNaturlist</a:t>
            </a:r>
            <a:r>
              <a:rPr lang="en-US" sz="3200" dirty="0" smtClean="0"/>
              <a:t> for identifying the birds name.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3200" dirty="0" smtClean="0"/>
              <a:t>100 birds of Bangalore city by Karnataka forest department 2005. </a:t>
            </a:r>
          </a:p>
          <a:p>
            <a:pPr marL="457200" indent="-457200">
              <a:buFont typeface="Arial" pitchFamily="34" charset="0"/>
              <a:buChar char="•"/>
            </a:pPr>
            <a:endParaRPr lang="en-IN" sz="3200" dirty="0" smtClean="0"/>
          </a:p>
          <a:p>
            <a:pPr marL="457200" indent="-457200">
              <a:buFont typeface="Arial" pitchFamily="34" charset="0"/>
              <a:buChar char="•"/>
            </a:pPr>
            <a:endParaRPr lang="en-IN" sz="3200" dirty="0"/>
          </a:p>
        </p:txBody>
      </p:sp>
      <p:sp>
        <p:nvSpPr>
          <p:cNvPr id="3" name="Rectangle 2"/>
          <p:cNvSpPr/>
          <p:nvPr/>
        </p:nvSpPr>
        <p:spPr>
          <a:xfrm>
            <a:off x="3390815" y="211574"/>
            <a:ext cx="25362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smtClean="0">
                <a:solidFill>
                  <a:srgbClr val="FF0000"/>
                </a:solidFill>
              </a:rPr>
              <a:t>REFERENCE:</a:t>
            </a:r>
            <a:endParaRPr lang="en-I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1130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F75D876-AB22-44AD-B902-ADB702700EE4}"/>
              </a:ext>
            </a:extLst>
          </p:cNvPr>
          <p:cNvSpPr txBox="1"/>
          <p:nvPr/>
        </p:nvSpPr>
        <p:spPr>
          <a:xfrm>
            <a:off x="1900238" y="2497976"/>
            <a:ext cx="797242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500" b="1" dirty="0">
                <a:solidFill>
                  <a:schemeClr val="accent1">
                    <a:lumMod val="75000"/>
                  </a:schemeClr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1307524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9F8D49-F29E-459B-AADB-F4984F1FE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387" y="396241"/>
            <a:ext cx="4839694" cy="960120"/>
          </a:xfrm>
        </p:spPr>
        <p:txBody>
          <a:bodyPr>
            <a:normAutofit fontScale="90000"/>
          </a:bodyPr>
          <a:lstStyle/>
          <a:p>
            <a:pPr algn="l"/>
            <a:r>
              <a:rPr lang="en-IN" b="1" dirty="0"/>
              <a:t>INTRODUCTION:</a:t>
            </a:r>
            <a:br>
              <a:rPr lang="en-IN" b="1" dirty="0"/>
            </a:br>
            <a:endParaRPr lang="en-IN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D3DC610-1641-4C2E-AD58-408EE394D5AB}"/>
              </a:ext>
            </a:extLst>
          </p:cNvPr>
          <p:cNvSpPr txBox="1"/>
          <p:nvPr/>
        </p:nvSpPr>
        <p:spPr>
          <a:xfrm>
            <a:off x="768626" y="1068788"/>
            <a:ext cx="1014611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800" dirty="0">
                <a:latin typeface="Bahnschrift Light SemiCondensed" panose="020B0502040204020203" pitchFamily="34" charset="0"/>
              </a:rPr>
              <a:t>Birds are best indicators of wetland function.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800" dirty="0">
                <a:latin typeface="Bahnschrift Light SemiCondensed" panose="020B0502040204020203" pitchFamily="34" charset="0"/>
              </a:rPr>
              <a:t>Birds are the key species in an agricultural ecosystem for maintaining the ecological balance</a:t>
            </a:r>
            <a:r>
              <a:rPr lang="en-IN" sz="2800" dirty="0" smtClean="0">
                <a:latin typeface="Bahnschrift Light SemiCondensed" panose="020B0502040204020203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800" dirty="0" smtClean="0">
                <a:latin typeface="Bahnschrift Light SemiCondensed" panose="020B0502040204020203" pitchFamily="34" charset="0"/>
              </a:rPr>
              <a:t>Birds add life sound and colour to our lives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800" dirty="0" smtClean="0">
                <a:latin typeface="Bahnschrift Light SemiCondensed" panose="020B0502040204020203" pitchFamily="34" charset="0"/>
              </a:rPr>
              <a:t>W</a:t>
            </a:r>
            <a:r>
              <a:rPr lang="en-IN" sz="2800" dirty="0" smtClean="0">
                <a:latin typeface="Bahnschrift Light SemiCondensed" panose="020B0502040204020203" pitchFamily="34" charset="0"/>
              </a:rPr>
              <a:t>atching birds is a often  diversion from the pressure to our daily life </a:t>
            </a:r>
            <a:endParaRPr lang="en-IN" sz="2800" dirty="0">
              <a:latin typeface="Bahnschrift Light SemiCondensed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800" dirty="0" smtClean="0">
                <a:latin typeface="Bahnschrift Light SemiCondensed" panose="020B0502040204020203" pitchFamily="34" charset="0"/>
              </a:rPr>
              <a:t>Weather </a:t>
            </a:r>
            <a:r>
              <a:rPr lang="en-IN" sz="2800" dirty="0">
                <a:latin typeface="Bahnschrift Light SemiCondensed" panose="020B0502040204020203" pitchFamily="34" charset="0"/>
              </a:rPr>
              <a:t>ecosystems , agriculture production , wildlife, water or tourism success can be measured by the health of birds.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800" dirty="0">
                <a:latin typeface="Bahnschrift Light SemiCondensed" panose="020B0502040204020203" pitchFamily="34" charset="0"/>
              </a:rPr>
              <a:t>A decline in birds numbers tells us are damaging the environment through habitat fragmentation and destruction, pollution and pesticides, introduced species and many other </a:t>
            </a:r>
            <a:r>
              <a:rPr lang="en-IN" sz="2800" dirty="0" smtClean="0">
                <a:latin typeface="Bahnschrift Light SemiCondensed" panose="020B0502040204020203" pitchFamily="34" charset="0"/>
              </a:rPr>
              <a:t>impacts.</a:t>
            </a:r>
            <a:endParaRPr lang="en-IN" sz="2800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341942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ACB85FE0-BF0D-4A0A-8361-F1BCE184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557" y="408890"/>
            <a:ext cx="2362163" cy="627187"/>
          </a:xfrm>
        </p:spPr>
        <p:txBody>
          <a:bodyPr>
            <a:normAutofit fontScale="90000"/>
          </a:bodyPr>
          <a:lstStyle/>
          <a:p>
            <a:pPr algn="l"/>
            <a:r>
              <a:rPr lang="en-IN" b="1" dirty="0" smtClean="0"/>
              <a:t>Objective:</a:t>
            </a:r>
            <a:endParaRPr lang="en-IN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702ED1F-C85E-4815-86B6-CAC9E2F44C42}"/>
              </a:ext>
            </a:extLst>
          </p:cNvPr>
          <p:cNvSpPr txBox="1"/>
          <p:nvPr/>
        </p:nvSpPr>
        <p:spPr>
          <a:xfrm>
            <a:off x="3489997" y="426477"/>
            <a:ext cx="6339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 Document Birds of Weavers colony.</a:t>
            </a:r>
            <a:endParaRPr lang="en-IN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F347197-ECF8-4B6C-BD2E-C9A67301B699}"/>
              </a:ext>
            </a:extLst>
          </p:cNvPr>
          <p:cNvSpPr txBox="1"/>
          <p:nvPr/>
        </p:nvSpPr>
        <p:spPr>
          <a:xfrm>
            <a:off x="1127760" y="940904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 smtClean="0"/>
              <a:t>MAP</a:t>
            </a:r>
            <a:endParaRPr lang="en-IN" sz="3600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139043" y="3172392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343" y="252469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853170" y="3290054"/>
            <a:ext cx="38334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Weavers colony is located in</a:t>
            </a:r>
          </a:p>
          <a:p>
            <a:r>
              <a:rPr lang="en-US" sz="2400" b="1" dirty="0" smtClean="0"/>
              <a:t> Gottigere ward, </a:t>
            </a:r>
          </a:p>
          <a:p>
            <a:r>
              <a:rPr lang="en-US" sz="2400" b="1" dirty="0" smtClean="0"/>
              <a:t>Bangalore south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53FABF0-C05A-4040-AE19-097F24640976}"/>
              </a:ext>
            </a:extLst>
          </p:cNvPr>
          <p:cNvSpPr txBox="1"/>
          <p:nvPr/>
        </p:nvSpPr>
        <p:spPr>
          <a:xfrm>
            <a:off x="8185205" y="4534232"/>
            <a:ext cx="25589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12</a:t>
            </a:r>
            <a:r>
              <a:rPr lang="en-US" sz="3200" b="1" baseline="30000" dirty="0" smtClean="0"/>
              <a:t>o</a:t>
            </a:r>
            <a:r>
              <a:rPr lang="en-US" sz="3200" b="1" dirty="0" smtClean="0"/>
              <a:t>84’30”N   </a:t>
            </a:r>
          </a:p>
          <a:p>
            <a:r>
              <a:rPr lang="en-US" sz="3200" b="1" dirty="0" smtClean="0"/>
              <a:t>77</a:t>
            </a:r>
            <a:r>
              <a:rPr lang="en-US" sz="3200" b="1" baseline="30000" dirty="0" smtClean="0"/>
              <a:t>o</a:t>
            </a:r>
            <a:r>
              <a:rPr lang="en-US" sz="3200" b="1" dirty="0" smtClean="0"/>
              <a:t>58’07”E </a:t>
            </a:r>
            <a:endParaRPr lang="en-US" sz="3200" dirty="0" smtClean="0"/>
          </a:p>
          <a:p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8081853" y="2555855"/>
            <a:ext cx="2758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Study Area:</a:t>
            </a:r>
            <a:endParaRPr lang="en-US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49742"/>
            <a:ext cx="7071360" cy="478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4367750" y="6106775"/>
            <a:ext cx="22050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Weavers colony</a:t>
            </a:r>
            <a:endParaRPr lang="en-US" sz="2400" b="1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D029AA-FCBE-487B-96B5-ED92A1243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b="1" dirty="0"/>
              <a:t>Methods and materials:</a:t>
            </a:r>
            <a:br>
              <a:rPr lang="en-IN" b="1" dirty="0"/>
            </a:br>
            <a:endParaRPr lang="en-IN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AA569F-BFD9-48C5-8CD0-26514215633C}"/>
              </a:ext>
            </a:extLst>
          </p:cNvPr>
          <p:cNvSpPr txBox="1"/>
          <p:nvPr/>
        </p:nvSpPr>
        <p:spPr>
          <a:xfrm>
            <a:off x="1085850" y="1691640"/>
            <a:ext cx="1008697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We visited weekly once from July to October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In-between 6.30 am to 7-30am and Evening 5.30 pm to 6.30 pm.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Identification of the birds was made by visual method and by hearing the calls of the birds.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We used Pakshi app for identifying the sounds of the birds.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 smtClean="0"/>
              <a:t>iNaturlist</a:t>
            </a:r>
            <a:r>
              <a:rPr lang="en-US" sz="3200" dirty="0" smtClean="0"/>
              <a:t> for identifying the birds name.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14907474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2552699"/>
          <a:ext cx="5044439" cy="2247900"/>
        </p:xfrm>
        <a:graphic>
          <a:graphicData uri="http://schemas.openxmlformats.org/drawingml/2006/table">
            <a:tbl>
              <a:tblPr/>
              <a:tblGrid>
                <a:gridCol w="1092925"/>
                <a:gridCol w="2127821"/>
                <a:gridCol w="1823693"/>
              </a:tblGrid>
              <a:tr h="449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SL NO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MONTH</a:t>
                      </a:r>
                      <a:endParaRPr lang="en-US" sz="20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SPECIES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July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August 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September</a:t>
                      </a:r>
                      <a:endParaRPr lang="en-US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October</a:t>
                      </a:r>
                      <a:endParaRPr lang="en-US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97680" y="2026920"/>
            <a:ext cx="27975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Birds found month wise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9224" y="1125974"/>
            <a:ext cx="8918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Totally 35 species of birds were found in the selected site. 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3770895" y="470654"/>
            <a:ext cx="4301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Results and Discussion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5634990" y="2601277"/>
          <a:ext cx="5673090" cy="2702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038033" y="136208"/>
            <a:ext cx="8020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Checklist of birds which are documented at Weavers colony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60120" y="731520"/>
          <a:ext cx="9387842" cy="6068422"/>
        </p:xfrm>
        <a:graphic>
          <a:graphicData uri="http://schemas.openxmlformats.org/drawingml/2006/table">
            <a:tbl>
              <a:tblPr/>
              <a:tblGrid>
                <a:gridCol w="461697"/>
                <a:gridCol w="2276801"/>
                <a:gridCol w="2371856"/>
                <a:gridCol w="1828683"/>
                <a:gridCol w="594774"/>
                <a:gridCol w="631892"/>
                <a:gridCol w="606543"/>
                <a:gridCol w="615596"/>
              </a:tblGrid>
              <a:tr h="5228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Sl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No 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Common name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Scientific  name 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Genus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July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Aug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Sept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Oct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32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House sparrow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Passer domesticus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Passer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32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Jungle myna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Acridotheres fuscus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Acidotheres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32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Peacock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Pavo cristatus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Pavo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32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Jungle prinia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Prinia sylvatica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Prinia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32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Ashy prinia 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Prinia socialis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Prinia 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32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Dove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Columbidae Sp.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Columba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32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Red whiskerd bulbul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Pycnonotus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jocosus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Pycnonotus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32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Eagle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800" i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Aquilinae</a:t>
                      </a:r>
                      <a:r>
                        <a:rPr lang="en-US" sz="18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Sp.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Aquila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80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Brewer  blackbird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Euphagus cyanoncephalus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Euphagus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32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Laughing  dove 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Spilopelia senegalensis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Spilopelia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32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Swallow 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Ardea alba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Typical Swallow 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32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Great  egret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Hirundinidae  Sp.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Egretta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32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Tailor bird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Orthotomus  Sp.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Orthotomus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32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Helmated guinea fowl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Numida meleagris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Numida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32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Domestic  turkey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Meleagris gallopavo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Meleagris 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79822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22959" y="137156"/>
          <a:ext cx="9936482" cy="6989163"/>
        </p:xfrm>
        <a:graphic>
          <a:graphicData uri="http://schemas.openxmlformats.org/drawingml/2006/table">
            <a:tbl>
              <a:tblPr/>
              <a:tblGrid>
                <a:gridCol w="488679"/>
                <a:gridCol w="2409860"/>
                <a:gridCol w="2510470"/>
                <a:gridCol w="1935554"/>
                <a:gridCol w="629535"/>
                <a:gridCol w="668821"/>
                <a:gridCol w="641991"/>
                <a:gridCol w="651572"/>
              </a:tblGrid>
              <a:tr h="28701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Green bee eater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Meropidae  Sp.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Merops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1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Greater  coucal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Centropus sinensis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Centropus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1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Wagtail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Motacilla  Sp.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Motacilla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91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Domestic muscovy duck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Cairina maschata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Cairina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1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Rooster 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Gallus domesticus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Gallus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1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Mouring dove 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Zenaida macroura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Zenaida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1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Black kite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Milvus migrans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Milvus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1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Little  greebe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Tachybaptus ruficollis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Tachybaptus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1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Light vented bulbul 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Pycnonotus  Sp.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Pycnonotus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1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Rose  ringed  parkeet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Psittacula krameri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Psittacula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91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White throated  kingfisher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Halcyon merulla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Halcyon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1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Common blackbird 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Turdus merula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Turdus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1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Leaden flycatcher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Myiagra rubecula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Myiagra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1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House crow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Corvus splendens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Corvus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1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Asian koel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Eudynamys  Sp.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Eudynamys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91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Oriental  magpie  Robin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Copsychus saularis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Copsychus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1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White cheeked barbet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Megalima viridis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Psilopogon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1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Indian jungle crow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Corvus cuminatus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Corvus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91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Scissor tailed flycatcher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Tyrannus forficatus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Tyrannus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1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Unidentified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899" marR="6089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097280" y="853440"/>
            <a:ext cx="10177786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Birds are a part of the balanced nature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Birds play a critical role in reducing and maintaining populations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insects in natural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system.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Totally 35 species of birds were found in the selected site.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Wag Tail, Rooster, House Crow, Red Whiskered Bulbul, Indian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jungle crow, Jungle Myna and others were found in all the four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months of the study.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Tailor Bird, Common black bird and Scissor tailed flycatcher were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found only once in the study.</a:t>
            </a:r>
          </a:p>
        </p:txBody>
      </p:sp>
      <p:sp>
        <p:nvSpPr>
          <p:cNvPr id="3" name="Rectangle 2"/>
          <p:cNvSpPr/>
          <p:nvPr/>
        </p:nvSpPr>
        <p:spPr>
          <a:xfrm>
            <a:off x="3509575" y="-15240"/>
            <a:ext cx="2390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xmlns="" val="2253216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DCE1F0-0604-4B02-9500-68893DBEF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054" y="183437"/>
            <a:ext cx="10364452" cy="746203"/>
          </a:xfrm>
        </p:spPr>
        <p:txBody>
          <a:bodyPr>
            <a:normAutofit/>
          </a:bodyPr>
          <a:lstStyle/>
          <a:p>
            <a:pPr algn="l"/>
            <a:r>
              <a:rPr lang="en-IN" b="1" dirty="0">
                <a:solidFill>
                  <a:srgbClr val="FF0000"/>
                </a:solidFill>
              </a:rPr>
              <a:t>Identified birds: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60AC438-72EE-4795-A813-37FADF9303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556" r="13721"/>
          <a:stretch>
            <a:fillRect/>
          </a:stretch>
        </p:blipFill>
        <p:spPr>
          <a:xfrm>
            <a:off x="4770120" y="928530"/>
            <a:ext cx="2179320" cy="25932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BF9CCFF-C3E3-409B-A273-668C2CBF34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328" t="9036" r="33395" b="11514"/>
          <a:stretch>
            <a:fillRect/>
          </a:stretch>
        </p:blipFill>
        <p:spPr>
          <a:xfrm>
            <a:off x="533400" y="929640"/>
            <a:ext cx="2011680" cy="2468880"/>
          </a:xfrm>
          <a:prstGeom prst="rect">
            <a:avLst/>
          </a:prstGeom>
        </p:spPr>
      </p:pic>
      <p:pic>
        <p:nvPicPr>
          <p:cNvPr id="4097" name="Picture 1" descr="I:\ \PREETHAM S\3fc9c12e-a522-4c99-a0f6-56f6f2035cd8.jpg"/>
          <p:cNvPicPr>
            <a:picLocks noChangeAspect="1" noChangeArrowheads="1"/>
          </p:cNvPicPr>
          <p:nvPr/>
        </p:nvPicPr>
        <p:blipFill>
          <a:blip r:embed="rId4"/>
          <a:srcRect l="21852" t="38000" r="28889" b="27111"/>
          <a:stretch>
            <a:fillRect/>
          </a:stretch>
        </p:blipFill>
        <p:spPr bwMode="auto">
          <a:xfrm>
            <a:off x="9540240" y="975359"/>
            <a:ext cx="1920240" cy="2514601"/>
          </a:xfrm>
          <a:prstGeom prst="rect">
            <a:avLst/>
          </a:prstGeom>
          <a:noFill/>
        </p:spPr>
      </p:pic>
      <p:pic>
        <p:nvPicPr>
          <p:cNvPr id="4098" name="Picture 2" descr="I:\ \PREETHAM S\55d2eeb7-7347-4b4c-9537-c143635bb977.jpg"/>
          <p:cNvPicPr>
            <a:picLocks noChangeAspect="1" noChangeArrowheads="1"/>
          </p:cNvPicPr>
          <p:nvPr/>
        </p:nvPicPr>
        <p:blipFill>
          <a:blip r:embed="rId5"/>
          <a:srcRect l="11511" t="27333" r="28408" b="40445"/>
          <a:stretch>
            <a:fillRect/>
          </a:stretch>
        </p:blipFill>
        <p:spPr bwMode="auto">
          <a:xfrm>
            <a:off x="7802880" y="4069080"/>
            <a:ext cx="1950720" cy="2209800"/>
          </a:xfrm>
          <a:prstGeom prst="rect">
            <a:avLst/>
          </a:prstGeom>
          <a:noFill/>
        </p:spPr>
      </p:pic>
      <p:pic>
        <p:nvPicPr>
          <p:cNvPr id="4099" name="Picture 3" descr="I:\ \PREETHAM S\94d52592-b1f2-44f1-bfee-0fb659089c04.jpg"/>
          <p:cNvPicPr>
            <a:picLocks noChangeAspect="1" noChangeArrowheads="1"/>
          </p:cNvPicPr>
          <p:nvPr/>
        </p:nvPicPr>
        <p:blipFill>
          <a:blip r:embed="rId6"/>
          <a:srcRect l="10123" t="28000" r="29827" b="40000"/>
          <a:stretch>
            <a:fillRect/>
          </a:stretch>
        </p:blipFill>
        <p:spPr bwMode="auto">
          <a:xfrm>
            <a:off x="7086600" y="914400"/>
            <a:ext cx="2316480" cy="2606040"/>
          </a:xfrm>
          <a:prstGeom prst="rect">
            <a:avLst/>
          </a:prstGeom>
          <a:noFill/>
        </p:spPr>
      </p:pic>
      <p:pic>
        <p:nvPicPr>
          <p:cNvPr id="4100" name="Picture 4" descr="I:\ \PREETHAM S\8863cc69-a440-4274-a2ec-a076e561d5d8.jpg"/>
          <p:cNvPicPr>
            <a:picLocks noChangeAspect="1" noChangeArrowheads="1"/>
          </p:cNvPicPr>
          <p:nvPr/>
        </p:nvPicPr>
        <p:blipFill>
          <a:blip r:embed="rId7"/>
          <a:srcRect l="11062" t="11556" r="32642" b="53777"/>
          <a:stretch>
            <a:fillRect/>
          </a:stretch>
        </p:blipFill>
        <p:spPr bwMode="auto">
          <a:xfrm>
            <a:off x="4617720" y="3962400"/>
            <a:ext cx="1828800" cy="2377440"/>
          </a:xfrm>
          <a:prstGeom prst="rect">
            <a:avLst/>
          </a:prstGeom>
          <a:noFill/>
        </p:spPr>
      </p:pic>
      <p:pic>
        <p:nvPicPr>
          <p:cNvPr id="4101" name="Picture 5" descr="I:\ \PREETHAM S\COMMON MYNA.jpg"/>
          <p:cNvPicPr>
            <a:picLocks noChangeAspect="1" noChangeArrowheads="1"/>
          </p:cNvPicPr>
          <p:nvPr/>
        </p:nvPicPr>
        <p:blipFill>
          <a:blip r:embed="rId8"/>
          <a:srcRect l="19975" t="25111" b="40667"/>
          <a:stretch>
            <a:fillRect/>
          </a:stretch>
        </p:blipFill>
        <p:spPr bwMode="auto">
          <a:xfrm>
            <a:off x="1386840" y="3962400"/>
            <a:ext cx="2599623" cy="2346960"/>
          </a:xfrm>
          <a:prstGeom prst="rect">
            <a:avLst/>
          </a:prstGeom>
          <a:noFill/>
        </p:spPr>
      </p:pic>
      <p:pic>
        <p:nvPicPr>
          <p:cNvPr id="4102" name="Picture 6" descr="I:\ \PREETHAM S\d8d96518-3c93-4daf-bd65-d4ee8522ad0b.jpg"/>
          <p:cNvPicPr>
            <a:picLocks noChangeAspect="1" noChangeArrowheads="1"/>
          </p:cNvPicPr>
          <p:nvPr/>
        </p:nvPicPr>
        <p:blipFill>
          <a:blip r:embed="rId9"/>
          <a:srcRect l="24653" t="22444" r="27939" b="42445"/>
          <a:stretch>
            <a:fillRect/>
          </a:stretch>
        </p:blipFill>
        <p:spPr bwMode="auto">
          <a:xfrm>
            <a:off x="2758440" y="956197"/>
            <a:ext cx="1844040" cy="2503283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870753" y="3533894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House Crow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49400" y="3482639"/>
            <a:ext cx="128112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Ashy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Prinia</a:t>
            </a:r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42602" y="3558839"/>
            <a:ext cx="123623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Black  Kite</a:t>
            </a:r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07532" y="3558839"/>
            <a:ext cx="139653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Jungle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Prinia</a:t>
            </a:r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112238" y="3558839"/>
            <a:ext cx="684803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Dove</a:t>
            </a:r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20864" y="6309958"/>
            <a:ext cx="138371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Jungle Myna</a:t>
            </a:r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00754" y="6302039"/>
            <a:ext cx="235417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Red Whiskered Bulbul </a:t>
            </a:r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966136" y="6225839"/>
            <a:ext cx="1627369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Laughing Dove</a:t>
            </a:r>
            <a:endParaRPr lang="en-US" dirty="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6053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364</TotalTime>
  <Words>849</Words>
  <Application>Microsoft Office PowerPoint</Application>
  <PresentationFormat>Custom</PresentationFormat>
  <Paragraphs>373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Droplet</vt:lpstr>
      <vt:lpstr> </vt:lpstr>
      <vt:lpstr>INTRODUCTION: </vt:lpstr>
      <vt:lpstr>Objective:</vt:lpstr>
      <vt:lpstr>Methods and materials: </vt:lpstr>
      <vt:lpstr>Slide 5</vt:lpstr>
      <vt:lpstr>Checklist of birds which are documented at Weavers colony</vt:lpstr>
      <vt:lpstr>Slide 7</vt:lpstr>
      <vt:lpstr>Slide 8</vt:lpstr>
      <vt:lpstr>Identified birds: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Lake conference 2020  birds of bilLAwarAdhalli lake </dc:title>
  <dc:creator>Bhoomika S</dc:creator>
  <cp:lastModifiedBy>v school</cp:lastModifiedBy>
  <cp:revision>70</cp:revision>
  <dcterms:created xsi:type="dcterms:W3CDTF">2020-11-23T11:22:22Z</dcterms:created>
  <dcterms:modified xsi:type="dcterms:W3CDTF">2022-12-13T05:10:23Z</dcterms:modified>
</cp:coreProperties>
</file>