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0" r:id="rId2"/>
    <p:sldId id="272" r:id="rId3"/>
    <p:sldId id="260" r:id="rId4"/>
    <p:sldId id="258" r:id="rId5"/>
    <p:sldId id="261" r:id="rId6"/>
    <p:sldId id="266" r:id="rId7"/>
    <p:sldId id="274" r:id="rId8"/>
    <p:sldId id="279" r:id="rId9"/>
    <p:sldId id="276" r:id="rId10"/>
    <p:sldId id="270" r:id="rId11"/>
    <p:sldId id="275" r:id="rId12"/>
    <p:sldId id="277" r:id="rId13"/>
    <p:sldId id="278" r:id="rId14"/>
    <p:sldId id="269" r:id="rId15"/>
    <p:sldId id="271" r:id="rId16"/>
    <p:sldId id="267" r:id="rId17"/>
    <p:sldId id="273" r:id="rId18"/>
    <p:sldId id="264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7A2-51BE-48D5-BF7C-9F9715AB6288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63C8B-0221-4188-AD96-FEF25772F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28600"/>
            <a:ext cx="5105400" cy="1219200"/>
          </a:xfrm>
        </p:spPr>
        <p:txBody>
          <a:bodyPr>
            <a:normAutofit fontScale="90000"/>
          </a:bodyPr>
          <a:lstStyle/>
          <a:p>
            <a:pPr algn="l"/>
            <a:r>
              <a:rPr sz="4800"/>
              <a:t/>
            </a:r>
            <a:br>
              <a:rPr sz="480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81000" y="5867400"/>
            <a:ext cx="1371600" cy="762000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6200" y="4944070"/>
            <a:ext cx="91440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Trees of 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Weavers colony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6096000"/>
            <a:ext cx="52109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Tejas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U,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Darshan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 – Class 9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 l="4098" t="41348" r="59153" b="37341"/>
          <a:stretch>
            <a:fillRect/>
          </a:stretch>
        </p:blipFill>
        <p:spPr bwMode="auto">
          <a:xfrm>
            <a:off x="1219200" y="2286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1 SCAN COPIES SCHOOL ALL DOCUMENTS\School Letterhead.jpg"/>
          <p:cNvPicPr/>
          <p:nvPr/>
        </p:nvPicPr>
        <p:blipFill>
          <a:blip r:embed="rId3" cstate="print"/>
          <a:srcRect l="3045" t="1632" r="15865" b="84382"/>
          <a:stretch>
            <a:fillRect/>
          </a:stretch>
        </p:blipFill>
        <p:spPr bwMode="auto">
          <a:xfrm>
            <a:off x="1905000" y="3200400"/>
            <a:ext cx="571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514600" y="4567535"/>
            <a:ext cx="43434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LAKE CONFERENCE 2022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304800"/>
            <a:ext cx="338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Field Work </a:t>
            </a:r>
          </a:p>
        </p:txBody>
      </p:sp>
      <p:pic>
        <p:nvPicPr>
          <p:cNvPr id="3" name="Picture 2" descr="WhatsApp Image 2022-11-22 at 8.38.21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752600"/>
            <a:ext cx="3886200" cy="4038600"/>
          </a:xfrm>
          <a:prstGeom prst="rect">
            <a:avLst/>
          </a:prstGeom>
        </p:spPr>
      </p:pic>
      <p:pic>
        <p:nvPicPr>
          <p:cNvPr id="5" name="Picture 4" descr="WhatsApp Image 2022-11-22 at 8.57.32 PM.jpeg"/>
          <p:cNvPicPr>
            <a:picLocks noChangeAspect="1"/>
          </p:cNvPicPr>
          <p:nvPr/>
        </p:nvPicPr>
        <p:blipFill>
          <a:blip r:embed="rId3"/>
          <a:srcRect b="8929"/>
          <a:stretch>
            <a:fillRect/>
          </a:stretch>
        </p:blipFill>
        <p:spPr>
          <a:xfrm>
            <a:off x="762000" y="1752600"/>
            <a:ext cx="3505200" cy="40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5715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Tallest tree in study </a:t>
            </a:r>
          </a:p>
          <a:p>
            <a:pPr algn="ctr"/>
            <a:r>
              <a:rPr lang="en-US" sz="2000" b="1" dirty="0" smtClean="0"/>
              <a:t>Peppal tree</a:t>
            </a:r>
          </a:p>
          <a:p>
            <a:pPr algn="ctr"/>
            <a:r>
              <a:rPr lang="en-US" sz="2000" b="1" dirty="0" smtClean="0"/>
              <a:t> 100 inches girth and height 145 feet 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343400" y="57912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Shortest tree in study</a:t>
            </a:r>
          </a:p>
          <a:p>
            <a:pPr algn="ctr"/>
            <a:r>
              <a:rPr lang="en-US" sz="2000" b="1" i="1" dirty="0" smtClean="0"/>
              <a:t>Pongamia Pinnata </a:t>
            </a:r>
          </a:p>
          <a:p>
            <a:pPr algn="ctr"/>
            <a:r>
              <a:rPr lang="en-US" sz="2000" b="1" dirty="0" smtClean="0"/>
              <a:t>10 inches girth and height  19 feet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 school\Desktop\2022-23 projects\photos\TREES 2022-23\WhatsApp Image 2022-11-27 at 9.26.01 AM.jpeg"/>
          <p:cNvPicPr>
            <a:picLocks noChangeAspect="1" noChangeArrowheads="1"/>
          </p:cNvPicPr>
          <p:nvPr/>
        </p:nvPicPr>
        <p:blipFill>
          <a:blip r:embed="rId2"/>
          <a:srcRect l="19763" t="18889" r="18973" b="26667"/>
          <a:stretch>
            <a:fillRect/>
          </a:stretch>
        </p:blipFill>
        <p:spPr bwMode="auto">
          <a:xfrm>
            <a:off x="228600" y="1905000"/>
            <a:ext cx="2362200" cy="4419600"/>
          </a:xfrm>
          <a:prstGeom prst="rect">
            <a:avLst/>
          </a:prstGeom>
          <a:noFill/>
        </p:spPr>
      </p:pic>
      <p:pic>
        <p:nvPicPr>
          <p:cNvPr id="1027" name="Picture 3" descr="C:\Users\v school\Desktop\2022-23 projects\photos\TREES 2022-23\WhatsApp Image 2022-11-27 at 9.30.15 AM.jpeg"/>
          <p:cNvPicPr>
            <a:picLocks noChangeAspect="1" noChangeArrowheads="1"/>
          </p:cNvPicPr>
          <p:nvPr/>
        </p:nvPicPr>
        <p:blipFill>
          <a:blip r:embed="rId3"/>
          <a:srcRect l="12451" r="10475"/>
          <a:stretch>
            <a:fillRect/>
          </a:stretch>
        </p:blipFill>
        <p:spPr bwMode="auto">
          <a:xfrm>
            <a:off x="3200400" y="1752600"/>
            <a:ext cx="2209800" cy="4572000"/>
          </a:xfrm>
          <a:prstGeom prst="rect">
            <a:avLst/>
          </a:prstGeom>
          <a:noFill/>
        </p:spPr>
      </p:pic>
      <p:pic>
        <p:nvPicPr>
          <p:cNvPr id="1028" name="Picture 4" descr="C:\Users\v school\Desktop\2022-23 projects\photos\TREES 2022-23\WhatsApp Image 2022-11-27 at 9.31.05 AM.jpeg"/>
          <p:cNvPicPr>
            <a:picLocks noChangeAspect="1" noChangeArrowheads="1"/>
          </p:cNvPicPr>
          <p:nvPr/>
        </p:nvPicPr>
        <p:blipFill>
          <a:blip r:embed="rId4"/>
          <a:srcRect l="4546" r="24308" b="25556"/>
          <a:stretch>
            <a:fillRect/>
          </a:stretch>
        </p:blipFill>
        <p:spPr bwMode="auto">
          <a:xfrm>
            <a:off x="6019800" y="1752600"/>
            <a:ext cx="2286000" cy="4495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04800"/>
            <a:ext cx="3385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Field Work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 school\Desktop\2022-23 projects\photos\TREES 2022-23\New folder\WhatsApp Image 2022-12-05 at 8.38.01 PM.jpeg"/>
          <p:cNvPicPr>
            <a:picLocks noChangeAspect="1" noChangeArrowheads="1"/>
          </p:cNvPicPr>
          <p:nvPr/>
        </p:nvPicPr>
        <p:blipFill>
          <a:blip r:embed="rId2" cstate="print"/>
          <a:srcRect r="18841"/>
          <a:stretch>
            <a:fillRect/>
          </a:stretch>
        </p:blipFill>
        <p:spPr bwMode="auto">
          <a:xfrm>
            <a:off x="228600" y="304800"/>
            <a:ext cx="1901687" cy="2725271"/>
          </a:xfrm>
          <a:prstGeom prst="rect">
            <a:avLst/>
          </a:prstGeom>
          <a:noFill/>
        </p:spPr>
      </p:pic>
      <p:pic>
        <p:nvPicPr>
          <p:cNvPr id="1027" name="Picture 3" descr="C:\Users\v school\Desktop\2022-23 projects\photos\TREES 2022-23\New folder\WhatsApp Image 2022-12-05 at 8.38.35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1905000" cy="2667000"/>
          </a:xfrm>
          <a:prstGeom prst="rect">
            <a:avLst/>
          </a:prstGeom>
          <a:noFill/>
        </p:spPr>
      </p:pic>
      <p:pic>
        <p:nvPicPr>
          <p:cNvPr id="1028" name="Picture 4" descr="C:\Users\v school\Desktop\2022-23 projects\photos\TREES 2022-23\New folder\WhatsApp Image 2022-12-05 at 8.39.03 PM.jpeg"/>
          <p:cNvPicPr>
            <a:picLocks noChangeAspect="1" noChangeArrowheads="1"/>
          </p:cNvPicPr>
          <p:nvPr/>
        </p:nvPicPr>
        <p:blipFill>
          <a:blip r:embed="rId4" cstate="print"/>
          <a:srcRect l="9756" r="8595"/>
          <a:stretch>
            <a:fillRect/>
          </a:stretch>
        </p:blipFill>
        <p:spPr bwMode="auto">
          <a:xfrm>
            <a:off x="4724401" y="304800"/>
            <a:ext cx="1752599" cy="2667000"/>
          </a:xfrm>
          <a:prstGeom prst="rect">
            <a:avLst/>
          </a:prstGeom>
          <a:noFill/>
        </p:spPr>
      </p:pic>
      <p:pic>
        <p:nvPicPr>
          <p:cNvPr id="1029" name="Picture 5" descr="C:\Users\v school\Desktop\2022-23 projects\photos\TREES 2022-23\New folder\WhatsApp Image 2022-12-05 at 8.39.37 P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1000"/>
            <a:ext cx="2171700" cy="2590800"/>
          </a:xfrm>
          <a:prstGeom prst="rect">
            <a:avLst/>
          </a:prstGeom>
          <a:noFill/>
        </p:spPr>
      </p:pic>
      <p:pic>
        <p:nvPicPr>
          <p:cNvPr id="1030" name="Picture 6" descr="C:\Users\v school\Desktop\2022-23 projects\photos\TREES 2022-23\New folder\WhatsApp Image 2022-12-05 at 8.40.01 PM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652436"/>
            <a:ext cx="1828800" cy="2681241"/>
          </a:xfrm>
          <a:prstGeom prst="rect">
            <a:avLst/>
          </a:prstGeom>
          <a:noFill/>
        </p:spPr>
      </p:pic>
      <p:pic>
        <p:nvPicPr>
          <p:cNvPr id="1031" name="Picture 7" descr="C:\Users\v school\Desktop\2022-23 projects\photos\TREES 2022-23\New folder\WhatsApp Image 2022-12-05 at 8.40.42 PM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663315"/>
            <a:ext cx="1905000" cy="2661285"/>
          </a:xfrm>
          <a:prstGeom prst="rect">
            <a:avLst/>
          </a:prstGeom>
          <a:noFill/>
        </p:spPr>
      </p:pic>
      <p:pic>
        <p:nvPicPr>
          <p:cNvPr id="1032" name="Picture 8" descr="C:\Users\v school\Desktop\2022-23 projects\photos\TREES 2022-23\New folder\WhatsApp Image 2022-12-05 at 8.41.35 PM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657600"/>
            <a:ext cx="2057400" cy="2667000"/>
          </a:xfrm>
          <a:prstGeom prst="rect">
            <a:avLst/>
          </a:prstGeom>
          <a:noFill/>
        </p:spPr>
      </p:pic>
      <p:pic>
        <p:nvPicPr>
          <p:cNvPr id="1033" name="Picture 9" descr="C:\Users\v school\Desktop\2022-23 projects\photos\TREES 2022-23\New folder\WhatsApp Image 2022-12-05 at 8.42.17 PM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657600"/>
            <a:ext cx="1905000" cy="2667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76800" y="2971800"/>
            <a:ext cx="149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Cocos</a:t>
            </a:r>
            <a:r>
              <a:rPr lang="en-US" i="1" dirty="0" smtClean="0"/>
              <a:t> </a:t>
            </a:r>
            <a:r>
              <a:rPr lang="en-US" i="1" dirty="0" err="1" smtClean="0"/>
              <a:t>nucifera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4600" y="6336268"/>
            <a:ext cx="164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Sterculia</a:t>
            </a:r>
            <a:r>
              <a:rPr lang="en-US" i="1" dirty="0" smtClean="0"/>
              <a:t> </a:t>
            </a:r>
            <a:r>
              <a:rPr lang="en-US" i="1" dirty="0" err="1" smtClean="0"/>
              <a:t>foetida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8600" y="6324600"/>
            <a:ext cx="2000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Magnolia </a:t>
            </a:r>
            <a:r>
              <a:rPr lang="en-US" i="1" dirty="0" err="1" smtClean="0"/>
              <a:t>champaca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04800" y="3048000"/>
            <a:ext cx="1642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Psidium</a:t>
            </a:r>
            <a:r>
              <a:rPr lang="en-US" i="1" dirty="0" smtClean="0"/>
              <a:t> </a:t>
            </a:r>
            <a:r>
              <a:rPr lang="en-US" i="1" dirty="0" err="1" smtClean="0"/>
              <a:t>guajava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58000" y="6324600"/>
            <a:ext cx="185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Azadirachta</a:t>
            </a:r>
            <a:r>
              <a:rPr lang="en-US" i="1" dirty="0" smtClean="0"/>
              <a:t> </a:t>
            </a:r>
            <a:r>
              <a:rPr lang="en-US" i="1" dirty="0" err="1" smtClean="0"/>
              <a:t>indica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724400" y="63246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Phyllanthus</a:t>
            </a:r>
            <a:r>
              <a:rPr lang="en-US" i="1" dirty="0" smtClean="0"/>
              <a:t> </a:t>
            </a:r>
            <a:r>
              <a:rPr lang="en-US" i="1" dirty="0" err="1" smtClean="0"/>
              <a:t>acidus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617976" y="297180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Anacardium</a:t>
            </a:r>
            <a:r>
              <a:rPr lang="en-US" i="1" dirty="0" smtClean="0"/>
              <a:t> </a:t>
            </a:r>
            <a:r>
              <a:rPr lang="en-US" i="1" dirty="0" err="1" smtClean="0"/>
              <a:t>occidentale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14600" y="2971800"/>
            <a:ext cx="164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Millettia</a:t>
            </a:r>
            <a:r>
              <a:rPr lang="en-US" i="1" dirty="0" smtClean="0"/>
              <a:t> </a:t>
            </a:r>
            <a:r>
              <a:rPr lang="en-US" i="1" dirty="0" err="1" smtClean="0"/>
              <a:t>pinnata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 school\Desktop\2022-23 projects\photos\TREES 2022-23\New folder\WhatsApp Image 2022-12-05 at 8.42.49 P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1600200" cy="3276600"/>
          </a:xfrm>
          <a:prstGeom prst="rect">
            <a:avLst/>
          </a:prstGeom>
          <a:noFill/>
        </p:spPr>
      </p:pic>
      <p:pic>
        <p:nvPicPr>
          <p:cNvPr id="2051" name="Picture 3" descr="C:\Users\v school\Desktop\2022-23 projects\photos\TREES 2022-23\New folder\WhatsApp Image 2022-12-05 at 8.43.16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1524001" cy="3276600"/>
          </a:xfrm>
          <a:prstGeom prst="rect">
            <a:avLst/>
          </a:prstGeom>
          <a:noFill/>
        </p:spPr>
      </p:pic>
      <p:pic>
        <p:nvPicPr>
          <p:cNvPr id="2055" name="Picture 7" descr="C:\Users\v school\Desktop\2022-23 projects\photos\3. TREE DATA\Tejas\WhatsApp Image 2022-09-14 at 10.03.38 PM (2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24000"/>
            <a:ext cx="1752600" cy="3276600"/>
          </a:xfrm>
          <a:prstGeom prst="rect">
            <a:avLst/>
          </a:prstGeom>
          <a:noFill/>
        </p:spPr>
      </p:pic>
      <p:pic>
        <p:nvPicPr>
          <p:cNvPr id="2057" name="Picture 9" descr="C:\Users\v school\Desktop\2022-23 projects\photos\3. TREE DATA\Tejas\WhatsApp Image 2022-09-14 at 10.03.41 PM (2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0"/>
            <a:ext cx="1715139" cy="3276600"/>
          </a:xfrm>
          <a:prstGeom prst="rect">
            <a:avLst/>
          </a:prstGeom>
          <a:noFill/>
        </p:spPr>
      </p:pic>
      <p:pic>
        <p:nvPicPr>
          <p:cNvPr id="2059" name="Picture 11" descr="C:\Users\v school\Desktop\2022-23 projects\photos\3. TREE DATA\Tejas\WhatsApp Image 2022-09-14 at 10.05.13 PM.jpeg"/>
          <p:cNvPicPr>
            <a:picLocks noChangeAspect="1" noChangeArrowheads="1"/>
          </p:cNvPicPr>
          <p:nvPr/>
        </p:nvPicPr>
        <p:blipFill>
          <a:blip r:embed="rId6" cstate="print"/>
          <a:srcRect b="7778"/>
          <a:stretch>
            <a:fillRect/>
          </a:stretch>
        </p:blipFill>
        <p:spPr bwMode="auto">
          <a:xfrm>
            <a:off x="5257800" y="1524000"/>
            <a:ext cx="1773875" cy="3276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424594" y="480060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Ficus</a:t>
            </a:r>
            <a:r>
              <a:rPr lang="en-US" i="1" dirty="0" smtClean="0"/>
              <a:t> </a:t>
            </a:r>
            <a:r>
              <a:rPr lang="en-US" i="1" dirty="0" err="1" smtClean="0"/>
              <a:t>religiosa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76400" y="4812268"/>
            <a:ext cx="174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Morinda</a:t>
            </a:r>
            <a:r>
              <a:rPr lang="en-US" i="1" dirty="0" smtClean="0"/>
              <a:t> </a:t>
            </a:r>
            <a:r>
              <a:rPr lang="en-US" i="1" dirty="0" err="1" smtClean="0"/>
              <a:t>citrifolia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4800600"/>
            <a:ext cx="170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Nyctanthus</a:t>
            </a:r>
            <a:r>
              <a:rPr lang="en-US" i="1" dirty="0" smtClean="0"/>
              <a:t> arbor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17911" y="4800600"/>
            <a:ext cx="139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Delonix</a:t>
            </a:r>
            <a:r>
              <a:rPr lang="en-US" i="1" dirty="0" smtClean="0"/>
              <a:t> </a:t>
            </a:r>
            <a:r>
              <a:rPr lang="en-US" i="1" dirty="0" err="1" smtClean="0"/>
              <a:t>regia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05200" y="4812268"/>
            <a:ext cx="164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Sterculia</a:t>
            </a:r>
            <a:r>
              <a:rPr lang="en-US" i="1" dirty="0" smtClean="0"/>
              <a:t> </a:t>
            </a:r>
            <a:r>
              <a:rPr lang="en-US" i="1" dirty="0" err="1" smtClean="0"/>
              <a:t>foetida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Data collected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Total Trees counted : 286</a:t>
            </a:r>
            <a:endParaRPr lang="en-US" dirty="0"/>
          </a:p>
          <a:p>
            <a:r>
              <a:rPr lang="en-US" dirty="0"/>
              <a:t>Tallest </a:t>
            </a:r>
            <a:r>
              <a:rPr lang="en-US" dirty="0" smtClean="0"/>
              <a:t>tree: peppal tree was 100 inches girth and height was 145 feet </a:t>
            </a:r>
            <a:endParaRPr lang="en-US" dirty="0"/>
          </a:p>
          <a:p>
            <a:r>
              <a:rPr lang="en-US" dirty="0"/>
              <a:t>Shortest </a:t>
            </a:r>
            <a:r>
              <a:rPr lang="en-US" dirty="0" smtClean="0"/>
              <a:t>tree : Pongamia Pinnata tree was 10 inches girth and height was 19 feet </a:t>
            </a:r>
          </a:p>
          <a:p>
            <a:r>
              <a:rPr lang="en-US" dirty="0" smtClean="0"/>
              <a:t>Max 54 trees were in 9</a:t>
            </a:r>
            <a:r>
              <a:rPr lang="en-US" baseline="30000" dirty="0" smtClean="0"/>
              <a:t>th</a:t>
            </a:r>
            <a:r>
              <a:rPr lang="en-US" dirty="0" smtClean="0"/>
              <a:t> cross and least 11 trees were in 1</a:t>
            </a:r>
            <a:r>
              <a:rPr lang="en-US" baseline="30000" dirty="0" smtClean="0"/>
              <a:t>st</a:t>
            </a:r>
            <a:r>
              <a:rPr lang="en-US" dirty="0" smtClean="0"/>
              <a:t> cross</a:t>
            </a:r>
            <a:endParaRPr lang="en-US" dirty="0"/>
          </a:p>
          <a:p>
            <a:r>
              <a:rPr lang="en-US" dirty="0" smtClean="0"/>
              <a:t>Educated people to plant a sapling in front their houses and collected their phone number for follow up to plant.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CDDE9-DA84-B241-B6B8-53DCD924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and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662DF-F406-D644-8F48-5E4DD57D9C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 In Weavers Colony </a:t>
            </a:r>
            <a:r>
              <a:rPr lang="en-US" dirty="0"/>
              <a:t>there are </a:t>
            </a:r>
            <a:r>
              <a:rPr lang="en-US" dirty="0" smtClean="0"/>
              <a:t>286 Trees. </a:t>
            </a:r>
          </a:p>
          <a:p>
            <a:pPr marL="0" indent="0"/>
            <a:r>
              <a:rPr lang="en-US" dirty="0" smtClean="0"/>
              <a:t> Most </a:t>
            </a:r>
            <a:r>
              <a:rPr lang="en-US" dirty="0"/>
              <a:t>trees </a:t>
            </a:r>
            <a:r>
              <a:rPr lang="en-US" dirty="0" smtClean="0"/>
              <a:t>were found in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cross [54 trees]  </a:t>
            </a:r>
            <a:r>
              <a:rPr lang="en-US" dirty="0"/>
              <a:t>and the </a:t>
            </a:r>
            <a:r>
              <a:rPr lang="en-US" dirty="0" smtClean="0"/>
              <a:t>least count was </a:t>
            </a:r>
            <a:r>
              <a:rPr lang="en-US" dirty="0"/>
              <a:t>in 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smtClean="0"/>
              <a:t>Cross [11 trees]. </a:t>
            </a:r>
          </a:p>
          <a:p>
            <a:pPr marL="0" indent="0"/>
            <a:r>
              <a:rPr lang="en-US" dirty="0" smtClean="0"/>
              <a:t> Dr</a:t>
            </a:r>
            <a:r>
              <a:rPr lang="en-US" dirty="0"/>
              <a:t>. TVR sir </a:t>
            </a:r>
            <a:r>
              <a:rPr lang="en-US" dirty="0" smtClean="0"/>
              <a:t>words, “that a </a:t>
            </a:r>
            <a:r>
              <a:rPr lang="en-US" dirty="0"/>
              <a:t>person </a:t>
            </a:r>
            <a:r>
              <a:rPr lang="en-US" dirty="0" smtClean="0"/>
              <a:t>needs oxygen of </a:t>
            </a:r>
            <a:r>
              <a:rPr lang="en-US" dirty="0"/>
              <a:t>7 trees for his life </a:t>
            </a:r>
            <a:r>
              <a:rPr lang="en-US" dirty="0" smtClean="0"/>
              <a:t>time”.  </a:t>
            </a:r>
          </a:p>
          <a:p>
            <a:pPr marL="0" indent="0"/>
            <a:r>
              <a:rPr lang="en-US" dirty="0" smtClean="0"/>
              <a:t> In our study area there are  286 trees.</a:t>
            </a:r>
          </a:p>
          <a:p>
            <a:pPr marL="0" indent="0"/>
            <a:r>
              <a:rPr lang="en-US" dirty="0" smtClean="0"/>
              <a:t> There is </a:t>
            </a:r>
            <a:r>
              <a:rPr lang="en-US" dirty="0"/>
              <a:t>space </a:t>
            </a:r>
            <a:r>
              <a:rPr lang="en-US" dirty="0" smtClean="0"/>
              <a:t>for another 263 trees to grow. </a:t>
            </a:r>
          </a:p>
          <a:p>
            <a:pPr marL="0" indent="0"/>
            <a:r>
              <a:rPr lang="en-US" dirty="0" smtClean="0"/>
              <a:t> We conveyed people in Weavers colony and took permission to plant 130 saplings out of 263, which will be followed.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xmlns="" val="358636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temperature </a:t>
            </a:r>
            <a:r>
              <a:rPr lang="en-US" sz="2800" dirty="0" smtClean="0"/>
              <a:t>was 2</a:t>
            </a:r>
            <a:r>
              <a:rPr lang="en-US" sz="2800" baseline="30000" dirty="0" smtClean="0"/>
              <a:t>o </a:t>
            </a:r>
            <a:r>
              <a:rPr lang="en-US" sz="2800" dirty="0" smtClean="0"/>
              <a:t>less below the trees as </a:t>
            </a:r>
            <a:r>
              <a:rPr lang="en-US" sz="2800" dirty="0"/>
              <a:t>compared </a:t>
            </a:r>
            <a:r>
              <a:rPr lang="en-US" sz="2800" dirty="0" smtClean="0"/>
              <a:t>the place with out tree. </a:t>
            </a:r>
            <a:endParaRPr lang="en-US" sz="2800" dirty="0"/>
          </a:p>
          <a:p>
            <a:r>
              <a:rPr lang="en-US" sz="2800" dirty="0" smtClean="0"/>
              <a:t>In </a:t>
            </a:r>
            <a:r>
              <a:rPr lang="en-US" sz="2800" dirty="0"/>
              <a:t>weavers colony there are </a:t>
            </a:r>
            <a:r>
              <a:rPr lang="en-US" sz="2800" dirty="0" smtClean="0"/>
              <a:t>286 trees</a:t>
            </a:r>
          </a:p>
          <a:p>
            <a:r>
              <a:rPr lang="en-US" sz="2800" dirty="0" smtClean="0"/>
              <a:t>Space available for another 263 trees to plant in study area.</a:t>
            </a:r>
            <a:endParaRPr lang="en-US" sz="3300" dirty="0"/>
          </a:p>
          <a:p>
            <a:r>
              <a:rPr lang="en-US" sz="2800" dirty="0" smtClean="0"/>
              <a:t>We all should educate the people regarding plantation and encourage them to plant and take care of trees.</a:t>
            </a:r>
          </a:p>
          <a:p>
            <a:r>
              <a:rPr lang="en-US" sz="2800" dirty="0" smtClean="0"/>
              <a:t>Trees </a:t>
            </a:r>
            <a:r>
              <a:rPr lang="en-US" sz="2800" dirty="0"/>
              <a:t>should be </a:t>
            </a:r>
            <a:r>
              <a:rPr lang="en-US" sz="2800" dirty="0" smtClean="0"/>
              <a:t>planted in and around weavers colony </a:t>
            </a:r>
            <a:r>
              <a:rPr lang="en-US" sz="2800" dirty="0"/>
              <a:t>to save the mankind and the animal world.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000" b="1" dirty="0" smtClean="0"/>
              <a:t>We thank</a:t>
            </a:r>
          </a:p>
          <a:p>
            <a:r>
              <a:rPr lang="en-US" sz="4000" b="1" dirty="0" smtClean="0"/>
              <a:t>Our H.M, Guide Teacher  for giving us opportunity  to conduct the study.</a:t>
            </a:r>
          </a:p>
          <a:p>
            <a:r>
              <a:rPr lang="en-US" sz="4000" b="1" dirty="0" smtClean="0"/>
              <a:t>We thank Energy and Wetlands Research Group, Center for Ecological Sciences, Indian Institute of Science. Bangalore, and Lake 2020 for giving us opportunity. 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Shri </a:t>
            </a:r>
            <a:r>
              <a:rPr lang="en-US" sz="4000" b="1" dirty="0" err="1" smtClean="0"/>
              <a:t>Vriju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lal</a:t>
            </a:r>
            <a:r>
              <a:rPr lang="en-US" sz="4000" b="1" dirty="0" smtClean="0"/>
              <a:t> of CEE and Shri </a:t>
            </a:r>
            <a:r>
              <a:rPr lang="en-IN" sz="4000" b="1" dirty="0" err="1" smtClean="0"/>
              <a:t>Chaturved</a:t>
            </a:r>
            <a:r>
              <a:rPr lang="en-IN" sz="4000" b="1" dirty="0" smtClean="0"/>
              <a:t> </a:t>
            </a:r>
            <a:r>
              <a:rPr lang="en-IN" sz="4000" b="1" dirty="0" err="1" smtClean="0"/>
              <a:t>Shet</a:t>
            </a:r>
            <a:r>
              <a:rPr lang="en-IN" sz="4000" b="1" dirty="0" smtClean="0"/>
              <a:t> R </a:t>
            </a:r>
            <a:r>
              <a:rPr lang="en-US" sz="4000" b="1" dirty="0" smtClean="0"/>
              <a:t>for guiding. 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/>
              <a:t> We thank one and all here for giving us opportunity to present the Study.</a:t>
            </a:r>
          </a:p>
          <a:p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5300" y="1745124"/>
            <a:ext cx="8153400" cy="4495800"/>
          </a:xfrm>
        </p:spPr>
        <p:txBody>
          <a:bodyPr/>
          <a:lstStyle/>
          <a:p>
            <a:r>
              <a:rPr lang="en-US" b="1" dirty="0" smtClean="0"/>
              <a:t>Google lens for identification of trees and scientific </a:t>
            </a:r>
            <a:r>
              <a:rPr lang="en-US" b="1" dirty="0"/>
              <a:t>name Wikipedia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667000"/>
            <a:ext cx="8382000" cy="27431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8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TREES CREATE AN ECOSYSTEM BY PROVIDING SHELTER AND FOOD FOR BIRDS AND ANIMALS.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ABSORB CARBON DIOXIDE FROM THE AIR AND RELEASE OXYGEN.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PLAY A SIGNIFICANT ROLE IN REDUCING EROSION AND MODERATING THE CLIMATE.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WIDELY APPRECIATED FOR THEIR PRODUCTS AND THE BEAUTY THEY CONTRIBUTE TO OUR ENVIRONMENT.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81534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To document Trees in W</a:t>
            </a:r>
            <a:r>
              <a:rPr lang="en-US" sz="3200" dirty="0" smtClean="0"/>
              <a:t>eavers Colony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To measure height and girth of identified trees</a:t>
            </a:r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3124200"/>
            <a:ext cx="6553200" cy="129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400" b="1" dirty="0" smtClean="0"/>
              <a:t>Study area: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b="1" dirty="0" smtClean="0"/>
              <a:t>12 </a:t>
            </a:r>
            <a:r>
              <a:rPr lang="en-US" b="1" dirty="0" smtClean="0">
                <a:latin typeface="Times New Roman"/>
                <a:cs typeface="Times New Roman"/>
              </a:rPr>
              <a:t>ͦ</a:t>
            </a:r>
            <a:r>
              <a:rPr lang="en-US" b="1" dirty="0" smtClean="0"/>
              <a:t> 84’40”N, 77 </a:t>
            </a:r>
            <a:r>
              <a:rPr lang="en-US" b="1" dirty="0" smtClean="0">
                <a:latin typeface="Times New Roman"/>
                <a:cs typeface="Times New Roman"/>
              </a:rPr>
              <a:t>ͦ</a:t>
            </a:r>
            <a:r>
              <a:rPr lang="en-US" b="1" dirty="0" smtClean="0"/>
              <a:t> 58’49’’E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b="1" dirty="0" smtClean="0"/>
              <a:t>                    to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b="1" dirty="0" smtClean="0"/>
              <a:t>12 </a:t>
            </a:r>
            <a:r>
              <a:rPr lang="en-US" b="1" dirty="0" smtClean="0">
                <a:latin typeface="Times New Roman"/>
                <a:cs typeface="Times New Roman"/>
              </a:rPr>
              <a:t>ͦ </a:t>
            </a:r>
            <a:r>
              <a:rPr lang="en-US" b="1" dirty="0" smtClean="0"/>
              <a:t>84’50’’ N , 77 </a:t>
            </a:r>
            <a:r>
              <a:rPr lang="en-US" b="1" dirty="0" smtClean="0">
                <a:latin typeface="Times New Roman"/>
                <a:cs typeface="Times New Roman"/>
              </a:rPr>
              <a:t>ͦ</a:t>
            </a:r>
            <a:r>
              <a:rPr lang="en-US" b="1" dirty="0" smtClean="0"/>
              <a:t> 58’23’’E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Weavers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colony, Gottigere,</a:t>
            </a: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Road, Bangalore South,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Bangalore -83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429500" y="49149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438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54486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Study area selected was around 2 sq km </a:t>
            </a:r>
            <a:endParaRPr lang="en-US" sz="2400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 l="27564" t="9977" b="5079"/>
          <a:stretch>
            <a:fillRect/>
          </a:stretch>
        </p:blipFill>
        <p:spPr bwMode="auto">
          <a:xfrm>
            <a:off x="2590800" y="228600"/>
            <a:ext cx="5905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 &amp;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153400" cy="4495800"/>
          </a:xfrm>
        </p:spPr>
        <p:txBody>
          <a:bodyPr/>
          <a:lstStyle/>
          <a:p>
            <a:r>
              <a:rPr lang="en-US" dirty="0" smtClean="0"/>
              <a:t>Covered 10 </a:t>
            </a:r>
            <a:r>
              <a:rPr lang="en-US" dirty="0"/>
              <a:t>crosses from East to West </a:t>
            </a:r>
          </a:p>
          <a:p>
            <a:r>
              <a:rPr lang="en-US" dirty="0"/>
              <a:t>Counted each tree and recorded Girth </a:t>
            </a:r>
            <a:r>
              <a:rPr lang="en-US" dirty="0" smtClean="0"/>
              <a:t>as per standard GBH [Girth at breast height] and </a:t>
            </a:r>
            <a:r>
              <a:rPr lang="en-US" dirty="0"/>
              <a:t>Height of </a:t>
            </a:r>
            <a:r>
              <a:rPr lang="en-US" dirty="0" smtClean="0"/>
              <a:t>trees using Shadow method</a:t>
            </a:r>
            <a:endParaRPr lang="en-US" dirty="0"/>
          </a:p>
          <a:p>
            <a:r>
              <a:rPr lang="en-US" dirty="0" smtClean="0"/>
              <a:t>Used </a:t>
            </a:r>
            <a:r>
              <a:rPr lang="en-US" dirty="0"/>
              <a:t>materials : Measurement Tape</a:t>
            </a:r>
            <a:r>
              <a:rPr lang="en-US" dirty="0" smtClean="0"/>
              <a:t>, set square, </a:t>
            </a:r>
            <a:r>
              <a:rPr lang="en-US" dirty="0"/>
              <a:t>Field Data Book, Smart Phones to Capture </a:t>
            </a:r>
            <a:r>
              <a:rPr lang="en-US" dirty="0" smtClean="0"/>
              <a:t>Picture.</a:t>
            </a:r>
          </a:p>
          <a:p>
            <a:r>
              <a:rPr lang="en-US" dirty="0" smtClean="0"/>
              <a:t>Google lens for identification of trees and scientific name Wikipedia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5250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Checklist of Trees </a:t>
            </a:r>
            <a:r>
              <a:rPr lang="en-US" sz="2400" b="1" dirty="0" smtClean="0"/>
              <a:t>in Weavers colony from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cross to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cross</a:t>
            </a:r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2" y="1397000"/>
          <a:ext cx="8305800" cy="5371742"/>
        </p:xfrm>
        <a:graphic>
          <a:graphicData uri="http://schemas.openxmlformats.org/drawingml/2006/table">
            <a:tbl>
              <a:tblPr/>
              <a:tblGrid>
                <a:gridCol w="395072"/>
                <a:gridCol w="1429230"/>
                <a:gridCol w="1591906"/>
                <a:gridCol w="1467963"/>
                <a:gridCol w="1111622"/>
                <a:gridCol w="1752259"/>
                <a:gridCol w="557748"/>
              </a:tblGrid>
              <a:tr h="584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No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Common 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Scientific name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Family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Order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Medicinal value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 of trees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Guava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Psidium guajava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Myrtle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Myrtales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Stomach pain, diabetes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Pongamia pinnata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Millettia pinnata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Fabaceae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Fabales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Piles, skin diseases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Lazy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Mimosa pigra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Sloth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Pilosa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Dysentry, microbial infections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Neem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Azadirachta indica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Mahogany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Sapindales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Antiinflammatory, anticelular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Parijatha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Nyctanthus arbor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Oleaceae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Lamiales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Fever, malaria, dengue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Cashew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Anacardium occidentale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Anacardiaceae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Sapindales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High cholesterol, heart disease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Purple fruit tree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Sterculia foetida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Clusiaceae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Malpighiales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Stroke, cancer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Turpentine tree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Bursera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simaruba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Burseraceae</a:t>
                      </a: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Sapindales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Lower blood sugar, lower cholesterol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Unchi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Alstonia scholaris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Gentianeles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Diarrhea, ayurvedic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Hatti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fruit tree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Ficus carica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Mulberry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Diabetes, skin diseases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94" marR="580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533404"/>
          <a:ext cx="8382001" cy="6019795"/>
        </p:xfrm>
        <a:graphic>
          <a:graphicData uri="http://schemas.openxmlformats.org/drawingml/2006/table">
            <a:tbl>
              <a:tblPr/>
              <a:tblGrid>
                <a:gridCol w="398697"/>
                <a:gridCol w="1442342"/>
                <a:gridCol w="1606511"/>
                <a:gridCol w="1276850"/>
                <a:gridCol w="1326401"/>
                <a:gridCol w="1768335"/>
                <a:gridCol w="562865"/>
              </a:tblGrid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Coconut tree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Cocos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nucifera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Arecaceae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Arecales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Antibacterial, antifungal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Indian mulberry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Morinda citrifolia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Madder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Gentianeles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Lower blood sugar, lower cholesterol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Gooseberry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Phyllanthus acidus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Phyllanthaceae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Malpighiales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Pain and swelling of pancreas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Neelgiri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Eucalyptus globules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Myraceae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Myrtales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Muscle pain, heals wounds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Curry leaves tree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Murraya koenigil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Rutaceae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Sapindales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Dysentery, diarrhea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Cilantro tree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Coriandrum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sativum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Apiaceae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Apiales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Against infections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Horsepass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Aesculus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hippoastanum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Equidae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Perissodactyla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Cough remedy, reduce fever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Areca palm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Dypsis lutescens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Palmae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Arecales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Antibacterial, hypoglycemic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Almond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Prunus dulcis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Rosales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Blood pressure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Champak tree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Magnolia champaca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Magnolia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Magnoliales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Quick wound, healing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403" marR="6140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799" y="228602"/>
          <a:ext cx="8458201" cy="6392247"/>
        </p:xfrm>
        <a:graphic>
          <a:graphicData uri="http://schemas.openxmlformats.org/drawingml/2006/table">
            <a:tbl>
              <a:tblPr/>
              <a:tblGrid>
                <a:gridCol w="402321"/>
                <a:gridCol w="1350280"/>
                <a:gridCol w="1600200"/>
                <a:gridCol w="1447800"/>
                <a:gridCol w="990600"/>
                <a:gridCol w="2099018"/>
                <a:gridCol w="567982"/>
              </a:tblGrid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Singapore cherry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Muntingia calabura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Muntingiaceae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Malvales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Antiseptic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The Silver Oak Tree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Grevillea robusta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Proteales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Used in the manufacture of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furniture, cabinetry, and fences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Peepal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Ficus religiosa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Mulberry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Rosales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Cough, asthma, ear pain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Mango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Mangifera indica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Anacardiaceae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Sapindales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Stomachic, bronchitis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Star fruit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Averrhoe carambola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Oxalidaceae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Oxalidales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Ayurvedic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skin disorders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Soursop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Amona puricata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Dipterpcarpaceae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Malvales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Wounds, ear ache, headache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Paneer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fruit tree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Syzgium jambos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Myrtaceae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Myrtales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Diabetes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Butter fruit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Bunchoria glandifera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Lauraceae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Laurales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Sperm quality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Ebathi 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Ficus racemosa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Moraceae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Rosales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Various skin diseases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58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Gulmohar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tree</a:t>
                      </a: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Delonix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regia</a:t>
                      </a:r>
                      <a:endParaRPr lang="en-US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Fabaceae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Fabales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Gum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used as a binding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agent and 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 manufacturing tablets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20212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Yellow flametree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Peltophorum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pterocarpum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Fabaceae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Fabales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02124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Used </a:t>
                      </a:r>
                      <a:r>
                        <a:rPr lang="en-US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 fodder and used as dyes</a:t>
                      </a: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8" marR="518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 school\Desktop\2022-23 projects\for final lake 2022\Maps\Tr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04273" y="-453127"/>
            <a:ext cx="5706854" cy="8305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Trees in weavers colony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892</TotalTime>
  <Words>1002</Words>
  <Application>Microsoft Office PowerPoint</Application>
  <PresentationFormat>On-screen Show (4:3)</PresentationFormat>
  <Paragraphs>304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 </vt:lpstr>
      <vt:lpstr>INTRODUCTION</vt:lpstr>
      <vt:lpstr>Objective</vt:lpstr>
      <vt:lpstr>TREES</vt:lpstr>
      <vt:lpstr>Methods &amp; Materials</vt:lpstr>
      <vt:lpstr>Checklist of Trees in Weavers colony from 1st cross to 10th cross</vt:lpstr>
      <vt:lpstr>Slide 7</vt:lpstr>
      <vt:lpstr>Slide 8</vt:lpstr>
      <vt:lpstr>Slide 9</vt:lpstr>
      <vt:lpstr>Slide 10</vt:lpstr>
      <vt:lpstr>Slide 11</vt:lpstr>
      <vt:lpstr>Slide 12</vt:lpstr>
      <vt:lpstr>Slide 13</vt:lpstr>
      <vt:lpstr>Important Data collected</vt:lpstr>
      <vt:lpstr>RESULT and DISCUSSION</vt:lpstr>
      <vt:lpstr>Conclusion</vt:lpstr>
      <vt:lpstr>ACKNOWLEDGEMENT</vt:lpstr>
      <vt:lpstr>References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Administrator</dc:creator>
  <cp:lastModifiedBy>v school</cp:lastModifiedBy>
  <cp:revision>135</cp:revision>
  <dcterms:created xsi:type="dcterms:W3CDTF">2006-08-16T00:00:00Z</dcterms:created>
  <dcterms:modified xsi:type="dcterms:W3CDTF">2022-12-13T05:15:19Z</dcterms:modified>
</cp:coreProperties>
</file>