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6"/>
  </p:notesMasterIdLst>
  <p:sldIdLst>
    <p:sldId id="259" r:id="rId2"/>
    <p:sldId id="277" r:id="rId3"/>
    <p:sldId id="260" r:id="rId4"/>
    <p:sldId id="274" r:id="rId5"/>
    <p:sldId id="282" r:id="rId6"/>
    <p:sldId id="261" r:id="rId7"/>
    <p:sldId id="266" r:id="rId8"/>
    <p:sldId id="281" r:id="rId9"/>
    <p:sldId id="283" r:id="rId10"/>
    <p:sldId id="284" r:id="rId11"/>
    <p:sldId id="267" r:id="rId12"/>
    <p:sldId id="279" r:id="rId13"/>
    <p:sldId id="264" r:id="rId14"/>
    <p:sldId id="26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F027A2-51BE-48D5-BF7C-9F9715AB6288}" type="datetimeFigureOut">
              <a:rPr lang="en-US" smtClean="0"/>
              <a:pPr/>
              <a:t>12/13/2022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763C8B-0221-4188-AD96-FEF25772F18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1D8BD707-D9CF-40AE-B4C6-C98DA3205C09}" type="datetimeFigureOut">
              <a:rPr lang="en-US" smtClean="0"/>
              <a:pPr/>
              <a:t>12/13/2022</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1D8BD707-D9CF-40AE-B4C6-C98DA3205C09}" type="datetimeFigureOut">
              <a:rPr lang="en-US" smtClean="0"/>
              <a:pPr/>
              <a:t>12/13/2022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12/13/2022</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324600" y="1"/>
            <a:ext cx="1371600" cy="1143000"/>
          </a:xfrm>
        </p:spPr>
        <p:txBody>
          <a:bodyPr>
            <a:normAutofit/>
          </a:bodyPr>
          <a:lstStyle/>
          <a:p>
            <a:r>
              <a:rPr sz="3600"/>
              <a:t/>
            </a:r>
            <a:br>
              <a:rPr sz="3600"/>
            </a:br>
            <a:endParaRPr lang="en-US" sz="3200" dirty="0"/>
          </a:p>
        </p:txBody>
      </p:sp>
      <p:sp>
        <p:nvSpPr>
          <p:cNvPr id="6" name="Title 1"/>
          <p:cNvSpPr txBox="1">
            <a:spLocks/>
          </p:cNvSpPr>
          <p:nvPr/>
        </p:nvSpPr>
        <p:spPr>
          <a:xfrm>
            <a:off x="1295400" y="6324600"/>
            <a:ext cx="7634068" cy="381000"/>
          </a:xfrm>
          <a:prstGeom prst="rect">
            <a:avLst/>
          </a:prstGeom>
        </p:spPr>
        <p:txBody>
          <a:bodyPr anchor="b">
            <a:noAutofit/>
          </a:bodyPr>
          <a:lstStyle/>
          <a:p>
            <a:pPr lvl="0" algn="ctr">
              <a:spcBef>
                <a:spcPct val="0"/>
              </a:spcBef>
              <a:defRPr/>
            </a:pPr>
            <a:r>
              <a:rPr kumimoji="0" lang="en-US" sz="2400" b="1" i="1"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Team : </a:t>
            </a:r>
            <a:r>
              <a:rPr kumimoji="0" lang="en-US" sz="2400" b="1" i="1" u="none" strike="noStrike" kern="1200" cap="none" spc="0" normalizeH="0" baseline="0" noProof="0" dirty="0" err="1"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Deepashree</a:t>
            </a:r>
            <a:r>
              <a:rPr kumimoji="0" lang="en-US" sz="2400" b="1" i="1"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S, </a:t>
            </a:r>
            <a:r>
              <a:rPr kumimoji="0" lang="en-US" sz="2400" b="1" i="1" u="none" strike="noStrike" kern="1200" cap="none" spc="0" normalizeH="0" baseline="0" noProof="0" dirty="0" err="1"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Hemashree</a:t>
            </a:r>
            <a:r>
              <a:rPr kumimoji="0" lang="en-US" sz="2400" b="1" i="1"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V   Class - 7</a:t>
            </a:r>
            <a:endParaRPr kumimoji="0" lang="en-US" sz="2800" b="1" i="1"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pic>
        <p:nvPicPr>
          <p:cNvPr id="7" name="Picture 6"/>
          <p:cNvPicPr/>
          <p:nvPr/>
        </p:nvPicPr>
        <p:blipFill>
          <a:blip r:embed="rId2"/>
          <a:srcRect l="4098" t="41348" r="59153" b="37341"/>
          <a:stretch>
            <a:fillRect/>
          </a:stretch>
        </p:blipFill>
        <p:spPr bwMode="auto">
          <a:xfrm>
            <a:off x="1143000" y="228600"/>
            <a:ext cx="7772400" cy="3124200"/>
          </a:xfrm>
          <a:prstGeom prst="rect">
            <a:avLst/>
          </a:prstGeom>
          <a:noFill/>
          <a:ln w="9525">
            <a:noFill/>
            <a:miter lim="800000"/>
            <a:headEnd/>
            <a:tailEnd/>
          </a:ln>
        </p:spPr>
      </p:pic>
      <p:pic>
        <p:nvPicPr>
          <p:cNvPr id="9" name="Picture 8" descr="G:\1 SCAN COPIES SCHOOL ALL DOCUMENTS\School Letterhead.jpg"/>
          <p:cNvPicPr/>
          <p:nvPr/>
        </p:nvPicPr>
        <p:blipFill>
          <a:blip r:embed="rId3" cstate="print"/>
          <a:srcRect l="3045" t="1632" r="15865" b="84382"/>
          <a:stretch>
            <a:fillRect/>
          </a:stretch>
        </p:blipFill>
        <p:spPr bwMode="auto">
          <a:xfrm>
            <a:off x="2133600" y="3352800"/>
            <a:ext cx="5715000" cy="1295400"/>
          </a:xfrm>
          <a:prstGeom prst="rect">
            <a:avLst/>
          </a:prstGeom>
          <a:noFill/>
          <a:ln w="9525">
            <a:noFill/>
            <a:miter lim="800000"/>
            <a:headEnd/>
            <a:tailEnd/>
          </a:ln>
        </p:spPr>
      </p:pic>
      <p:sp>
        <p:nvSpPr>
          <p:cNvPr id="10" name="Rectangle 9"/>
          <p:cNvSpPr/>
          <p:nvPr/>
        </p:nvSpPr>
        <p:spPr>
          <a:xfrm>
            <a:off x="3048000" y="4724400"/>
            <a:ext cx="4343400" cy="461665"/>
          </a:xfrm>
          <a:prstGeom prst="rect">
            <a:avLst/>
          </a:prstGeom>
        </p:spPr>
        <p:txBody>
          <a:bodyPr wrap="square">
            <a:spAutoFit/>
          </a:bodyPr>
          <a:lstStyle/>
          <a:p>
            <a:pPr algn="ctr"/>
            <a:r>
              <a:rPr lang="en-US" sz="2400" b="1" dirty="0" smtClean="0">
                <a:ln w="1905"/>
                <a:solidFill>
                  <a:srgbClr val="00B050"/>
                </a:solidFill>
                <a:effectLst>
                  <a:innerShdw blurRad="69850" dist="43180" dir="5400000">
                    <a:srgbClr val="000000">
                      <a:alpha val="65000"/>
                    </a:srgbClr>
                  </a:innerShdw>
                </a:effectLst>
              </a:rPr>
              <a:t>LAKE CONFERENCE 2022</a:t>
            </a:r>
            <a:endParaRPr lang="en-US" sz="2400" b="1" dirty="0">
              <a:ln w="1905"/>
              <a:solidFill>
                <a:srgbClr val="00B050"/>
              </a:solidFill>
              <a:effectLst>
                <a:innerShdw blurRad="69850" dist="43180" dir="5400000">
                  <a:srgbClr val="000000">
                    <a:alpha val="65000"/>
                  </a:srgbClr>
                </a:innerShdw>
              </a:effectLst>
            </a:endParaRPr>
          </a:p>
        </p:txBody>
      </p:sp>
      <p:sp>
        <p:nvSpPr>
          <p:cNvPr id="8" name="Rectangle 7"/>
          <p:cNvSpPr/>
          <p:nvPr/>
        </p:nvSpPr>
        <p:spPr>
          <a:xfrm>
            <a:off x="1219200" y="5105400"/>
            <a:ext cx="7772400" cy="1200329"/>
          </a:xfrm>
          <a:prstGeom prst="rect">
            <a:avLst/>
          </a:prstGeom>
        </p:spPr>
        <p:txBody>
          <a:bodyPr wrap="square">
            <a:spAutoFit/>
          </a:bodyPr>
          <a:lstStyle/>
          <a:p>
            <a:pPr lvl="0" algn="ctr">
              <a:spcBef>
                <a:spcPct val="0"/>
              </a:spcBef>
              <a:defRPr/>
            </a:pPr>
            <a:r>
              <a:rPr lang="en-US" sz="24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rPr>
              <a:t>Observation and documentation of Medicinal Plants grown in houses of Weavers colony</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v school\Desktop\2022-23 projects\photos\medi\WhatsApp Image 2022-12-06 at 4.09.36 PM.jpeg"/>
          <p:cNvPicPr>
            <a:picLocks noChangeAspect="1" noChangeArrowheads="1"/>
          </p:cNvPicPr>
          <p:nvPr/>
        </p:nvPicPr>
        <p:blipFill>
          <a:blip r:embed="rId2" cstate="print"/>
          <a:srcRect t="11111" b="5556"/>
          <a:stretch>
            <a:fillRect/>
          </a:stretch>
        </p:blipFill>
        <p:spPr bwMode="auto">
          <a:xfrm>
            <a:off x="6400800" y="228600"/>
            <a:ext cx="2057400" cy="2971800"/>
          </a:xfrm>
          <a:prstGeom prst="rect">
            <a:avLst/>
          </a:prstGeom>
          <a:noFill/>
        </p:spPr>
      </p:pic>
      <p:pic>
        <p:nvPicPr>
          <p:cNvPr id="2055" name="Picture 7" descr="C:\Users\v school\Desktop\2022-23 projects\photos\medi\WhatsApp Image 2022-12-06 at 4.09.37 PM.jpeg"/>
          <p:cNvPicPr>
            <a:picLocks noChangeAspect="1" noChangeArrowheads="1"/>
          </p:cNvPicPr>
          <p:nvPr/>
        </p:nvPicPr>
        <p:blipFill>
          <a:blip r:embed="rId3" cstate="print"/>
          <a:srcRect/>
          <a:stretch>
            <a:fillRect/>
          </a:stretch>
        </p:blipFill>
        <p:spPr bwMode="auto">
          <a:xfrm>
            <a:off x="609600" y="3733800"/>
            <a:ext cx="1948671" cy="2274570"/>
          </a:xfrm>
          <a:prstGeom prst="rect">
            <a:avLst/>
          </a:prstGeom>
          <a:noFill/>
        </p:spPr>
      </p:pic>
      <p:pic>
        <p:nvPicPr>
          <p:cNvPr id="2056" name="Picture 8" descr="C:\Users\v school\Desktop\2022-23 projects\photos\medi\WhatsApp Image 2022-11-18 at 11.49.44 AM.jpeg"/>
          <p:cNvPicPr>
            <a:picLocks noChangeAspect="1" noChangeArrowheads="1"/>
          </p:cNvPicPr>
          <p:nvPr/>
        </p:nvPicPr>
        <p:blipFill>
          <a:blip r:embed="rId4"/>
          <a:srcRect l="50833" r="13333" b="16667"/>
          <a:stretch>
            <a:fillRect/>
          </a:stretch>
        </p:blipFill>
        <p:spPr bwMode="auto">
          <a:xfrm>
            <a:off x="2819400" y="3733801"/>
            <a:ext cx="3505200" cy="2285999"/>
          </a:xfrm>
          <a:prstGeom prst="rect">
            <a:avLst/>
          </a:prstGeom>
          <a:noFill/>
        </p:spPr>
      </p:pic>
      <p:pic>
        <p:nvPicPr>
          <p:cNvPr id="2057" name="Picture 9" descr="C:\Users\v school\Desktop\2022-23 projects\photos\medi\WhatsApp Image 2022-11-18 at 11.48.15 AM (1).jpeg"/>
          <p:cNvPicPr>
            <a:picLocks noChangeAspect="1" noChangeArrowheads="1"/>
          </p:cNvPicPr>
          <p:nvPr/>
        </p:nvPicPr>
        <p:blipFill>
          <a:blip r:embed="rId5" cstate="print"/>
          <a:srcRect t="33333"/>
          <a:stretch>
            <a:fillRect/>
          </a:stretch>
        </p:blipFill>
        <p:spPr bwMode="auto">
          <a:xfrm>
            <a:off x="6858000" y="3505200"/>
            <a:ext cx="1784580" cy="2514600"/>
          </a:xfrm>
          <a:prstGeom prst="rect">
            <a:avLst/>
          </a:prstGeom>
          <a:noFill/>
        </p:spPr>
      </p:pic>
      <p:sp>
        <p:nvSpPr>
          <p:cNvPr id="10" name="Rectangle 9"/>
          <p:cNvSpPr/>
          <p:nvPr/>
        </p:nvSpPr>
        <p:spPr>
          <a:xfrm>
            <a:off x="1066800" y="6096000"/>
            <a:ext cx="1255472" cy="390684"/>
          </a:xfrm>
          <a:prstGeom prst="rect">
            <a:avLst/>
          </a:prstGeom>
        </p:spPr>
        <p:txBody>
          <a:bodyPr wrap="none">
            <a:spAutoFit/>
          </a:bodyPr>
          <a:lstStyle/>
          <a:p>
            <a:pPr>
              <a:lnSpc>
                <a:spcPct val="115000"/>
              </a:lnSpc>
            </a:pPr>
            <a:r>
              <a:rPr lang="en-US" dirty="0" err="1" smtClean="0">
                <a:solidFill>
                  <a:srgbClr val="002060"/>
                </a:solidFill>
                <a:latin typeface="Times New Roman"/>
                <a:ea typeface="Times New Roman"/>
                <a:cs typeface="Times New Roman"/>
              </a:rPr>
              <a:t>Lemo</a:t>
            </a:r>
            <a:r>
              <a:rPr lang="en-US" dirty="0" smtClean="0">
                <a:solidFill>
                  <a:srgbClr val="002060"/>
                </a:solidFill>
                <a:latin typeface="Times New Roman"/>
                <a:ea typeface="Times New Roman"/>
                <a:cs typeface="Times New Roman"/>
              </a:rPr>
              <a:t> grass</a:t>
            </a:r>
            <a:endParaRPr lang="en-US" dirty="0">
              <a:solidFill>
                <a:srgbClr val="002060"/>
              </a:solidFill>
              <a:latin typeface="Calibri"/>
              <a:ea typeface="Times New Roman"/>
              <a:cs typeface="Times New Roman"/>
            </a:endParaRPr>
          </a:p>
        </p:txBody>
      </p:sp>
      <p:sp>
        <p:nvSpPr>
          <p:cNvPr id="11" name="Rectangle 10"/>
          <p:cNvSpPr/>
          <p:nvPr/>
        </p:nvSpPr>
        <p:spPr>
          <a:xfrm>
            <a:off x="7010400" y="3048000"/>
            <a:ext cx="1110304" cy="390684"/>
          </a:xfrm>
          <a:prstGeom prst="rect">
            <a:avLst/>
          </a:prstGeom>
        </p:spPr>
        <p:txBody>
          <a:bodyPr wrap="none">
            <a:spAutoFit/>
          </a:bodyPr>
          <a:lstStyle/>
          <a:p>
            <a:pPr>
              <a:lnSpc>
                <a:spcPct val="115000"/>
              </a:lnSpc>
            </a:pPr>
            <a:r>
              <a:rPr lang="en-US" dirty="0" smtClean="0">
                <a:solidFill>
                  <a:srgbClr val="002060"/>
                </a:solidFill>
                <a:latin typeface="Times New Roman"/>
                <a:ea typeface="Times New Roman"/>
                <a:cs typeface="Times New Roman"/>
              </a:rPr>
              <a:t>Aloe Vera</a:t>
            </a:r>
            <a:endParaRPr lang="en-US" dirty="0">
              <a:solidFill>
                <a:srgbClr val="002060"/>
              </a:solidFill>
              <a:latin typeface="Calibri"/>
              <a:ea typeface="Times New Roman"/>
              <a:cs typeface="Times New Roman"/>
            </a:endParaRPr>
          </a:p>
        </p:txBody>
      </p:sp>
      <p:sp>
        <p:nvSpPr>
          <p:cNvPr id="13" name="Rectangle 12"/>
          <p:cNvSpPr/>
          <p:nvPr/>
        </p:nvSpPr>
        <p:spPr>
          <a:xfrm>
            <a:off x="7086600" y="6096000"/>
            <a:ext cx="1640193" cy="410882"/>
          </a:xfrm>
          <a:prstGeom prst="rect">
            <a:avLst/>
          </a:prstGeom>
        </p:spPr>
        <p:txBody>
          <a:bodyPr wrap="none">
            <a:spAutoFit/>
          </a:bodyPr>
          <a:lstStyle/>
          <a:p>
            <a:pPr>
              <a:lnSpc>
                <a:spcPct val="115000"/>
              </a:lnSpc>
            </a:pPr>
            <a:r>
              <a:rPr lang="en-US" dirty="0" smtClean="0">
                <a:solidFill>
                  <a:srgbClr val="002060"/>
                </a:solidFill>
                <a:latin typeface="Times New Roman"/>
                <a:ea typeface="Times New Roman"/>
                <a:cs typeface="Times New Roman"/>
              </a:rPr>
              <a:t>Cuban Oregano</a:t>
            </a:r>
            <a:endParaRPr lang="en-US" dirty="0">
              <a:solidFill>
                <a:srgbClr val="002060"/>
              </a:solidFill>
              <a:latin typeface="Calibri"/>
              <a:ea typeface="Times New Roman"/>
              <a:cs typeface="Times New Roman"/>
            </a:endParaRPr>
          </a:p>
        </p:txBody>
      </p:sp>
      <p:pic>
        <p:nvPicPr>
          <p:cNvPr id="14" name="Picture 2" descr="C:\Users\v school\Desktop\2022-23 projects\photos\medi\WhatsApp Image 2022-11-18 at 11.48.15 AM.jpeg"/>
          <p:cNvPicPr>
            <a:picLocks noChangeAspect="1" noChangeArrowheads="1"/>
          </p:cNvPicPr>
          <p:nvPr/>
        </p:nvPicPr>
        <p:blipFill>
          <a:blip r:embed="rId6" cstate="print"/>
          <a:srcRect b="22222"/>
          <a:stretch>
            <a:fillRect/>
          </a:stretch>
        </p:blipFill>
        <p:spPr bwMode="auto">
          <a:xfrm>
            <a:off x="160102" y="228599"/>
            <a:ext cx="1821098" cy="2993733"/>
          </a:xfrm>
          <a:prstGeom prst="rect">
            <a:avLst/>
          </a:prstGeom>
          <a:noFill/>
        </p:spPr>
      </p:pic>
      <p:pic>
        <p:nvPicPr>
          <p:cNvPr id="15" name="Picture 3" descr="C:\Users\v school\Desktop\2022-23 projects\photos\medi\WhatsApp Image 2022-11-18 at 11.49.43 AM.jpeg"/>
          <p:cNvPicPr>
            <a:picLocks noChangeAspect="1" noChangeArrowheads="1"/>
          </p:cNvPicPr>
          <p:nvPr/>
        </p:nvPicPr>
        <p:blipFill>
          <a:blip r:embed="rId7" cstate="print"/>
          <a:srcRect/>
          <a:stretch>
            <a:fillRect/>
          </a:stretch>
        </p:blipFill>
        <p:spPr bwMode="auto">
          <a:xfrm>
            <a:off x="2133600" y="228600"/>
            <a:ext cx="1885950" cy="2971800"/>
          </a:xfrm>
          <a:prstGeom prst="rect">
            <a:avLst/>
          </a:prstGeom>
          <a:noFill/>
        </p:spPr>
      </p:pic>
      <p:pic>
        <p:nvPicPr>
          <p:cNvPr id="16" name="Picture 4" descr="C:\Users\v school\Desktop\2022-23 projects\photos\medi\WhatsApp Image 2022-11-18 at 11.49.44 AM (1).jpeg"/>
          <p:cNvPicPr>
            <a:picLocks noChangeAspect="1" noChangeArrowheads="1"/>
          </p:cNvPicPr>
          <p:nvPr/>
        </p:nvPicPr>
        <p:blipFill>
          <a:blip r:embed="rId8" cstate="print"/>
          <a:srcRect/>
          <a:stretch>
            <a:fillRect/>
          </a:stretch>
        </p:blipFill>
        <p:spPr bwMode="auto">
          <a:xfrm>
            <a:off x="4191000" y="228600"/>
            <a:ext cx="2057400" cy="2971800"/>
          </a:xfrm>
          <a:prstGeom prst="rect">
            <a:avLst/>
          </a:prstGeom>
          <a:noFill/>
        </p:spPr>
      </p:pic>
      <p:sp>
        <p:nvSpPr>
          <p:cNvPr id="17" name="Rectangle 16"/>
          <p:cNvSpPr/>
          <p:nvPr/>
        </p:nvSpPr>
        <p:spPr>
          <a:xfrm>
            <a:off x="962973" y="3190716"/>
            <a:ext cx="1018227" cy="390684"/>
          </a:xfrm>
          <a:prstGeom prst="rect">
            <a:avLst/>
          </a:prstGeom>
        </p:spPr>
        <p:txBody>
          <a:bodyPr wrap="none">
            <a:spAutoFit/>
          </a:bodyPr>
          <a:lstStyle/>
          <a:p>
            <a:pPr>
              <a:lnSpc>
                <a:spcPct val="115000"/>
              </a:lnSpc>
            </a:pPr>
            <a:r>
              <a:rPr lang="en-US" dirty="0" err="1" smtClean="0">
                <a:solidFill>
                  <a:srgbClr val="002060"/>
                </a:solidFill>
                <a:latin typeface="Times New Roman"/>
                <a:ea typeface="Times New Roman"/>
                <a:cs typeface="Times New Roman"/>
              </a:rPr>
              <a:t>Thumbai</a:t>
            </a:r>
            <a:endParaRPr lang="en-US" dirty="0">
              <a:solidFill>
                <a:srgbClr val="002060"/>
              </a:solidFill>
              <a:latin typeface="Calibri"/>
              <a:ea typeface="Times New Roman"/>
              <a:cs typeface="Times New Roman"/>
            </a:endParaRPr>
          </a:p>
        </p:txBody>
      </p:sp>
      <p:sp>
        <p:nvSpPr>
          <p:cNvPr id="18" name="Rectangle 17"/>
          <p:cNvSpPr/>
          <p:nvPr/>
        </p:nvSpPr>
        <p:spPr>
          <a:xfrm>
            <a:off x="2514600" y="3200400"/>
            <a:ext cx="992579" cy="390684"/>
          </a:xfrm>
          <a:prstGeom prst="rect">
            <a:avLst/>
          </a:prstGeom>
        </p:spPr>
        <p:txBody>
          <a:bodyPr wrap="none">
            <a:spAutoFit/>
          </a:bodyPr>
          <a:lstStyle/>
          <a:p>
            <a:pPr>
              <a:lnSpc>
                <a:spcPct val="115000"/>
              </a:lnSpc>
            </a:pPr>
            <a:r>
              <a:rPr lang="en-US" dirty="0" smtClean="0">
                <a:solidFill>
                  <a:srgbClr val="002060"/>
                </a:solidFill>
                <a:latin typeface="Times New Roman"/>
                <a:ea typeface="Times New Roman"/>
                <a:cs typeface="Times New Roman"/>
              </a:rPr>
              <a:t>Hibiscus</a:t>
            </a:r>
            <a:endParaRPr lang="en-US" dirty="0">
              <a:solidFill>
                <a:srgbClr val="002060"/>
              </a:solidFill>
              <a:latin typeface="Calibri"/>
              <a:ea typeface="Times New Roman"/>
              <a:cs typeface="Times New Roman"/>
            </a:endParaRPr>
          </a:p>
        </p:txBody>
      </p:sp>
      <p:sp>
        <p:nvSpPr>
          <p:cNvPr id="19" name="Rectangle 18"/>
          <p:cNvSpPr/>
          <p:nvPr/>
        </p:nvSpPr>
        <p:spPr>
          <a:xfrm>
            <a:off x="4419600" y="3200400"/>
            <a:ext cx="1537600" cy="390684"/>
          </a:xfrm>
          <a:prstGeom prst="rect">
            <a:avLst/>
          </a:prstGeom>
        </p:spPr>
        <p:txBody>
          <a:bodyPr wrap="none">
            <a:spAutoFit/>
          </a:bodyPr>
          <a:lstStyle/>
          <a:p>
            <a:pPr>
              <a:lnSpc>
                <a:spcPct val="115000"/>
              </a:lnSpc>
            </a:pPr>
            <a:r>
              <a:rPr lang="en-US" dirty="0" smtClean="0">
                <a:solidFill>
                  <a:srgbClr val="002060"/>
                </a:solidFill>
                <a:latin typeface="Times New Roman"/>
                <a:ea typeface="Times New Roman"/>
                <a:cs typeface="Times New Roman"/>
              </a:rPr>
              <a:t>Miracle leaves</a:t>
            </a:r>
            <a:endParaRPr lang="en-US" dirty="0">
              <a:solidFill>
                <a:srgbClr val="002060"/>
              </a:solidFill>
              <a:latin typeface="Calibri"/>
              <a:ea typeface="Times New Roman"/>
              <a:cs typeface="Times New Roman"/>
            </a:endParaRPr>
          </a:p>
        </p:txBody>
      </p:sp>
      <p:sp>
        <p:nvSpPr>
          <p:cNvPr id="20" name="Rectangle 19"/>
          <p:cNvSpPr/>
          <p:nvPr/>
        </p:nvSpPr>
        <p:spPr>
          <a:xfrm>
            <a:off x="3245425" y="6019800"/>
            <a:ext cx="2698175" cy="709233"/>
          </a:xfrm>
          <a:prstGeom prst="rect">
            <a:avLst/>
          </a:prstGeom>
        </p:spPr>
        <p:txBody>
          <a:bodyPr wrap="none">
            <a:spAutoFit/>
          </a:bodyPr>
          <a:lstStyle/>
          <a:p>
            <a:pPr algn="ctr">
              <a:lnSpc>
                <a:spcPct val="115000"/>
              </a:lnSpc>
            </a:pPr>
            <a:r>
              <a:rPr lang="en-US" dirty="0" smtClean="0">
                <a:solidFill>
                  <a:srgbClr val="002060"/>
                </a:solidFill>
                <a:latin typeface="Times New Roman"/>
                <a:ea typeface="Times New Roman"/>
                <a:cs typeface="Times New Roman"/>
              </a:rPr>
              <a:t>Plants grown in household </a:t>
            </a:r>
          </a:p>
          <a:p>
            <a:pPr algn="ctr">
              <a:lnSpc>
                <a:spcPct val="115000"/>
              </a:lnSpc>
            </a:pPr>
            <a:r>
              <a:rPr lang="en-US" dirty="0" smtClean="0">
                <a:solidFill>
                  <a:srgbClr val="002060"/>
                </a:solidFill>
                <a:latin typeface="Times New Roman"/>
                <a:ea typeface="Times New Roman"/>
                <a:cs typeface="Times New Roman"/>
              </a:rPr>
              <a:t>of Weavers colony</a:t>
            </a:r>
            <a:endParaRPr lang="en-US" dirty="0">
              <a:solidFill>
                <a:srgbClr val="002060"/>
              </a:solidFill>
              <a:latin typeface="Calibri"/>
              <a:ea typeface="Times New Roman"/>
              <a:cs typeface="Times New Roman"/>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8" y="-152400"/>
            <a:ext cx="7498080" cy="1143000"/>
          </a:xfrm>
        </p:spPr>
        <p:txBody>
          <a:bodyPr/>
          <a:lstStyle/>
          <a:p>
            <a:r>
              <a:rPr lang="en-US" b="1" dirty="0">
                <a:ln>
                  <a:solidFill>
                    <a:srgbClr val="00B050"/>
                  </a:solidFill>
                </a:ln>
                <a:solidFill>
                  <a:sysClr val="windowText" lastClr="000000"/>
                </a:solidFill>
              </a:rPr>
              <a:t>Conclusion</a:t>
            </a:r>
            <a:endParaRPr lang="en-US" dirty="0">
              <a:ln>
                <a:solidFill>
                  <a:srgbClr val="00B050"/>
                </a:solidFill>
              </a:ln>
              <a:solidFill>
                <a:sysClr val="windowText" lastClr="000000"/>
              </a:solidFill>
            </a:endParaRPr>
          </a:p>
        </p:txBody>
      </p:sp>
      <p:sp>
        <p:nvSpPr>
          <p:cNvPr id="3" name="Content Placeholder 2"/>
          <p:cNvSpPr>
            <a:spLocks noGrp="1"/>
          </p:cNvSpPr>
          <p:nvPr>
            <p:ph idx="1"/>
          </p:nvPr>
        </p:nvSpPr>
        <p:spPr>
          <a:xfrm>
            <a:off x="990600" y="762000"/>
            <a:ext cx="8229600" cy="4953000"/>
          </a:xfrm>
        </p:spPr>
        <p:txBody>
          <a:bodyPr>
            <a:noAutofit/>
          </a:bodyPr>
          <a:lstStyle/>
          <a:p>
            <a:pPr>
              <a:lnSpc>
                <a:spcPct val="150000"/>
              </a:lnSpc>
            </a:pPr>
            <a:r>
              <a:rPr lang="en-US" sz="2200" dirty="0" smtClean="0"/>
              <a:t>The present study has explored interesting data on the medicinal plants that are grown in households of Weavers Colony. </a:t>
            </a:r>
          </a:p>
          <a:p>
            <a:pPr>
              <a:lnSpc>
                <a:spcPct val="150000"/>
              </a:lnSpc>
            </a:pPr>
            <a:r>
              <a:rPr lang="en-US" sz="2200" dirty="0" smtClean="0"/>
              <a:t>Many of the plants were grown as knowledge was passed from their elders. </a:t>
            </a:r>
          </a:p>
          <a:p>
            <a:pPr>
              <a:lnSpc>
                <a:spcPct val="150000"/>
              </a:lnSpc>
            </a:pPr>
            <a:r>
              <a:rPr lang="en-US" sz="2200" dirty="0" smtClean="0"/>
              <a:t>Medicinal plants grown in household  were consumed in various forms such as preparing </a:t>
            </a:r>
            <a:r>
              <a:rPr lang="en-US" sz="2200" dirty="0" err="1" smtClean="0"/>
              <a:t>kashaya</a:t>
            </a:r>
            <a:r>
              <a:rPr lang="en-US" sz="2200" dirty="0" smtClean="0"/>
              <a:t>,  eaten as raw leaves, cooking, cosmetic, treating wounds and while bathing.</a:t>
            </a:r>
          </a:p>
          <a:p>
            <a:pPr>
              <a:lnSpc>
                <a:spcPct val="150000"/>
              </a:lnSpc>
            </a:pPr>
            <a:r>
              <a:rPr lang="en-US" sz="2200" dirty="0" smtClean="0"/>
              <a:t>This area provides further scope for the study to know household remedies followed by the people, as it was transferred from their elders.  This may be useful to know the traditional way of using medicinal plants. </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ACKNOWLEDGEMENT</a:t>
            </a:r>
          </a:p>
        </p:txBody>
      </p:sp>
      <p:sp>
        <p:nvSpPr>
          <p:cNvPr id="4" name="Text Placeholder 2"/>
          <p:cNvSpPr>
            <a:spLocks noGrp="1"/>
          </p:cNvSpPr>
          <p:nvPr>
            <p:ph idx="1"/>
          </p:nvPr>
        </p:nvSpPr>
        <p:spPr>
          <a:xfrm>
            <a:off x="914400" y="1447800"/>
            <a:ext cx="8019288" cy="4800600"/>
          </a:xfrm>
        </p:spPr>
        <p:txBody>
          <a:bodyPr>
            <a:noAutofit/>
          </a:bodyPr>
          <a:lstStyle/>
          <a:p>
            <a:r>
              <a:rPr lang="en-US" dirty="0" smtClean="0"/>
              <a:t>We thank our H.M, Guide Teacher for allowing us to conduct the Study. </a:t>
            </a:r>
          </a:p>
          <a:p>
            <a:r>
              <a:rPr lang="en-US" dirty="0" smtClean="0"/>
              <a:t>We thank Energy and Wetland Research Group, Center for Ecology Sciences, Indian Institute of Science. Bangalore.</a:t>
            </a:r>
          </a:p>
          <a:p>
            <a:r>
              <a:rPr lang="en-US" dirty="0" smtClean="0"/>
              <a:t>Shri </a:t>
            </a:r>
            <a:r>
              <a:rPr lang="en-US" dirty="0" err="1" smtClean="0"/>
              <a:t>Vriju</a:t>
            </a:r>
            <a:r>
              <a:rPr lang="en-US" dirty="0" smtClean="0"/>
              <a:t> </a:t>
            </a:r>
            <a:r>
              <a:rPr lang="en-US" dirty="0" err="1" smtClean="0"/>
              <a:t>lal</a:t>
            </a:r>
            <a:r>
              <a:rPr lang="en-US" dirty="0" smtClean="0"/>
              <a:t> of CEE and Shri </a:t>
            </a:r>
            <a:r>
              <a:rPr lang="en-US" dirty="0" err="1" smtClean="0"/>
              <a:t>Cheturved</a:t>
            </a:r>
            <a:r>
              <a:rPr lang="en-US" dirty="0" smtClean="0"/>
              <a:t> </a:t>
            </a:r>
            <a:r>
              <a:rPr lang="en-US" dirty="0" err="1" smtClean="0"/>
              <a:t>Seit</a:t>
            </a:r>
            <a:r>
              <a:rPr lang="en-US" dirty="0" smtClean="0"/>
              <a:t> for guiding.</a:t>
            </a:r>
          </a:p>
          <a:p>
            <a:r>
              <a:rPr lang="en-US" dirty="0" smtClean="0"/>
              <a:t>We thank one and all here for giving us opportunity to present the Study.</a:t>
            </a:r>
            <a:endParaRPr lang="en-US" dirty="0"/>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n>
                  <a:solidFill>
                    <a:srgbClr val="00B050"/>
                  </a:solidFill>
                </a:ln>
                <a:solidFill>
                  <a:sysClr val="windowText" lastClr="000000"/>
                </a:solidFill>
              </a:rPr>
              <a:t>Reference</a:t>
            </a:r>
          </a:p>
        </p:txBody>
      </p:sp>
      <p:sp>
        <p:nvSpPr>
          <p:cNvPr id="3" name="Content Placeholder 2"/>
          <p:cNvSpPr>
            <a:spLocks noGrp="1"/>
          </p:cNvSpPr>
          <p:nvPr>
            <p:ph idx="1"/>
          </p:nvPr>
        </p:nvSpPr>
        <p:spPr/>
        <p:txBody>
          <a:bodyPr/>
          <a:lstStyle/>
          <a:p>
            <a:r>
              <a:rPr lang="en-US" b="1" dirty="0">
                <a:latin typeface="Aharoni" pitchFamily="2" charset="-79"/>
                <a:cs typeface="Aharoni" pitchFamily="2" charset="-79"/>
              </a:rPr>
              <a:t>For scientific name and information </a:t>
            </a:r>
            <a:r>
              <a:rPr lang="en-US" b="1" dirty="0" smtClean="0">
                <a:latin typeface="Aharoni" pitchFamily="2" charset="-79"/>
                <a:cs typeface="Aharoni" pitchFamily="2" charset="-79"/>
              </a:rPr>
              <a:t>Wikipedia.</a:t>
            </a:r>
          </a:p>
          <a:p>
            <a:r>
              <a:rPr lang="en-US" b="1" dirty="0" smtClean="0">
                <a:latin typeface="Aharoni" pitchFamily="2" charset="-79"/>
                <a:cs typeface="Aharoni" pitchFamily="2" charset="-79"/>
              </a:rPr>
              <a:t>iNaturalist for names</a:t>
            </a:r>
          </a:p>
          <a:p>
            <a:r>
              <a:rPr lang="en-US" dirty="0" smtClean="0">
                <a:latin typeface="Aharoni" pitchFamily="2" charset="-79"/>
                <a:cs typeface="Aharoni" pitchFamily="2" charset="-79"/>
              </a:rPr>
              <a:t>Identified plants using Google lens.</a:t>
            </a:r>
            <a:endParaRPr lang="en-US" b="1" dirty="0">
              <a:latin typeface="Aharoni" pitchFamily="2" charset="-79"/>
              <a:cs typeface="Aharoni" pitchFamily="2" charset="-79"/>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700" y="2057400"/>
            <a:ext cx="8382000" cy="2743199"/>
          </a:xfrm>
        </p:spPr>
        <p:txBody>
          <a:bodyPr>
            <a:normAutofit/>
          </a:bodyPr>
          <a:lstStyle/>
          <a:p>
            <a:pPr algn="ctr">
              <a:buNone/>
            </a:pPr>
            <a:r>
              <a:rPr lang="en-US" sz="8800" b="1" i="1" cap="all"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rPr>
              <a:t>THANK YOU</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0179" y="-269647"/>
            <a:ext cx="7498080" cy="1143000"/>
          </a:xfrm>
        </p:spPr>
        <p:txBody>
          <a:bodyPr/>
          <a:lstStyle/>
          <a:p>
            <a:r>
              <a:rPr lang="en-US" dirty="0">
                <a:ln>
                  <a:solidFill>
                    <a:srgbClr val="00B050"/>
                  </a:solidFill>
                </a:ln>
              </a:rPr>
              <a:t>INTRODUCTION</a:t>
            </a:r>
          </a:p>
        </p:txBody>
      </p:sp>
      <p:sp>
        <p:nvSpPr>
          <p:cNvPr id="3" name="Content Placeholder 2"/>
          <p:cNvSpPr>
            <a:spLocks noGrp="1"/>
          </p:cNvSpPr>
          <p:nvPr>
            <p:ph idx="1"/>
          </p:nvPr>
        </p:nvSpPr>
        <p:spPr>
          <a:xfrm>
            <a:off x="1149532" y="873353"/>
            <a:ext cx="7498080" cy="5375047"/>
          </a:xfrm>
        </p:spPr>
        <p:txBody>
          <a:bodyPr>
            <a:noAutofit/>
          </a:bodyPr>
          <a:lstStyle/>
          <a:p>
            <a:r>
              <a:rPr lang="en-IN" sz="2800" dirty="0"/>
              <a:t>A </a:t>
            </a:r>
            <a:r>
              <a:rPr lang="en-US" sz="2800" dirty="0"/>
              <a:t>medicinal plant is a plant that is used with the intention of maintaining health, to be administered for a specific condition, or both, whether in modern medicine or in traditional medicine </a:t>
            </a:r>
          </a:p>
          <a:p>
            <a:r>
              <a:rPr lang="en-IN" sz="2800" dirty="0"/>
              <a:t>Medicinal plants, also called medicinal herbs, have been discovered and used in traditional medicine practices since  pre-historic times. </a:t>
            </a:r>
            <a:endParaRPr lang="en-US" sz="2800" dirty="0"/>
          </a:p>
          <a:p>
            <a:r>
              <a:rPr lang="en-IN" sz="2800" dirty="0"/>
              <a:t>The use of medicinal plants is found in all cultures of the world. Approximately 90% of </a:t>
            </a:r>
            <a:r>
              <a:rPr lang="en-US" sz="2800" dirty="0"/>
              <a:t>ayurvedic preparations are plant based.</a:t>
            </a:r>
          </a:p>
          <a:p>
            <a:endParaRPr lang="en-US" sz="2800" dirty="0"/>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ln>
                  <a:solidFill>
                    <a:srgbClr val="00B050"/>
                  </a:solidFill>
                </a:ln>
              </a:rPr>
              <a:t>Objective</a:t>
            </a:r>
          </a:p>
        </p:txBody>
      </p:sp>
      <p:sp>
        <p:nvSpPr>
          <p:cNvPr id="4" name="Title 1"/>
          <p:cNvSpPr txBox="1">
            <a:spLocks/>
          </p:cNvSpPr>
          <p:nvPr/>
        </p:nvSpPr>
        <p:spPr>
          <a:xfrm>
            <a:off x="1509932" y="1905000"/>
            <a:ext cx="7634068" cy="1600200"/>
          </a:xfrm>
          <a:prstGeom prst="rect">
            <a:avLst/>
          </a:prstGeom>
        </p:spPr>
        <p:txBody>
          <a:bodyPr anchor="b">
            <a:noAutofit/>
          </a:bodyPr>
          <a:lstStyle/>
          <a:p>
            <a:pPr lvl="0" algn="ctr">
              <a:spcBef>
                <a:spcPct val="0"/>
              </a:spcBef>
              <a:defRPr/>
            </a:pPr>
            <a:r>
              <a:rPr lang="en-US" sz="3600" dirty="0" smtClean="0"/>
              <a:t>Observation and documentation of Medicinal plants grown In households </a:t>
            </a:r>
          </a:p>
          <a:p>
            <a:pPr lvl="0" algn="ctr">
              <a:spcBef>
                <a:spcPct val="0"/>
              </a:spcBef>
              <a:defRPr/>
            </a:pPr>
            <a:r>
              <a:rPr lang="en-US" sz="3600" dirty="0" smtClean="0"/>
              <a:t>of  Weavers colony.</a:t>
            </a:r>
            <a:endParaRPr kumimoji="0" lang="en-US" sz="3600" b="1" i="1"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 name="Rectangle 2"/>
          <p:cNvSpPr/>
          <p:nvPr/>
        </p:nvSpPr>
        <p:spPr>
          <a:xfrm>
            <a:off x="533400" y="533400"/>
            <a:ext cx="29718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solidFill>
                    <a:srgbClr val="00B050"/>
                  </a:solidFill>
                </a:ln>
                <a:solidFill>
                  <a:srgbClr val="002060"/>
                </a:solidFill>
                <a:effectLst>
                  <a:outerShdw blurRad="50800" dist="39000" dir="5460000" algn="tl">
                    <a:srgbClr val="000000">
                      <a:alpha val="38000"/>
                    </a:srgbClr>
                  </a:outerShdw>
                </a:effectLst>
              </a:rPr>
              <a:t>MAP</a:t>
            </a:r>
          </a:p>
        </p:txBody>
      </p:sp>
      <p:cxnSp>
        <p:nvCxnSpPr>
          <p:cNvPr id="8" name="Straight Arrow Connector 7"/>
          <p:cNvCxnSpPr/>
          <p:nvPr/>
        </p:nvCxnSpPr>
        <p:spPr>
          <a:xfrm rot="5400000" flipH="1" flipV="1">
            <a:off x="1600994" y="3199606"/>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295400" y="2209800"/>
            <a:ext cx="1285218" cy="461665"/>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2400" b="1" cap="none" spc="150" dirty="0" smtClean="0">
                <a:ln w="11430"/>
                <a:solidFill>
                  <a:sysClr val="windowText" lastClr="000000"/>
                </a:solidFill>
                <a:effectLst>
                  <a:outerShdw blurRad="25400" algn="tl" rotWithShape="0">
                    <a:srgbClr val="000000">
                      <a:alpha val="43000"/>
                    </a:srgbClr>
                  </a:outerShdw>
                </a:effectLst>
              </a:rPr>
              <a:t>N</a:t>
            </a:r>
            <a:endParaRPr lang="en-US" sz="2400" b="1" cap="none" spc="150" dirty="0">
              <a:ln w="11430"/>
              <a:solidFill>
                <a:sysClr val="windowText" lastClr="000000"/>
              </a:solidFill>
              <a:effectLst>
                <a:outerShdw blurRad="25400" algn="tl" rotWithShape="0">
                  <a:srgbClr val="000000">
                    <a:alpha val="43000"/>
                  </a:srgbClr>
                </a:outerShdw>
              </a:effectLst>
            </a:endParaRPr>
          </a:p>
        </p:txBody>
      </p:sp>
      <p:sp>
        <p:nvSpPr>
          <p:cNvPr id="13313" name="Rectangle 1"/>
          <p:cNvSpPr>
            <a:spLocks noChangeArrowheads="1"/>
          </p:cNvSpPr>
          <p:nvPr/>
        </p:nvSpPr>
        <p:spPr bwMode="auto">
          <a:xfrm>
            <a:off x="1828800" y="5029200"/>
            <a:ext cx="6184835"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Study Area: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Weavers Colony, Bengaluru south,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Gottigere Post,  Bannerughatta Road,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Bengaluru </a:t>
            </a:r>
            <a:r>
              <a:rPr kumimoji="0" lang="en-US" sz="2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560083</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descr="C:\Users\v school\Desktop\2022-23 projects\for final lake 2022\Maps\medicianal plants.png"/>
          <p:cNvPicPr>
            <a:picLocks noChangeAspect="1" noChangeArrowheads="1"/>
          </p:cNvPicPr>
          <p:nvPr/>
        </p:nvPicPr>
        <p:blipFill>
          <a:blip r:embed="rId2"/>
          <a:srcRect r="54824" b="45514"/>
          <a:stretch>
            <a:fillRect/>
          </a:stretch>
        </p:blipFill>
        <p:spPr bwMode="auto">
          <a:xfrm>
            <a:off x="3200400" y="533400"/>
            <a:ext cx="5405104" cy="3962400"/>
          </a:xfrm>
          <a:prstGeom prst="rect">
            <a:avLst/>
          </a:prstGeom>
          <a:noFill/>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1" y="1371600"/>
          <a:ext cx="7086598" cy="4191000"/>
        </p:xfrm>
        <a:graphic>
          <a:graphicData uri="http://schemas.openxmlformats.org/drawingml/2006/table">
            <a:tbl>
              <a:tblPr/>
              <a:tblGrid>
                <a:gridCol w="531634"/>
                <a:gridCol w="1286870"/>
                <a:gridCol w="1458514"/>
                <a:gridCol w="1458514"/>
                <a:gridCol w="2351066"/>
              </a:tblGrid>
              <a:tr h="1047750">
                <a:tc>
                  <a:txBody>
                    <a:bodyPr/>
                    <a:lstStyle/>
                    <a:p>
                      <a:pPr marL="0" marR="0">
                        <a:lnSpc>
                          <a:spcPct val="150000"/>
                        </a:lnSpc>
                        <a:spcBef>
                          <a:spcPts val="0"/>
                        </a:spcBef>
                        <a:spcAft>
                          <a:spcPts val="0"/>
                        </a:spcAft>
                      </a:pPr>
                      <a:r>
                        <a:rPr lang="en-US" sz="2000" b="1" dirty="0">
                          <a:latin typeface="Times New Roman"/>
                          <a:ea typeface="Calibri"/>
                          <a:cs typeface="Times New Roman"/>
                        </a:rPr>
                        <a:t>1</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b="1">
                          <a:latin typeface="Times New Roman"/>
                          <a:ea typeface="Calibri"/>
                          <a:cs typeface="Times New Roman"/>
                        </a:rPr>
                        <a:t>2</a:t>
                      </a:r>
                      <a:r>
                        <a:rPr lang="en-US" sz="2000" b="1" baseline="30000">
                          <a:latin typeface="Times New Roman"/>
                          <a:ea typeface="Calibri"/>
                          <a:cs typeface="Times New Roman"/>
                        </a:rPr>
                        <a:t>nd</a:t>
                      </a:r>
                      <a:r>
                        <a:rPr lang="en-US" sz="2000" b="1">
                          <a:latin typeface="Times New Roman"/>
                          <a:ea typeface="Calibri"/>
                          <a:cs typeface="Times New Roman"/>
                        </a:rPr>
                        <a:t> Cross</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b="1">
                          <a:latin typeface="Times New Roman"/>
                          <a:ea typeface="Calibri"/>
                          <a:cs typeface="Times New Roman"/>
                        </a:rPr>
                        <a:t>12</a:t>
                      </a:r>
                      <a:r>
                        <a:rPr lang="en-US" sz="1800" b="1">
                          <a:solidFill>
                            <a:srgbClr val="202124"/>
                          </a:solidFill>
                          <a:latin typeface="Arial"/>
                          <a:ea typeface="Calibri"/>
                          <a:cs typeface="Times New Roman"/>
                        </a:rPr>
                        <a:t>°</a:t>
                      </a:r>
                      <a:r>
                        <a:rPr lang="en-US" sz="2000" b="1">
                          <a:latin typeface="Times New Roman"/>
                          <a:ea typeface="Calibri"/>
                          <a:cs typeface="Times New Roman"/>
                        </a:rPr>
                        <a:t>84</a:t>
                      </a:r>
                      <a:r>
                        <a:rPr lang="en-US" sz="1800" b="1">
                          <a:solidFill>
                            <a:srgbClr val="202124"/>
                          </a:solidFill>
                          <a:latin typeface="Arial"/>
                          <a:ea typeface="Calibri"/>
                          <a:cs typeface="Times New Roman"/>
                        </a:rPr>
                        <a:t>'</a:t>
                      </a:r>
                      <a:r>
                        <a:rPr lang="en-US" sz="2000" b="1">
                          <a:latin typeface="Times New Roman"/>
                          <a:ea typeface="Calibri"/>
                          <a:cs typeface="Times New Roman"/>
                        </a:rPr>
                        <a:t>52</a:t>
                      </a:r>
                      <a:r>
                        <a:rPr lang="en-US" sz="1800" b="1">
                          <a:solidFill>
                            <a:srgbClr val="202124"/>
                          </a:solidFill>
                          <a:latin typeface="Arial"/>
                          <a:ea typeface="Calibri"/>
                          <a:cs typeface="Times New Roman"/>
                        </a:rPr>
                        <a:t>"</a:t>
                      </a:r>
                      <a:r>
                        <a:rPr lang="en-US" sz="2000" b="1">
                          <a:latin typeface="Times New Roman"/>
                          <a:ea typeface="Calibri"/>
                          <a:cs typeface="Times New Roman"/>
                        </a:rPr>
                        <a:t>N </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b="1">
                          <a:latin typeface="Times New Roman"/>
                          <a:ea typeface="Calibri"/>
                          <a:cs typeface="Times New Roman"/>
                        </a:rPr>
                        <a:t>77</a:t>
                      </a:r>
                      <a:r>
                        <a:rPr lang="en-US" sz="1800" b="1">
                          <a:solidFill>
                            <a:srgbClr val="202124"/>
                          </a:solidFill>
                          <a:latin typeface="Arial"/>
                          <a:ea typeface="Calibri"/>
                          <a:cs typeface="Times New Roman"/>
                        </a:rPr>
                        <a:t>°</a:t>
                      </a:r>
                      <a:r>
                        <a:rPr lang="en-US" sz="2000" b="1">
                          <a:latin typeface="Times New Roman"/>
                          <a:ea typeface="Calibri"/>
                          <a:cs typeface="Times New Roman"/>
                        </a:rPr>
                        <a:t>58</a:t>
                      </a:r>
                      <a:r>
                        <a:rPr lang="en-US" sz="1800" b="1">
                          <a:solidFill>
                            <a:srgbClr val="202124"/>
                          </a:solidFill>
                          <a:latin typeface="Arial"/>
                          <a:ea typeface="Calibri"/>
                          <a:cs typeface="Times New Roman"/>
                        </a:rPr>
                        <a:t>'</a:t>
                      </a:r>
                      <a:r>
                        <a:rPr lang="en-US" sz="2000" b="1">
                          <a:latin typeface="Times New Roman"/>
                          <a:ea typeface="Calibri"/>
                          <a:cs typeface="Times New Roman"/>
                        </a:rPr>
                        <a:t>53</a:t>
                      </a:r>
                      <a:r>
                        <a:rPr lang="en-US" sz="1800" b="1">
                          <a:solidFill>
                            <a:srgbClr val="202124"/>
                          </a:solidFill>
                          <a:latin typeface="Arial"/>
                          <a:ea typeface="Calibri"/>
                          <a:cs typeface="Times New Roman"/>
                        </a:rPr>
                        <a:t>"</a:t>
                      </a:r>
                      <a:r>
                        <a:rPr lang="en-US" sz="2000" b="1">
                          <a:latin typeface="Times New Roman"/>
                          <a:ea typeface="Calibri"/>
                          <a:cs typeface="Times New Roman"/>
                        </a:rPr>
                        <a:t>E </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b="1">
                          <a:latin typeface="Times New Roman"/>
                          <a:ea typeface="Calibri"/>
                          <a:cs typeface="Times New Roman"/>
                        </a:rPr>
                        <a:t>Site of Deepashree</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7750">
                <a:tc>
                  <a:txBody>
                    <a:bodyPr/>
                    <a:lstStyle/>
                    <a:p>
                      <a:pPr marL="0" marR="0">
                        <a:lnSpc>
                          <a:spcPct val="150000"/>
                        </a:lnSpc>
                        <a:spcBef>
                          <a:spcPts val="0"/>
                        </a:spcBef>
                        <a:spcAft>
                          <a:spcPts val="0"/>
                        </a:spcAft>
                      </a:pPr>
                      <a:r>
                        <a:rPr lang="en-US" sz="2000" b="1">
                          <a:latin typeface="Times New Roman"/>
                          <a:ea typeface="Calibri"/>
                          <a:cs typeface="Times New Roman"/>
                        </a:rPr>
                        <a:t>2</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b="1">
                          <a:latin typeface="Times New Roman"/>
                          <a:ea typeface="Calibri"/>
                          <a:cs typeface="Times New Roman"/>
                        </a:rPr>
                        <a:t>3</a:t>
                      </a:r>
                      <a:r>
                        <a:rPr lang="en-US" sz="2000" b="1" baseline="30000">
                          <a:latin typeface="Times New Roman"/>
                          <a:ea typeface="Calibri"/>
                          <a:cs typeface="Times New Roman"/>
                        </a:rPr>
                        <a:t>rd</a:t>
                      </a:r>
                      <a:r>
                        <a:rPr lang="en-US" sz="2000" b="1">
                          <a:latin typeface="Times New Roman"/>
                          <a:ea typeface="Calibri"/>
                          <a:cs typeface="Times New Roman"/>
                        </a:rPr>
                        <a:t> Cross    </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b="1">
                          <a:latin typeface="Times New Roman"/>
                          <a:ea typeface="Calibri"/>
                          <a:cs typeface="Times New Roman"/>
                        </a:rPr>
                        <a:t>12</a:t>
                      </a:r>
                      <a:r>
                        <a:rPr lang="en-US" sz="1800" b="1">
                          <a:solidFill>
                            <a:srgbClr val="202124"/>
                          </a:solidFill>
                          <a:latin typeface="Arial"/>
                          <a:ea typeface="Calibri"/>
                          <a:cs typeface="Times New Roman"/>
                        </a:rPr>
                        <a:t>°</a:t>
                      </a:r>
                      <a:r>
                        <a:rPr lang="en-US" sz="2000" b="1">
                          <a:latin typeface="Times New Roman"/>
                          <a:ea typeface="Calibri"/>
                          <a:cs typeface="Times New Roman"/>
                        </a:rPr>
                        <a:t>84</a:t>
                      </a:r>
                      <a:r>
                        <a:rPr lang="en-US" sz="1800" b="1">
                          <a:solidFill>
                            <a:srgbClr val="202124"/>
                          </a:solidFill>
                          <a:latin typeface="Arial"/>
                          <a:ea typeface="Calibri"/>
                          <a:cs typeface="Times New Roman"/>
                        </a:rPr>
                        <a:t>'</a:t>
                      </a:r>
                      <a:r>
                        <a:rPr lang="en-US" sz="2000" b="1">
                          <a:latin typeface="Times New Roman"/>
                          <a:ea typeface="Calibri"/>
                          <a:cs typeface="Times New Roman"/>
                        </a:rPr>
                        <a:t>53</a:t>
                      </a:r>
                      <a:r>
                        <a:rPr lang="en-US" sz="1800" b="1">
                          <a:solidFill>
                            <a:srgbClr val="202124"/>
                          </a:solidFill>
                          <a:latin typeface="Arial"/>
                          <a:ea typeface="Calibri"/>
                          <a:cs typeface="Times New Roman"/>
                        </a:rPr>
                        <a:t>"</a:t>
                      </a:r>
                      <a:r>
                        <a:rPr lang="en-US" sz="2000" b="1">
                          <a:latin typeface="Times New Roman"/>
                          <a:ea typeface="Calibri"/>
                          <a:cs typeface="Times New Roman"/>
                        </a:rPr>
                        <a:t>N </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b="1">
                          <a:latin typeface="Times New Roman"/>
                          <a:ea typeface="Calibri"/>
                          <a:cs typeface="Times New Roman"/>
                        </a:rPr>
                        <a:t>77</a:t>
                      </a:r>
                      <a:r>
                        <a:rPr lang="en-US" sz="1800" b="1">
                          <a:solidFill>
                            <a:srgbClr val="202124"/>
                          </a:solidFill>
                          <a:latin typeface="Arial"/>
                          <a:ea typeface="Calibri"/>
                          <a:cs typeface="Times New Roman"/>
                        </a:rPr>
                        <a:t>°</a:t>
                      </a:r>
                      <a:r>
                        <a:rPr lang="en-US" sz="2000" b="1">
                          <a:latin typeface="Times New Roman"/>
                          <a:ea typeface="Calibri"/>
                          <a:cs typeface="Times New Roman"/>
                        </a:rPr>
                        <a:t>58</a:t>
                      </a:r>
                      <a:r>
                        <a:rPr lang="en-US" sz="1800" b="1">
                          <a:solidFill>
                            <a:srgbClr val="202124"/>
                          </a:solidFill>
                          <a:latin typeface="Arial"/>
                          <a:ea typeface="Calibri"/>
                          <a:cs typeface="Times New Roman"/>
                        </a:rPr>
                        <a:t>'</a:t>
                      </a:r>
                      <a:r>
                        <a:rPr lang="en-US" sz="2000" b="1">
                          <a:latin typeface="Times New Roman"/>
                          <a:ea typeface="Calibri"/>
                          <a:cs typeface="Times New Roman"/>
                        </a:rPr>
                        <a:t>51</a:t>
                      </a:r>
                      <a:r>
                        <a:rPr lang="en-US" sz="1800" b="1">
                          <a:solidFill>
                            <a:srgbClr val="202124"/>
                          </a:solidFill>
                          <a:latin typeface="Arial"/>
                          <a:ea typeface="Calibri"/>
                          <a:cs typeface="Times New Roman"/>
                        </a:rPr>
                        <a:t>"</a:t>
                      </a:r>
                      <a:r>
                        <a:rPr lang="en-US" sz="2000" b="1">
                          <a:latin typeface="Times New Roman"/>
                          <a:ea typeface="Calibri"/>
                          <a:cs typeface="Times New Roman"/>
                        </a:rPr>
                        <a:t>E </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b="1">
                          <a:latin typeface="Times New Roman"/>
                          <a:ea typeface="Calibri"/>
                          <a:cs typeface="Times New Roman"/>
                        </a:rPr>
                        <a:t>Site of Prema</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7750">
                <a:tc>
                  <a:txBody>
                    <a:bodyPr/>
                    <a:lstStyle/>
                    <a:p>
                      <a:pPr marL="0" marR="0">
                        <a:lnSpc>
                          <a:spcPct val="150000"/>
                        </a:lnSpc>
                        <a:spcBef>
                          <a:spcPts val="0"/>
                        </a:spcBef>
                        <a:spcAft>
                          <a:spcPts val="0"/>
                        </a:spcAft>
                      </a:pPr>
                      <a:r>
                        <a:rPr lang="en-US" sz="2000" b="1">
                          <a:latin typeface="Times New Roman"/>
                          <a:ea typeface="Calibri"/>
                          <a:cs typeface="Times New Roman"/>
                        </a:rPr>
                        <a:t>3</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b="1" dirty="0">
                          <a:latin typeface="Times New Roman"/>
                          <a:ea typeface="Calibri"/>
                          <a:cs typeface="Times New Roman"/>
                        </a:rPr>
                        <a:t>7</a:t>
                      </a:r>
                      <a:r>
                        <a:rPr lang="en-US" sz="2000" b="1" baseline="30000" dirty="0">
                          <a:latin typeface="Times New Roman"/>
                          <a:ea typeface="Calibri"/>
                          <a:cs typeface="Times New Roman"/>
                        </a:rPr>
                        <a:t>th</a:t>
                      </a:r>
                      <a:r>
                        <a:rPr lang="en-US" sz="2000" b="1" dirty="0">
                          <a:latin typeface="Times New Roman"/>
                          <a:ea typeface="Calibri"/>
                          <a:cs typeface="Times New Roman"/>
                        </a:rPr>
                        <a:t> Cross</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b="1">
                          <a:latin typeface="Times New Roman"/>
                          <a:ea typeface="Calibri"/>
                          <a:cs typeface="Times New Roman"/>
                        </a:rPr>
                        <a:t>12</a:t>
                      </a:r>
                      <a:r>
                        <a:rPr lang="en-US" sz="1800" b="1">
                          <a:solidFill>
                            <a:srgbClr val="202124"/>
                          </a:solidFill>
                          <a:latin typeface="Arial"/>
                          <a:ea typeface="Calibri"/>
                          <a:cs typeface="Times New Roman"/>
                        </a:rPr>
                        <a:t>°</a:t>
                      </a:r>
                      <a:r>
                        <a:rPr lang="en-US" sz="2000" b="1">
                          <a:latin typeface="Times New Roman"/>
                          <a:ea typeface="Calibri"/>
                          <a:cs typeface="Times New Roman"/>
                        </a:rPr>
                        <a:t>84</a:t>
                      </a:r>
                      <a:r>
                        <a:rPr lang="en-US" sz="1800" b="1">
                          <a:solidFill>
                            <a:srgbClr val="202124"/>
                          </a:solidFill>
                          <a:latin typeface="Arial"/>
                          <a:ea typeface="Calibri"/>
                          <a:cs typeface="Times New Roman"/>
                        </a:rPr>
                        <a:t>'</a:t>
                      </a:r>
                      <a:r>
                        <a:rPr lang="en-US" sz="2000" b="1">
                          <a:latin typeface="Times New Roman"/>
                          <a:ea typeface="Calibri"/>
                          <a:cs typeface="Times New Roman"/>
                        </a:rPr>
                        <a:t>51</a:t>
                      </a:r>
                      <a:r>
                        <a:rPr lang="en-US" sz="1800" b="1">
                          <a:solidFill>
                            <a:srgbClr val="202124"/>
                          </a:solidFill>
                          <a:latin typeface="Arial"/>
                          <a:ea typeface="Calibri"/>
                          <a:cs typeface="Times New Roman"/>
                        </a:rPr>
                        <a:t>"</a:t>
                      </a:r>
                      <a:r>
                        <a:rPr lang="en-US" sz="2000" b="1">
                          <a:latin typeface="Times New Roman"/>
                          <a:ea typeface="Calibri"/>
                          <a:cs typeface="Times New Roman"/>
                        </a:rPr>
                        <a:t>N </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b="1">
                          <a:latin typeface="Times New Roman"/>
                          <a:ea typeface="Calibri"/>
                          <a:cs typeface="Times New Roman"/>
                        </a:rPr>
                        <a:t>77</a:t>
                      </a:r>
                      <a:r>
                        <a:rPr lang="en-US" sz="1800" b="1">
                          <a:solidFill>
                            <a:srgbClr val="202124"/>
                          </a:solidFill>
                          <a:latin typeface="Arial"/>
                          <a:ea typeface="Calibri"/>
                          <a:cs typeface="Times New Roman"/>
                        </a:rPr>
                        <a:t>°</a:t>
                      </a:r>
                      <a:r>
                        <a:rPr lang="en-US" sz="2000" b="1">
                          <a:latin typeface="Times New Roman"/>
                          <a:ea typeface="Calibri"/>
                          <a:cs typeface="Times New Roman"/>
                        </a:rPr>
                        <a:t>58</a:t>
                      </a:r>
                      <a:r>
                        <a:rPr lang="en-US" sz="1800" b="1">
                          <a:solidFill>
                            <a:srgbClr val="202124"/>
                          </a:solidFill>
                          <a:latin typeface="Arial"/>
                          <a:ea typeface="Calibri"/>
                          <a:cs typeface="Times New Roman"/>
                        </a:rPr>
                        <a:t>'</a:t>
                      </a:r>
                      <a:r>
                        <a:rPr lang="en-US" sz="2000" b="1">
                          <a:latin typeface="Times New Roman"/>
                          <a:ea typeface="Calibri"/>
                          <a:cs typeface="Times New Roman"/>
                        </a:rPr>
                        <a:t>35</a:t>
                      </a:r>
                      <a:r>
                        <a:rPr lang="en-US" sz="1800" b="1">
                          <a:solidFill>
                            <a:srgbClr val="202124"/>
                          </a:solidFill>
                          <a:latin typeface="Arial"/>
                          <a:ea typeface="Calibri"/>
                          <a:cs typeface="Times New Roman"/>
                        </a:rPr>
                        <a:t>"</a:t>
                      </a:r>
                      <a:r>
                        <a:rPr lang="en-US" sz="2000" b="1">
                          <a:latin typeface="Times New Roman"/>
                          <a:ea typeface="Calibri"/>
                          <a:cs typeface="Times New Roman"/>
                        </a:rPr>
                        <a:t>E </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b="1">
                          <a:latin typeface="Times New Roman"/>
                          <a:ea typeface="Calibri"/>
                          <a:cs typeface="Times New Roman"/>
                        </a:rPr>
                        <a:t>Site of Deepthi</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7750">
                <a:tc>
                  <a:txBody>
                    <a:bodyPr/>
                    <a:lstStyle/>
                    <a:p>
                      <a:pPr marL="0" marR="0">
                        <a:lnSpc>
                          <a:spcPct val="150000"/>
                        </a:lnSpc>
                        <a:spcBef>
                          <a:spcPts val="0"/>
                        </a:spcBef>
                        <a:spcAft>
                          <a:spcPts val="0"/>
                        </a:spcAft>
                      </a:pPr>
                      <a:r>
                        <a:rPr lang="en-US" sz="2000" b="1">
                          <a:latin typeface="Times New Roman"/>
                          <a:ea typeface="Calibri"/>
                          <a:cs typeface="Times New Roman"/>
                        </a:rPr>
                        <a:t>4</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b="1">
                          <a:latin typeface="Times New Roman"/>
                          <a:ea typeface="Calibri"/>
                          <a:cs typeface="Times New Roman"/>
                        </a:rPr>
                        <a:t>9</a:t>
                      </a:r>
                      <a:r>
                        <a:rPr lang="en-US" sz="2000" b="1" baseline="30000">
                          <a:latin typeface="Times New Roman"/>
                          <a:ea typeface="Calibri"/>
                          <a:cs typeface="Times New Roman"/>
                        </a:rPr>
                        <a:t>th</a:t>
                      </a:r>
                      <a:r>
                        <a:rPr lang="en-US" sz="2000" b="1">
                          <a:latin typeface="Times New Roman"/>
                          <a:ea typeface="Calibri"/>
                          <a:cs typeface="Times New Roman"/>
                        </a:rPr>
                        <a:t> Cross</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b="1">
                          <a:latin typeface="Times New Roman"/>
                          <a:ea typeface="Calibri"/>
                          <a:cs typeface="Times New Roman"/>
                        </a:rPr>
                        <a:t>12</a:t>
                      </a:r>
                      <a:r>
                        <a:rPr lang="en-US" sz="1800" b="1">
                          <a:solidFill>
                            <a:srgbClr val="202124"/>
                          </a:solidFill>
                          <a:latin typeface="Arial"/>
                          <a:ea typeface="Calibri"/>
                          <a:cs typeface="Times New Roman"/>
                        </a:rPr>
                        <a:t>°</a:t>
                      </a:r>
                      <a:r>
                        <a:rPr lang="en-US" sz="2000" b="1">
                          <a:latin typeface="Times New Roman"/>
                          <a:ea typeface="Calibri"/>
                          <a:cs typeface="Times New Roman"/>
                        </a:rPr>
                        <a:t>84</a:t>
                      </a:r>
                      <a:r>
                        <a:rPr lang="en-US" sz="1800" b="1">
                          <a:solidFill>
                            <a:srgbClr val="202124"/>
                          </a:solidFill>
                          <a:latin typeface="Arial"/>
                          <a:ea typeface="Calibri"/>
                          <a:cs typeface="Times New Roman"/>
                        </a:rPr>
                        <a:t>'</a:t>
                      </a:r>
                      <a:r>
                        <a:rPr lang="en-US" sz="2000" b="1">
                          <a:latin typeface="Times New Roman"/>
                          <a:ea typeface="Calibri"/>
                          <a:cs typeface="Times New Roman"/>
                        </a:rPr>
                        <a:t>52</a:t>
                      </a:r>
                      <a:r>
                        <a:rPr lang="en-US" sz="1800" b="1">
                          <a:solidFill>
                            <a:srgbClr val="202124"/>
                          </a:solidFill>
                          <a:latin typeface="Arial"/>
                          <a:ea typeface="Calibri"/>
                          <a:cs typeface="Times New Roman"/>
                        </a:rPr>
                        <a:t>"</a:t>
                      </a:r>
                      <a:r>
                        <a:rPr lang="en-US" sz="2000" b="1">
                          <a:latin typeface="Times New Roman"/>
                          <a:ea typeface="Calibri"/>
                          <a:cs typeface="Times New Roman"/>
                        </a:rPr>
                        <a:t>N </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b="1">
                          <a:latin typeface="Times New Roman"/>
                          <a:ea typeface="Calibri"/>
                          <a:cs typeface="Times New Roman"/>
                        </a:rPr>
                        <a:t>77</a:t>
                      </a:r>
                      <a:r>
                        <a:rPr lang="en-US" sz="1800" b="1">
                          <a:solidFill>
                            <a:srgbClr val="202124"/>
                          </a:solidFill>
                          <a:latin typeface="Arial"/>
                          <a:ea typeface="Calibri"/>
                          <a:cs typeface="Times New Roman"/>
                        </a:rPr>
                        <a:t>°</a:t>
                      </a:r>
                      <a:r>
                        <a:rPr lang="en-US" sz="2000" b="1">
                          <a:latin typeface="Times New Roman"/>
                          <a:ea typeface="Calibri"/>
                          <a:cs typeface="Times New Roman"/>
                        </a:rPr>
                        <a:t>58</a:t>
                      </a:r>
                      <a:r>
                        <a:rPr lang="en-US" sz="1800" b="1">
                          <a:solidFill>
                            <a:srgbClr val="202124"/>
                          </a:solidFill>
                          <a:latin typeface="Arial"/>
                          <a:ea typeface="Calibri"/>
                          <a:cs typeface="Times New Roman"/>
                        </a:rPr>
                        <a:t>'</a:t>
                      </a:r>
                      <a:r>
                        <a:rPr lang="en-US" sz="2000" b="1">
                          <a:latin typeface="Times New Roman"/>
                          <a:ea typeface="Calibri"/>
                          <a:cs typeface="Times New Roman"/>
                        </a:rPr>
                        <a:t>25</a:t>
                      </a:r>
                      <a:r>
                        <a:rPr lang="en-US" sz="1800" b="1">
                          <a:solidFill>
                            <a:srgbClr val="202124"/>
                          </a:solidFill>
                          <a:latin typeface="Arial"/>
                          <a:ea typeface="Calibri"/>
                          <a:cs typeface="Times New Roman"/>
                        </a:rPr>
                        <a:t>"</a:t>
                      </a:r>
                      <a:r>
                        <a:rPr lang="en-US" sz="2000" b="1">
                          <a:latin typeface="Times New Roman"/>
                          <a:ea typeface="Calibri"/>
                          <a:cs typeface="Times New Roman"/>
                        </a:rPr>
                        <a:t>E </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b="1" dirty="0">
                          <a:latin typeface="Times New Roman"/>
                          <a:ea typeface="Calibri"/>
                          <a:cs typeface="Times New Roman"/>
                        </a:rPr>
                        <a:t>Site of </a:t>
                      </a:r>
                      <a:r>
                        <a:rPr lang="en-US" sz="2000" b="1" dirty="0" err="1">
                          <a:latin typeface="Times New Roman"/>
                          <a:ea typeface="Calibri"/>
                          <a:cs typeface="Times New Roman"/>
                        </a:rPr>
                        <a:t>Jayalakshmi</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721" name="Rectangle 1"/>
          <p:cNvSpPr>
            <a:spLocks noChangeArrowheads="1"/>
          </p:cNvSpPr>
          <p:nvPr/>
        </p:nvSpPr>
        <p:spPr bwMode="auto">
          <a:xfrm>
            <a:off x="1447800" y="304800"/>
            <a:ext cx="32004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solidFill>
                    <a:srgbClr val="00B050"/>
                  </a:solidFill>
                </a:ln>
                <a:solidFill>
                  <a:srgbClr val="002060"/>
                </a:solidFill>
                <a:effectLst/>
                <a:latin typeface="Times New Roman" pitchFamily="18" charset="0"/>
                <a:ea typeface="Times New Roman" pitchFamily="18" charset="0"/>
                <a:cs typeface="Times New Roman" pitchFamily="18" charset="0"/>
              </a:rPr>
              <a:t>Study Site :</a:t>
            </a:r>
            <a:endParaRPr kumimoji="0" lang="en-US" sz="4800" b="0" i="0" u="none" strike="noStrike" cap="none" normalizeH="0" baseline="0" dirty="0" smtClean="0">
              <a:ln>
                <a:solidFill>
                  <a:srgbClr val="00B050"/>
                </a:solidFill>
              </a:ln>
              <a:solidFill>
                <a:srgbClr val="002060"/>
              </a:solidFill>
              <a:effectLst/>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a:solidFill>
                    <a:srgbClr val="00B050"/>
                  </a:solidFill>
                </a:ln>
                <a:solidFill>
                  <a:sysClr val="windowText" lastClr="000000"/>
                </a:solidFill>
              </a:rPr>
              <a:t>Methods &amp; Materials</a:t>
            </a:r>
            <a:endParaRPr lang="en-US" dirty="0">
              <a:ln>
                <a:solidFill>
                  <a:srgbClr val="00B050"/>
                </a:solidFill>
              </a:ln>
              <a:solidFill>
                <a:sysClr val="windowText" lastClr="000000"/>
              </a:solidFill>
            </a:endParaRPr>
          </a:p>
        </p:txBody>
      </p:sp>
      <p:sp>
        <p:nvSpPr>
          <p:cNvPr id="5" name="Rectangle 4"/>
          <p:cNvSpPr/>
          <p:nvPr/>
        </p:nvSpPr>
        <p:spPr>
          <a:xfrm>
            <a:off x="1676400" y="1524000"/>
            <a:ext cx="6781800" cy="4524315"/>
          </a:xfrm>
          <a:prstGeom prst="rect">
            <a:avLst/>
          </a:prstGeom>
        </p:spPr>
        <p:txBody>
          <a:bodyPr wrap="square">
            <a:spAutoFit/>
          </a:bodyPr>
          <a:lstStyle/>
          <a:p>
            <a:pPr>
              <a:buFont typeface="Wingdings" pitchFamily="2" charset="2"/>
              <a:buChar char="Ø"/>
            </a:pPr>
            <a:r>
              <a:rPr lang="en-US" sz="3200" dirty="0" smtClean="0"/>
              <a:t>Selected study area is around 1 km</a:t>
            </a:r>
          </a:p>
          <a:p>
            <a:pPr>
              <a:buFont typeface="Wingdings" pitchFamily="2" charset="2"/>
              <a:buChar char="Ø"/>
            </a:pPr>
            <a:endParaRPr lang="en-US" sz="3200" dirty="0" smtClean="0"/>
          </a:p>
          <a:p>
            <a:pPr>
              <a:buFont typeface="Wingdings" pitchFamily="2" charset="2"/>
              <a:buChar char="Ø"/>
            </a:pPr>
            <a:r>
              <a:rPr lang="en-US" sz="3200" dirty="0" smtClean="0"/>
              <a:t>V</a:t>
            </a:r>
            <a:r>
              <a:rPr lang="en-US" sz="3200" dirty="0" smtClean="0"/>
              <a:t>isited </a:t>
            </a:r>
            <a:r>
              <a:rPr lang="en-US" sz="3200" dirty="0" smtClean="0"/>
              <a:t>Sunday and Wednesday weekly Twice, from August to October-2022. </a:t>
            </a:r>
          </a:p>
          <a:p>
            <a:endParaRPr lang="en-US" sz="3200" dirty="0" smtClean="0"/>
          </a:p>
          <a:p>
            <a:pPr>
              <a:buFont typeface="Wingdings" pitchFamily="2" charset="2"/>
              <a:buChar char="Ø"/>
            </a:pPr>
            <a:r>
              <a:rPr lang="en-US" sz="3200" dirty="0" smtClean="0"/>
              <a:t>In between 6 pm to 7.30pm. </a:t>
            </a:r>
          </a:p>
          <a:p>
            <a:endParaRPr lang="en-US" sz="3200" dirty="0" smtClean="0"/>
          </a:p>
          <a:p>
            <a:pPr>
              <a:buFont typeface="Wingdings" pitchFamily="2" charset="2"/>
              <a:buChar char="Ø"/>
            </a:pPr>
            <a:r>
              <a:rPr lang="en-US" sz="3200" dirty="0" smtClean="0"/>
              <a:t>Randomly inspecting houses of the road and identified the medicinal plants</a:t>
            </a:r>
            <a:endParaRPr lang="en-US" sz="3200" dirty="0"/>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1143000" y="971490"/>
            <a:ext cx="8038483"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Times New Roman" pitchFamily="18" charset="0"/>
                <a:cs typeface="Times New Roman" pitchFamily="18" charset="0"/>
              </a:rPr>
              <a:t>Totally 16 species of medicinal plants we were found in the selected site. </a:t>
            </a:r>
            <a:endParaRPr kumimoji="0" lang="en-US" sz="32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
        <p:nvSpPr>
          <p:cNvPr id="7" name="Rectangle 6"/>
          <p:cNvSpPr/>
          <p:nvPr/>
        </p:nvSpPr>
        <p:spPr>
          <a:xfrm>
            <a:off x="3505200" y="457200"/>
            <a:ext cx="3887603" cy="523220"/>
          </a:xfrm>
          <a:prstGeom prst="rect">
            <a:avLst/>
          </a:prstGeom>
        </p:spPr>
        <p:txBody>
          <a:bodyPr wrap="none">
            <a:spAutoFit/>
          </a:bodyPr>
          <a:lstStyle/>
          <a:p>
            <a:r>
              <a:rPr lang="en-US" sz="2800" b="1" dirty="0" smtClean="0">
                <a:ln>
                  <a:solidFill>
                    <a:srgbClr val="00B050"/>
                  </a:solidFill>
                </a:ln>
                <a:solidFill>
                  <a:srgbClr val="002060"/>
                </a:solidFill>
                <a:latin typeface="Times New Roman" pitchFamily="18" charset="0"/>
                <a:ea typeface="Times New Roman" pitchFamily="18" charset="0"/>
                <a:cs typeface="Times New Roman" pitchFamily="18" charset="0"/>
              </a:rPr>
              <a:t>Results and Discussion: </a:t>
            </a:r>
            <a:endParaRPr lang="en-US" sz="2800" dirty="0">
              <a:ln>
                <a:solidFill>
                  <a:srgbClr val="00B050"/>
                </a:solidFill>
              </a:ln>
              <a:solidFill>
                <a:srgbClr val="002060"/>
              </a:solidFill>
            </a:endParaRPr>
          </a:p>
        </p:txBody>
      </p:sp>
      <p:sp>
        <p:nvSpPr>
          <p:cNvPr id="9" name="Rectangle 8"/>
          <p:cNvSpPr/>
          <p:nvPr/>
        </p:nvSpPr>
        <p:spPr>
          <a:xfrm>
            <a:off x="1143000" y="1447800"/>
            <a:ext cx="7696200" cy="5632311"/>
          </a:xfrm>
          <a:prstGeom prst="rect">
            <a:avLst/>
          </a:prstGeom>
        </p:spPr>
        <p:txBody>
          <a:bodyPr wrap="square">
            <a:spAutoFit/>
          </a:bodyPr>
          <a:lstStyle/>
          <a:p>
            <a:pPr>
              <a:lnSpc>
                <a:spcPct val="150000"/>
              </a:lnSpc>
              <a:buFont typeface="Wingdings" pitchFamily="2" charset="2"/>
              <a:buChar char="§"/>
            </a:pPr>
            <a:r>
              <a:rPr lang="en-US" sz="2000" b="1" dirty="0" smtClean="0">
                <a:solidFill>
                  <a:srgbClr val="002060"/>
                </a:solidFill>
                <a:latin typeface="Times New Roman" pitchFamily="18" charset="0"/>
                <a:cs typeface="Times New Roman" pitchFamily="18" charset="0"/>
              </a:rPr>
              <a:t> Identified 16 species were seen in all the 3 months of our study, as there were protected by the household. </a:t>
            </a:r>
          </a:p>
          <a:p>
            <a:pPr>
              <a:lnSpc>
                <a:spcPct val="150000"/>
              </a:lnSpc>
              <a:buFont typeface="Wingdings" pitchFamily="2" charset="2"/>
              <a:buChar char="§"/>
            </a:pPr>
            <a:r>
              <a:rPr lang="en-US" sz="2000" b="1" dirty="0" smtClean="0">
                <a:solidFill>
                  <a:srgbClr val="002060"/>
                </a:solidFill>
                <a:latin typeface="Times New Roman" pitchFamily="18" charset="0"/>
                <a:cs typeface="Times New Roman" pitchFamily="18" charset="0"/>
              </a:rPr>
              <a:t> Medicinal values of  all species were known in the household.</a:t>
            </a:r>
          </a:p>
          <a:p>
            <a:pPr>
              <a:lnSpc>
                <a:spcPct val="150000"/>
              </a:lnSpc>
              <a:buFont typeface="Wingdings" pitchFamily="2" charset="2"/>
              <a:buChar char="§"/>
            </a:pPr>
            <a:r>
              <a:rPr lang="en-US" sz="2000" b="1" dirty="0" smtClean="0">
                <a:solidFill>
                  <a:srgbClr val="002060"/>
                </a:solidFill>
                <a:latin typeface="Times New Roman" pitchFamily="18" charset="0"/>
                <a:cs typeface="Times New Roman" pitchFamily="18" charset="0"/>
              </a:rPr>
              <a:t> These values were known from their elders. </a:t>
            </a:r>
          </a:p>
          <a:p>
            <a:pPr>
              <a:lnSpc>
                <a:spcPct val="150000"/>
              </a:lnSpc>
              <a:buFont typeface="Wingdings" pitchFamily="2" charset="2"/>
              <a:buChar char="§"/>
            </a:pPr>
            <a:r>
              <a:rPr lang="en-US" sz="2000" b="1" dirty="0" smtClean="0">
                <a:solidFill>
                  <a:srgbClr val="002060"/>
                </a:solidFill>
                <a:latin typeface="Times New Roman" pitchFamily="18" charset="0"/>
                <a:cs typeface="Times New Roman" pitchFamily="18" charset="0"/>
              </a:rPr>
              <a:t> Leaves of Tulsi and Betel leaves were used  for throat infection. </a:t>
            </a:r>
          </a:p>
          <a:p>
            <a:pPr>
              <a:lnSpc>
                <a:spcPct val="150000"/>
              </a:lnSpc>
              <a:buFont typeface="Wingdings" pitchFamily="2" charset="2"/>
              <a:buChar char="§"/>
            </a:pPr>
            <a:r>
              <a:rPr lang="en-US" sz="2000" b="1" dirty="0" smtClean="0">
                <a:solidFill>
                  <a:srgbClr val="002060"/>
                </a:solidFill>
                <a:latin typeface="Times New Roman" pitchFamily="18" charset="0"/>
                <a:cs typeface="Times New Roman" pitchFamily="18" charset="0"/>
              </a:rPr>
              <a:t> Hibiscus, </a:t>
            </a:r>
            <a:r>
              <a:rPr lang="en-US" sz="2000" b="1" dirty="0" err="1" smtClean="0">
                <a:solidFill>
                  <a:srgbClr val="002060"/>
                </a:solidFill>
                <a:latin typeface="Times New Roman" pitchFamily="18" charset="0"/>
                <a:cs typeface="Times New Roman" pitchFamily="18" charset="0"/>
              </a:rPr>
              <a:t>Mehandi</a:t>
            </a:r>
            <a:r>
              <a:rPr lang="en-US" sz="2000" b="1" dirty="0" smtClean="0">
                <a:solidFill>
                  <a:srgbClr val="002060"/>
                </a:solidFill>
                <a:latin typeface="Times New Roman" pitchFamily="18" charset="0"/>
                <a:cs typeface="Times New Roman" pitchFamily="18" charset="0"/>
              </a:rPr>
              <a:t>, Curry leaves and Aloe </a:t>
            </a:r>
            <a:r>
              <a:rPr lang="en-US" sz="2000" b="1" dirty="0" err="1" smtClean="0">
                <a:solidFill>
                  <a:srgbClr val="002060"/>
                </a:solidFill>
                <a:latin typeface="Times New Roman" pitchFamily="18" charset="0"/>
                <a:cs typeface="Times New Roman" pitchFamily="18" charset="0"/>
              </a:rPr>
              <a:t>vera</a:t>
            </a:r>
            <a:r>
              <a:rPr lang="en-US" sz="2000" b="1" dirty="0" smtClean="0">
                <a:solidFill>
                  <a:srgbClr val="002060"/>
                </a:solidFill>
                <a:latin typeface="Times New Roman" pitchFamily="18" charset="0"/>
                <a:cs typeface="Times New Roman" pitchFamily="18" charset="0"/>
              </a:rPr>
              <a:t> are used for hair care. </a:t>
            </a:r>
          </a:p>
          <a:p>
            <a:pPr>
              <a:lnSpc>
                <a:spcPct val="150000"/>
              </a:lnSpc>
              <a:buFont typeface="Wingdings" pitchFamily="2" charset="2"/>
              <a:buChar char="§"/>
            </a:pPr>
            <a:r>
              <a:rPr lang="en-US" sz="2000" b="1" dirty="0" err="1" smtClean="0">
                <a:solidFill>
                  <a:srgbClr val="002060"/>
                </a:solidFill>
                <a:latin typeface="Times New Roman" pitchFamily="18" charset="0"/>
                <a:cs typeface="Times New Roman" pitchFamily="18" charset="0"/>
              </a:rPr>
              <a:t>Thumbai</a:t>
            </a:r>
            <a:r>
              <a:rPr lang="en-US" sz="2000" b="1" dirty="0" smtClean="0">
                <a:solidFill>
                  <a:srgbClr val="002060"/>
                </a:solidFill>
                <a:latin typeface="Times New Roman" pitchFamily="18" charset="0"/>
                <a:cs typeface="Times New Roman" pitchFamily="18" charset="0"/>
              </a:rPr>
              <a:t> is used to cure wounds and </a:t>
            </a:r>
            <a:r>
              <a:rPr lang="en-US" sz="2000" b="1" dirty="0" err="1" smtClean="0">
                <a:solidFill>
                  <a:srgbClr val="002060"/>
                </a:solidFill>
                <a:latin typeface="Times New Roman" pitchFamily="18" charset="0"/>
                <a:cs typeface="Times New Roman" pitchFamily="18" charset="0"/>
              </a:rPr>
              <a:t>Yakka</a:t>
            </a:r>
            <a:r>
              <a:rPr lang="en-US" sz="2000" b="1" dirty="0" smtClean="0">
                <a:solidFill>
                  <a:srgbClr val="002060"/>
                </a:solidFill>
                <a:latin typeface="Times New Roman" pitchFamily="18" charset="0"/>
                <a:cs typeface="Times New Roman" pitchFamily="18" charset="0"/>
              </a:rPr>
              <a:t> for bathing</a:t>
            </a:r>
          </a:p>
          <a:p>
            <a:pPr>
              <a:lnSpc>
                <a:spcPct val="150000"/>
              </a:lnSpc>
              <a:buFont typeface="Wingdings" pitchFamily="2" charset="2"/>
              <a:buChar char="§"/>
            </a:pPr>
            <a:r>
              <a:rPr lang="en-US" sz="2000" b="1" dirty="0" smtClean="0">
                <a:solidFill>
                  <a:srgbClr val="002060"/>
                </a:solidFill>
                <a:latin typeface="Times New Roman" pitchFamily="18" charset="0"/>
                <a:cs typeface="Times New Roman" pitchFamily="18" charset="0"/>
              </a:rPr>
              <a:t> Coriander, Mint, Curry leaves are used in cooking. </a:t>
            </a:r>
          </a:p>
          <a:p>
            <a:pPr>
              <a:lnSpc>
                <a:spcPct val="150000"/>
              </a:lnSpc>
              <a:buFont typeface="Wingdings" pitchFamily="2" charset="2"/>
              <a:buChar char="§"/>
            </a:pPr>
            <a:r>
              <a:rPr lang="en-US" sz="2000" b="1" dirty="0" smtClean="0">
                <a:solidFill>
                  <a:srgbClr val="002060"/>
                </a:solidFill>
                <a:latin typeface="Times New Roman" pitchFamily="18" charset="0"/>
                <a:cs typeface="Times New Roman" pitchFamily="18" charset="0"/>
              </a:rPr>
              <a:t> Fruit of Pomegranate is consumed orally and Leaves of </a:t>
            </a:r>
            <a:r>
              <a:rPr lang="en-US" sz="2000" b="1" dirty="0" err="1" smtClean="0">
                <a:solidFill>
                  <a:srgbClr val="002060"/>
                </a:solidFill>
                <a:latin typeface="Times New Roman" pitchFamily="18" charset="0"/>
                <a:cs typeface="Times New Roman" pitchFamily="18" charset="0"/>
              </a:rPr>
              <a:t>Yakka</a:t>
            </a:r>
            <a:r>
              <a:rPr lang="en-US" sz="2000" b="1" dirty="0" smtClean="0">
                <a:solidFill>
                  <a:srgbClr val="002060"/>
                </a:solidFill>
                <a:latin typeface="Times New Roman" pitchFamily="18" charset="0"/>
                <a:cs typeface="Times New Roman" pitchFamily="18" charset="0"/>
              </a:rPr>
              <a:t> is used for bathing.   </a:t>
            </a:r>
          </a:p>
          <a:p>
            <a:pPr>
              <a:lnSpc>
                <a:spcPct val="150000"/>
              </a:lnSpc>
              <a:buFont typeface="Wingdings" pitchFamily="2" charset="2"/>
              <a:buChar char="§"/>
            </a:pPr>
            <a:endParaRPr lang="en-US" sz="2000" b="1" dirty="0">
              <a:solidFill>
                <a:srgbClr val="002060"/>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1143000" y="457200"/>
            <a:ext cx="8277009"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Checklist of medicinal plants documented at Houses of  </a:t>
            </a:r>
          </a:p>
          <a:p>
            <a:pPr algn="ct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Weavers colony and Used parts of plants </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3" name="Table 2"/>
          <p:cNvGraphicFramePr>
            <a:graphicFrameLocks noGrp="1"/>
          </p:cNvGraphicFramePr>
          <p:nvPr/>
        </p:nvGraphicFramePr>
        <p:xfrm>
          <a:off x="1066799" y="1219195"/>
          <a:ext cx="7772400" cy="5221152"/>
        </p:xfrm>
        <a:graphic>
          <a:graphicData uri="http://schemas.openxmlformats.org/drawingml/2006/table">
            <a:tbl>
              <a:tblPr/>
              <a:tblGrid>
                <a:gridCol w="505230"/>
                <a:gridCol w="1554001"/>
                <a:gridCol w="1664945"/>
                <a:gridCol w="722328"/>
                <a:gridCol w="739886"/>
                <a:gridCol w="862003"/>
                <a:gridCol w="1724007"/>
              </a:tblGrid>
              <a:tr h="404436">
                <a:tc>
                  <a:txBody>
                    <a:bodyPr/>
                    <a:lstStyle/>
                    <a:p>
                      <a:pPr marL="0" marR="0">
                        <a:lnSpc>
                          <a:spcPct val="115000"/>
                        </a:lnSpc>
                        <a:spcBef>
                          <a:spcPts val="0"/>
                        </a:spcBef>
                        <a:spcAft>
                          <a:spcPts val="0"/>
                        </a:spcAft>
                      </a:pPr>
                      <a:r>
                        <a:rPr lang="en-US" sz="1400" b="1" dirty="0" err="1">
                          <a:solidFill>
                            <a:srgbClr val="002060"/>
                          </a:solidFill>
                          <a:latin typeface="Times New Roman"/>
                          <a:ea typeface="Times New Roman"/>
                          <a:cs typeface="Times New Roman"/>
                        </a:rPr>
                        <a:t>Sl</a:t>
                      </a:r>
                      <a:r>
                        <a:rPr lang="en-US" sz="1400" b="1" dirty="0">
                          <a:solidFill>
                            <a:srgbClr val="002060"/>
                          </a:solidFill>
                          <a:latin typeface="Times New Roman"/>
                          <a:ea typeface="Times New Roman"/>
                          <a:cs typeface="Times New Roman"/>
                        </a:rPr>
                        <a:t> No</a:t>
                      </a:r>
                      <a:endParaRPr lang="en-US" sz="1400" dirty="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a:solidFill>
                            <a:srgbClr val="002060"/>
                          </a:solidFill>
                          <a:latin typeface="Times New Roman"/>
                          <a:ea typeface="Times New Roman"/>
                          <a:cs typeface="Times New Roman"/>
                        </a:rPr>
                        <a:t>Common  Name</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a:solidFill>
                            <a:srgbClr val="002060"/>
                          </a:solidFill>
                          <a:latin typeface="Times New Roman"/>
                          <a:ea typeface="Times New Roman"/>
                          <a:cs typeface="Times New Roman"/>
                        </a:rPr>
                        <a:t>Scientific  Name</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solidFill>
                            <a:srgbClr val="002060"/>
                          </a:solidFill>
                          <a:latin typeface="Times New Roman"/>
                          <a:ea typeface="Times New Roman"/>
                          <a:cs typeface="Times New Roman"/>
                        </a:rPr>
                        <a:t>Only Food</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solidFill>
                            <a:srgbClr val="002060"/>
                          </a:solidFill>
                          <a:latin typeface="Times New Roman"/>
                          <a:ea typeface="Times New Roman"/>
                          <a:cs typeface="Times New Roman"/>
                        </a:rPr>
                        <a:t>Only Health</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solidFill>
                            <a:srgbClr val="002060"/>
                          </a:solidFill>
                          <a:latin typeface="Times New Roman"/>
                          <a:ea typeface="Times New Roman"/>
                          <a:cs typeface="Times New Roman"/>
                        </a:rPr>
                        <a:t>Food and Health</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solidFill>
                            <a:srgbClr val="002060"/>
                          </a:solidFill>
                          <a:latin typeface="Times New Roman"/>
                          <a:ea typeface="Times New Roman"/>
                          <a:cs typeface="Times New Roman"/>
                        </a:rPr>
                        <a:t>Used parts of plants</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480">
                <a:tc>
                  <a:txBody>
                    <a:bodyPr/>
                    <a:lstStyle/>
                    <a:p>
                      <a:pPr marL="0" marR="0" algn="r">
                        <a:lnSpc>
                          <a:spcPct val="115000"/>
                        </a:lnSpc>
                        <a:spcBef>
                          <a:spcPts val="0"/>
                        </a:spcBef>
                        <a:spcAft>
                          <a:spcPts val="0"/>
                        </a:spcAft>
                      </a:pPr>
                      <a:r>
                        <a:rPr lang="en-US" sz="1400">
                          <a:solidFill>
                            <a:srgbClr val="002060"/>
                          </a:solidFill>
                          <a:latin typeface="Times New Roman"/>
                          <a:ea typeface="Times New Roman"/>
                          <a:cs typeface="Times New Roman"/>
                        </a:rPr>
                        <a:t>1</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rgbClr val="002060"/>
                          </a:solidFill>
                          <a:latin typeface="Times New Roman"/>
                          <a:ea typeface="Times New Roman"/>
                          <a:cs typeface="Times New Roman"/>
                        </a:rPr>
                        <a:t>Tulsi</a:t>
                      </a:r>
                      <a:endParaRPr lang="en-US" sz="1400" dirty="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i="1">
                          <a:solidFill>
                            <a:srgbClr val="002060"/>
                          </a:solidFill>
                          <a:latin typeface="Times New Roman"/>
                          <a:ea typeface="Times New Roman"/>
                          <a:cs typeface="Times New Roman"/>
                        </a:rPr>
                        <a:t>Ocimum sanctum</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Leaf</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345">
                <a:tc>
                  <a:txBody>
                    <a:bodyPr/>
                    <a:lstStyle/>
                    <a:p>
                      <a:pPr marL="0" marR="0" algn="r">
                        <a:lnSpc>
                          <a:spcPct val="115000"/>
                        </a:lnSpc>
                        <a:spcBef>
                          <a:spcPts val="0"/>
                        </a:spcBef>
                        <a:spcAft>
                          <a:spcPts val="0"/>
                        </a:spcAft>
                      </a:pPr>
                      <a:r>
                        <a:rPr lang="en-US" sz="1400">
                          <a:solidFill>
                            <a:srgbClr val="002060"/>
                          </a:solidFill>
                          <a:latin typeface="Times New Roman"/>
                          <a:ea typeface="Times New Roman"/>
                          <a:cs typeface="Times New Roman"/>
                        </a:rPr>
                        <a:t>2</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rgbClr val="002060"/>
                          </a:solidFill>
                          <a:latin typeface="Times New Roman"/>
                          <a:ea typeface="Times New Roman"/>
                          <a:cs typeface="Times New Roman"/>
                        </a:rPr>
                        <a:t>Hibiscus</a:t>
                      </a:r>
                      <a:endParaRPr lang="en-US" sz="1400" dirty="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i="1">
                          <a:solidFill>
                            <a:srgbClr val="002060"/>
                          </a:solidFill>
                          <a:latin typeface="Times New Roman"/>
                          <a:ea typeface="Times New Roman"/>
                          <a:cs typeface="Times New Roman"/>
                        </a:rPr>
                        <a:t>Rasa Sinensis</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Leaf and Flower</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345">
                <a:tc>
                  <a:txBody>
                    <a:bodyPr/>
                    <a:lstStyle/>
                    <a:p>
                      <a:pPr marL="0" marR="0" algn="r">
                        <a:lnSpc>
                          <a:spcPct val="115000"/>
                        </a:lnSpc>
                        <a:spcBef>
                          <a:spcPts val="0"/>
                        </a:spcBef>
                        <a:spcAft>
                          <a:spcPts val="0"/>
                        </a:spcAft>
                      </a:pPr>
                      <a:r>
                        <a:rPr lang="en-US" sz="1400" dirty="0" smtClean="0">
                          <a:solidFill>
                            <a:srgbClr val="002060"/>
                          </a:solidFill>
                          <a:latin typeface="Times New Roman"/>
                          <a:ea typeface="Times New Roman"/>
                          <a:cs typeface="Times New Roman"/>
                        </a:rPr>
                        <a:t>3</a:t>
                      </a:r>
                      <a:endParaRPr lang="en-US" sz="1400" dirty="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2060"/>
                          </a:solidFill>
                          <a:latin typeface="Times New Roman"/>
                          <a:ea typeface="Times New Roman"/>
                          <a:cs typeface="Times New Roman"/>
                        </a:rPr>
                        <a:t>Mehandi</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i="1">
                          <a:solidFill>
                            <a:srgbClr val="002060"/>
                          </a:solidFill>
                          <a:latin typeface="Times New Roman"/>
                          <a:ea typeface="Times New Roman"/>
                          <a:cs typeface="Times New Roman"/>
                        </a:rPr>
                        <a:t>Sonia Inermis</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Stem and Leaf</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345">
                <a:tc>
                  <a:txBody>
                    <a:bodyPr/>
                    <a:lstStyle/>
                    <a:p>
                      <a:pPr marL="0" marR="0" algn="r">
                        <a:lnSpc>
                          <a:spcPct val="115000"/>
                        </a:lnSpc>
                        <a:spcBef>
                          <a:spcPts val="0"/>
                        </a:spcBef>
                        <a:spcAft>
                          <a:spcPts val="0"/>
                        </a:spcAft>
                      </a:pPr>
                      <a:r>
                        <a:rPr lang="en-US" sz="1400" dirty="0">
                          <a:solidFill>
                            <a:srgbClr val="002060"/>
                          </a:solidFill>
                          <a:latin typeface="Times New Roman"/>
                          <a:ea typeface="Times New Roman"/>
                          <a:cs typeface="Times New Roman"/>
                        </a:rPr>
                        <a:t>4</a:t>
                      </a:r>
                      <a:endParaRPr lang="en-US" sz="1400" dirty="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2060"/>
                          </a:solidFill>
                          <a:latin typeface="Times New Roman"/>
                          <a:ea typeface="Times New Roman"/>
                          <a:cs typeface="Times New Roman"/>
                        </a:rPr>
                        <a:t>Coriander</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i="1">
                          <a:solidFill>
                            <a:srgbClr val="002060"/>
                          </a:solidFill>
                          <a:latin typeface="Times New Roman"/>
                          <a:ea typeface="Times New Roman"/>
                          <a:cs typeface="Times New Roman"/>
                        </a:rPr>
                        <a:t>Sativum</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Leaf and Stem</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345">
                <a:tc>
                  <a:txBody>
                    <a:bodyPr/>
                    <a:lstStyle/>
                    <a:p>
                      <a:pPr marL="0" marR="0" algn="r">
                        <a:lnSpc>
                          <a:spcPct val="115000"/>
                        </a:lnSpc>
                        <a:spcBef>
                          <a:spcPts val="0"/>
                        </a:spcBef>
                        <a:spcAft>
                          <a:spcPts val="0"/>
                        </a:spcAft>
                      </a:pPr>
                      <a:r>
                        <a:rPr lang="en-US" sz="1400" dirty="0">
                          <a:solidFill>
                            <a:srgbClr val="002060"/>
                          </a:solidFill>
                          <a:latin typeface="Times New Roman"/>
                          <a:ea typeface="Times New Roman"/>
                          <a:cs typeface="Times New Roman"/>
                        </a:rPr>
                        <a:t>5</a:t>
                      </a:r>
                      <a:endParaRPr lang="en-US" sz="1400" dirty="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smtClean="0">
                          <a:solidFill>
                            <a:srgbClr val="002060"/>
                          </a:solidFill>
                          <a:latin typeface="Times New Roman"/>
                          <a:ea typeface="Times New Roman"/>
                          <a:cs typeface="Times New Roman"/>
                        </a:rPr>
                        <a:t>Pomegranate</a:t>
                      </a:r>
                      <a:endParaRPr lang="en-US" sz="1400" dirty="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i="1">
                          <a:solidFill>
                            <a:srgbClr val="002060"/>
                          </a:solidFill>
                          <a:latin typeface="Times New Roman"/>
                          <a:ea typeface="Times New Roman"/>
                          <a:cs typeface="Times New Roman"/>
                        </a:rPr>
                        <a:t>Punic Granatum</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Leaf and Fruit</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345">
                <a:tc>
                  <a:txBody>
                    <a:bodyPr/>
                    <a:lstStyle/>
                    <a:p>
                      <a:pPr marL="0" marR="0" algn="r">
                        <a:lnSpc>
                          <a:spcPct val="115000"/>
                        </a:lnSpc>
                        <a:spcBef>
                          <a:spcPts val="0"/>
                        </a:spcBef>
                        <a:spcAft>
                          <a:spcPts val="0"/>
                        </a:spcAft>
                      </a:pPr>
                      <a:r>
                        <a:rPr lang="en-US" sz="1400" dirty="0">
                          <a:solidFill>
                            <a:srgbClr val="002060"/>
                          </a:solidFill>
                          <a:latin typeface="Times New Roman"/>
                          <a:ea typeface="Times New Roman"/>
                          <a:cs typeface="Times New Roman"/>
                        </a:rPr>
                        <a:t>6</a:t>
                      </a:r>
                      <a:endParaRPr lang="en-US" sz="1400" dirty="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2060"/>
                          </a:solidFill>
                          <a:latin typeface="Times New Roman"/>
                          <a:ea typeface="Times New Roman"/>
                          <a:cs typeface="Times New Roman"/>
                        </a:rPr>
                        <a:t>Mint</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i="1">
                          <a:solidFill>
                            <a:srgbClr val="002060"/>
                          </a:solidFill>
                          <a:latin typeface="Times New Roman"/>
                          <a:ea typeface="Times New Roman"/>
                          <a:cs typeface="Times New Roman"/>
                        </a:rPr>
                        <a:t>Mentha</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Leaf</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345">
                <a:tc>
                  <a:txBody>
                    <a:bodyPr/>
                    <a:lstStyle/>
                    <a:p>
                      <a:pPr marL="0" marR="0" algn="r">
                        <a:lnSpc>
                          <a:spcPct val="115000"/>
                        </a:lnSpc>
                        <a:spcBef>
                          <a:spcPts val="0"/>
                        </a:spcBef>
                        <a:spcAft>
                          <a:spcPts val="0"/>
                        </a:spcAft>
                      </a:pPr>
                      <a:r>
                        <a:rPr lang="en-US" sz="1400" dirty="0">
                          <a:solidFill>
                            <a:srgbClr val="002060"/>
                          </a:solidFill>
                          <a:latin typeface="Times New Roman"/>
                          <a:ea typeface="Times New Roman"/>
                          <a:cs typeface="Times New Roman"/>
                        </a:rPr>
                        <a:t>7</a:t>
                      </a:r>
                      <a:endParaRPr lang="en-US" sz="1400" dirty="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2060"/>
                          </a:solidFill>
                          <a:latin typeface="Times New Roman"/>
                          <a:ea typeface="Times New Roman"/>
                          <a:cs typeface="Times New Roman"/>
                        </a:rPr>
                        <a:t>Thumbai</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i="1">
                          <a:solidFill>
                            <a:srgbClr val="002060"/>
                          </a:solidFill>
                          <a:latin typeface="Times New Roman"/>
                          <a:ea typeface="Times New Roman"/>
                          <a:cs typeface="Times New Roman"/>
                        </a:rPr>
                        <a:t>Leucas aspera</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Leaf and Flower</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345">
                <a:tc>
                  <a:txBody>
                    <a:bodyPr/>
                    <a:lstStyle/>
                    <a:p>
                      <a:pPr marL="0" marR="0" algn="r">
                        <a:lnSpc>
                          <a:spcPct val="115000"/>
                        </a:lnSpc>
                        <a:spcBef>
                          <a:spcPts val="0"/>
                        </a:spcBef>
                        <a:spcAft>
                          <a:spcPts val="0"/>
                        </a:spcAft>
                      </a:pPr>
                      <a:r>
                        <a:rPr lang="en-US" sz="1400" dirty="0">
                          <a:solidFill>
                            <a:srgbClr val="002060"/>
                          </a:solidFill>
                          <a:latin typeface="Times New Roman"/>
                          <a:ea typeface="Times New Roman"/>
                          <a:cs typeface="Times New Roman"/>
                        </a:rPr>
                        <a:t>8</a:t>
                      </a:r>
                      <a:endParaRPr lang="en-US" sz="1400" dirty="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smtClean="0">
                          <a:solidFill>
                            <a:srgbClr val="002060"/>
                          </a:solidFill>
                          <a:latin typeface="Times New Roman"/>
                          <a:ea typeface="Times New Roman"/>
                          <a:cs typeface="Times New Roman"/>
                        </a:rPr>
                        <a:t>Betel  </a:t>
                      </a:r>
                      <a:r>
                        <a:rPr lang="en-US" sz="1400" dirty="0">
                          <a:solidFill>
                            <a:srgbClr val="002060"/>
                          </a:solidFill>
                          <a:latin typeface="Times New Roman"/>
                          <a:ea typeface="Times New Roman"/>
                          <a:cs typeface="Times New Roman"/>
                        </a:rPr>
                        <a:t>Leaf</a:t>
                      </a:r>
                      <a:endParaRPr lang="en-US" sz="1400" dirty="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i="1">
                          <a:solidFill>
                            <a:srgbClr val="002060"/>
                          </a:solidFill>
                          <a:latin typeface="Times New Roman"/>
                          <a:ea typeface="Times New Roman"/>
                          <a:cs typeface="Times New Roman"/>
                        </a:rPr>
                        <a:t>Piperbetal</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Leaf</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345">
                <a:tc>
                  <a:txBody>
                    <a:bodyPr/>
                    <a:lstStyle/>
                    <a:p>
                      <a:pPr marL="0" marR="0" algn="r">
                        <a:lnSpc>
                          <a:spcPct val="115000"/>
                        </a:lnSpc>
                        <a:spcBef>
                          <a:spcPts val="0"/>
                        </a:spcBef>
                        <a:spcAft>
                          <a:spcPts val="0"/>
                        </a:spcAft>
                      </a:pPr>
                      <a:r>
                        <a:rPr lang="en-US" sz="1400" dirty="0" smtClean="0">
                          <a:solidFill>
                            <a:srgbClr val="002060"/>
                          </a:solidFill>
                          <a:latin typeface="Times New Roman"/>
                          <a:ea typeface="Times New Roman"/>
                          <a:cs typeface="Times New Roman"/>
                        </a:rPr>
                        <a:t>9</a:t>
                      </a:r>
                      <a:endParaRPr lang="en-US" sz="1400" dirty="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2060"/>
                          </a:solidFill>
                          <a:latin typeface="Times New Roman"/>
                          <a:ea typeface="Times New Roman"/>
                          <a:cs typeface="Times New Roman"/>
                        </a:rPr>
                        <a:t>Curry Leaves</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i="1">
                          <a:solidFill>
                            <a:srgbClr val="002060"/>
                          </a:solidFill>
                          <a:latin typeface="Times New Roman"/>
                          <a:ea typeface="Times New Roman"/>
                          <a:cs typeface="Times New Roman"/>
                        </a:rPr>
                        <a:t>Murraya Koengii</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Leaf and Stem</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345">
                <a:tc>
                  <a:txBody>
                    <a:bodyPr/>
                    <a:lstStyle/>
                    <a:p>
                      <a:pPr marL="0" marR="0" algn="r">
                        <a:lnSpc>
                          <a:spcPct val="115000"/>
                        </a:lnSpc>
                        <a:spcBef>
                          <a:spcPts val="0"/>
                        </a:spcBef>
                        <a:spcAft>
                          <a:spcPts val="0"/>
                        </a:spcAft>
                      </a:pPr>
                      <a:r>
                        <a:rPr lang="en-US" sz="1400" dirty="0" smtClean="0">
                          <a:solidFill>
                            <a:srgbClr val="002060"/>
                          </a:solidFill>
                          <a:latin typeface="Times New Roman"/>
                          <a:ea typeface="Times New Roman"/>
                          <a:cs typeface="Times New Roman"/>
                        </a:rPr>
                        <a:t>10</a:t>
                      </a:r>
                      <a:endParaRPr lang="en-US" sz="1400" dirty="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rgbClr val="002060"/>
                          </a:solidFill>
                          <a:latin typeface="Times New Roman"/>
                          <a:ea typeface="Times New Roman"/>
                          <a:cs typeface="Times New Roman"/>
                        </a:rPr>
                        <a:t>Cuban Oregano</a:t>
                      </a:r>
                      <a:endParaRPr lang="en-US" sz="1400" dirty="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i="1">
                          <a:solidFill>
                            <a:srgbClr val="002060"/>
                          </a:solidFill>
                          <a:latin typeface="Times New Roman"/>
                          <a:ea typeface="Times New Roman"/>
                          <a:cs typeface="Times New Roman"/>
                        </a:rPr>
                        <a:t>Coleus Amboinicus</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Leaf</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345">
                <a:tc>
                  <a:txBody>
                    <a:bodyPr/>
                    <a:lstStyle/>
                    <a:p>
                      <a:pPr marL="0" marR="0" algn="r">
                        <a:lnSpc>
                          <a:spcPct val="115000"/>
                        </a:lnSpc>
                        <a:spcBef>
                          <a:spcPts val="0"/>
                        </a:spcBef>
                        <a:spcAft>
                          <a:spcPts val="0"/>
                        </a:spcAft>
                      </a:pPr>
                      <a:r>
                        <a:rPr lang="en-US" sz="1400" dirty="0" smtClean="0">
                          <a:solidFill>
                            <a:srgbClr val="002060"/>
                          </a:solidFill>
                          <a:latin typeface="Times New Roman"/>
                          <a:ea typeface="Times New Roman"/>
                          <a:cs typeface="Times New Roman"/>
                        </a:rPr>
                        <a:t>11</a:t>
                      </a:r>
                      <a:endParaRPr lang="en-US" sz="1400" dirty="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rgbClr val="002060"/>
                          </a:solidFill>
                          <a:latin typeface="Times New Roman"/>
                          <a:ea typeface="Times New Roman"/>
                          <a:cs typeface="Times New Roman"/>
                        </a:rPr>
                        <a:t>Aloe Vera</a:t>
                      </a:r>
                      <a:endParaRPr lang="en-US" sz="1400" dirty="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i="1">
                          <a:solidFill>
                            <a:srgbClr val="002060"/>
                          </a:solidFill>
                          <a:latin typeface="Times New Roman"/>
                          <a:ea typeface="Times New Roman"/>
                          <a:cs typeface="Times New Roman"/>
                        </a:rPr>
                        <a:t>Aloe Barbadensis</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2060"/>
                          </a:solidFill>
                          <a:latin typeface="Times New Roman"/>
                          <a:ea typeface="Times New Roman"/>
                          <a:cs typeface="Times New Roman"/>
                        </a:rPr>
                        <a:t>-</a:t>
                      </a:r>
                      <a:endParaRPr lang="en-US" sz="1400" dirty="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Leaf</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345">
                <a:tc>
                  <a:txBody>
                    <a:bodyPr/>
                    <a:lstStyle/>
                    <a:p>
                      <a:pPr marL="0" marR="0" algn="r">
                        <a:lnSpc>
                          <a:spcPct val="115000"/>
                        </a:lnSpc>
                        <a:spcBef>
                          <a:spcPts val="0"/>
                        </a:spcBef>
                        <a:spcAft>
                          <a:spcPts val="0"/>
                        </a:spcAft>
                      </a:pPr>
                      <a:r>
                        <a:rPr lang="en-US" sz="1400" dirty="0" smtClean="0">
                          <a:solidFill>
                            <a:srgbClr val="002060"/>
                          </a:solidFill>
                          <a:latin typeface="Times New Roman"/>
                          <a:ea typeface="Times New Roman"/>
                          <a:cs typeface="Times New Roman"/>
                        </a:rPr>
                        <a:t>12</a:t>
                      </a:r>
                      <a:endParaRPr lang="en-US" sz="1400" dirty="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2060"/>
                          </a:solidFill>
                          <a:latin typeface="Times New Roman"/>
                          <a:ea typeface="Times New Roman"/>
                          <a:cs typeface="Times New Roman"/>
                        </a:rPr>
                        <a:t>Miracle Leaves</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i="1">
                          <a:solidFill>
                            <a:srgbClr val="002060"/>
                          </a:solidFill>
                          <a:latin typeface="Times New Roman"/>
                          <a:ea typeface="Times New Roman"/>
                          <a:cs typeface="Times New Roman"/>
                        </a:rPr>
                        <a:t>Kalanchoe Pinnata</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Leaf</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5380">
                <a:tc>
                  <a:txBody>
                    <a:bodyPr/>
                    <a:lstStyle/>
                    <a:p>
                      <a:pPr marL="0" marR="0" algn="r">
                        <a:lnSpc>
                          <a:spcPct val="115000"/>
                        </a:lnSpc>
                        <a:spcBef>
                          <a:spcPts val="0"/>
                        </a:spcBef>
                        <a:spcAft>
                          <a:spcPts val="0"/>
                        </a:spcAft>
                      </a:pPr>
                      <a:r>
                        <a:rPr lang="en-US" sz="1400" dirty="0" smtClean="0">
                          <a:solidFill>
                            <a:srgbClr val="002060"/>
                          </a:solidFill>
                          <a:latin typeface="Times New Roman"/>
                          <a:ea typeface="Times New Roman"/>
                          <a:cs typeface="Times New Roman"/>
                        </a:rPr>
                        <a:t>13</a:t>
                      </a:r>
                      <a:endParaRPr lang="en-US" sz="1400" dirty="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2060"/>
                          </a:solidFill>
                          <a:latin typeface="Times New Roman"/>
                          <a:ea typeface="Times New Roman"/>
                          <a:cs typeface="Times New Roman"/>
                        </a:rPr>
                        <a:t>Agathi Leaf</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i="1">
                          <a:solidFill>
                            <a:srgbClr val="002060"/>
                          </a:solidFill>
                          <a:latin typeface="Times New Roman"/>
                          <a:ea typeface="Times New Roman"/>
                          <a:cs typeface="Times New Roman"/>
                        </a:rPr>
                        <a:t>Sesbaniagrandi Flora</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Leaf</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345">
                <a:tc>
                  <a:txBody>
                    <a:bodyPr/>
                    <a:lstStyle/>
                    <a:p>
                      <a:pPr marL="0" marR="0" algn="r">
                        <a:lnSpc>
                          <a:spcPct val="115000"/>
                        </a:lnSpc>
                        <a:spcBef>
                          <a:spcPts val="0"/>
                        </a:spcBef>
                        <a:spcAft>
                          <a:spcPts val="0"/>
                        </a:spcAft>
                      </a:pPr>
                      <a:r>
                        <a:rPr lang="en-US" sz="1400" dirty="0" smtClean="0">
                          <a:solidFill>
                            <a:srgbClr val="002060"/>
                          </a:solidFill>
                          <a:latin typeface="Times New Roman"/>
                          <a:ea typeface="Times New Roman"/>
                          <a:cs typeface="Times New Roman"/>
                        </a:rPr>
                        <a:t>14</a:t>
                      </a:r>
                      <a:endParaRPr lang="en-US" sz="1400" dirty="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2060"/>
                          </a:solidFill>
                          <a:latin typeface="Times New Roman"/>
                          <a:ea typeface="Times New Roman"/>
                          <a:cs typeface="Times New Roman"/>
                        </a:rPr>
                        <a:t>Touch-me-not</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590550" algn="l"/>
                          <a:tab pos="1098550" algn="ctr"/>
                        </a:tabLst>
                      </a:pPr>
                      <a:r>
                        <a:rPr lang="en-US" sz="1400" i="1">
                          <a:solidFill>
                            <a:srgbClr val="002060"/>
                          </a:solidFill>
                          <a:latin typeface="Times New Roman"/>
                          <a:ea typeface="Times New Roman"/>
                          <a:cs typeface="Times New Roman"/>
                        </a:rPr>
                        <a:t>Mimisa pudica</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Leaf</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691">
                <a:tc>
                  <a:txBody>
                    <a:bodyPr/>
                    <a:lstStyle/>
                    <a:p>
                      <a:pPr marL="0" marR="0" algn="r">
                        <a:lnSpc>
                          <a:spcPct val="115000"/>
                        </a:lnSpc>
                        <a:spcBef>
                          <a:spcPts val="0"/>
                        </a:spcBef>
                        <a:spcAft>
                          <a:spcPts val="0"/>
                        </a:spcAft>
                      </a:pPr>
                      <a:r>
                        <a:rPr lang="en-US" sz="1400" dirty="0" smtClean="0">
                          <a:solidFill>
                            <a:srgbClr val="002060"/>
                          </a:solidFill>
                          <a:latin typeface="Times New Roman"/>
                          <a:ea typeface="Times New Roman"/>
                          <a:cs typeface="Times New Roman"/>
                        </a:rPr>
                        <a:t>15</a:t>
                      </a:r>
                      <a:endParaRPr lang="en-US" sz="1400" dirty="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2060"/>
                          </a:solidFill>
                          <a:latin typeface="Times New Roman"/>
                          <a:ea typeface="Times New Roman"/>
                          <a:cs typeface="Times New Roman"/>
                        </a:rPr>
                        <a:t>Lemo grass</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i="1">
                          <a:solidFill>
                            <a:srgbClr val="002060"/>
                          </a:solidFill>
                          <a:latin typeface="Times New Roman"/>
                          <a:ea typeface="Times New Roman"/>
                          <a:cs typeface="Times New Roman"/>
                        </a:rPr>
                        <a:t>Gymbo pogon</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Leaf</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733">
                <a:tc>
                  <a:txBody>
                    <a:bodyPr/>
                    <a:lstStyle/>
                    <a:p>
                      <a:pPr marL="0" marR="0" algn="r">
                        <a:lnSpc>
                          <a:spcPct val="115000"/>
                        </a:lnSpc>
                        <a:spcBef>
                          <a:spcPts val="0"/>
                        </a:spcBef>
                        <a:spcAft>
                          <a:spcPts val="0"/>
                        </a:spcAft>
                      </a:pPr>
                      <a:r>
                        <a:rPr lang="en-US" sz="1400" dirty="0" smtClean="0">
                          <a:solidFill>
                            <a:srgbClr val="002060"/>
                          </a:solidFill>
                          <a:latin typeface="Times New Roman"/>
                          <a:ea typeface="Times New Roman"/>
                          <a:cs typeface="Times New Roman"/>
                        </a:rPr>
                        <a:t>16</a:t>
                      </a:r>
                      <a:endParaRPr lang="en-US" sz="1400" dirty="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2060"/>
                          </a:solidFill>
                          <a:latin typeface="Times New Roman"/>
                          <a:ea typeface="Times New Roman"/>
                          <a:cs typeface="Times New Roman"/>
                        </a:rPr>
                        <a:t>Yakka</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i="1">
                          <a:solidFill>
                            <a:srgbClr val="002060"/>
                          </a:solidFill>
                          <a:latin typeface="Times New Roman"/>
                          <a:ea typeface="Times New Roman"/>
                          <a:cs typeface="Times New Roman"/>
                        </a:rPr>
                        <a:t>Calotropis giganta</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2060"/>
                          </a:solidFill>
                          <a:latin typeface="Times New Roman"/>
                          <a:ea typeface="Times New Roman"/>
                          <a:cs typeface="Times New Roman"/>
                        </a:rPr>
                        <a:t>-</a:t>
                      </a:r>
                      <a:endParaRPr lang="en-US" sz="140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2060"/>
                          </a:solidFill>
                          <a:latin typeface="Times New Roman"/>
                          <a:ea typeface="Times New Roman"/>
                          <a:cs typeface="Times New Roman"/>
                        </a:rPr>
                        <a:t>Leaf</a:t>
                      </a:r>
                      <a:endParaRPr lang="en-US" sz="1400" dirty="0">
                        <a:solidFill>
                          <a:srgbClr val="002060"/>
                        </a:solidFill>
                        <a:latin typeface="Calibri"/>
                        <a:ea typeface="Times New Roman"/>
                        <a:cs typeface="Times New Roman"/>
                      </a:endParaRPr>
                    </a:p>
                  </a:txBody>
                  <a:tcPr marL="65905" marR="659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630186459"/>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v school\Desktop\2022-23 projects\photos\medi\WhatsApp Image 2022-12-06 at 4.09.30 PM (1).jpeg"/>
          <p:cNvPicPr>
            <a:picLocks noChangeAspect="1" noChangeArrowheads="1"/>
          </p:cNvPicPr>
          <p:nvPr/>
        </p:nvPicPr>
        <p:blipFill>
          <a:blip r:embed="rId2"/>
          <a:srcRect r="53333"/>
          <a:stretch>
            <a:fillRect/>
          </a:stretch>
        </p:blipFill>
        <p:spPr bwMode="auto">
          <a:xfrm>
            <a:off x="453965" y="304800"/>
            <a:ext cx="2213035" cy="2209800"/>
          </a:xfrm>
          <a:prstGeom prst="rect">
            <a:avLst/>
          </a:prstGeom>
          <a:noFill/>
        </p:spPr>
      </p:pic>
      <p:pic>
        <p:nvPicPr>
          <p:cNvPr id="1027" name="Picture 3" descr="C:\Users\v school\Desktop\2022-23 projects\photos\medi\WhatsApp Image 2022-12-06 at 4.09.30 PM.jpeg"/>
          <p:cNvPicPr>
            <a:picLocks noChangeAspect="1" noChangeArrowheads="1"/>
          </p:cNvPicPr>
          <p:nvPr/>
        </p:nvPicPr>
        <p:blipFill>
          <a:blip r:embed="rId3" cstate="print"/>
          <a:srcRect r="9167" b="5323"/>
          <a:stretch>
            <a:fillRect/>
          </a:stretch>
        </p:blipFill>
        <p:spPr bwMode="auto">
          <a:xfrm>
            <a:off x="2743200" y="304800"/>
            <a:ext cx="1981200" cy="2209799"/>
          </a:xfrm>
          <a:prstGeom prst="rect">
            <a:avLst/>
          </a:prstGeom>
          <a:noFill/>
        </p:spPr>
      </p:pic>
      <p:pic>
        <p:nvPicPr>
          <p:cNvPr id="1028" name="Picture 4" descr="C:\Users\v school\Desktop\2022-23 projects\photos\medi\WhatsApp Image 2022-12-06 at 4.09.31 PM (1).jpeg"/>
          <p:cNvPicPr>
            <a:picLocks noChangeAspect="1" noChangeArrowheads="1"/>
          </p:cNvPicPr>
          <p:nvPr/>
        </p:nvPicPr>
        <p:blipFill>
          <a:blip r:embed="rId4"/>
          <a:srcRect l="32500" r="10833"/>
          <a:stretch>
            <a:fillRect/>
          </a:stretch>
        </p:blipFill>
        <p:spPr bwMode="auto">
          <a:xfrm>
            <a:off x="4800600" y="326231"/>
            <a:ext cx="1905000" cy="2188369"/>
          </a:xfrm>
          <a:prstGeom prst="rect">
            <a:avLst/>
          </a:prstGeom>
          <a:noFill/>
        </p:spPr>
      </p:pic>
      <p:pic>
        <p:nvPicPr>
          <p:cNvPr id="1030" name="Picture 6" descr="C:\Users\v school\Desktop\2022-23 projects\photos\medi\WhatsApp Image 2022-12-06 at 4.09.33 PM (1).jpeg"/>
          <p:cNvPicPr>
            <a:picLocks noChangeAspect="1" noChangeArrowheads="1"/>
          </p:cNvPicPr>
          <p:nvPr/>
        </p:nvPicPr>
        <p:blipFill>
          <a:blip r:embed="rId5"/>
          <a:srcRect l="47518" t="38889"/>
          <a:stretch>
            <a:fillRect/>
          </a:stretch>
        </p:blipFill>
        <p:spPr bwMode="auto">
          <a:xfrm>
            <a:off x="457200" y="3048000"/>
            <a:ext cx="1981200" cy="2971800"/>
          </a:xfrm>
          <a:prstGeom prst="rect">
            <a:avLst/>
          </a:prstGeom>
          <a:noFill/>
        </p:spPr>
      </p:pic>
      <p:pic>
        <p:nvPicPr>
          <p:cNvPr id="1031" name="Picture 7" descr="C:\Users\v school\Desktop\2022-23 projects\photos\medi\WhatsApp Image 2022-12-06 at 4.09.33 PM.jpeg"/>
          <p:cNvPicPr>
            <a:picLocks noChangeAspect="1" noChangeArrowheads="1"/>
          </p:cNvPicPr>
          <p:nvPr/>
        </p:nvPicPr>
        <p:blipFill>
          <a:blip r:embed="rId6"/>
          <a:srcRect r="66667"/>
          <a:stretch>
            <a:fillRect/>
          </a:stretch>
        </p:blipFill>
        <p:spPr bwMode="auto">
          <a:xfrm>
            <a:off x="2590800" y="3048000"/>
            <a:ext cx="1981200" cy="2961084"/>
          </a:xfrm>
          <a:prstGeom prst="rect">
            <a:avLst/>
          </a:prstGeom>
          <a:noFill/>
        </p:spPr>
      </p:pic>
      <p:pic>
        <p:nvPicPr>
          <p:cNvPr id="1032" name="Picture 8" descr="C:\Users\v school\Desktop\2022-23 projects\photos\medi\WhatsApp Image 2022-12-06 at 4.09.34 PM (1).jpeg"/>
          <p:cNvPicPr>
            <a:picLocks noChangeAspect="1" noChangeArrowheads="1"/>
          </p:cNvPicPr>
          <p:nvPr/>
        </p:nvPicPr>
        <p:blipFill>
          <a:blip r:embed="rId7"/>
          <a:srcRect/>
          <a:stretch>
            <a:fillRect/>
          </a:stretch>
        </p:blipFill>
        <p:spPr bwMode="auto">
          <a:xfrm>
            <a:off x="4724400" y="3048000"/>
            <a:ext cx="2057400" cy="2910853"/>
          </a:xfrm>
          <a:prstGeom prst="rect">
            <a:avLst/>
          </a:prstGeom>
          <a:noFill/>
        </p:spPr>
      </p:pic>
      <p:pic>
        <p:nvPicPr>
          <p:cNvPr id="1033" name="Picture 9" descr="C:\Users\v school\Desktop\2022-23 projects\photos\medi\WhatsApp Image 2022-12-06 at 4.09.35 PM (1).jpeg"/>
          <p:cNvPicPr>
            <a:picLocks noChangeAspect="1" noChangeArrowheads="1"/>
          </p:cNvPicPr>
          <p:nvPr/>
        </p:nvPicPr>
        <p:blipFill>
          <a:blip r:embed="rId8"/>
          <a:srcRect t="25556" r="17733"/>
          <a:stretch>
            <a:fillRect/>
          </a:stretch>
        </p:blipFill>
        <p:spPr bwMode="auto">
          <a:xfrm>
            <a:off x="7010400" y="3048000"/>
            <a:ext cx="1905000" cy="2971800"/>
          </a:xfrm>
          <a:prstGeom prst="rect">
            <a:avLst/>
          </a:prstGeom>
          <a:noFill/>
        </p:spPr>
      </p:pic>
      <p:sp>
        <p:nvSpPr>
          <p:cNvPr id="10" name="Rectangle 9"/>
          <p:cNvSpPr/>
          <p:nvPr/>
        </p:nvSpPr>
        <p:spPr>
          <a:xfrm>
            <a:off x="1025388" y="2438400"/>
            <a:ext cx="1490986" cy="410882"/>
          </a:xfrm>
          <a:prstGeom prst="rect">
            <a:avLst/>
          </a:prstGeom>
        </p:spPr>
        <p:txBody>
          <a:bodyPr wrap="none">
            <a:spAutoFit/>
          </a:bodyPr>
          <a:lstStyle/>
          <a:p>
            <a:pPr>
              <a:lnSpc>
                <a:spcPct val="115000"/>
              </a:lnSpc>
            </a:pPr>
            <a:r>
              <a:rPr lang="en-US" dirty="0" smtClean="0">
                <a:solidFill>
                  <a:srgbClr val="002060"/>
                </a:solidFill>
                <a:latin typeface="Times New Roman"/>
                <a:ea typeface="Times New Roman"/>
                <a:cs typeface="Times New Roman"/>
              </a:rPr>
              <a:t>Tulsi (Brown)</a:t>
            </a:r>
            <a:endParaRPr lang="en-US" dirty="0">
              <a:solidFill>
                <a:srgbClr val="002060"/>
              </a:solidFill>
              <a:latin typeface="Calibri"/>
              <a:ea typeface="Times New Roman"/>
              <a:cs typeface="Times New Roman"/>
            </a:endParaRPr>
          </a:p>
        </p:txBody>
      </p:sp>
      <p:sp>
        <p:nvSpPr>
          <p:cNvPr id="11" name="Rectangle 10"/>
          <p:cNvSpPr/>
          <p:nvPr/>
        </p:nvSpPr>
        <p:spPr>
          <a:xfrm>
            <a:off x="2971800" y="2438400"/>
            <a:ext cx="1426865" cy="410882"/>
          </a:xfrm>
          <a:prstGeom prst="rect">
            <a:avLst/>
          </a:prstGeom>
        </p:spPr>
        <p:txBody>
          <a:bodyPr wrap="none">
            <a:spAutoFit/>
          </a:bodyPr>
          <a:lstStyle/>
          <a:p>
            <a:pPr>
              <a:lnSpc>
                <a:spcPct val="115000"/>
              </a:lnSpc>
            </a:pPr>
            <a:r>
              <a:rPr lang="en-US" dirty="0" smtClean="0">
                <a:solidFill>
                  <a:srgbClr val="002060"/>
                </a:solidFill>
                <a:latin typeface="Times New Roman"/>
                <a:ea typeface="Times New Roman"/>
                <a:cs typeface="Times New Roman"/>
              </a:rPr>
              <a:t>Tulsi (Green)</a:t>
            </a:r>
            <a:endParaRPr lang="en-US" dirty="0">
              <a:solidFill>
                <a:srgbClr val="002060"/>
              </a:solidFill>
              <a:latin typeface="Calibri"/>
              <a:ea typeface="Times New Roman"/>
              <a:cs typeface="Times New Roman"/>
            </a:endParaRPr>
          </a:p>
        </p:txBody>
      </p:sp>
      <p:sp>
        <p:nvSpPr>
          <p:cNvPr id="12" name="Rectangle 11"/>
          <p:cNvSpPr/>
          <p:nvPr/>
        </p:nvSpPr>
        <p:spPr>
          <a:xfrm>
            <a:off x="5334000" y="2504916"/>
            <a:ext cx="764312" cy="390684"/>
          </a:xfrm>
          <a:prstGeom prst="rect">
            <a:avLst/>
          </a:prstGeom>
        </p:spPr>
        <p:txBody>
          <a:bodyPr wrap="none">
            <a:spAutoFit/>
          </a:bodyPr>
          <a:lstStyle/>
          <a:p>
            <a:pPr>
              <a:lnSpc>
                <a:spcPct val="115000"/>
              </a:lnSpc>
            </a:pPr>
            <a:r>
              <a:rPr lang="en-US" dirty="0" err="1" smtClean="0">
                <a:solidFill>
                  <a:srgbClr val="002060"/>
                </a:solidFill>
                <a:latin typeface="Times New Roman"/>
                <a:ea typeface="Times New Roman"/>
                <a:cs typeface="Times New Roman"/>
              </a:rPr>
              <a:t>Yakka</a:t>
            </a:r>
            <a:endParaRPr lang="en-US" dirty="0">
              <a:solidFill>
                <a:srgbClr val="002060"/>
              </a:solidFill>
              <a:latin typeface="Calibri"/>
              <a:ea typeface="Times New Roman"/>
              <a:cs typeface="Times New Roman"/>
            </a:endParaRPr>
          </a:p>
        </p:txBody>
      </p:sp>
      <p:sp>
        <p:nvSpPr>
          <p:cNvPr id="13" name="Rectangle 12"/>
          <p:cNvSpPr/>
          <p:nvPr/>
        </p:nvSpPr>
        <p:spPr>
          <a:xfrm>
            <a:off x="7576113" y="6019800"/>
            <a:ext cx="729687" cy="390684"/>
          </a:xfrm>
          <a:prstGeom prst="rect">
            <a:avLst/>
          </a:prstGeom>
        </p:spPr>
        <p:txBody>
          <a:bodyPr wrap="none">
            <a:spAutoFit/>
          </a:bodyPr>
          <a:lstStyle/>
          <a:p>
            <a:pPr>
              <a:lnSpc>
                <a:spcPct val="115000"/>
              </a:lnSpc>
            </a:pPr>
            <a:r>
              <a:rPr lang="en-US" dirty="0" smtClean="0">
                <a:solidFill>
                  <a:srgbClr val="002060"/>
                </a:solidFill>
                <a:latin typeface="Times New Roman"/>
                <a:ea typeface="Times New Roman"/>
                <a:cs typeface="Times New Roman"/>
              </a:rPr>
              <a:t>Betel </a:t>
            </a:r>
            <a:endParaRPr lang="en-US" dirty="0">
              <a:solidFill>
                <a:srgbClr val="002060"/>
              </a:solidFill>
              <a:latin typeface="Calibri"/>
              <a:ea typeface="Times New Roman"/>
              <a:cs typeface="Times New Roman"/>
            </a:endParaRPr>
          </a:p>
        </p:txBody>
      </p:sp>
      <p:sp>
        <p:nvSpPr>
          <p:cNvPr id="16" name="Rectangle 15"/>
          <p:cNvSpPr/>
          <p:nvPr/>
        </p:nvSpPr>
        <p:spPr>
          <a:xfrm>
            <a:off x="914400" y="5943600"/>
            <a:ext cx="838691" cy="390684"/>
          </a:xfrm>
          <a:prstGeom prst="rect">
            <a:avLst/>
          </a:prstGeom>
        </p:spPr>
        <p:txBody>
          <a:bodyPr wrap="none">
            <a:spAutoFit/>
          </a:bodyPr>
          <a:lstStyle/>
          <a:p>
            <a:pPr>
              <a:lnSpc>
                <a:spcPct val="115000"/>
              </a:lnSpc>
            </a:pPr>
            <a:r>
              <a:rPr lang="en-US" dirty="0" smtClean="0">
                <a:solidFill>
                  <a:srgbClr val="002060"/>
                </a:solidFill>
                <a:latin typeface="Times New Roman"/>
                <a:ea typeface="Times New Roman"/>
                <a:cs typeface="Times New Roman"/>
              </a:rPr>
              <a:t>Curry  </a:t>
            </a:r>
            <a:endParaRPr lang="en-US" dirty="0">
              <a:solidFill>
                <a:srgbClr val="002060"/>
              </a:solidFill>
              <a:latin typeface="Calibri"/>
              <a:ea typeface="Times New Roman"/>
              <a:cs typeface="Times New Roman"/>
            </a:endParaRPr>
          </a:p>
        </p:txBody>
      </p:sp>
      <p:sp>
        <p:nvSpPr>
          <p:cNvPr id="17" name="Rectangle 16"/>
          <p:cNvSpPr/>
          <p:nvPr/>
        </p:nvSpPr>
        <p:spPr>
          <a:xfrm>
            <a:off x="3124200" y="6019800"/>
            <a:ext cx="1063112" cy="390684"/>
          </a:xfrm>
          <a:prstGeom prst="rect">
            <a:avLst/>
          </a:prstGeom>
        </p:spPr>
        <p:txBody>
          <a:bodyPr wrap="none">
            <a:spAutoFit/>
          </a:bodyPr>
          <a:lstStyle/>
          <a:p>
            <a:pPr>
              <a:lnSpc>
                <a:spcPct val="115000"/>
              </a:lnSpc>
            </a:pPr>
            <a:r>
              <a:rPr lang="en-US" dirty="0" err="1" smtClean="0">
                <a:solidFill>
                  <a:srgbClr val="002060"/>
                </a:solidFill>
                <a:latin typeface="Times New Roman"/>
                <a:ea typeface="Times New Roman"/>
                <a:cs typeface="Times New Roman"/>
              </a:rPr>
              <a:t>Mehandi</a:t>
            </a:r>
            <a:r>
              <a:rPr lang="en-US" dirty="0" smtClean="0">
                <a:solidFill>
                  <a:srgbClr val="002060"/>
                </a:solidFill>
                <a:latin typeface="Times New Roman"/>
                <a:ea typeface="Times New Roman"/>
                <a:cs typeface="Times New Roman"/>
              </a:rPr>
              <a:t> </a:t>
            </a:r>
            <a:endParaRPr lang="en-US" dirty="0">
              <a:solidFill>
                <a:srgbClr val="002060"/>
              </a:solidFill>
              <a:latin typeface="Calibri"/>
              <a:ea typeface="Times New Roman"/>
              <a:cs typeface="Times New Roman"/>
            </a:endParaRPr>
          </a:p>
        </p:txBody>
      </p:sp>
      <p:sp>
        <p:nvSpPr>
          <p:cNvPr id="18" name="Rectangle 17"/>
          <p:cNvSpPr/>
          <p:nvPr/>
        </p:nvSpPr>
        <p:spPr>
          <a:xfrm>
            <a:off x="5029200" y="6019800"/>
            <a:ext cx="1390124" cy="390684"/>
          </a:xfrm>
          <a:prstGeom prst="rect">
            <a:avLst/>
          </a:prstGeom>
        </p:spPr>
        <p:txBody>
          <a:bodyPr wrap="none">
            <a:spAutoFit/>
          </a:bodyPr>
          <a:lstStyle/>
          <a:p>
            <a:pPr>
              <a:lnSpc>
                <a:spcPct val="115000"/>
              </a:lnSpc>
            </a:pPr>
            <a:r>
              <a:rPr lang="en-US" dirty="0" smtClean="0">
                <a:solidFill>
                  <a:srgbClr val="002060"/>
                </a:solidFill>
                <a:latin typeface="Times New Roman"/>
                <a:ea typeface="Times New Roman"/>
                <a:cs typeface="Times New Roman"/>
              </a:rPr>
              <a:t>Pomegranate</a:t>
            </a:r>
            <a:endParaRPr lang="en-US" dirty="0">
              <a:solidFill>
                <a:srgbClr val="002060"/>
              </a:solidFill>
              <a:latin typeface="Calibri"/>
              <a:ea typeface="Times New Roman"/>
              <a:cs typeface="Times New Roman"/>
            </a:endParaRPr>
          </a:p>
        </p:txBody>
      </p:sp>
      <p:sp>
        <p:nvSpPr>
          <p:cNvPr id="19" name="Rectangle 18"/>
          <p:cNvSpPr/>
          <p:nvPr/>
        </p:nvSpPr>
        <p:spPr>
          <a:xfrm>
            <a:off x="7239000" y="2504916"/>
            <a:ext cx="992579" cy="390684"/>
          </a:xfrm>
          <a:prstGeom prst="rect">
            <a:avLst/>
          </a:prstGeom>
        </p:spPr>
        <p:txBody>
          <a:bodyPr wrap="none">
            <a:spAutoFit/>
          </a:bodyPr>
          <a:lstStyle/>
          <a:p>
            <a:pPr>
              <a:lnSpc>
                <a:spcPct val="115000"/>
              </a:lnSpc>
            </a:pPr>
            <a:r>
              <a:rPr lang="en-US" dirty="0" smtClean="0">
                <a:solidFill>
                  <a:srgbClr val="002060"/>
                </a:solidFill>
                <a:latin typeface="Times New Roman"/>
                <a:ea typeface="Times New Roman"/>
                <a:cs typeface="Times New Roman"/>
              </a:rPr>
              <a:t>Hibiscus</a:t>
            </a:r>
            <a:endParaRPr lang="en-US" dirty="0">
              <a:solidFill>
                <a:srgbClr val="002060"/>
              </a:solidFill>
              <a:latin typeface="Calibri"/>
              <a:ea typeface="Times New Roman"/>
              <a:cs typeface="Times New Roman"/>
            </a:endParaRPr>
          </a:p>
        </p:txBody>
      </p:sp>
      <p:pic>
        <p:nvPicPr>
          <p:cNvPr id="20" name="Picture 3" descr="C:\Users\v school\Desktop\2022-23 projects\photos\medi\WhatsApp Image 2022-12-06 at 4.09.35 PM.jpeg"/>
          <p:cNvPicPr>
            <a:picLocks noChangeAspect="1" noChangeArrowheads="1"/>
          </p:cNvPicPr>
          <p:nvPr/>
        </p:nvPicPr>
        <p:blipFill>
          <a:blip r:embed="rId9" cstate="print"/>
          <a:srcRect b="20000"/>
          <a:stretch>
            <a:fillRect/>
          </a:stretch>
        </p:blipFill>
        <p:spPr bwMode="auto">
          <a:xfrm>
            <a:off x="6781800" y="304800"/>
            <a:ext cx="1981200" cy="2258331"/>
          </a:xfrm>
          <a:prstGeom prst="rect">
            <a:avLst/>
          </a:prstGeom>
          <a:noFill/>
        </p:spPr>
      </p:pic>
    </p:spTree>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636</TotalTime>
  <Words>658</Words>
  <Application>Microsoft Office PowerPoint</Application>
  <PresentationFormat>On-screen Show (4:3)</PresentationFormat>
  <Paragraphs>207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Solstice</vt:lpstr>
      <vt:lpstr> </vt:lpstr>
      <vt:lpstr>INTRODUCTION</vt:lpstr>
      <vt:lpstr>Objective</vt:lpstr>
      <vt:lpstr>Slide 4</vt:lpstr>
      <vt:lpstr>Slide 5</vt:lpstr>
      <vt:lpstr>Methods &amp; Materials</vt:lpstr>
      <vt:lpstr>Slide 7</vt:lpstr>
      <vt:lpstr>Slide 8</vt:lpstr>
      <vt:lpstr>Slide 9</vt:lpstr>
      <vt:lpstr>Slide 10</vt:lpstr>
      <vt:lpstr>Conclusion</vt:lpstr>
      <vt:lpstr>ACKNOWLEDGEMENT</vt:lpstr>
      <vt:lpstr>Reference</vt:lpstr>
      <vt:lpstr>Slide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INSECTS</dc:title>
  <dc:creator>Administrator</dc:creator>
  <cp:lastModifiedBy>v school</cp:lastModifiedBy>
  <cp:revision>115</cp:revision>
  <dcterms:created xsi:type="dcterms:W3CDTF">2006-08-16T00:00:00Z</dcterms:created>
  <dcterms:modified xsi:type="dcterms:W3CDTF">2022-12-13T04:10:14Z</dcterms:modified>
</cp:coreProperties>
</file>