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9" r:id="rId2"/>
    <p:sldId id="275" r:id="rId3"/>
    <p:sldId id="260" r:id="rId4"/>
    <p:sldId id="273" r:id="rId5"/>
    <p:sldId id="281" r:id="rId6"/>
    <p:sldId id="283" r:id="rId7"/>
    <p:sldId id="284" r:id="rId8"/>
    <p:sldId id="261" r:id="rId9"/>
    <p:sldId id="282" r:id="rId10"/>
    <p:sldId id="266" r:id="rId11"/>
    <p:sldId id="294" r:id="rId12"/>
    <p:sldId id="285" r:id="rId13"/>
    <p:sldId id="279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296" r:id="rId24"/>
    <p:sldId id="269" r:id="rId25"/>
    <p:sldId id="274" r:id="rId26"/>
    <p:sldId id="270" r:id="rId27"/>
    <p:sldId id="267" r:id="rId28"/>
    <p:sldId id="278" r:id="rId29"/>
    <p:sldId id="264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weavers%20colony%20bir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Families%20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Families%20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Families%20grap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Families%20grap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Families%20grap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Families%20grap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Families%20graph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Families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Sheet1!$C$88:$C$89</c:f>
              <c:strCache>
                <c:ptCount val="1"/>
                <c:pt idx="0">
                  <c:v>Insects found month wise MONTH</c:v>
                </c:pt>
              </c:strCache>
            </c:strRef>
          </c:tx>
          <c:cat>
            <c:multiLvlStrRef>
              <c:f>Sheet1!$A$90:$B$93</c:f>
              <c:multiLvlStrCache>
                <c:ptCount val="4"/>
                <c:lvl>
                  <c:pt idx="0">
                    <c:v>JULY</c:v>
                  </c:pt>
                  <c:pt idx="1">
                    <c:v>AUGUST</c:v>
                  </c:pt>
                  <c:pt idx="2">
                    <c:v>SEPTEMBER</c:v>
                  </c:pt>
                  <c:pt idx="3">
                    <c:v>OCTOBER</c:v>
                  </c:pt>
                </c:lvl>
                <c:lvl>
                  <c:pt idx="0">
                    <c:v>74 Species</c:v>
                  </c:pt>
                  <c:pt idx="1">
                    <c:v>153 Species</c:v>
                  </c:pt>
                  <c:pt idx="2">
                    <c:v>107 Species</c:v>
                  </c:pt>
                  <c:pt idx="3">
                    <c:v>85 species</c:v>
                  </c:pt>
                </c:lvl>
              </c:multiLvlStrCache>
            </c:multiLvlStrRef>
          </c:cat>
          <c:val>
            <c:numRef>
              <c:f>Sheet1!$C$90:$C$93</c:f>
              <c:numCache>
                <c:formatCode>General</c:formatCode>
                <c:ptCount val="4"/>
                <c:pt idx="0">
                  <c:v>74</c:v>
                </c:pt>
                <c:pt idx="1">
                  <c:v>153</c:v>
                </c:pt>
                <c:pt idx="2">
                  <c:v>107</c:v>
                </c:pt>
                <c:pt idx="3">
                  <c:v>85</c:v>
                </c:pt>
              </c:numCache>
            </c:numRef>
          </c:val>
        </c:ser>
        <c:axId val="69347584"/>
        <c:axId val="69382144"/>
      </c:barChart>
      <c:catAx>
        <c:axId val="69347584"/>
        <c:scaling>
          <c:orientation val="minMax"/>
        </c:scaling>
        <c:axPos val="b"/>
        <c:tickLblPos val="nextTo"/>
        <c:crossAx val="69382144"/>
        <c:crosses val="autoZero"/>
        <c:auto val="1"/>
        <c:lblAlgn val="ctr"/>
        <c:lblOffset val="100"/>
      </c:catAx>
      <c:valAx>
        <c:axId val="69382144"/>
        <c:scaling>
          <c:orientation val="minMax"/>
        </c:scaling>
        <c:axPos val="l"/>
        <c:majorGridlines/>
        <c:numFmt formatCode="General" sourceLinked="1"/>
        <c:tickLblPos val="nextTo"/>
        <c:crossAx val="69347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Sheet3!$C$1</c:f>
              <c:strCache>
                <c:ptCount val="1"/>
                <c:pt idx="0">
                  <c:v>Identified Insect Families</c:v>
                </c:pt>
              </c:strCache>
            </c:strRef>
          </c:tx>
          <c:cat>
            <c:multiLvlStrRef>
              <c:f>Sheet3!$A$2:$B$13</c:f>
              <c:multiLvlStrCache>
                <c:ptCount val="12"/>
                <c:lvl>
                  <c:pt idx="0">
                    <c:v>Acrididae</c:v>
                  </c:pt>
                  <c:pt idx="1">
                    <c:v>Agromyzidae</c:v>
                  </c:pt>
                  <c:pt idx="2">
                    <c:v>Agromyzidae; fallén, 1823</c:v>
                  </c:pt>
                  <c:pt idx="3">
                    <c:v>Ampulicidae</c:v>
                  </c:pt>
                  <c:pt idx="4">
                    <c:v>Animalia</c:v>
                  </c:pt>
                  <c:pt idx="5">
                    <c:v>Anisolabididae</c:v>
                  </c:pt>
                  <c:pt idx="6">
                    <c:v>Aphididae</c:v>
                  </c:pt>
                  <c:pt idx="7">
                    <c:v>Apidae</c:v>
                  </c:pt>
                  <c:pt idx="8">
                    <c:v>Arctiidae</c:v>
                  </c:pt>
                  <c:pt idx="9">
                    <c:v>Blattidae</c:v>
                  </c:pt>
                  <c:pt idx="10">
                    <c:v>Calliphoridae</c:v>
                  </c:pt>
                  <c:pt idx="11">
                    <c:v>Carabidae</c:v>
                  </c:pt>
                </c:lvl>
                <c:lvl>
                  <c:pt idx="0">
                    <c:v>8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3</c:v>
                  </c:pt>
                  <c:pt idx="5">
                    <c:v>1</c:v>
                  </c:pt>
                  <c:pt idx="6">
                    <c:v>5</c:v>
                  </c:pt>
                  <c:pt idx="7">
                    <c:v>5</c:v>
                  </c:pt>
                  <c:pt idx="8">
                    <c:v>1</c:v>
                  </c:pt>
                  <c:pt idx="9">
                    <c:v>1</c:v>
                  </c:pt>
                  <c:pt idx="10">
                    <c:v>5</c:v>
                  </c:pt>
                  <c:pt idx="11">
                    <c:v>1</c:v>
                  </c:pt>
                </c:lvl>
              </c:multiLvlStrCache>
            </c:multiLvlStrRef>
          </c:cat>
          <c:val>
            <c:numRef>
              <c:f>Sheet3!$C$2:$C$13</c:f>
              <c:numCache>
                <c:formatCode>General</c:formatCode>
                <c:ptCount val="12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</c:numCache>
            </c:numRef>
          </c:val>
        </c:ser>
        <c:axId val="65031552"/>
        <c:axId val="71956352"/>
      </c:barChart>
      <c:catAx>
        <c:axId val="65031552"/>
        <c:scaling>
          <c:orientation val="minMax"/>
        </c:scaling>
        <c:axPos val="b"/>
        <c:tickLblPos val="nextTo"/>
        <c:crossAx val="71956352"/>
        <c:crosses val="autoZero"/>
        <c:auto val="1"/>
        <c:lblAlgn val="ctr"/>
        <c:lblOffset val="100"/>
      </c:catAx>
      <c:valAx>
        <c:axId val="71956352"/>
        <c:scaling>
          <c:orientation val="minMax"/>
        </c:scaling>
        <c:axPos val="l"/>
        <c:majorGridlines/>
        <c:numFmt formatCode="General" sourceLinked="1"/>
        <c:tickLblPos val="nextTo"/>
        <c:crossAx val="650315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Sheet3!$C$14</c:f>
              <c:strCache>
                <c:ptCount val="1"/>
                <c:pt idx="0">
                  <c:v>Identified Insect Families</c:v>
                </c:pt>
              </c:strCache>
            </c:strRef>
          </c:tx>
          <c:cat>
            <c:multiLvlStrRef>
              <c:f>Sheet3!$A$15:$B$26</c:f>
              <c:multiLvlStrCache>
                <c:ptCount val="12"/>
                <c:lvl>
                  <c:pt idx="0">
                    <c:v>Ceratopoganidae</c:v>
                  </c:pt>
                  <c:pt idx="1">
                    <c:v>Chrysomelidae</c:v>
                  </c:pt>
                  <c:pt idx="2">
                    <c:v>Chrysomelidae, Latreille, 1802</c:v>
                  </c:pt>
                  <c:pt idx="3">
                    <c:v>Cicadellidae</c:v>
                  </c:pt>
                  <c:pt idx="4">
                    <c:v>Cimicidae</c:v>
                  </c:pt>
                  <c:pt idx="5">
                    <c:v>Coccinellidae</c:v>
                  </c:pt>
                  <c:pt idx="6">
                    <c:v>Coenagrionidae</c:v>
                  </c:pt>
                  <c:pt idx="7">
                    <c:v>Coinellidae</c:v>
                  </c:pt>
                  <c:pt idx="8">
                    <c:v>Coleoptera</c:v>
                  </c:pt>
                  <c:pt idx="9">
                    <c:v>Conenagrionidae</c:v>
                  </c:pt>
                  <c:pt idx="10">
                    <c:v>Coreidae</c:v>
                  </c:pt>
                  <c:pt idx="11">
                    <c:v>Cosmoptetigidae</c:v>
                  </c:pt>
                </c:lvl>
                <c:lvl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7</c:v>
                  </c:pt>
                  <c:pt idx="6">
                    <c:v>4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</c:lvl>
              </c:multiLvlStrCache>
            </c:multiLvlStrRef>
          </c:cat>
          <c:val>
            <c:numRef>
              <c:f>Sheet3!$C$15:$C$26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axId val="90100864"/>
        <c:axId val="90102400"/>
      </c:barChart>
      <c:catAx>
        <c:axId val="90100864"/>
        <c:scaling>
          <c:orientation val="minMax"/>
        </c:scaling>
        <c:axPos val="b"/>
        <c:tickLblPos val="nextTo"/>
        <c:crossAx val="90102400"/>
        <c:crosses val="autoZero"/>
        <c:auto val="1"/>
        <c:lblAlgn val="ctr"/>
        <c:lblOffset val="100"/>
      </c:catAx>
      <c:valAx>
        <c:axId val="90102400"/>
        <c:scaling>
          <c:orientation val="minMax"/>
        </c:scaling>
        <c:axPos val="l"/>
        <c:majorGridlines/>
        <c:numFmt formatCode="General" sourceLinked="1"/>
        <c:tickLblPos val="nextTo"/>
        <c:crossAx val="901008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Sheet3!$C$27</c:f>
              <c:strCache>
                <c:ptCount val="1"/>
                <c:pt idx="0">
                  <c:v>Identified Insect Families</c:v>
                </c:pt>
              </c:strCache>
            </c:strRef>
          </c:tx>
          <c:cat>
            <c:multiLvlStrRef>
              <c:f>Sheet3!$A$28:$B$39</c:f>
              <c:multiLvlStrCache>
                <c:ptCount val="12"/>
                <c:lvl>
                  <c:pt idx="0">
                    <c:v>Crabronielae</c:v>
                  </c:pt>
                  <c:pt idx="1">
                    <c:v>Crambidae</c:v>
                  </c:pt>
                  <c:pt idx="2">
                    <c:v>Culicidae</c:v>
                  </c:pt>
                  <c:pt idx="3">
                    <c:v>Curculionidae</c:v>
                  </c:pt>
                  <c:pt idx="4">
                    <c:v>Dalichopodidae </c:v>
                  </c:pt>
                  <c:pt idx="5">
                    <c:v>Dermestidae</c:v>
                  </c:pt>
                  <c:pt idx="6">
                    <c:v>Dolichopodidae</c:v>
                  </c:pt>
                  <c:pt idx="7">
                    <c:v>Drosophilidae</c:v>
                  </c:pt>
                  <c:pt idx="8">
                    <c:v>Ectobiidae</c:v>
                  </c:pt>
                  <c:pt idx="9">
                    <c:v>Ephedra</c:v>
                  </c:pt>
                  <c:pt idx="10">
                    <c:v>Ephydridae</c:v>
                  </c:pt>
                  <c:pt idx="11">
                    <c:v>Erebidae</c:v>
                  </c:pt>
                </c:lvl>
                <c:lvl>
                  <c:pt idx="0">
                    <c:v>1</c:v>
                  </c:pt>
                  <c:pt idx="1">
                    <c:v>1</c:v>
                  </c:pt>
                  <c:pt idx="2">
                    <c:v>4</c:v>
                  </c:pt>
                  <c:pt idx="3">
                    <c:v>3</c:v>
                  </c:pt>
                  <c:pt idx="4">
                    <c:v>1</c:v>
                  </c:pt>
                  <c:pt idx="5">
                    <c:v>1</c:v>
                  </c:pt>
                  <c:pt idx="6">
                    <c:v>2</c:v>
                  </c:pt>
                  <c:pt idx="7">
                    <c:v>1</c:v>
                  </c:pt>
                  <c:pt idx="8">
                    <c:v>2</c:v>
                  </c:pt>
                  <c:pt idx="9">
                    <c:v>1</c:v>
                  </c:pt>
                  <c:pt idx="10">
                    <c:v>1</c:v>
                  </c:pt>
                  <c:pt idx="11">
                    <c:v>10</c:v>
                  </c:pt>
                </c:lvl>
              </c:multiLvlStrCache>
            </c:multiLvlStrRef>
          </c:cat>
          <c:val>
            <c:numRef>
              <c:f>Sheet3!$C$28:$C$39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10</c:v>
                </c:pt>
              </c:numCache>
            </c:numRef>
          </c:val>
        </c:ser>
        <c:axId val="76998144"/>
        <c:axId val="77294208"/>
      </c:barChart>
      <c:catAx>
        <c:axId val="76998144"/>
        <c:scaling>
          <c:orientation val="minMax"/>
        </c:scaling>
        <c:axPos val="b"/>
        <c:tickLblPos val="nextTo"/>
        <c:crossAx val="77294208"/>
        <c:crosses val="autoZero"/>
        <c:auto val="1"/>
        <c:lblAlgn val="ctr"/>
        <c:lblOffset val="100"/>
      </c:catAx>
      <c:valAx>
        <c:axId val="77294208"/>
        <c:scaling>
          <c:orientation val="minMax"/>
        </c:scaling>
        <c:axPos val="l"/>
        <c:majorGridlines/>
        <c:numFmt formatCode="General" sourceLinked="1"/>
        <c:tickLblPos val="nextTo"/>
        <c:crossAx val="769981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Sheet3!$C$40</c:f>
              <c:strCache>
                <c:ptCount val="1"/>
                <c:pt idx="0">
                  <c:v>Identified Insect Families</c:v>
                </c:pt>
              </c:strCache>
            </c:strRef>
          </c:tx>
          <c:cat>
            <c:multiLvlStrRef>
              <c:f>Sheet3!$A$41:$B$52</c:f>
              <c:multiLvlStrCache>
                <c:ptCount val="12"/>
                <c:lvl>
                  <c:pt idx="0">
                    <c:v>Eulophidae</c:v>
                  </c:pt>
                  <c:pt idx="1">
                    <c:v>Eupterotidae</c:v>
                  </c:pt>
                  <c:pt idx="2">
                    <c:v>Fieber</c:v>
                  </c:pt>
                  <c:pt idx="3">
                    <c:v>Forficulidae</c:v>
                  </c:pt>
                  <c:pt idx="4">
                    <c:v>Formicidae</c:v>
                  </c:pt>
                  <c:pt idx="5">
                    <c:v>Gastropoda</c:v>
                  </c:pt>
                  <c:pt idx="6">
                    <c:v>Gryllidae</c:v>
                  </c:pt>
                  <c:pt idx="7">
                    <c:v>Gryllotalpidae</c:v>
                  </c:pt>
                  <c:pt idx="8">
                    <c:v>Halictidae</c:v>
                  </c:pt>
                  <c:pt idx="9">
                    <c:v>Hemipepsis ustulata</c:v>
                  </c:pt>
                  <c:pt idx="10">
                    <c:v>Hesperiidae</c:v>
                  </c:pt>
                  <c:pt idx="11">
                    <c:v>Katydis</c:v>
                  </c:pt>
                </c:lvl>
                <c:lvl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14</c:v>
                  </c:pt>
                  <c:pt idx="5">
                    <c:v>1</c:v>
                  </c:pt>
                  <c:pt idx="6">
                    <c:v>5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</c:lvl>
              </c:multiLvlStrCache>
            </c:multiLvlStrRef>
          </c:cat>
          <c:val>
            <c:numRef>
              <c:f>Sheet3!$C$41:$C$52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14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axId val="102545280"/>
        <c:axId val="115737344"/>
      </c:barChart>
      <c:catAx>
        <c:axId val="102545280"/>
        <c:scaling>
          <c:orientation val="minMax"/>
        </c:scaling>
        <c:axPos val="b"/>
        <c:tickLblPos val="nextTo"/>
        <c:crossAx val="115737344"/>
        <c:crosses val="autoZero"/>
        <c:auto val="1"/>
        <c:lblAlgn val="ctr"/>
        <c:lblOffset val="100"/>
      </c:catAx>
      <c:valAx>
        <c:axId val="115737344"/>
        <c:scaling>
          <c:orientation val="minMax"/>
        </c:scaling>
        <c:axPos val="l"/>
        <c:majorGridlines/>
        <c:numFmt formatCode="General" sourceLinked="1"/>
        <c:tickLblPos val="nextTo"/>
        <c:crossAx val="1025452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Sheet3!$C$53</c:f>
              <c:strCache>
                <c:ptCount val="1"/>
                <c:pt idx="0">
                  <c:v>Identified Insect Families</c:v>
                </c:pt>
              </c:strCache>
            </c:strRef>
          </c:tx>
          <c:cat>
            <c:multiLvlStrRef>
              <c:f>Sheet3!$A$54:$B$65</c:f>
              <c:multiLvlStrCache>
                <c:ptCount val="12"/>
                <c:lvl>
                  <c:pt idx="0">
                    <c:v>Latreille</c:v>
                  </c:pt>
                  <c:pt idx="1">
                    <c:v>Lepismatidae</c:v>
                  </c:pt>
                  <c:pt idx="2">
                    <c:v>Libellulidae</c:v>
                  </c:pt>
                  <c:pt idx="3">
                    <c:v>Limacodidae</c:v>
                  </c:pt>
                  <c:pt idx="4">
                    <c:v>Limnephilidae</c:v>
                  </c:pt>
                  <c:pt idx="5">
                    <c:v>Lycaenidae</c:v>
                  </c:pt>
                  <c:pt idx="6">
                    <c:v>Macquart</c:v>
                  </c:pt>
                  <c:pt idx="7">
                    <c:v>Mantidae</c:v>
                  </c:pt>
                  <c:pt idx="8">
                    <c:v>Muscidae</c:v>
                  </c:pt>
                  <c:pt idx="9">
                    <c:v>Mutillidae</c:v>
                  </c:pt>
                  <c:pt idx="10">
                    <c:v>Noctuidae</c:v>
                  </c:pt>
                  <c:pt idx="11">
                    <c:v>Notodantidae</c:v>
                  </c:pt>
                </c:lvl>
                <c:lvl>
                  <c:pt idx="0">
                    <c:v>5</c:v>
                  </c:pt>
                  <c:pt idx="1">
                    <c:v>1</c:v>
                  </c:pt>
                  <c:pt idx="2">
                    <c:v>2</c:v>
                  </c:pt>
                  <c:pt idx="3">
                    <c:v>1</c:v>
                  </c:pt>
                  <c:pt idx="4">
                    <c:v>1</c:v>
                  </c:pt>
                  <c:pt idx="5">
                    <c:v>4</c:v>
                  </c:pt>
                  <c:pt idx="6">
                    <c:v>1</c:v>
                  </c:pt>
                  <c:pt idx="7">
                    <c:v>2</c:v>
                  </c:pt>
                  <c:pt idx="8">
                    <c:v>3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</c:lvl>
              </c:multiLvlStrCache>
            </c:multiLvlStrRef>
          </c:cat>
          <c:val>
            <c:numRef>
              <c:f>Sheet3!$C$54:$C$65</c:f>
              <c:numCache>
                <c:formatCode>General</c:formatCode>
                <c:ptCount val="12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axId val="71952640"/>
        <c:axId val="71954432"/>
      </c:barChart>
      <c:catAx>
        <c:axId val="71952640"/>
        <c:scaling>
          <c:orientation val="minMax"/>
        </c:scaling>
        <c:axPos val="b"/>
        <c:tickLblPos val="nextTo"/>
        <c:crossAx val="71954432"/>
        <c:crosses val="autoZero"/>
        <c:auto val="1"/>
        <c:lblAlgn val="ctr"/>
        <c:lblOffset val="100"/>
      </c:catAx>
      <c:valAx>
        <c:axId val="71954432"/>
        <c:scaling>
          <c:orientation val="minMax"/>
        </c:scaling>
        <c:axPos val="l"/>
        <c:majorGridlines/>
        <c:numFmt formatCode="General" sourceLinked="1"/>
        <c:tickLblPos val="nextTo"/>
        <c:crossAx val="719526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Sheet3!$C$66</c:f>
              <c:strCache>
                <c:ptCount val="1"/>
                <c:pt idx="0">
                  <c:v>Identified Insect Families</c:v>
                </c:pt>
              </c:strCache>
            </c:strRef>
          </c:tx>
          <c:cat>
            <c:multiLvlStrRef>
              <c:f>Sheet3!$A$67:$B$78</c:f>
              <c:multiLvlStrCache>
                <c:ptCount val="12"/>
                <c:lvl>
                  <c:pt idx="0">
                    <c:v>Nymphalidae</c:v>
                  </c:pt>
                  <c:pt idx="1">
                    <c:v>Orthoptera</c:v>
                  </c:pt>
                  <c:pt idx="2">
                    <c:v>Papilionidae</c:v>
                  </c:pt>
                  <c:pt idx="3">
                    <c:v>Pentatomidae</c:v>
                  </c:pt>
                  <c:pt idx="4">
                    <c:v>Phalangopsidae</c:v>
                  </c:pt>
                  <c:pt idx="5">
                    <c:v>Pieridae</c:v>
                  </c:pt>
                  <c:pt idx="6">
                    <c:v>Plastaspida</c:v>
                  </c:pt>
                  <c:pt idx="7">
                    <c:v>Plecoptera</c:v>
                  </c:pt>
                  <c:pt idx="8">
                    <c:v>Plutellidae</c:v>
                  </c:pt>
                  <c:pt idx="9">
                    <c:v>Pollenidae</c:v>
                  </c:pt>
                  <c:pt idx="10">
                    <c:v>Popeanela</c:v>
                  </c:pt>
                  <c:pt idx="11">
                    <c:v>Praydidae</c:v>
                  </c:pt>
                </c:lvl>
                <c:lvl>
                  <c:pt idx="0">
                    <c:v>7</c:v>
                  </c:pt>
                  <c:pt idx="1">
                    <c:v>3</c:v>
                  </c:pt>
                  <c:pt idx="2">
                    <c:v>4</c:v>
                  </c:pt>
                  <c:pt idx="3">
                    <c:v>4</c:v>
                  </c:pt>
                  <c:pt idx="4">
                    <c:v>4</c:v>
                  </c:pt>
                  <c:pt idx="5">
                    <c:v>2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</c:lvl>
              </c:multiLvlStrCache>
            </c:multiLvlStrRef>
          </c:cat>
          <c:val>
            <c:numRef>
              <c:f>Sheet3!$C$67:$C$78</c:f>
              <c:numCache>
                <c:formatCode>General</c:formatCode>
                <c:ptCount val="12"/>
                <c:pt idx="0">
                  <c:v>7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axId val="101805440"/>
        <c:axId val="101813248"/>
      </c:barChart>
      <c:catAx>
        <c:axId val="101805440"/>
        <c:scaling>
          <c:orientation val="minMax"/>
        </c:scaling>
        <c:axPos val="b"/>
        <c:tickLblPos val="nextTo"/>
        <c:crossAx val="101813248"/>
        <c:crosses val="autoZero"/>
        <c:auto val="1"/>
        <c:lblAlgn val="ctr"/>
        <c:lblOffset val="100"/>
      </c:catAx>
      <c:valAx>
        <c:axId val="101813248"/>
        <c:scaling>
          <c:orientation val="minMax"/>
        </c:scaling>
        <c:axPos val="l"/>
        <c:majorGridlines/>
        <c:numFmt formatCode="General" sourceLinked="1"/>
        <c:tickLblPos val="nextTo"/>
        <c:crossAx val="1018054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Sheet3!$C$79</c:f>
              <c:strCache>
                <c:ptCount val="1"/>
                <c:pt idx="0">
                  <c:v>Identified Insect Families</c:v>
                </c:pt>
              </c:strCache>
            </c:strRef>
          </c:tx>
          <c:cat>
            <c:multiLvlStrRef>
              <c:f>Sheet3!$A$80:$B$91</c:f>
              <c:multiLvlStrCache>
                <c:ptCount val="12"/>
                <c:lvl>
                  <c:pt idx="0">
                    <c:v>Psychodidae</c:v>
                  </c:pt>
                  <c:pt idx="1">
                    <c:v>Ptinidae</c:v>
                  </c:pt>
                  <c:pt idx="2">
                    <c:v>Pyralidae</c:v>
                  </c:pt>
                  <c:pt idx="3">
                    <c:v>Pyrrhocoridae</c:v>
                  </c:pt>
                  <c:pt idx="4">
                    <c:v>Rhopalidae</c:v>
                  </c:pt>
                  <c:pt idx="5">
                    <c:v>Rhyacophilidae</c:v>
                  </c:pt>
                  <c:pt idx="6">
                    <c:v>Riconiidae</c:v>
                  </c:pt>
                  <c:pt idx="7">
                    <c:v>Scarabaeidae</c:v>
                  </c:pt>
                  <c:pt idx="8">
                    <c:v>Scutelleridae; Leach, 1815</c:v>
                  </c:pt>
                  <c:pt idx="9">
                    <c:v>Scutelleridae</c:v>
                  </c:pt>
                  <c:pt idx="10">
                    <c:v>Simuliidae</c:v>
                  </c:pt>
                  <c:pt idx="11">
                    <c:v>Libellulidae</c:v>
                  </c:pt>
                </c:lvl>
                <c:lvl>
                  <c:pt idx="0">
                    <c:v>2</c:v>
                  </c:pt>
                  <c:pt idx="1">
                    <c:v>1</c:v>
                  </c:pt>
                  <c:pt idx="2">
                    <c:v>2</c:v>
                  </c:pt>
                  <c:pt idx="3">
                    <c:v>1</c:v>
                  </c:pt>
                  <c:pt idx="4">
                    <c:v>3</c:v>
                  </c:pt>
                  <c:pt idx="5">
                    <c:v>1</c:v>
                  </c:pt>
                  <c:pt idx="6">
                    <c:v>1</c:v>
                  </c:pt>
                  <c:pt idx="7">
                    <c:v>6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2</c:v>
                  </c:pt>
                </c:lvl>
              </c:multiLvlStrCache>
            </c:multiLvlStrRef>
          </c:cat>
          <c:val>
            <c:numRef>
              <c:f>Sheet3!$C$80:$C$91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</c:ser>
        <c:axId val="89467904"/>
        <c:axId val="89486464"/>
      </c:barChart>
      <c:catAx>
        <c:axId val="89467904"/>
        <c:scaling>
          <c:orientation val="minMax"/>
        </c:scaling>
        <c:axPos val="b"/>
        <c:tickLblPos val="nextTo"/>
        <c:crossAx val="89486464"/>
        <c:crosses val="autoZero"/>
        <c:auto val="1"/>
        <c:lblAlgn val="ctr"/>
        <c:lblOffset val="100"/>
      </c:catAx>
      <c:valAx>
        <c:axId val="89486464"/>
        <c:scaling>
          <c:orientation val="minMax"/>
        </c:scaling>
        <c:axPos val="l"/>
        <c:majorGridlines/>
        <c:numFmt formatCode="General" sourceLinked="1"/>
        <c:tickLblPos val="nextTo"/>
        <c:crossAx val="894679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Sheet3!$C$92</c:f>
              <c:strCache>
                <c:ptCount val="1"/>
                <c:pt idx="0">
                  <c:v>Identified Insect Families</c:v>
                </c:pt>
              </c:strCache>
            </c:strRef>
          </c:tx>
          <c:cat>
            <c:multiLvlStrRef>
              <c:f>Sheet3!$A$93:$B$104</c:f>
              <c:multiLvlStrCache>
                <c:ptCount val="12"/>
                <c:lvl>
                  <c:pt idx="0">
                    <c:v>Stratiomyidae</c:v>
                  </c:pt>
                  <c:pt idx="1">
                    <c:v>Sphingidae</c:v>
                  </c:pt>
                  <c:pt idx="2">
                    <c:v>Starotiomyidae</c:v>
                  </c:pt>
                  <c:pt idx="3">
                    <c:v>Syrphidae</c:v>
                  </c:pt>
                  <c:pt idx="4">
                    <c:v>Teltigoniidae</c:v>
                  </c:pt>
                  <c:pt idx="5">
                    <c:v>Tephritidae</c:v>
                  </c:pt>
                  <c:pt idx="6">
                    <c:v>Tettigoniidae</c:v>
                  </c:pt>
                  <c:pt idx="7">
                    <c:v>Thripidae</c:v>
                  </c:pt>
                  <c:pt idx="8">
                    <c:v>Tineidae</c:v>
                  </c:pt>
                  <c:pt idx="9">
                    <c:v>Tipulidae</c:v>
                  </c:pt>
                  <c:pt idx="10">
                    <c:v>Trigonidiidae</c:v>
                  </c:pt>
                  <c:pt idx="11">
                    <c:v>Vespidae</c:v>
                  </c:pt>
                </c:lvl>
                <c:lvl>
                  <c:pt idx="0">
                    <c:v>1</c:v>
                  </c:pt>
                  <c:pt idx="1">
                    <c:v>4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2</c:v>
                  </c:pt>
                  <c:pt idx="7">
                    <c:v>1</c:v>
                  </c:pt>
                  <c:pt idx="8">
                    <c:v>1</c:v>
                  </c:pt>
                  <c:pt idx="9">
                    <c:v>2</c:v>
                  </c:pt>
                  <c:pt idx="10">
                    <c:v>2</c:v>
                  </c:pt>
                  <c:pt idx="11">
                    <c:v>2</c:v>
                  </c:pt>
                </c:lvl>
              </c:multiLvlStrCache>
            </c:multiLvlStrRef>
          </c:cat>
          <c:val>
            <c:numRef>
              <c:f>Sheet3!$C$93:$C$104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axId val="90110208"/>
        <c:axId val="97191424"/>
      </c:barChart>
      <c:catAx>
        <c:axId val="90110208"/>
        <c:scaling>
          <c:orientation val="minMax"/>
        </c:scaling>
        <c:axPos val="b"/>
        <c:tickLblPos val="nextTo"/>
        <c:crossAx val="97191424"/>
        <c:crosses val="autoZero"/>
        <c:auto val="1"/>
        <c:lblAlgn val="ctr"/>
        <c:lblOffset val="100"/>
      </c:catAx>
      <c:valAx>
        <c:axId val="97191424"/>
        <c:scaling>
          <c:orientation val="minMax"/>
        </c:scaling>
        <c:axPos val="l"/>
        <c:majorGridlines/>
        <c:numFmt formatCode="General" sourceLinked="1"/>
        <c:tickLblPos val="nextTo"/>
        <c:crossAx val="901102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7A2-51BE-48D5-BF7C-9F9715AB6288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63C8B-0221-4188-AD96-FEF25772F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5105400" cy="1219200"/>
          </a:xfrm>
        </p:spPr>
        <p:txBody>
          <a:bodyPr>
            <a:normAutofit fontScale="90000"/>
          </a:bodyPr>
          <a:lstStyle/>
          <a:p>
            <a:pPr algn="l"/>
            <a:r>
              <a:rPr sz="4800"/>
              <a:t/>
            </a:r>
            <a:br>
              <a:rPr sz="480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5892225"/>
            <a:ext cx="1371600" cy="7620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5250359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Insects of Weaver’s colony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6120825"/>
            <a:ext cx="5544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Pavithra</a:t>
            </a:r>
            <a:r>
              <a:rPr lang="en-US" sz="32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V, </a:t>
            </a:r>
            <a:r>
              <a:rPr lang="en-US" sz="3200" b="1" cap="none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Devika</a:t>
            </a:r>
            <a:r>
              <a:rPr lang="en-US" sz="32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 – Class 7</a:t>
            </a:r>
            <a:endParaRPr lang="en-US" sz="32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4098" t="41348" r="59153" b="37341"/>
          <a:stretch>
            <a:fillRect/>
          </a:stretch>
        </p:blipFill>
        <p:spPr bwMode="auto">
          <a:xfrm>
            <a:off x="609600" y="228600"/>
            <a:ext cx="784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:\1 SCAN COPIES SCHOOL ALL DOCUMENTS\School Letterhead.jpg"/>
          <p:cNvPicPr/>
          <p:nvPr/>
        </p:nvPicPr>
        <p:blipFill>
          <a:blip r:embed="rId3" cstate="print"/>
          <a:srcRect l="3045" t="1632" r="15865" b="84382"/>
          <a:stretch>
            <a:fillRect/>
          </a:stretch>
        </p:blipFill>
        <p:spPr bwMode="auto">
          <a:xfrm>
            <a:off x="1600200" y="3429000"/>
            <a:ext cx="601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14600" y="4796135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LAKE CONFERENCE 2022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406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Insects found month wise</a:t>
            </a:r>
            <a:endParaRPr lang="en-US" sz="24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9800" y="1524000"/>
          <a:ext cx="4876801" cy="3581400"/>
        </p:xfrm>
        <a:graphic>
          <a:graphicData uri="http://schemas.openxmlformats.org/drawingml/2006/table">
            <a:tbl>
              <a:tblPr/>
              <a:tblGrid>
                <a:gridCol w="1056606"/>
                <a:gridCol w="2057108"/>
                <a:gridCol w="1763087"/>
              </a:tblGrid>
              <a:tr h="716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 NO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MONTH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SPECIES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JULY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AUGUST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153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SEPTEMBER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107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OCTOBER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8600" y="4572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Checklist of Insects species found in the study sites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endParaRPr lang="en-US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458201" cy="4648200"/>
        </p:xfrm>
        <a:graphic>
          <a:graphicData uri="http://schemas.openxmlformats.org/drawingml/2006/table">
            <a:tbl>
              <a:tblPr/>
              <a:tblGrid>
                <a:gridCol w="874986"/>
                <a:gridCol w="2998719"/>
                <a:gridCol w="1181770"/>
                <a:gridCol w="1069428"/>
                <a:gridCol w="1166649"/>
                <a:gridCol w="1166649"/>
              </a:tblGrid>
              <a:tr h="5810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Sl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No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Study Site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July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Aug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Sept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Oct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0" b="1" baseline="3000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 cross Weavers colony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2000" b="1" baseline="3000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 cross Weavers colony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r>
                        <a:rPr lang="en-US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2000" b="1" baseline="3000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 cross Weavers colony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2000" b="1" baseline="3000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 cross Weavers colony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2000" b="1" baseline="3000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 cross Weavers colony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Gate park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Shiva Temple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7630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Checklist of Insects which are documented in weavers colony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endParaRPr lang="en-US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62595"/>
          <a:ext cx="8000999" cy="5309033"/>
        </p:xfrm>
        <a:graphic>
          <a:graphicData uri="http://schemas.openxmlformats.org/drawingml/2006/table">
            <a:tbl>
              <a:tblPr/>
              <a:tblGrid>
                <a:gridCol w="416052"/>
                <a:gridCol w="2052827"/>
                <a:gridCol w="1783080"/>
                <a:gridCol w="1371600"/>
                <a:gridCol w="594360"/>
                <a:gridCol w="594360"/>
                <a:gridCol w="594360"/>
                <a:gridCol w="594360"/>
              </a:tblGrid>
              <a:tr h="524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 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name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Scientific name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Family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Sept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Oct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Rice grasshopper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Oxya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Locust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Schistocera gregaria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Grasshopper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Caelifera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Gray bird grasshopper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Schistocerca nitens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Short winged green grasshopper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Dichromorpha viridis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Chinese grasshopper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Acrida cinerea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Migratory locust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Migratory locust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Chinese grasshopper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Acrida cinerea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Vegetable leaf miner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Liriomya sativae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Agromyzidae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Leaf miner flies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Agromyeidae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Agromyzidae; fallén, 1823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Emerald cockroach wasp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Ampulex compressa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Ampulicidae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White flies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Aleyrodoidae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Animalia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Butterfly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Rhopolocera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Animalia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Lepidoptera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Animalia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Ring legged earwing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Euborellaia annulipes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Anisolabididae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2" y="152400"/>
          <a:ext cx="8153398" cy="6324588"/>
        </p:xfrm>
        <a:graphic>
          <a:graphicData uri="http://schemas.openxmlformats.org/drawingml/2006/table">
            <a:tbl>
              <a:tblPr/>
              <a:tblGrid>
                <a:gridCol w="423976"/>
                <a:gridCol w="2091928"/>
                <a:gridCol w="1817043"/>
                <a:gridCol w="1397723"/>
                <a:gridCol w="605682"/>
                <a:gridCol w="605682"/>
                <a:gridCol w="605682"/>
                <a:gridCol w="605682"/>
              </a:tblGrid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Aphidoidea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Oleander aphid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Aphis nerii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Black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Aphid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Wheat aphid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Aphid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Aphid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Aphidoidae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 draf bee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Apis florea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Big blue bee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Xylocopa vialacea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Western honey bee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Apis mellifera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Bumblebee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Bombus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Honey bee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Apis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Watry leaf 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Neochlamisus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Arcididae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Tiger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Arctia caja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Arctiidae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Oriental cockroach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Blatta orientalis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Blattidae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Australian sheep blow flies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Luculla cuprina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Callipharidae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 bottle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Lucilia symrnesis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Calliphoridae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Oriental blue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Chrysomya megacephala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Calliphoridae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 bottle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Calliphra vomitoria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Calliphoridae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Latrine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Chrysomya megacephala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Calliphoridae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Asian 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Pheroposh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Carabidae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Dasyhelea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Diptera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Ceratopoganidae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3" marR="570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52385"/>
          <a:ext cx="8153401" cy="6705611"/>
        </p:xfrm>
        <a:graphic>
          <a:graphicData uri="http://schemas.openxmlformats.org/drawingml/2006/table">
            <a:tbl>
              <a:tblPr/>
              <a:tblGrid>
                <a:gridCol w="423976"/>
                <a:gridCol w="2091930"/>
                <a:gridCol w="1817044"/>
                <a:gridCol w="1397727"/>
                <a:gridCol w="605681"/>
                <a:gridCol w="605681"/>
                <a:gridCol w="605681"/>
                <a:gridCol w="605681"/>
              </a:tblGrid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Pumpkin beetles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Aulacophora femoralis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Chrysomelidae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Tea jassid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Jacobiasca formosan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Cicadellidae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Bed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Cimex lectularius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Pine lady bird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Chilocrinae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Coccinellidae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Mexican been 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Epilachna varivertis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Coccinellidae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Steel blue lady bird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Halmus chalybeus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Coccinellidae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Convergent lady beetle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Hippadamia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convergens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Coccinellidae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Heather lady bird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Chilocorus bipustulatuse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Coccinellidae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Hadda 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Henosepilachra vigintiozctopuncata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Coccinellidae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spotless lady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Coccinellidae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Coccinellidae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Damsel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Zypgoptera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Coenagrionidae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Ischnura senegaleneis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Zygoptera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Coenagrionidae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Citrine forktail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Ischnura hastata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Coenagrionidae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Orange bluet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Enallagma signatum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Coenagrionidae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Mealy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Cryptolae montrouzieri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Coinellidae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Coleoptera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Coleoptera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 damselfly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Pyrrhosoma nymphula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Conenagrionidae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Squash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Anasa tristis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Coreidae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Cosmet moths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Hypasmocama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Cosmoptetigidae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Aphide wasps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Pemphredoninae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Crabronielae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Beet webworm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Spoladea recurvalis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Crambidae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Southern house mosquito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Culex quinquefastus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Culicidae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Asian tiger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Aedes albopictus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Culicidae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Mosquito 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Culicidae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Culicidae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 fever mosquito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Aedes aegypti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Culicidae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2" y="118872"/>
          <a:ext cx="8229599" cy="6358128"/>
        </p:xfrm>
        <a:graphic>
          <a:graphicData uri="http://schemas.openxmlformats.org/drawingml/2006/table">
            <a:tbl>
              <a:tblPr/>
              <a:tblGrid>
                <a:gridCol w="427939"/>
                <a:gridCol w="2111479"/>
                <a:gridCol w="1834025"/>
                <a:gridCol w="1410788"/>
                <a:gridCol w="611342"/>
                <a:gridCol w="611342"/>
                <a:gridCol w="611342"/>
                <a:gridCol w="611342"/>
              </a:tblGrid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Girdle 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Obereopsis brevis swed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Curculionidae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Cabbage shot weevil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Ceutorhyn assimilis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Curculionidae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Lady 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Coleoptera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Curuculionidae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Large green long legged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Chrysosoma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Dalichopodidae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Carpet 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Anthrenus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Dermestidae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Long legged flies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Condylostylus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Dolichopodidae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Long legged flies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Chrysosoma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Dolichopodidae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Fruit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Orosophila melangaster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Drosophilidae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Cockroach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Blattodae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Ectobiidae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Brown banded cockroach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Blattodae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Ectobiidae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Philphedra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Fillipinas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Ephedra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Brine flies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Zetterstedted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Ephydridae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Lichen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Lithasiina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Cocoa tussock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Orgyia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Gaint leapord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Hypercompe scriboa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Black witch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Ascalapha odorata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Black arches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Lymantria monacha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Tape worm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Parascotia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Clouded tiger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Creatonotos transeiens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Hairy caterpillar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Spilarctia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Tiger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Arctiidae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Moss foot men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Nepita conferta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Erebidoe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Diglyphus isaea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Parasitic eulophid wasp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Eulophidae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Monkey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Eupterotidae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Eupterotidae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Stilt bugs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Berytidae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Fieber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304800"/>
          <a:ext cx="8458200" cy="6442270"/>
        </p:xfrm>
        <a:graphic>
          <a:graphicData uri="http://schemas.openxmlformats.org/drawingml/2006/table">
            <a:tbl>
              <a:tblPr/>
              <a:tblGrid>
                <a:gridCol w="439827"/>
                <a:gridCol w="2170135"/>
                <a:gridCol w="1884971"/>
                <a:gridCol w="1449979"/>
                <a:gridCol w="628322"/>
                <a:gridCol w="628322"/>
                <a:gridCol w="628322"/>
                <a:gridCol w="628322"/>
              </a:tblGrid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European earwing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Forficula auricularia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Forficulidae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Erratic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Tapinoma erraticm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Smaller yellow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Lasius claviger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Garden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Lasius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Weaver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Oecophyll samaragdnia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Carpenter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Componotus vagus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Gaint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Dinopenera giganeta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Black household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Ochetellus glaber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crazy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Anoplolepis gracilipes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Cone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Dorymyrmex bicolor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Little black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Monomoriu minimumum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Fire ant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Florida carpenter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Camponotus atriceps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Ants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Rover 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Brachymyrmex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Formicideae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Slug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Gastropods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Gastropoda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Japanese pine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Xenogryllus marmoratus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Gryllidae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Japanese burrowing cricket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Velarificatorus micado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Gryllidae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Cricket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Grylloidea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Gryllidae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Emma field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Teleogryllus commodus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Gryllidae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cricket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Tropical house cricket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Grylloidae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Mole cricket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Neocurtilla hexadactyla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Gryllotalpidae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Alkali bee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Nomia melanderi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Halictidae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Hawks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Hemipepsis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Hemipepsis ustulata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Grass demon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Undaspes  folus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Hesperiidae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55" marR="450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199" y="304802"/>
          <a:ext cx="8153400" cy="6400032"/>
        </p:xfrm>
        <a:graphic>
          <a:graphicData uri="http://schemas.openxmlformats.org/drawingml/2006/table">
            <a:tbl>
              <a:tblPr/>
              <a:tblGrid>
                <a:gridCol w="423976"/>
                <a:gridCol w="2091930"/>
                <a:gridCol w="1817043"/>
                <a:gridCol w="1397727"/>
                <a:gridCol w="605681"/>
                <a:gridCol w="605681"/>
                <a:gridCol w="605681"/>
                <a:gridCol w="605681"/>
              </a:tblGrid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Bush cricket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Megopoda niponensis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Katydis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Crane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Tipulidae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Latreille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Lantern flies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Fulgoridar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Latreille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Asian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Reduviidae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Latreille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Cicadas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Cicadoidea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Latreille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Lady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Coccinellidae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Latreille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Silver fish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Lepisma sancharina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Lepismatidae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Dragon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Anisoptera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Libellulidae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Chalky percher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Diplacodes trivialis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Libellulidae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Caterpillar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Nympha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Limacodidae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Mayfly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Caddisflies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Limnephilidae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 pierrot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Talicada nyseus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Lycaenidae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cerulean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Jamides celeno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Lycaenidae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Western tailed blue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Cupido amyatula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Lycaenidae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Ceraynus blue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Hemiargus ceraunus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Lycaenidae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Flesh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Sarcophogidoe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Macquart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Shield mantis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Rhombodera extensicollis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Mantidae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Preying mantis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Mantodea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Mantidae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House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Musea domestica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house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Musca domestica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Muscidae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House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Musca domestica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Muscide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Hoplomutilla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Hoplomutilla ashmead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Mutillidae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Cabbage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Mamestra brassicae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Noctuidae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Pine processionary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Thoumetopea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Notodantidae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crow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Euploea core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Nymphalidae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398" y="152400"/>
          <a:ext cx="8382001" cy="6553501"/>
        </p:xfrm>
        <a:graphic>
          <a:graphicData uri="http://schemas.openxmlformats.org/drawingml/2006/table">
            <a:tbl>
              <a:tblPr/>
              <a:tblGrid>
                <a:gridCol w="435865"/>
                <a:gridCol w="2150581"/>
                <a:gridCol w="1867989"/>
                <a:gridCol w="1436914"/>
                <a:gridCol w="622663"/>
                <a:gridCol w="622663"/>
                <a:gridCol w="622663"/>
                <a:gridCol w="622663"/>
              </a:tblGrid>
              <a:tr h="414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Carclina satyr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Hermeuptychia sosybius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Nymphalidae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Lemon pansy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Junonia lemonias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Nymphalidae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crow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Euploea core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Nymphalidae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evening brown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Melanitis leda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Nymphalidae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 moon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Hypolinnar bolina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Nymphalidae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Minois dryas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Dryas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Nymphalidae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Bugs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Insecta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Orthoptera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Little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Insecta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Orthoptera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True bugs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Hemiptera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Orthoptera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Mormon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Papilio potytes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Papilionidae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 clouded butterfly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Spice bush swallowtail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Papilionidae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Pear tree swallowtail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Iphiclides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Papilionidae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Lime butterfly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Papilio demoleus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Papilionidae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 stink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Chinavia hilaris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Pentatomidae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Shield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Halyomorpha halyas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Pentatomidae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Brown marmorated stink bug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Halyomorpha halys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Pentatomidae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Halyomorpha halys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Pentatomidae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Bell cricket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Meloimorpha japonica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Phalangopsidae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grass yellow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Eurema hecabe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Pieridae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emigrant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Catopsilia pomona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Pieridae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Kudzu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Megopta cibraria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Plastaspida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Stone flies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Plecoptera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Plecoptera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Diamondblack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Plutella xylostella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Plutellidae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Cluster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Pollenia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Pollenidae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Tube worm moths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Acrolophs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Popeanela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A0196-63CC-49E9-A1E8-D4519C7C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INTRODUCTION</a:t>
            </a:r>
            <a:endParaRPr lang="en-IN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D66A1E-3E05-4427-AF4A-6F1CA39C6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>
            <a:noAutofit/>
          </a:bodyPr>
          <a:lstStyle/>
          <a:p>
            <a:pPr marL="36576" indent="0"/>
            <a:r>
              <a:rPr lang="en-IN" sz="2400" dirty="0" smtClean="0"/>
              <a:t>Insects are important because of their diversity, ecological role, and influence on agriculture, human health, and natural resources. Insects create the biological foundation for all terrestrial ecosystems.</a:t>
            </a:r>
          </a:p>
          <a:p>
            <a:pPr marL="36576" indent="0"/>
            <a:r>
              <a:rPr lang="en-IN" sz="2400" dirty="0" smtClean="0"/>
              <a:t> They cycle </a:t>
            </a:r>
            <a:r>
              <a:rPr lang="en-US" sz="2400" dirty="0" smtClean="0"/>
              <a:t>nutrients, pollinate plants, disperse seeds, maintain soil structure and fertility, control populations of other organisms</a:t>
            </a:r>
          </a:p>
          <a:p>
            <a:pPr marL="36576" indent="0"/>
            <a:r>
              <a:rPr lang="en-US" sz="2400" dirty="0" smtClean="0"/>
              <a:t>Insects </a:t>
            </a:r>
            <a:r>
              <a:rPr lang="en-US" sz="2400" dirty="0"/>
              <a:t>are most numerous life form on the planet</a:t>
            </a:r>
            <a:r>
              <a:rPr lang="en-IN" sz="2400" dirty="0" smtClean="0"/>
              <a:t>. Insects </a:t>
            </a:r>
            <a:r>
              <a:rPr lang="en-IN" sz="2400" dirty="0"/>
              <a:t>are more helpful to environment were they live. Most insects have three stages </a:t>
            </a:r>
            <a:r>
              <a:rPr lang="en-IN" sz="2400" dirty="0" smtClean="0"/>
              <a:t>: egg </a:t>
            </a:r>
            <a:r>
              <a:rPr lang="en-IN" sz="2400" dirty="0"/>
              <a:t>, immature and adult </a:t>
            </a:r>
            <a:r>
              <a:rPr lang="en-IN" sz="2400" dirty="0" smtClean="0"/>
              <a:t>.</a:t>
            </a:r>
          </a:p>
          <a:p>
            <a:pPr marL="36576" indent="0"/>
            <a:r>
              <a:rPr lang="en-IN" sz="2400" dirty="0" smtClean="0"/>
              <a:t>Insects </a:t>
            </a:r>
            <a:r>
              <a:rPr lang="en-IN" sz="2400" dirty="0"/>
              <a:t>helps crops and flower to pollinate and help to control pest insects  population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16623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399" y="310560"/>
          <a:ext cx="8305800" cy="6400810"/>
        </p:xfrm>
        <a:graphic>
          <a:graphicData uri="http://schemas.openxmlformats.org/drawingml/2006/table">
            <a:tbl>
              <a:tblPr/>
              <a:tblGrid>
                <a:gridCol w="431901"/>
                <a:gridCol w="1854100"/>
                <a:gridCol w="2127938"/>
                <a:gridCol w="1423853"/>
                <a:gridCol w="617002"/>
                <a:gridCol w="617002"/>
                <a:gridCol w="617002"/>
                <a:gridCol w="617002"/>
              </a:tblGrid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Olive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Prays oleae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Praydidae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Drain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Diptera psychodidae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Prychodidae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Drone flies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Psychoda cinerea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Psychodidae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Cigarette 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Lasioderma serricornee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Ptinidae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Indian meal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Plodia interpuntella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Pyralidae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Lesser cornstalk borer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Elasmopalpus lignosellus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Pyralidae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European fire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Pyrrhocoris apterus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Pyrrhocoridae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Leafhopper Asian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Zelus renardii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Reduviidae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Milkweed assassin bug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Zelus longipes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Reduviidae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Soapberry bugs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Serinethinae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Rhopalidae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Caddis flies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Trichoptera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Rhyacophilidae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Passionvine hopper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Seolypopa asstralis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Riconiidae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Tumble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Scarabaeidae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Scarabaeidae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Dung 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Tumble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Scarabaeidae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Dung 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Scarobs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Scarabaeidae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Black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Macropes excavatus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Scarabaeidae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Micans flower beetle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Dicronorshina micans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Scarabaeidae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Garden fruit chafer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Pachnoda sinuata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Scarabaeidae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 jwell bug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Scutelleridae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Scutelleridae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 jewell bug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Chrysocoris stollii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Scutelleridae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Black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Simuliidae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Simuliidae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Brachythemis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i="1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Brachythemis</a:t>
                      </a:r>
                      <a:r>
                        <a:rPr kumimoji="0" lang="en-US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400" i="1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contaminata</a:t>
                      </a:r>
                      <a:endParaRPr kumimoji="0" lang="en-US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Libellulidae</a:t>
                      </a:r>
                      <a:endParaRPr kumimoji="0" lang="en-US" sz="1400" u="sng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Crimson marsh glider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Trithemis ourora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Libellulidae</a:t>
                      </a:r>
                      <a:endParaRPr kumimoji="0" lang="en-US" sz="1400" u="sng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Black horned gem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Microchrysa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Stratiomyidae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Hawk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Theretra oldenlondiae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Sphingidae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4" marR="474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381000"/>
          <a:ext cx="8153398" cy="5943603"/>
        </p:xfrm>
        <a:graphic>
          <a:graphicData uri="http://schemas.openxmlformats.org/drawingml/2006/table">
            <a:tbl>
              <a:tblPr/>
              <a:tblGrid>
                <a:gridCol w="423977"/>
                <a:gridCol w="2091928"/>
                <a:gridCol w="1817043"/>
                <a:gridCol w="1397726"/>
                <a:gridCol w="605681"/>
                <a:gridCol w="605681"/>
                <a:gridCol w="605681"/>
                <a:gridCol w="605681"/>
              </a:tblGrid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Pandora sphinx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Eumorpha pandorus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Sphingidae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Convolvulus hawk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Agrius convolvuli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Sphingidae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White  banded hunter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Theretra oldeolondiae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Sphingidae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Black soldier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Hermetia illucenus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Starotiomyidae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Band eyed drone fly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Eristalinus taeninps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Syrphidae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Leaf mimic katydid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Eurycorypha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Teltigoniidae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Mediterranean fruit fly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Ceratitis capitata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Tephritidae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Bush cricket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Hexacentrus japonicus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Tettigoniidae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Black kneed cone head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Conocephalus mealaenus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Tettigoniidae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Thrips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Thysanoptera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Thripidae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Clothes moth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Tineola bisselliella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Tineidae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Mosquito  hawks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Crane fly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Tipulidae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Chionea soita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Limoniinae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Tipulidae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Wasp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Ammophilinae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Trigondiidae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Handsome trig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Phyllopalus pulchellus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Trigonidiidae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paper wasp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Polistes versicolor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Vespidae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Wasp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Vespids sp.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Vespidae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28600" y="304800"/>
          <a:ext cx="4343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228600"/>
          <a:ext cx="4200525" cy="327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04800" y="3352800"/>
          <a:ext cx="4343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72000" y="3505200"/>
          <a:ext cx="4267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228600"/>
          <a:ext cx="441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495800" y="152400"/>
          <a:ext cx="441960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152400" y="3429000"/>
          <a:ext cx="45720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343400" y="3505200"/>
          <a:ext cx="464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17772" cy="692863"/>
          </a:xfrm>
        </p:spPr>
        <p:txBody>
          <a:bodyPr>
            <a:no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Identified Insects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4" descr="IMG-20180805-WA0039.jpg"/>
          <p:cNvPicPr>
            <a:picLocks noChangeAspect="1"/>
          </p:cNvPicPr>
          <p:nvPr/>
        </p:nvPicPr>
        <p:blipFill>
          <a:blip r:embed="rId2"/>
          <a:srcRect l="43703" t="15556" r="8889" b="46667"/>
          <a:stretch>
            <a:fillRect/>
          </a:stretch>
        </p:blipFill>
        <p:spPr>
          <a:xfrm>
            <a:off x="304800" y="990600"/>
            <a:ext cx="1362635" cy="1447800"/>
          </a:xfrm>
          <a:prstGeom prst="rect">
            <a:avLst/>
          </a:prstGeom>
        </p:spPr>
      </p:pic>
      <p:pic>
        <p:nvPicPr>
          <p:cNvPr id="8" name="Picture 7" descr="IMG-20180805-WA0035.jpg"/>
          <p:cNvPicPr>
            <a:picLocks noChangeAspect="1"/>
          </p:cNvPicPr>
          <p:nvPr/>
        </p:nvPicPr>
        <p:blipFill>
          <a:blip r:embed="rId3" cstate="print"/>
          <a:srcRect t="18519" b="11111"/>
          <a:stretch>
            <a:fillRect/>
          </a:stretch>
        </p:blipFill>
        <p:spPr>
          <a:xfrm>
            <a:off x="1981200" y="1066800"/>
            <a:ext cx="1380624" cy="129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2514600"/>
            <a:ext cx="10789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Cricket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8800" y="2438400"/>
            <a:ext cx="12541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Jewel Bug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9000" y="2438400"/>
            <a:ext cx="13083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Pink stink </a:t>
            </a:r>
            <a:endParaRPr lang="en-US" sz="20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Bug</a:t>
            </a:r>
            <a:endParaRPr lang="en-US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good\Downloads\SHAREit\ONEPLUS A5010\Documents\WhatsApp Images\IMG-20180719-WA0045.jpg"/>
          <p:cNvPicPr>
            <a:picLocks noChangeAspect="1" noChangeArrowheads="1"/>
          </p:cNvPicPr>
          <p:nvPr/>
        </p:nvPicPr>
        <p:blipFill>
          <a:blip r:embed="rId4" cstate="print"/>
          <a:srcRect t="19637" r="769" b="11242"/>
          <a:stretch>
            <a:fillRect/>
          </a:stretch>
        </p:blipFill>
        <p:spPr bwMode="auto">
          <a:xfrm>
            <a:off x="3581400" y="1066800"/>
            <a:ext cx="1394763" cy="1295400"/>
          </a:xfrm>
          <a:prstGeom prst="rect">
            <a:avLst/>
          </a:prstGeom>
          <a:noFill/>
        </p:spPr>
      </p:pic>
      <p:pic>
        <p:nvPicPr>
          <p:cNvPr id="3074" name="Picture 2" descr="C:\Users\v school\Desktop\2022-23 projects\photos\1. INSECT DATA\Kusuma B\IMG-20220914-WA0278.jpg"/>
          <p:cNvPicPr>
            <a:picLocks noChangeAspect="1" noChangeArrowheads="1"/>
          </p:cNvPicPr>
          <p:nvPr/>
        </p:nvPicPr>
        <p:blipFill>
          <a:blip r:embed="rId5"/>
          <a:srcRect l="20370" t="16667" r="24815" b="30000"/>
          <a:stretch>
            <a:fillRect/>
          </a:stretch>
        </p:blipFill>
        <p:spPr bwMode="auto">
          <a:xfrm>
            <a:off x="5410200" y="1143000"/>
            <a:ext cx="1371600" cy="1295400"/>
          </a:xfrm>
          <a:prstGeom prst="rect">
            <a:avLst/>
          </a:prstGeom>
          <a:noFill/>
        </p:spPr>
      </p:pic>
      <p:pic>
        <p:nvPicPr>
          <p:cNvPr id="3075" name="Picture 3" descr="C:\Users\v school\Desktop\2022-23 projects\photos\1. INSECT DATA\Monisha B S\IMG-20220914-WA0301.jpg"/>
          <p:cNvPicPr>
            <a:picLocks noChangeAspect="1" noChangeArrowheads="1"/>
          </p:cNvPicPr>
          <p:nvPr/>
        </p:nvPicPr>
        <p:blipFill>
          <a:blip r:embed="rId6" cstate="print"/>
          <a:srcRect l="11296" r="16457" b="11111"/>
          <a:stretch>
            <a:fillRect/>
          </a:stretch>
        </p:blipFill>
        <p:spPr bwMode="auto">
          <a:xfrm>
            <a:off x="7162800" y="1143000"/>
            <a:ext cx="1333500" cy="1905000"/>
          </a:xfrm>
          <a:prstGeom prst="rect">
            <a:avLst/>
          </a:prstGeom>
          <a:noFill/>
        </p:spPr>
      </p:pic>
      <p:pic>
        <p:nvPicPr>
          <p:cNvPr id="3076" name="Picture 4" descr="C:\Users\v school\Desktop\2022-23 projects\photos\1. INSECT DATA\Pavithra V\IMG-20220914-WA0198.jpg"/>
          <p:cNvPicPr>
            <a:picLocks noChangeAspect="1" noChangeArrowheads="1"/>
          </p:cNvPicPr>
          <p:nvPr/>
        </p:nvPicPr>
        <p:blipFill>
          <a:blip r:embed="rId7"/>
          <a:srcRect l="32233" t="28889" r="7064" b="30000"/>
          <a:stretch>
            <a:fillRect/>
          </a:stretch>
        </p:blipFill>
        <p:spPr bwMode="auto">
          <a:xfrm>
            <a:off x="304800" y="3810000"/>
            <a:ext cx="1604319" cy="1447800"/>
          </a:xfrm>
          <a:prstGeom prst="rect">
            <a:avLst/>
          </a:prstGeom>
          <a:noFill/>
        </p:spPr>
      </p:pic>
      <p:pic>
        <p:nvPicPr>
          <p:cNvPr id="3077" name="Picture 5" descr="C:\Users\v school\Desktop\2022-23 projects\photos\1. INSECT DATA\Pavithra V\IMG-20220914-WA0201.jpg"/>
          <p:cNvPicPr>
            <a:picLocks noChangeAspect="1" noChangeArrowheads="1"/>
          </p:cNvPicPr>
          <p:nvPr/>
        </p:nvPicPr>
        <p:blipFill>
          <a:blip r:embed="rId8"/>
          <a:srcRect l="37014" t="22222" r="39297" b="47778"/>
          <a:stretch>
            <a:fillRect/>
          </a:stretch>
        </p:blipFill>
        <p:spPr bwMode="auto">
          <a:xfrm>
            <a:off x="2209800" y="3657600"/>
            <a:ext cx="1219200" cy="2057400"/>
          </a:xfrm>
          <a:prstGeom prst="rect">
            <a:avLst/>
          </a:prstGeom>
          <a:noFill/>
        </p:spPr>
      </p:pic>
      <p:pic>
        <p:nvPicPr>
          <p:cNvPr id="3078" name="Picture 6" descr="C:\Users\v school\Desktop\2022-23 projects\photos\1. INSECT DATA\Pavithra V\IMG-20220914-WA0204.jpg"/>
          <p:cNvPicPr>
            <a:picLocks noChangeAspect="1" noChangeArrowheads="1"/>
          </p:cNvPicPr>
          <p:nvPr/>
        </p:nvPicPr>
        <p:blipFill>
          <a:blip r:embed="rId9"/>
          <a:srcRect l="38010" t="31111" r="33789" b="31111"/>
          <a:stretch>
            <a:fillRect/>
          </a:stretch>
        </p:blipFill>
        <p:spPr bwMode="auto">
          <a:xfrm>
            <a:off x="3886200" y="3810000"/>
            <a:ext cx="1219200" cy="1802296"/>
          </a:xfrm>
          <a:prstGeom prst="rect">
            <a:avLst/>
          </a:prstGeom>
          <a:noFill/>
        </p:spPr>
      </p:pic>
      <p:pic>
        <p:nvPicPr>
          <p:cNvPr id="3079" name="Picture 7" descr="C:\Users\v school\Desktop\2022-23 projects\photos\1. INSECT DATA\Pavithra V\IMG-20220914-WA0206.jpg"/>
          <p:cNvPicPr>
            <a:picLocks noChangeAspect="1" noChangeArrowheads="1"/>
          </p:cNvPicPr>
          <p:nvPr/>
        </p:nvPicPr>
        <p:blipFill>
          <a:blip r:embed="rId10"/>
          <a:srcRect l="26311" t="31111" r="47039" b="34445"/>
          <a:stretch>
            <a:fillRect/>
          </a:stretch>
        </p:blipFill>
        <p:spPr bwMode="auto">
          <a:xfrm>
            <a:off x="5562600" y="3733800"/>
            <a:ext cx="1106129" cy="1905000"/>
          </a:xfrm>
          <a:prstGeom prst="rect">
            <a:avLst/>
          </a:prstGeom>
          <a:noFill/>
        </p:spPr>
      </p:pic>
      <p:pic>
        <p:nvPicPr>
          <p:cNvPr id="3080" name="Picture 8" descr="C:\Users\v school\Desktop\2022-23 projects\photos\1. INSECT DATA\Pavithra V\IMG-20220914-WA0208.jpg"/>
          <p:cNvPicPr>
            <a:picLocks noChangeAspect="1" noChangeArrowheads="1"/>
          </p:cNvPicPr>
          <p:nvPr/>
        </p:nvPicPr>
        <p:blipFill>
          <a:blip r:embed="rId11"/>
          <a:srcRect l="18908" t="28889" r="36675" b="32222"/>
          <a:stretch>
            <a:fillRect/>
          </a:stretch>
        </p:blipFill>
        <p:spPr bwMode="auto">
          <a:xfrm>
            <a:off x="7315200" y="3810000"/>
            <a:ext cx="1502229" cy="1752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04800" y="5486400"/>
            <a:ext cx="12352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European </a:t>
            </a:r>
          </a:p>
          <a:p>
            <a:pPr algn="ctr"/>
            <a:r>
              <a:rPr lang="en-US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earwing</a:t>
            </a:r>
            <a:endParaRPr lang="en-US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1600" y="2667000"/>
            <a:ext cx="12314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Dragon fly</a:t>
            </a:r>
            <a:endParaRPr lang="en-US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91400" y="3048000"/>
            <a:ext cx="8741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cricket</a:t>
            </a:r>
            <a:endParaRPr lang="en-US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2800" y="5715000"/>
            <a:ext cx="16129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Long </a:t>
            </a:r>
            <a:r>
              <a:rPr lang="en-US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leged</a:t>
            </a:r>
            <a:r>
              <a:rPr lang="en-US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fly</a:t>
            </a:r>
            <a:endParaRPr lang="en-US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5791200"/>
            <a:ext cx="1571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Rice </a:t>
            </a:r>
          </a:p>
          <a:p>
            <a:pPr algn="ctr"/>
            <a:r>
              <a:rPr lang="en-US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Grass hopper</a:t>
            </a:r>
            <a:endParaRPr lang="en-US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5867400"/>
            <a:ext cx="1335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Daddy long</a:t>
            </a:r>
          </a:p>
          <a:p>
            <a:pPr algn="ctr"/>
            <a:r>
              <a:rPr lang="en-US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legs</a:t>
            </a:r>
            <a:endParaRPr lang="en-US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57600" y="5638800"/>
            <a:ext cx="11879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Alkali bee</a:t>
            </a:r>
            <a:endParaRPr lang="en-US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805-WA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81000"/>
            <a:ext cx="1403927" cy="1219200"/>
          </a:xfrm>
          <a:prstGeom prst="rect">
            <a:avLst/>
          </a:prstGeom>
        </p:spPr>
      </p:pic>
      <p:pic>
        <p:nvPicPr>
          <p:cNvPr id="3" name="Picture 2" descr="IMG-20180805-WA0034.jpg"/>
          <p:cNvPicPr>
            <a:picLocks noChangeAspect="1"/>
          </p:cNvPicPr>
          <p:nvPr/>
        </p:nvPicPr>
        <p:blipFill>
          <a:blip r:embed="rId3"/>
          <a:srcRect l="23224" t="37324" r="7105" b="22864"/>
          <a:stretch>
            <a:fillRect/>
          </a:stretch>
        </p:blipFill>
        <p:spPr>
          <a:xfrm>
            <a:off x="457200" y="381000"/>
            <a:ext cx="1523999" cy="1318053"/>
          </a:xfrm>
          <a:prstGeom prst="rect">
            <a:avLst/>
          </a:prstGeom>
          <a:noFill/>
        </p:spPr>
      </p:pic>
      <p:pic>
        <p:nvPicPr>
          <p:cNvPr id="5" name="Picture 4" descr="IMG-20180805-WA0033.jpg"/>
          <p:cNvPicPr>
            <a:picLocks noChangeAspect="1"/>
          </p:cNvPicPr>
          <p:nvPr/>
        </p:nvPicPr>
        <p:blipFill>
          <a:blip r:embed="rId4"/>
          <a:srcRect l="17471" t="23586" b="18758"/>
          <a:stretch>
            <a:fillRect/>
          </a:stretch>
        </p:blipFill>
        <p:spPr>
          <a:xfrm>
            <a:off x="5562600" y="381000"/>
            <a:ext cx="1600200" cy="1318846"/>
          </a:xfrm>
          <a:prstGeom prst="rect">
            <a:avLst/>
          </a:prstGeom>
        </p:spPr>
      </p:pic>
      <p:pic>
        <p:nvPicPr>
          <p:cNvPr id="7" name="Picture 6" descr="20181010_195846.jpg"/>
          <p:cNvPicPr>
            <a:picLocks noChangeAspect="1"/>
          </p:cNvPicPr>
          <p:nvPr/>
        </p:nvPicPr>
        <p:blipFill>
          <a:blip r:embed="rId5" cstate="print"/>
          <a:srcRect l="15443" t="2233" r="14209" b="-491"/>
          <a:stretch>
            <a:fillRect/>
          </a:stretch>
        </p:blipFill>
        <p:spPr>
          <a:xfrm>
            <a:off x="7315200" y="381000"/>
            <a:ext cx="1371600" cy="1277257"/>
          </a:xfrm>
          <a:prstGeom prst="rect">
            <a:avLst/>
          </a:prstGeom>
        </p:spPr>
      </p:pic>
      <p:pic>
        <p:nvPicPr>
          <p:cNvPr id="8" name="Picture 7" descr="IMG-20180805-WA0030.jpg"/>
          <p:cNvPicPr>
            <a:picLocks noChangeAspect="1"/>
          </p:cNvPicPr>
          <p:nvPr/>
        </p:nvPicPr>
        <p:blipFill>
          <a:blip r:embed="rId6"/>
          <a:srcRect l="36111" t="39583" r="16667" b="27083"/>
          <a:stretch>
            <a:fillRect/>
          </a:stretch>
        </p:blipFill>
        <p:spPr>
          <a:xfrm rot="16200000">
            <a:off x="3862347" y="252453"/>
            <a:ext cx="1335316" cy="15924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1600200"/>
            <a:ext cx="14673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Jewel Bug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1600200"/>
            <a:ext cx="15467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Indian </a:t>
            </a:r>
            <a:endParaRPr lang="en-US" sz="20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Bush </a:t>
            </a:r>
            <a:r>
              <a:rPr lang="en-US" sz="2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Cricket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9000" y="1676400"/>
            <a:ext cx="15467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Bush Cricket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600200"/>
            <a:ext cx="14446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House Fly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1676400"/>
            <a:ext cx="1389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Lady Bird</a:t>
            </a:r>
          </a:p>
        </p:txBody>
      </p:sp>
      <p:pic>
        <p:nvPicPr>
          <p:cNvPr id="2050" name="Picture 2" descr="C:\Users\v school\Desktop\2022-23 projects\photos\1. INSECT DATA\Kusuma B\IMG-20220914-WA0129.jpg"/>
          <p:cNvPicPr>
            <a:picLocks noChangeAspect="1" noChangeArrowheads="1"/>
          </p:cNvPicPr>
          <p:nvPr/>
        </p:nvPicPr>
        <p:blipFill>
          <a:blip r:embed="rId7"/>
          <a:srcRect l="34198" t="23333" r="40123" b="53334"/>
          <a:stretch>
            <a:fillRect/>
          </a:stretch>
        </p:blipFill>
        <p:spPr bwMode="auto">
          <a:xfrm>
            <a:off x="533400" y="2743200"/>
            <a:ext cx="990600" cy="1600200"/>
          </a:xfrm>
          <a:prstGeom prst="rect">
            <a:avLst/>
          </a:prstGeom>
          <a:noFill/>
        </p:spPr>
      </p:pic>
      <p:pic>
        <p:nvPicPr>
          <p:cNvPr id="2051" name="Picture 3" descr="C:\Users\v school\Desktop\2022-23 projects\photos\1. INSECT DATA\Kusuma B\IMG-20220914-WA0133.jpg"/>
          <p:cNvPicPr>
            <a:picLocks noChangeAspect="1" noChangeArrowheads="1"/>
          </p:cNvPicPr>
          <p:nvPr/>
        </p:nvPicPr>
        <p:blipFill>
          <a:blip r:embed="rId8"/>
          <a:srcRect l="38155" t="46667" r="41117" b="41111"/>
          <a:stretch>
            <a:fillRect/>
          </a:stretch>
        </p:blipFill>
        <p:spPr bwMode="auto">
          <a:xfrm>
            <a:off x="1752600" y="2743200"/>
            <a:ext cx="2036618" cy="1600200"/>
          </a:xfrm>
          <a:prstGeom prst="rect">
            <a:avLst/>
          </a:prstGeom>
          <a:noFill/>
        </p:spPr>
      </p:pic>
      <p:pic>
        <p:nvPicPr>
          <p:cNvPr id="2052" name="Picture 4" descr="C:\Users\v school\Desktop\2022-23 projects\photos\1. INSECT DATA\Kusuma B\IMG-20220914-WA0134.jpg"/>
          <p:cNvPicPr>
            <a:picLocks noChangeAspect="1" noChangeArrowheads="1"/>
          </p:cNvPicPr>
          <p:nvPr/>
        </p:nvPicPr>
        <p:blipFill>
          <a:blip r:embed="rId9"/>
          <a:srcRect l="40827" t="43333" r="45831" b="38889"/>
          <a:stretch>
            <a:fillRect/>
          </a:stretch>
        </p:blipFill>
        <p:spPr bwMode="auto">
          <a:xfrm>
            <a:off x="3962400" y="2743200"/>
            <a:ext cx="1524000" cy="1524000"/>
          </a:xfrm>
          <a:prstGeom prst="rect">
            <a:avLst/>
          </a:prstGeom>
          <a:noFill/>
        </p:spPr>
      </p:pic>
      <p:pic>
        <p:nvPicPr>
          <p:cNvPr id="2053" name="Picture 5" descr="C:\Users\v school\Desktop\2022-23 projects\photos\1. INSECT DATA\Kusuma B\IMG-20220914-WA0270.jpg"/>
          <p:cNvPicPr>
            <a:picLocks noChangeAspect="1" noChangeArrowheads="1"/>
          </p:cNvPicPr>
          <p:nvPr/>
        </p:nvPicPr>
        <p:blipFill>
          <a:blip r:embed="rId10"/>
          <a:srcRect l="32234" t="25556" r="45558" b="55555"/>
          <a:stretch>
            <a:fillRect/>
          </a:stretch>
        </p:blipFill>
        <p:spPr bwMode="auto">
          <a:xfrm>
            <a:off x="5714999" y="2743200"/>
            <a:ext cx="1277471" cy="1447800"/>
          </a:xfrm>
          <a:prstGeom prst="rect">
            <a:avLst/>
          </a:prstGeom>
          <a:noFill/>
        </p:spPr>
      </p:pic>
      <p:pic>
        <p:nvPicPr>
          <p:cNvPr id="2054" name="Picture 6" descr="C:\Users\v school\Desktop\2022-23 projects\photos\1. INSECT DATA\Kusuma B\IMG-20220914-WA0271.jpg"/>
          <p:cNvPicPr>
            <a:picLocks noChangeAspect="1" noChangeArrowheads="1"/>
          </p:cNvPicPr>
          <p:nvPr/>
        </p:nvPicPr>
        <p:blipFill>
          <a:blip r:embed="rId11"/>
          <a:srcRect l="39636" t="50000" r="33714" b="28889"/>
          <a:stretch>
            <a:fillRect/>
          </a:stretch>
        </p:blipFill>
        <p:spPr bwMode="auto">
          <a:xfrm>
            <a:off x="7162800" y="2743200"/>
            <a:ext cx="1371600" cy="14478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057400" y="4419600"/>
            <a:ext cx="9861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Paper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wasp</a:t>
            </a:r>
            <a:endParaRPr lang="en-US" sz="2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4495800"/>
            <a:ext cx="15175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cockroach</a:t>
            </a:r>
            <a:endParaRPr lang="en-US" sz="2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4495800"/>
            <a:ext cx="1613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Seven spot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Lady bug</a:t>
            </a:r>
            <a:endParaRPr lang="en-US" sz="2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6400" y="4495800"/>
            <a:ext cx="1617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 pierrot</a:t>
            </a:r>
            <a:endParaRPr lang="en-US" sz="2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9000" y="4419600"/>
            <a:ext cx="12314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Big blue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bee</a:t>
            </a:r>
            <a:endParaRPr lang="en-US" sz="2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1200" y="5867400"/>
            <a:ext cx="42786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Insects of Weavers Colony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81010_193500.jpg"/>
          <p:cNvPicPr>
            <a:picLocks noChangeAspect="1"/>
          </p:cNvPicPr>
          <p:nvPr/>
        </p:nvPicPr>
        <p:blipFill>
          <a:blip r:embed="rId2" cstate="print"/>
          <a:srcRect l="40105" t="25925" r="38645" b="32082"/>
          <a:stretch>
            <a:fillRect/>
          </a:stretch>
        </p:blipFill>
        <p:spPr>
          <a:xfrm rot="5400000">
            <a:off x="685799" y="76201"/>
            <a:ext cx="1295402" cy="20573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1752600"/>
            <a:ext cx="18685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Preying mantis</a:t>
            </a:r>
            <a:endParaRPr lang="en-US" sz="2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v school\Desktop\2022-23 projects\photos\1. INSECT DATA\Darshan S\IMG - .jpg"/>
          <p:cNvPicPr>
            <a:picLocks noChangeAspect="1" noChangeArrowheads="1"/>
          </p:cNvPicPr>
          <p:nvPr/>
        </p:nvPicPr>
        <p:blipFill>
          <a:blip r:embed="rId3"/>
          <a:srcRect l="19565" r="43478" b="42325"/>
          <a:stretch>
            <a:fillRect/>
          </a:stretch>
        </p:blipFill>
        <p:spPr bwMode="auto">
          <a:xfrm>
            <a:off x="2590800" y="457200"/>
            <a:ext cx="1468120" cy="1295400"/>
          </a:xfrm>
          <a:prstGeom prst="rect">
            <a:avLst/>
          </a:prstGeom>
          <a:noFill/>
        </p:spPr>
      </p:pic>
      <p:pic>
        <p:nvPicPr>
          <p:cNvPr id="1027" name="Picture 3" descr="C:\Users\v school\Desktop\2022-23 projects\photos\1. INSECT DATA\Darshan S\IMG-20220914-WA0008.jpg"/>
          <p:cNvPicPr>
            <a:picLocks noChangeAspect="1" noChangeArrowheads="1"/>
          </p:cNvPicPr>
          <p:nvPr/>
        </p:nvPicPr>
        <p:blipFill>
          <a:blip r:embed="rId4"/>
          <a:srcRect l="40174" t="36667" r="38209" b="42222"/>
          <a:stretch>
            <a:fillRect/>
          </a:stretch>
        </p:blipFill>
        <p:spPr bwMode="auto">
          <a:xfrm>
            <a:off x="4419600" y="457200"/>
            <a:ext cx="1143000" cy="1371600"/>
          </a:xfrm>
          <a:prstGeom prst="rect">
            <a:avLst/>
          </a:prstGeom>
          <a:noFill/>
        </p:spPr>
      </p:pic>
      <p:pic>
        <p:nvPicPr>
          <p:cNvPr id="1028" name="Picture 4" descr="C:\Users\v school\Desktop\2022-23 projects\photos\1. INSECT DATA\Darshan S\IMG-20220914-WA0016.jpg"/>
          <p:cNvPicPr>
            <a:picLocks noChangeAspect="1" noChangeArrowheads="1"/>
          </p:cNvPicPr>
          <p:nvPr/>
        </p:nvPicPr>
        <p:blipFill>
          <a:blip r:embed="rId5"/>
          <a:srcRect l="22487" t="26667" r="48035" b="50000"/>
          <a:stretch>
            <a:fillRect/>
          </a:stretch>
        </p:blipFill>
        <p:spPr bwMode="auto">
          <a:xfrm>
            <a:off x="5791200" y="228600"/>
            <a:ext cx="1143000" cy="1600200"/>
          </a:xfrm>
          <a:prstGeom prst="rect">
            <a:avLst/>
          </a:prstGeom>
          <a:noFill/>
        </p:spPr>
      </p:pic>
      <p:pic>
        <p:nvPicPr>
          <p:cNvPr id="1029" name="Picture 5" descr="C:\Users\v school\Desktop\2022-23 projects\photos\1. INSECT DATA\Darshan S\IMG-20220914-WA0018.jpg"/>
          <p:cNvPicPr>
            <a:picLocks noChangeAspect="1" noChangeArrowheads="1"/>
          </p:cNvPicPr>
          <p:nvPr/>
        </p:nvPicPr>
        <p:blipFill>
          <a:blip r:embed="rId6"/>
          <a:srcRect l="32313" t="18889" r="30348" b="40000"/>
          <a:stretch>
            <a:fillRect/>
          </a:stretch>
        </p:blipFill>
        <p:spPr bwMode="auto">
          <a:xfrm>
            <a:off x="304800" y="2743200"/>
            <a:ext cx="939114" cy="1828800"/>
          </a:xfrm>
          <a:prstGeom prst="rect">
            <a:avLst/>
          </a:prstGeom>
          <a:noFill/>
        </p:spPr>
      </p:pic>
      <p:pic>
        <p:nvPicPr>
          <p:cNvPr id="1030" name="Picture 6" descr="C:\Users\v school\Desktop\2022-23 projects\photos\1. INSECT DATA\Darshan S\IMG-20220914-WA0027.jpg"/>
          <p:cNvPicPr>
            <a:picLocks noChangeAspect="1" noChangeArrowheads="1"/>
          </p:cNvPicPr>
          <p:nvPr/>
        </p:nvPicPr>
        <p:blipFill>
          <a:blip r:embed="rId7"/>
          <a:srcRect l="32313" t="13333" r="36243" b="63334"/>
          <a:stretch>
            <a:fillRect/>
          </a:stretch>
        </p:blipFill>
        <p:spPr bwMode="auto">
          <a:xfrm>
            <a:off x="1371600" y="2743200"/>
            <a:ext cx="1335314" cy="1752600"/>
          </a:xfrm>
          <a:prstGeom prst="rect">
            <a:avLst/>
          </a:prstGeom>
          <a:noFill/>
        </p:spPr>
      </p:pic>
      <p:pic>
        <p:nvPicPr>
          <p:cNvPr id="1031" name="Picture 7" descr="C:\Users\v school\Desktop\2022-23 projects\photos\1. INSECT DATA\Devika R\IMG-20220914-WA0139.jpg"/>
          <p:cNvPicPr>
            <a:picLocks noChangeAspect="1" noChangeArrowheads="1"/>
          </p:cNvPicPr>
          <p:nvPr/>
        </p:nvPicPr>
        <p:blipFill>
          <a:blip r:embed="rId8"/>
          <a:srcRect l="37296" t="23333" r="46824" b="63334"/>
          <a:stretch>
            <a:fillRect/>
          </a:stretch>
        </p:blipFill>
        <p:spPr bwMode="auto">
          <a:xfrm>
            <a:off x="4038600" y="2819400"/>
            <a:ext cx="1460500" cy="1752600"/>
          </a:xfrm>
          <a:prstGeom prst="rect">
            <a:avLst/>
          </a:prstGeom>
          <a:noFill/>
        </p:spPr>
      </p:pic>
      <p:pic>
        <p:nvPicPr>
          <p:cNvPr id="1032" name="Picture 8" descr="C:\Users\v school\Desktop\2022-23 projects\photos\1. INSECT DATA\Devika R\IMG-20220914-WA0140.jpg"/>
          <p:cNvPicPr>
            <a:picLocks noChangeAspect="1" noChangeArrowheads="1"/>
          </p:cNvPicPr>
          <p:nvPr/>
        </p:nvPicPr>
        <p:blipFill>
          <a:blip r:embed="rId9"/>
          <a:srcRect l="8562" t="22222" r="57400" b="52222"/>
          <a:stretch>
            <a:fillRect/>
          </a:stretch>
        </p:blipFill>
        <p:spPr bwMode="auto">
          <a:xfrm>
            <a:off x="7162800" y="228600"/>
            <a:ext cx="1752600" cy="1752600"/>
          </a:xfrm>
          <a:prstGeom prst="rect">
            <a:avLst/>
          </a:prstGeom>
          <a:noFill/>
        </p:spPr>
      </p:pic>
      <p:pic>
        <p:nvPicPr>
          <p:cNvPr id="1033" name="Picture 9" descr="C:\Users\v school\Desktop\2022-23 projects\photos\1. INSECT DATA\Devika R\IMG-20220914-WA0151.jpg"/>
          <p:cNvPicPr>
            <a:picLocks noChangeAspect="1" noChangeArrowheads="1"/>
          </p:cNvPicPr>
          <p:nvPr/>
        </p:nvPicPr>
        <p:blipFill>
          <a:blip r:embed="rId10"/>
          <a:srcRect l="47639" t="33333" r="29222" b="35556"/>
          <a:stretch>
            <a:fillRect/>
          </a:stretch>
        </p:blipFill>
        <p:spPr bwMode="auto">
          <a:xfrm>
            <a:off x="2819400" y="2743200"/>
            <a:ext cx="1066800" cy="175708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267200" y="1828800"/>
            <a:ext cx="1287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Black </a:t>
            </a:r>
          </a:p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solider fly</a:t>
            </a:r>
            <a:endParaRPr lang="en-US" sz="2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2200" y="1752600"/>
            <a:ext cx="17579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Carpenter ant</a:t>
            </a:r>
            <a:endParaRPr lang="en-US" sz="2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1905000"/>
            <a:ext cx="16450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Grasshopper</a:t>
            </a:r>
            <a:endParaRPr lang="en-US" sz="2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67600" y="1981200"/>
            <a:ext cx="1191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Crane fly</a:t>
            </a:r>
            <a:endParaRPr lang="en-US" sz="2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572000"/>
            <a:ext cx="1083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Black</a:t>
            </a:r>
          </a:p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preying</a:t>
            </a:r>
          </a:p>
          <a:p>
            <a:pPr algn="ctr"/>
            <a:r>
              <a:rPr lang="en-US" sz="2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mantis</a:t>
            </a:r>
            <a:endParaRPr lang="en-US" sz="2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5400" y="4495800"/>
            <a:ext cx="12650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Common </a:t>
            </a:r>
          </a:p>
          <a:p>
            <a:pPr algn="ctr"/>
            <a:r>
              <a:rPr lang="en-US" sz="2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Grass</a:t>
            </a:r>
          </a:p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yellow</a:t>
            </a:r>
            <a:endParaRPr lang="en-US" sz="2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9400" y="4495800"/>
            <a:ext cx="6815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lug</a:t>
            </a:r>
            <a:endParaRPr lang="en-US" sz="2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648200"/>
            <a:ext cx="8739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Green</a:t>
            </a:r>
          </a:p>
          <a:p>
            <a:pPr algn="ctr"/>
            <a:r>
              <a:rPr lang="en-US" sz="2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Sting</a:t>
            </a:r>
          </a:p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bug</a:t>
            </a:r>
            <a:endParaRPr lang="en-US" sz="2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81200" y="5791200"/>
            <a:ext cx="42786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Insects of Weavers Colony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91200" y="4114800"/>
            <a:ext cx="13977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Tiger moth</a:t>
            </a:r>
            <a:endParaRPr lang="en-US" sz="2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9001" y="4648200"/>
            <a:ext cx="1904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Handsome</a:t>
            </a:r>
          </a:p>
          <a:p>
            <a:pPr algn="ctr"/>
            <a:r>
              <a:rPr lang="en-US" sz="2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trig</a:t>
            </a:r>
            <a:endParaRPr lang="en-US" sz="20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4" name="Picture 10" descr="C:\Users\v school\Desktop\2022-23 projects\photos\1. INSECT DATA\Harshitha M\IMG-20220914-WA0322.jpg"/>
          <p:cNvPicPr>
            <a:picLocks noChangeAspect="1" noChangeArrowheads="1"/>
          </p:cNvPicPr>
          <p:nvPr/>
        </p:nvPicPr>
        <p:blipFill>
          <a:blip r:embed="rId11"/>
          <a:srcRect l="33700" t="46667" r="36663" b="38889"/>
          <a:stretch>
            <a:fillRect/>
          </a:stretch>
        </p:blipFill>
        <p:spPr bwMode="auto">
          <a:xfrm>
            <a:off x="5715000" y="2819400"/>
            <a:ext cx="1524000" cy="1219200"/>
          </a:xfrm>
          <a:prstGeom prst="rect">
            <a:avLst/>
          </a:prstGeom>
          <a:noFill/>
        </p:spPr>
      </p:pic>
      <p:pic>
        <p:nvPicPr>
          <p:cNvPr id="1035" name="Picture 11" descr="C:\Users\v school\Desktop\2022-23 projects\photos\1. INSECT DATA\Harshitha M\IMG-20220914-WA0324.jpg"/>
          <p:cNvPicPr>
            <a:picLocks noChangeAspect="1" noChangeArrowheads="1"/>
          </p:cNvPicPr>
          <p:nvPr/>
        </p:nvPicPr>
        <p:blipFill>
          <a:blip r:embed="rId12"/>
          <a:srcRect l="38148" t="42222" r="38148" b="33333"/>
          <a:stretch>
            <a:fillRect/>
          </a:stretch>
        </p:blipFill>
        <p:spPr bwMode="auto">
          <a:xfrm>
            <a:off x="7543800" y="2895600"/>
            <a:ext cx="12192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Conclusion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1143000"/>
            <a:ext cx="8915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Observation of insects in weaver’s colony has made us to think that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diversity of insects that is found is highest possible in an urban area.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Insects create the biological foundation for all terrestrial ecosystems.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They cycle nutrients, pollinate plants, disperse seeds,  maintain soil structure and fertility, control populations of other organisms,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provide a major food source.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Due to the presence of different species of insects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will have pollination of flowers, dispersal of seeds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this results a beautiful environment.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ACKNOWLEDGEMENT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We thank our H.M, Guide Teacher for allowing us to conduct the Study. </a:t>
            </a:r>
          </a:p>
          <a:p>
            <a:pPr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We thank all our group members who helped to collect the data. </a:t>
            </a:r>
          </a:p>
          <a:p>
            <a:pPr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We thank Energy and Wetland Research Group, Center for Ecology Sciences,  Indian Institute of Science. Bangalore,</a:t>
            </a:r>
          </a:p>
          <a:p>
            <a:pPr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Shri </a:t>
            </a:r>
            <a:r>
              <a:rPr lang="en-US" sz="4000" b="1" dirty="0" err="1" smtClean="0">
                <a:solidFill>
                  <a:srgbClr val="002060"/>
                </a:solidFill>
              </a:rPr>
              <a:t>Vriju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lal</a:t>
            </a:r>
            <a:r>
              <a:rPr lang="en-US" sz="4000" b="1" dirty="0" smtClean="0">
                <a:solidFill>
                  <a:srgbClr val="002060"/>
                </a:solidFill>
              </a:rPr>
              <a:t> of CEE and Shri </a:t>
            </a:r>
            <a:r>
              <a:rPr lang="en-IN" sz="4000" b="1" dirty="0" err="1" smtClean="0">
                <a:solidFill>
                  <a:srgbClr val="002060"/>
                </a:solidFill>
              </a:rPr>
              <a:t>Chaturved</a:t>
            </a:r>
            <a:r>
              <a:rPr lang="en-IN" sz="4000" b="1" dirty="0" smtClean="0">
                <a:solidFill>
                  <a:srgbClr val="002060"/>
                </a:solidFill>
              </a:rPr>
              <a:t> </a:t>
            </a:r>
            <a:r>
              <a:rPr lang="en-IN" sz="4000" b="1" dirty="0" err="1" smtClean="0">
                <a:solidFill>
                  <a:srgbClr val="002060"/>
                </a:solidFill>
              </a:rPr>
              <a:t>Shet</a:t>
            </a:r>
            <a:r>
              <a:rPr lang="en-IN" sz="4000" b="1" dirty="0" smtClean="0">
                <a:solidFill>
                  <a:srgbClr val="002060"/>
                </a:solidFill>
              </a:rPr>
              <a:t> R </a:t>
            </a:r>
            <a:r>
              <a:rPr lang="en-US" sz="4000" b="1" dirty="0" smtClean="0">
                <a:solidFill>
                  <a:srgbClr val="002060"/>
                </a:solidFill>
              </a:rPr>
              <a:t>for guiding. </a:t>
            </a:r>
          </a:p>
          <a:p>
            <a:pPr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We thank one and all here for giving us opportunity to present the Study.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Harish Bhat et all (2015) A Brochure of Eyes on Nature published by </a:t>
            </a:r>
            <a:r>
              <a:rPr lang="en-US" b="1" dirty="0" smtClean="0">
                <a:solidFill>
                  <a:srgbClr val="002060"/>
                </a:solidFill>
              </a:rPr>
              <a:t>Karnataka State Council for Science and Technology.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For scientific name Wikipedia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47244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To identify Insects of </a:t>
            </a:r>
          </a:p>
          <a:p>
            <a:pPr>
              <a:buNone/>
            </a:pPr>
            <a:r>
              <a:rPr lang="en-US" sz="4000" b="1" dirty="0" smtClean="0"/>
              <a:t>weaver’s colony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743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9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670"/>
            <a:ext cx="297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095500" y="25527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190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6395" y="4419600"/>
            <a:ext cx="8365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Study area: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Weavers Colony, Bengaluru south,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Gottigere Post, Bannerughatta Road,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Bengaluru - 560083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v school\Desktop\2022-23 projects\for final lake 2022\Maps\insects map.png"/>
          <p:cNvPicPr>
            <a:picLocks noChangeAspect="1" noChangeArrowheads="1"/>
          </p:cNvPicPr>
          <p:nvPr/>
        </p:nvPicPr>
        <p:blipFill>
          <a:blip r:embed="rId2"/>
          <a:srcRect r="54824" b="44019"/>
          <a:stretch>
            <a:fillRect/>
          </a:stretch>
        </p:blipFill>
        <p:spPr bwMode="auto">
          <a:xfrm>
            <a:off x="3124200" y="228600"/>
            <a:ext cx="5653088" cy="37666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685800"/>
          <a:ext cx="8458200" cy="5746401"/>
        </p:xfrm>
        <a:graphic>
          <a:graphicData uri="http://schemas.openxmlformats.org/drawingml/2006/table">
            <a:tbl>
              <a:tblPr/>
              <a:tblGrid>
                <a:gridCol w="685800"/>
                <a:gridCol w="2350348"/>
                <a:gridCol w="1274280"/>
                <a:gridCol w="1463919"/>
                <a:gridCol w="2683853"/>
              </a:tblGrid>
              <a:tr h="4643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Sl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No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Study Site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Longitude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Latitude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Location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cross Weavers colony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  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Hill Place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cross Weavers colony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 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  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Open place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4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cross Weavers colony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 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  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Near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Gayathri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Chowtry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4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cross Weavers colony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 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Near Monisha house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4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cross Weavers colony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 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 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Near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Sampangi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office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Gate park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 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  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BNP office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Shiva Temple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 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Shiva temple surrounding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28956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Study Site: </a:t>
            </a:r>
            <a:endParaRPr kumimoji="0" lang="en-US" sz="3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11-21 at 7.49.59 AM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600600"/>
            <a:ext cx="3832803" cy="2876400"/>
          </a:xfrm>
          <a:prstGeom prst="rect">
            <a:avLst/>
          </a:prstGeom>
        </p:spPr>
      </p:pic>
      <p:pic>
        <p:nvPicPr>
          <p:cNvPr id="5" name="Picture 4" descr="WhatsApp Image 2022-11-21 at 7.50.33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33400"/>
            <a:ext cx="4267200" cy="2895600"/>
          </a:xfrm>
          <a:prstGeom prst="rect">
            <a:avLst/>
          </a:prstGeom>
        </p:spPr>
      </p:pic>
      <p:pic>
        <p:nvPicPr>
          <p:cNvPr id="6" name="Picture 5" descr="WhatsApp Image 2022-11-21 at 7.51.48 A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581400"/>
            <a:ext cx="4267199" cy="2819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34200" y="12954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Gate park 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BNP office</a:t>
            </a:r>
            <a:endParaRPr lang="en-US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667000"/>
            <a:ext cx="24237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en-US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6488668"/>
            <a:ext cx="5025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/>
                <a:ea typeface="Calibri"/>
                <a:cs typeface="Times New Roman"/>
              </a:rPr>
              <a:t>8th cross Weavers colony -  Open place</a:t>
            </a:r>
            <a:endParaRPr lang="en-US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6477000"/>
            <a:ext cx="5025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/>
                <a:ea typeface="Calibri"/>
                <a:cs typeface="Times New Roman"/>
              </a:rPr>
              <a:t>11</a:t>
            </a:r>
            <a:r>
              <a:rPr lang="en-US" b="1" baseline="30000" dirty="0" smtClean="0">
                <a:latin typeface="Times New Roman"/>
                <a:ea typeface="Calibri"/>
                <a:cs typeface="Times New Roman"/>
              </a:rPr>
              <a:t>th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 cross Weavers colony  - </a:t>
            </a:r>
            <a:r>
              <a:rPr lang="en-US" sz="1600" b="1" dirty="0" smtClean="0">
                <a:latin typeface="Times New Roman"/>
                <a:ea typeface="Calibri"/>
                <a:cs typeface="Times New Roman"/>
              </a:rPr>
              <a:t>Near </a:t>
            </a:r>
            <a:r>
              <a:rPr lang="en-US" sz="1600" b="1" dirty="0" err="1" smtClean="0">
                <a:latin typeface="Times New Roman"/>
                <a:ea typeface="Calibri"/>
                <a:cs typeface="Times New Roman"/>
              </a:rPr>
              <a:t>Gayathri</a:t>
            </a:r>
            <a:r>
              <a:rPr lang="en-US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latin typeface="Times New Roman"/>
                <a:ea typeface="Calibri"/>
                <a:cs typeface="Times New Roman"/>
              </a:rPr>
              <a:t>Chowtry</a:t>
            </a:r>
            <a:endParaRPr lang="en-US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6200" y="899517"/>
            <a:ext cx="28956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Study Site: </a:t>
            </a:r>
            <a:endParaRPr kumimoji="0" lang="en-US" sz="3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11-21 at 7.51.49 A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3733800" cy="2287430"/>
          </a:xfrm>
          <a:prstGeom prst="rect">
            <a:avLst/>
          </a:prstGeom>
        </p:spPr>
      </p:pic>
      <p:pic>
        <p:nvPicPr>
          <p:cNvPr id="5" name="Picture 4" descr="WhatsApp Image 2022-11-25 at 4.52.29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9600"/>
            <a:ext cx="4019939" cy="2286000"/>
          </a:xfrm>
          <a:prstGeom prst="rect">
            <a:avLst/>
          </a:prstGeom>
        </p:spPr>
      </p:pic>
      <p:pic>
        <p:nvPicPr>
          <p:cNvPr id="6" name="Picture 5" descr="WhatsApp Image 2022-11-21 at 7.49.58 A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7797" y="3505200"/>
            <a:ext cx="3985203" cy="2800200"/>
          </a:xfrm>
          <a:prstGeom prst="rect">
            <a:avLst/>
          </a:prstGeom>
        </p:spPr>
      </p:pic>
      <p:pic>
        <p:nvPicPr>
          <p:cNvPr id="7" name="Picture 6" descr="WhatsApp Image 2022-11-21 at 7.49.59 A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505200"/>
            <a:ext cx="3832803" cy="287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4888" y="6350169"/>
            <a:ext cx="376231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/>
                <a:ea typeface="Calibri"/>
                <a:cs typeface="Times New Roman"/>
              </a:rPr>
              <a:t>5</a:t>
            </a:r>
            <a:r>
              <a:rPr lang="en-US" b="1" baseline="30000" dirty="0" smtClean="0">
                <a:latin typeface="Times New Roman"/>
                <a:ea typeface="Calibri"/>
                <a:cs typeface="Times New Roman"/>
              </a:rPr>
              <a:t>th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 cross Weavers colony – Hill place</a:t>
            </a:r>
            <a:endParaRPr lang="en-US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162" y="2810470"/>
            <a:ext cx="27620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/>
                <a:ea typeface="Calibri"/>
                <a:cs typeface="Times New Roman"/>
              </a:rPr>
              <a:t>13</a:t>
            </a:r>
            <a:r>
              <a:rPr lang="en-US" b="1" baseline="30000" dirty="0" smtClean="0">
                <a:latin typeface="Times New Roman"/>
                <a:ea typeface="Calibri"/>
                <a:cs typeface="Times New Roman"/>
              </a:rPr>
              <a:t>th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 cross Weavers colony </a:t>
            </a:r>
          </a:p>
          <a:p>
            <a:pPr algn="ctr"/>
            <a:r>
              <a:rPr lang="en-US" b="1" dirty="0" smtClean="0">
                <a:latin typeface="Times New Roman"/>
                <a:ea typeface="Calibri"/>
                <a:cs typeface="Times New Roman"/>
              </a:rPr>
              <a:t>Near </a:t>
            </a:r>
            <a:r>
              <a:rPr lang="en-US" b="1" dirty="0" err="1" smtClean="0">
                <a:latin typeface="Times New Roman"/>
                <a:ea typeface="Calibri"/>
                <a:cs typeface="Times New Roman"/>
              </a:rPr>
              <a:t>Sampangi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 office</a:t>
            </a:r>
            <a:endParaRPr lang="en-US" sz="1600" b="1" dirty="0" smtClean="0"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en-US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6350" y="6248400"/>
            <a:ext cx="4361450" cy="838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/>
                <a:ea typeface="Calibri"/>
                <a:cs typeface="Times New Roman"/>
              </a:rPr>
              <a:t>Shiva Temple – Shiva temple surrounding </a:t>
            </a:r>
            <a:endParaRPr lang="en-US" sz="16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8962" y="2858869"/>
            <a:ext cx="2762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/>
                <a:ea typeface="Calibri"/>
                <a:cs typeface="Times New Roman"/>
              </a:rPr>
              <a:t>12</a:t>
            </a:r>
            <a:r>
              <a:rPr lang="en-US" b="1" baseline="30000" dirty="0" smtClean="0">
                <a:latin typeface="Times New Roman"/>
                <a:ea typeface="Calibri"/>
                <a:cs typeface="Times New Roman"/>
              </a:rPr>
              <a:t>th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 cross Weavers colony </a:t>
            </a:r>
          </a:p>
          <a:p>
            <a:pPr algn="ctr"/>
            <a:r>
              <a:rPr lang="en-US" b="1" dirty="0" smtClean="0">
                <a:latin typeface="Times New Roman"/>
                <a:ea typeface="Calibri"/>
                <a:cs typeface="Times New Roman"/>
              </a:rPr>
              <a:t>Near Monisha house</a:t>
            </a:r>
            <a:endParaRPr lang="en-US" sz="1600" b="1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Methods &amp; Materials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marL="36576" indent="0"/>
            <a:r>
              <a:rPr lang="en-US" dirty="0" smtClean="0"/>
              <a:t>Selected study area is around 2 Km square</a:t>
            </a:r>
          </a:p>
          <a:p>
            <a:pPr marL="36576" indent="0"/>
            <a:r>
              <a:rPr lang="en-US" dirty="0" smtClean="0"/>
              <a:t> we visited weekly twice Wednesday and Sunday from July to October.</a:t>
            </a:r>
          </a:p>
          <a:p>
            <a:pPr marL="36576" indent="0"/>
            <a:r>
              <a:rPr lang="en-US" dirty="0" smtClean="0"/>
              <a:t> In-between 6am to 7-30am and evening 5pm to 6pm </a:t>
            </a:r>
          </a:p>
          <a:p>
            <a:pPr marL="36576" indent="0"/>
            <a:r>
              <a:rPr lang="en-US" dirty="0" smtClean="0"/>
              <a:t>Randomly inspecting and identifying the insects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219200"/>
            <a:ext cx="83176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Totally 202 species of insects we were found in the selected sites.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04800"/>
            <a:ext cx="4414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Results and Discussion: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1981200"/>
            <a:ext cx="84361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Mosquitoes, cockroach, wasp, housefly, dragon fly caterpillar,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cluster fly, red pierrot butterfly were most common in all the visits.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Migratory locust, common emigrant, spotless lady bug,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termite,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short winged green grass hopper, cricket, marsh blue tail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were the few which we could see only twice.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Blue moon fly,  Bumble bee, Western Honey bee,  Big blue bee,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European ear wing, Steel blue lady bird, Spice bush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swallow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Milkweed Asian bug were found only once in our study period.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982</TotalTime>
  <Words>2915</Words>
  <Application>Microsoft Office PowerPoint</Application>
  <PresentationFormat>On-screen Show (4:3)</PresentationFormat>
  <Paragraphs>1864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 </vt:lpstr>
      <vt:lpstr>INTRODUCTION</vt:lpstr>
      <vt:lpstr>OBJECTIVES</vt:lpstr>
      <vt:lpstr>Slide 4</vt:lpstr>
      <vt:lpstr>Slide 5</vt:lpstr>
      <vt:lpstr>Slide 6</vt:lpstr>
      <vt:lpstr>Slide 7</vt:lpstr>
      <vt:lpstr>Methods &amp; Materials</vt:lpstr>
      <vt:lpstr>Slide 9</vt:lpstr>
      <vt:lpstr>Slide 10</vt:lpstr>
      <vt:lpstr>Slide 11</vt:lpstr>
      <vt:lpstr>Checklist of Insects species found in the study sites </vt:lpstr>
      <vt:lpstr>Checklist of Insects which are documented in weavers colony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Identified Insects</vt:lpstr>
      <vt:lpstr>Slide 25</vt:lpstr>
      <vt:lpstr>Slide 26</vt:lpstr>
      <vt:lpstr>Conclusion</vt:lpstr>
      <vt:lpstr>ACKNOWLEDGEMENT</vt:lpstr>
      <vt:lpstr>Reference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INSECTS</dc:title>
  <dc:creator>Administrator</dc:creator>
  <cp:lastModifiedBy>v school</cp:lastModifiedBy>
  <cp:revision>117</cp:revision>
  <dcterms:created xsi:type="dcterms:W3CDTF">2006-08-16T00:00:00Z</dcterms:created>
  <dcterms:modified xsi:type="dcterms:W3CDTF">2022-12-14T05:29:32Z</dcterms:modified>
</cp:coreProperties>
</file>