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xml" ContentType="application/inkml+xml"/>
  <Override PartName="/ppt/ink/ink2.xml" ContentType="application/inkml+xml"/>
  <Override PartName="/ppt/ink/ink3.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Lst>
  <p:notesMasterIdLst>
    <p:notesMasterId r:id="rId19"/>
  </p:notesMasterIdLst>
  <p:sldIdLst>
    <p:sldId id="273" r:id="rId2"/>
    <p:sldId id="257" r:id="rId3"/>
    <p:sldId id="258" r:id="rId4"/>
    <p:sldId id="261" r:id="rId5"/>
    <p:sldId id="259" r:id="rId6"/>
    <p:sldId id="269" r:id="rId7"/>
    <p:sldId id="270" r:id="rId8"/>
    <p:sldId id="271" r:id="rId9"/>
    <p:sldId id="263" r:id="rId10"/>
    <p:sldId id="272" r:id="rId11"/>
    <p:sldId id="274" r:id="rId12"/>
    <p:sldId id="275" r:id="rId13"/>
    <p:sldId id="265" r:id="rId14"/>
    <p:sldId id="276" r:id="rId15"/>
    <p:sldId id="266" r:id="rId16"/>
    <p:sldId id="267" r:id="rId17"/>
    <p:sldId id="26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C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A6E8D0-C55F-4475-967B-A3EEEDB9DB60}" v="22" dt="2022-11-25T09:31:30.308"/>
    <p1510:client id="{02DF79F7-5A7D-A52B-9B54-3D80A9A57D21}" v="23" dt="2022-11-26T15:37:56.746"/>
    <p1510:client id="{09FCF871-FAF2-9E4D-8C39-7CE2BD5957B5}" v="19" dt="2022-11-22T08:24:13.457"/>
    <p1510:client id="{14D06EAD-C956-EBA2-61DC-43680217A236}" v="10" dt="2022-12-07T07:03:10.005"/>
    <p1510:client id="{1FB4E533-DD6F-4FF0-96E7-AB9A88350642}" v="338" dt="2022-12-13T09:51:55.473"/>
    <p1510:client id="{2AF57622-71EC-92C4-A20F-471094FED7D6}" v="16" dt="2022-11-23T01:55:02.373"/>
    <p1510:client id="{2C3954F1-3431-4D53-9C6D-3334653CB495}" v="638" dt="2022-12-07T06:59:33.592"/>
    <p1510:client id="{2D51E731-5307-ACC6-71CA-2862A8C8ED6F}" v="6" dt="2022-12-07T16:18:17.901"/>
    <p1510:client id="{3535B7D3-7AB3-28BA-FFD3-58235BD39D9D}" v="4" dt="2022-12-08T08:29:29.762"/>
    <p1510:client id="{3A9B81F6-9185-0CCC-F5AE-FBEA423D9D0A}" v="128" dt="2022-11-25T08:25:25.609"/>
    <p1510:client id="{3D89C155-DC0A-43E2-841F-3F08B011C320}" v="133" dt="2022-12-13T08:07:21.482"/>
    <p1510:client id="{55FD93F9-B0D6-4D0A-8DAF-B852E8FDFE46}" v="43" dt="2022-11-25T09:31:22.225"/>
    <p1510:client id="{56E440ED-FC82-370E-35BE-0D72A063F0CB}" v="42" dt="2022-11-22T15:34:31.434"/>
    <p1510:client id="{57D4C93C-96CE-4D9E-A5B6-826C88AEF5A9}" v="397" dt="2022-11-24T09:42:10.547"/>
    <p1510:client id="{618511D0-6C3E-4CCA-AE5C-0F2C8C415993}" v="4" dt="2022-12-08T08:54:17.211"/>
    <p1510:client id="{63A18223-E364-43B4-B3CD-805186CECDEE}" v="518" dt="2022-11-22T02:23:50.556"/>
    <p1510:client id="{63DC05E9-A8FD-6069-4824-A24556B6AD69}" v="72" dt="2022-12-08T09:42:13.295"/>
    <p1510:client id="{65DFECE3-93B8-41C8-31C3-9E4B516333BF}" v="131" dt="2022-11-23T01:41:15.677"/>
    <p1510:client id="{690FFB57-3EEB-4E9D-A223-61E6794CBCCD}" v="1126" dt="2022-12-15T04:25:30.365"/>
    <p1510:client id="{6EE27D8A-602B-1CE5-6986-5F1379DC920F}" v="226" dt="2022-11-24T06:06:35.327"/>
    <p1510:client id="{71C3CBE3-E337-98CD-3E1F-28B428FA986F}" v="20" dt="2022-11-29T09:32:26.591"/>
    <p1510:client id="{81B6D26C-818B-9560-B180-428F754270DD}" v="5" dt="2022-11-24T14:51:59.802"/>
    <p1510:client id="{86D7D4F8-63C2-B6EF-0BE2-52252BAEF747}" v="27" dt="2022-12-07T16:23:21.027"/>
    <p1510:client id="{888915D6-2FEA-446A-97E6-4E2EE0B4E2D1}" v="72" dt="2022-12-07T05:21:13.372"/>
    <p1510:client id="{8B074245-A160-DA44-07F0-10F40263F622}" v="23" dt="2022-11-23T13:53:23.414"/>
    <p1510:client id="{8BBAE277-626D-466B-B145-D000A65A9A96}" v="368" dt="2022-12-13T08:03:44.370"/>
    <p1510:client id="{976640B2-7847-42D1-B3C4-258BC2558757}" v="435" dt="2022-12-07T08:17:35.683"/>
    <p1510:client id="{A07647E4-4BE7-417C-A517-627197CD1C64}" v="1" dt="2022-12-06T07:50:53.304"/>
    <p1510:client id="{A0B0CD10-69FC-AFB9-224A-63DD8C7F445B}" v="503" dt="2022-12-13T12:53:05.290"/>
    <p1510:client id="{A21C34ED-2D66-429C-863A-E9C3B8910001}" v="114" dt="2022-11-30T09:48:08.950"/>
    <p1510:client id="{A7B7A2DE-D92F-461C-B4F4-20320F75F235}" v="1781" dt="2022-11-24T09:02:40.224"/>
    <p1510:client id="{AA7F51B1-096A-A033-6F9E-D289415507A6}" v="36" dt="2022-11-22T08:39:20.540"/>
    <p1510:client id="{B0F9DE69-216D-4D34-86CC-838D4E7FE6D8}" v="25" dt="2022-12-01T07:16:16.385"/>
    <p1510:client id="{B3F94D6A-6296-4609-9E84-431ABA0C4AD1}" v="290" dt="2022-12-01T09:23:33.754"/>
    <p1510:client id="{BA033E23-3F68-4BC1-85CB-AD315383B972}" v="2" dt="2022-12-10T08:15:16.315"/>
    <p1510:client id="{BC4621F3-15DB-4615-A6CE-80C2BF8A6948}" v="187" dt="2022-11-24T05:02:06.049"/>
    <p1510:client id="{C3B95A90-FCC5-4149-8AD6-5FC23EFF1822}" v="352" dt="2022-12-08T06:32:29.849"/>
    <p1510:client id="{CBE6C7C5-148E-4B17-8210-E34757E815CC}" v="202" dt="2022-11-25T07:01:18.566"/>
    <p1510:client id="{CCDDE0BC-7D32-668E-E93F-44EB8E2FFA2B}" v="715" dt="2022-11-26T10:15:08.113"/>
    <p1510:client id="{CD0D4A6F-0694-43C8-BA03-7290112A2CFA}" v="4" dt="2022-11-28T08:32:02.364"/>
    <p1510:client id="{D01066DD-ADFB-4F8E-E329-C2645F5A64D5}" v="28" dt="2022-12-08T05:48:34.420"/>
    <p1510:client id="{D8688BC5-6525-4BF0-8194-7751A0319009}" v="11" dt="2022-12-08T08:35:21.322"/>
    <p1510:client id="{DCAD77D9-6BF9-4164-A0B3-B487A877B3D5}" v="1128" dt="2022-12-14T08:27:57.618"/>
    <p1510:client id="{DFD54A4D-AB47-41AB-8A38-EFFF68C094F6}" v="4211" dt="2022-11-26T06:24:05.055"/>
    <p1510:client id="{E04125B6-F834-E2A7-5A85-5BD07A5EAFAE}" v="2266" dt="2022-11-24T13:58:47.805"/>
    <p1510:client id="{E567237C-586D-C536-D47E-E42062250155}" v="53" dt="2022-11-26T10:45:59.620"/>
    <p1510:client id="{E970FAC7-736A-408A-8784-597566591FF0}" v="1" dt="2022-12-15T07:48:42.255"/>
    <p1510:client id="{ECD464F0-AF3E-C3AD-DE92-BB6F6F4426E4}" v="9" dt="2022-11-23T13:59:10.411"/>
    <p1510:client id="{EE438482-2185-C266-08C8-D7B8DF675F47}" v="309" dt="2022-12-15T04:34:13.310"/>
    <p1510:client id="{EFB9DA0C-6067-B128-7BB1-9A3981C0B0F6}" v="626" dt="2022-12-10T10:42:49.816"/>
    <p1510:client id="{F1A78BB0-707E-41CA-A0C5-18DF6776F133}" v="175" dt="2022-12-15T05:51:07.929"/>
    <p1510:client id="{F4691189-083E-AAAF-8970-5CA7A731B051}" v="84" dt="2022-11-28T02:43:51.703"/>
    <p1510:client id="{FA70F531-1511-4413-80B6-B3B52B751A27}" v="77" dt="2022-12-14T06:50:28.094"/>
    <p1510:client id="{FA9033A6-72BA-4FA7-AF7A-D20EB29BF57C}" v="103" dt="2022-11-25T08:07:46.5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25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3.png"/><Relationship Id="rId4" Type="http://schemas.openxmlformats.org/officeDocument/2006/relationships/image" Target="../media/image14.svg"/></Relationships>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4.png"/><Relationship Id="rId6" Type="http://schemas.openxmlformats.org/officeDocument/2006/relationships/image" Target="../media/image20.svg"/><Relationship Id="rId5" Type="http://schemas.openxmlformats.org/officeDocument/2006/relationships/image" Target="../media/image16.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3.png"/><Relationship Id="rId4" Type="http://schemas.openxmlformats.org/officeDocument/2006/relationships/image" Target="../media/image1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4.png"/><Relationship Id="rId6" Type="http://schemas.openxmlformats.org/officeDocument/2006/relationships/image" Target="../media/image20.svg"/><Relationship Id="rId5" Type="http://schemas.openxmlformats.org/officeDocument/2006/relationships/image" Target="../media/image16.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18/5/colors/Iconchunking_neutralicontext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dgm:fillClrLst>
    <dgm:linClrLst meth="repeat">
      <a:schemeClr val="lt1">
        <a:alpha val="0"/>
      </a:schemeClr>
    </dgm:linClrLst>
    <dgm:effectClrLst/>
    <dgm:txLinClrLst/>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5">
        <a:alpha val="0"/>
      </a:schemeClr>
    </dgm:fillClrLst>
    <dgm:linClrLst meth="repeat">
      <a:schemeClr val="accent5">
        <a:alpha val="0"/>
      </a:schemeClr>
    </dgm:linClrLst>
    <dgm:effectClrLst/>
    <dgm:txLinClrLst/>
    <dgm:txFillClrLst>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FD8289DA-70A8-4FD8-9938-A6A2F2EE7DC1}" type="doc">
      <dgm:prSet loTypeId="urn:microsoft.com/office/officeart/2018/2/layout/IconVerticalSolidList" loCatId="icon" qsTypeId="urn:microsoft.com/office/officeart/2005/8/quickstyle/simple1" qsCatId="simple" csTypeId="urn:microsoft.com/office/officeart/2018/5/colors/Iconchunking_neutralicontext_accent2_2" csCatId="accent2" phldr="1"/>
      <dgm:spPr/>
      <dgm:t>
        <a:bodyPr/>
        <a:lstStyle/>
        <a:p>
          <a:endParaRPr lang="en-US"/>
        </a:p>
      </dgm:t>
    </dgm:pt>
    <dgm:pt modelId="{D957E6C2-A220-41F1-96DD-92F5744DA467}">
      <dgm:prSet/>
      <dgm:spPr/>
      <dgm:t>
        <a:bodyPr/>
        <a:lstStyle/>
        <a:p>
          <a:pPr rtl="0">
            <a:lnSpc>
              <a:spcPct val="100000"/>
            </a:lnSpc>
          </a:pPr>
          <a:r>
            <a:rPr lang="en-US">
              <a:latin typeface="Times New Roman"/>
              <a:cs typeface="Times New Roman"/>
            </a:rPr>
            <a:t>To perform a comparative study of different plants and animals at a region in Whitefield.</a:t>
          </a:r>
        </a:p>
      </dgm:t>
    </dgm:pt>
    <dgm:pt modelId="{6C4687F7-3B01-470C-AC83-342BBCE99C6B}" type="parTrans" cxnId="{255AFD3E-E2C2-4C9A-AD94-5C931FC95C86}">
      <dgm:prSet/>
      <dgm:spPr/>
      <dgm:t>
        <a:bodyPr/>
        <a:lstStyle/>
        <a:p>
          <a:endParaRPr lang="en-US"/>
        </a:p>
      </dgm:t>
    </dgm:pt>
    <dgm:pt modelId="{1A493B22-65F7-4FB4-A016-13BBA282052A}" type="sibTrans" cxnId="{255AFD3E-E2C2-4C9A-AD94-5C931FC95C86}">
      <dgm:prSet/>
      <dgm:spPr/>
      <dgm:t>
        <a:bodyPr/>
        <a:lstStyle/>
        <a:p>
          <a:endParaRPr lang="en-US"/>
        </a:p>
      </dgm:t>
    </dgm:pt>
    <dgm:pt modelId="{479A1FED-5C90-4158-8FD8-8850875E0053}">
      <dgm:prSet/>
      <dgm:spPr/>
      <dgm:t>
        <a:bodyPr/>
        <a:lstStyle/>
        <a:p>
          <a:pPr>
            <a:lnSpc>
              <a:spcPct val="100000"/>
            </a:lnSpc>
          </a:pPr>
          <a:r>
            <a:rPr lang="en-US">
              <a:latin typeface="Times New Roman"/>
              <a:cs typeface="Times New Roman"/>
            </a:rPr>
            <a:t>Comparison of their leaf types, growth, suitable climate and ecosystem they offer to symbiotic species (insects, butterflies, spiders, etc.) and to discover rare species and perform their taxonomy. </a:t>
          </a:r>
        </a:p>
      </dgm:t>
    </dgm:pt>
    <dgm:pt modelId="{785D638F-E6AF-4C2B-BF88-39EC4077B06D}" type="parTrans" cxnId="{AF741D9B-49F8-448D-B22E-360332F7768F}">
      <dgm:prSet/>
      <dgm:spPr/>
      <dgm:t>
        <a:bodyPr/>
        <a:lstStyle/>
        <a:p>
          <a:endParaRPr lang="en-US"/>
        </a:p>
      </dgm:t>
    </dgm:pt>
    <dgm:pt modelId="{A6672A51-88E0-4A40-BF6E-BF82FC8B49E8}" type="sibTrans" cxnId="{AF741D9B-49F8-448D-B22E-360332F7768F}">
      <dgm:prSet/>
      <dgm:spPr/>
      <dgm:t>
        <a:bodyPr/>
        <a:lstStyle/>
        <a:p>
          <a:endParaRPr lang="en-US"/>
        </a:p>
      </dgm:t>
    </dgm:pt>
    <dgm:pt modelId="{BFF94E0E-EF5B-4635-B15A-5D607DD80D75}">
      <dgm:prSet/>
      <dgm:spPr/>
      <dgm:t>
        <a:bodyPr/>
        <a:lstStyle/>
        <a:p>
          <a:pPr>
            <a:lnSpc>
              <a:spcPct val="100000"/>
            </a:lnSpc>
          </a:pPr>
          <a:r>
            <a:rPr lang="en-US">
              <a:latin typeface="Times New Roman"/>
              <a:cs typeface="Times New Roman"/>
            </a:rPr>
            <a:t>To identify plant health and deficiency concern.</a:t>
          </a:r>
        </a:p>
      </dgm:t>
    </dgm:pt>
    <dgm:pt modelId="{4FF8C83F-2319-4422-AA81-1144BDD6E358}" type="parTrans" cxnId="{26D2EF06-EE4E-4E7C-B31B-68E6CDB327BD}">
      <dgm:prSet/>
      <dgm:spPr/>
      <dgm:t>
        <a:bodyPr/>
        <a:lstStyle/>
        <a:p>
          <a:endParaRPr lang="en-US"/>
        </a:p>
      </dgm:t>
    </dgm:pt>
    <dgm:pt modelId="{E57B09D9-38A9-4B39-BB5E-9CDFCB0BAF22}" type="sibTrans" cxnId="{26D2EF06-EE4E-4E7C-B31B-68E6CDB327BD}">
      <dgm:prSet/>
      <dgm:spPr/>
      <dgm:t>
        <a:bodyPr/>
        <a:lstStyle/>
        <a:p>
          <a:endParaRPr lang="en-US"/>
        </a:p>
      </dgm:t>
    </dgm:pt>
    <dgm:pt modelId="{EE6B3D9E-50A0-4333-A130-4DF1F2D1F856}" type="pres">
      <dgm:prSet presAssocID="{FD8289DA-70A8-4FD8-9938-A6A2F2EE7DC1}" presName="root" presStyleCnt="0">
        <dgm:presLayoutVars>
          <dgm:dir/>
          <dgm:resizeHandles val="exact"/>
        </dgm:presLayoutVars>
      </dgm:prSet>
      <dgm:spPr/>
      <dgm:t>
        <a:bodyPr/>
        <a:lstStyle/>
        <a:p>
          <a:endParaRPr lang="en-US"/>
        </a:p>
      </dgm:t>
    </dgm:pt>
    <dgm:pt modelId="{892A13D3-C112-4EE7-B15C-BF3063522DDE}" type="pres">
      <dgm:prSet presAssocID="{D957E6C2-A220-41F1-96DD-92F5744DA467}" presName="compNode" presStyleCnt="0"/>
      <dgm:spPr/>
    </dgm:pt>
    <dgm:pt modelId="{EB37724D-3AB1-4C82-A380-37E6D13077FD}" type="pres">
      <dgm:prSet presAssocID="{D957E6C2-A220-41F1-96DD-92F5744DA467}" presName="bgRect" presStyleLbl="bgShp" presStyleIdx="0" presStyleCnt="3"/>
      <dgm:spPr/>
    </dgm:pt>
    <dgm:pt modelId="{BCCBFF2C-3C8B-4A51-B25B-A829871833DF}" type="pres">
      <dgm:prSet presAssocID="{D957E6C2-A220-41F1-96DD-92F5744DA467}"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Deciduous tree"/>
        </a:ext>
      </dgm:extLst>
    </dgm:pt>
    <dgm:pt modelId="{60D26520-22FD-4DB3-87B9-793DBF8B3EC7}" type="pres">
      <dgm:prSet presAssocID="{D957E6C2-A220-41F1-96DD-92F5744DA467}" presName="spaceRect" presStyleCnt="0"/>
      <dgm:spPr/>
    </dgm:pt>
    <dgm:pt modelId="{C264BFE7-4DBF-43FB-B299-B2634DBF0E71}" type="pres">
      <dgm:prSet presAssocID="{D957E6C2-A220-41F1-96DD-92F5744DA467}" presName="parTx" presStyleLbl="revTx" presStyleIdx="0" presStyleCnt="3">
        <dgm:presLayoutVars>
          <dgm:chMax val="0"/>
          <dgm:chPref val="0"/>
        </dgm:presLayoutVars>
      </dgm:prSet>
      <dgm:spPr/>
      <dgm:t>
        <a:bodyPr/>
        <a:lstStyle/>
        <a:p>
          <a:endParaRPr lang="en-US"/>
        </a:p>
      </dgm:t>
    </dgm:pt>
    <dgm:pt modelId="{57C409CE-4D57-4FC0-97E6-30993658747C}" type="pres">
      <dgm:prSet presAssocID="{1A493B22-65F7-4FB4-A016-13BBA282052A}" presName="sibTrans" presStyleCnt="0"/>
      <dgm:spPr/>
    </dgm:pt>
    <dgm:pt modelId="{5C828CCE-2565-4E42-AE29-EA8373A16AB6}" type="pres">
      <dgm:prSet presAssocID="{479A1FED-5C90-4158-8FD8-8850875E0053}" presName="compNode" presStyleCnt="0"/>
      <dgm:spPr/>
    </dgm:pt>
    <dgm:pt modelId="{E3EB0BE1-585B-453D-A18A-98CE599925D5}" type="pres">
      <dgm:prSet presAssocID="{479A1FED-5C90-4158-8FD8-8850875E0053}" presName="bgRect" presStyleLbl="bgShp" presStyleIdx="1" presStyleCnt="3"/>
      <dgm:spPr/>
    </dgm:pt>
    <dgm:pt modelId="{E911056C-55F0-4E6C-8720-125C6B0BF7AC}" type="pres">
      <dgm:prSet presAssocID="{479A1FED-5C90-4158-8FD8-8850875E0053}"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Butterfly"/>
        </a:ext>
      </dgm:extLst>
    </dgm:pt>
    <dgm:pt modelId="{E59B6982-20B0-4DA4-991E-F50B7B4E46DD}" type="pres">
      <dgm:prSet presAssocID="{479A1FED-5C90-4158-8FD8-8850875E0053}" presName="spaceRect" presStyleCnt="0"/>
      <dgm:spPr/>
    </dgm:pt>
    <dgm:pt modelId="{6C75366B-1E78-4CB8-8685-249372BE952F}" type="pres">
      <dgm:prSet presAssocID="{479A1FED-5C90-4158-8FD8-8850875E0053}" presName="parTx" presStyleLbl="revTx" presStyleIdx="1" presStyleCnt="3">
        <dgm:presLayoutVars>
          <dgm:chMax val="0"/>
          <dgm:chPref val="0"/>
        </dgm:presLayoutVars>
      </dgm:prSet>
      <dgm:spPr/>
      <dgm:t>
        <a:bodyPr/>
        <a:lstStyle/>
        <a:p>
          <a:endParaRPr lang="en-US"/>
        </a:p>
      </dgm:t>
    </dgm:pt>
    <dgm:pt modelId="{1F9FD3DE-EDF6-423B-B567-C67AD6E16056}" type="pres">
      <dgm:prSet presAssocID="{A6672A51-88E0-4A40-BF6E-BF82FC8B49E8}" presName="sibTrans" presStyleCnt="0"/>
      <dgm:spPr/>
    </dgm:pt>
    <dgm:pt modelId="{B32722C8-DB9B-40CC-ACEB-8E25E8CA0C92}" type="pres">
      <dgm:prSet presAssocID="{BFF94E0E-EF5B-4635-B15A-5D607DD80D75}" presName="compNode" presStyleCnt="0"/>
      <dgm:spPr/>
    </dgm:pt>
    <dgm:pt modelId="{C3DE53A8-3D4A-4E7F-B0D2-DF865445FABE}" type="pres">
      <dgm:prSet presAssocID="{BFF94E0E-EF5B-4635-B15A-5D607DD80D75}" presName="bgRect" presStyleLbl="bgShp" presStyleIdx="2" presStyleCnt="3"/>
      <dgm:spPr/>
    </dgm:pt>
    <dgm:pt modelId="{6F87BF06-DA57-4D7E-91FD-39A05F214451}" type="pres">
      <dgm:prSet presAssocID="{BFF94E0E-EF5B-4635-B15A-5D607DD80D75}"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Plant"/>
        </a:ext>
      </dgm:extLst>
    </dgm:pt>
    <dgm:pt modelId="{81A9B30D-EA4D-4E3C-907E-6C0F3878551D}" type="pres">
      <dgm:prSet presAssocID="{BFF94E0E-EF5B-4635-B15A-5D607DD80D75}" presName="spaceRect" presStyleCnt="0"/>
      <dgm:spPr/>
    </dgm:pt>
    <dgm:pt modelId="{8E9362C5-7B77-4A24-A852-EDFD2C207BAA}" type="pres">
      <dgm:prSet presAssocID="{BFF94E0E-EF5B-4635-B15A-5D607DD80D75}" presName="parTx" presStyleLbl="revTx" presStyleIdx="2" presStyleCnt="3">
        <dgm:presLayoutVars>
          <dgm:chMax val="0"/>
          <dgm:chPref val="0"/>
        </dgm:presLayoutVars>
      </dgm:prSet>
      <dgm:spPr/>
      <dgm:t>
        <a:bodyPr/>
        <a:lstStyle/>
        <a:p>
          <a:endParaRPr lang="en-US"/>
        </a:p>
      </dgm:t>
    </dgm:pt>
  </dgm:ptLst>
  <dgm:cxnLst>
    <dgm:cxn modelId="{A3F189BF-D20F-4D42-92D6-CB8C10A04738}" type="presOf" srcId="{D957E6C2-A220-41F1-96DD-92F5744DA467}" destId="{C264BFE7-4DBF-43FB-B299-B2634DBF0E71}" srcOrd="0" destOrd="0" presId="urn:microsoft.com/office/officeart/2018/2/layout/IconVerticalSolidList"/>
    <dgm:cxn modelId="{255AFD3E-E2C2-4C9A-AD94-5C931FC95C86}" srcId="{FD8289DA-70A8-4FD8-9938-A6A2F2EE7DC1}" destId="{D957E6C2-A220-41F1-96DD-92F5744DA467}" srcOrd="0" destOrd="0" parTransId="{6C4687F7-3B01-470C-AC83-342BBCE99C6B}" sibTransId="{1A493B22-65F7-4FB4-A016-13BBA282052A}"/>
    <dgm:cxn modelId="{6536A8F9-D32F-45EA-9D26-9A73DA0CB7CC}" type="presOf" srcId="{FD8289DA-70A8-4FD8-9938-A6A2F2EE7DC1}" destId="{EE6B3D9E-50A0-4333-A130-4DF1F2D1F856}" srcOrd="0" destOrd="0" presId="urn:microsoft.com/office/officeart/2018/2/layout/IconVerticalSolidList"/>
    <dgm:cxn modelId="{7B4438F0-73BF-400D-8F3F-3C96321CA0FB}" type="presOf" srcId="{479A1FED-5C90-4158-8FD8-8850875E0053}" destId="{6C75366B-1E78-4CB8-8685-249372BE952F}" srcOrd="0" destOrd="0" presId="urn:microsoft.com/office/officeart/2018/2/layout/IconVerticalSolidList"/>
    <dgm:cxn modelId="{AF741D9B-49F8-448D-B22E-360332F7768F}" srcId="{FD8289DA-70A8-4FD8-9938-A6A2F2EE7DC1}" destId="{479A1FED-5C90-4158-8FD8-8850875E0053}" srcOrd="1" destOrd="0" parTransId="{785D638F-E6AF-4C2B-BF88-39EC4077B06D}" sibTransId="{A6672A51-88E0-4A40-BF6E-BF82FC8B49E8}"/>
    <dgm:cxn modelId="{26D2EF06-EE4E-4E7C-B31B-68E6CDB327BD}" srcId="{FD8289DA-70A8-4FD8-9938-A6A2F2EE7DC1}" destId="{BFF94E0E-EF5B-4635-B15A-5D607DD80D75}" srcOrd="2" destOrd="0" parTransId="{4FF8C83F-2319-4422-AA81-1144BDD6E358}" sibTransId="{E57B09D9-38A9-4B39-BB5E-9CDFCB0BAF22}"/>
    <dgm:cxn modelId="{69D9E2BF-9C0E-4F86-B3AC-1FEF7C932DDD}" type="presOf" srcId="{BFF94E0E-EF5B-4635-B15A-5D607DD80D75}" destId="{8E9362C5-7B77-4A24-A852-EDFD2C207BAA}" srcOrd="0" destOrd="0" presId="urn:microsoft.com/office/officeart/2018/2/layout/IconVerticalSolidList"/>
    <dgm:cxn modelId="{D07A5C1E-5307-4153-BDD2-DCFE9CEE4EE9}" type="presParOf" srcId="{EE6B3D9E-50A0-4333-A130-4DF1F2D1F856}" destId="{892A13D3-C112-4EE7-B15C-BF3063522DDE}" srcOrd="0" destOrd="0" presId="urn:microsoft.com/office/officeart/2018/2/layout/IconVerticalSolidList"/>
    <dgm:cxn modelId="{0DAB7BC4-59CF-42B8-813F-A0DFE86076A7}" type="presParOf" srcId="{892A13D3-C112-4EE7-B15C-BF3063522DDE}" destId="{EB37724D-3AB1-4C82-A380-37E6D13077FD}" srcOrd="0" destOrd="0" presId="urn:microsoft.com/office/officeart/2018/2/layout/IconVerticalSolidList"/>
    <dgm:cxn modelId="{31BB4C5D-9C8E-4FCE-A62B-FE56849EB940}" type="presParOf" srcId="{892A13D3-C112-4EE7-B15C-BF3063522DDE}" destId="{BCCBFF2C-3C8B-4A51-B25B-A829871833DF}" srcOrd="1" destOrd="0" presId="urn:microsoft.com/office/officeart/2018/2/layout/IconVerticalSolidList"/>
    <dgm:cxn modelId="{8A737EC7-4736-460B-9B7B-59E75617AE83}" type="presParOf" srcId="{892A13D3-C112-4EE7-B15C-BF3063522DDE}" destId="{60D26520-22FD-4DB3-87B9-793DBF8B3EC7}" srcOrd="2" destOrd="0" presId="urn:microsoft.com/office/officeart/2018/2/layout/IconVerticalSolidList"/>
    <dgm:cxn modelId="{07787066-9C2A-4D10-9024-E007436075B6}" type="presParOf" srcId="{892A13D3-C112-4EE7-B15C-BF3063522DDE}" destId="{C264BFE7-4DBF-43FB-B299-B2634DBF0E71}" srcOrd="3" destOrd="0" presId="urn:microsoft.com/office/officeart/2018/2/layout/IconVerticalSolidList"/>
    <dgm:cxn modelId="{C60E7507-63E7-4240-A602-2EAD46CCAB9D}" type="presParOf" srcId="{EE6B3D9E-50A0-4333-A130-4DF1F2D1F856}" destId="{57C409CE-4D57-4FC0-97E6-30993658747C}" srcOrd="1" destOrd="0" presId="urn:microsoft.com/office/officeart/2018/2/layout/IconVerticalSolidList"/>
    <dgm:cxn modelId="{D92D2FBA-34B1-4CC4-B538-97E30E571D0D}" type="presParOf" srcId="{EE6B3D9E-50A0-4333-A130-4DF1F2D1F856}" destId="{5C828CCE-2565-4E42-AE29-EA8373A16AB6}" srcOrd="2" destOrd="0" presId="urn:microsoft.com/office/officeart/2018/2/layout/IconVerticalSolidList"/>
    <dgm:cxn modelId="{AEF7156E-056F-48E3-8BDD-7C4F0181CFAB}" type="presParOf" srcId="{5C828CCE-2565-4E42-AE29-EA8373A16AB6}" destId="{E3EB0BE1-585B-453D-A18A-98CE599925D5}" srcOrd="0" destOrd="0" presId="urn:microsoft.com/office/officeart/2018/2/layout/IconVerticalSolidList"/>
    <dgm:cxn modelId="{25DA7E46-213D-4F06-BDC2-FC7FF249023A}" type="presParOf" srcId="{5C828CCE-2565-4E42-AE29-EA8373A16AB6}" destId="{E911056C-55F0-4E6C-8720-125C6B0BF7AC}" srcOrd="1" destOrd="0" presId="urn:microsoft.com/office/officeart/2018/2/layout/IconVerticalSolidList"/>
    <dgm:cxn modelId="{854FC7F9-8D9D-4E79-9B92-367A2A535152}" type="presParOf" srcId="{5C828CCE-2565-4E42-AE29-EA8373A16AB6}" destId="{E59B6982-20B0-4DA4-991E-F50B7B4E46DD}" srcOrd="2" destOrd="0" presId="urn:microsoft.com/office/officeart/2018/2/layout/IconVerticalSolidList"/>
    <dgm:cxn modelId="{5C9DA3F1-592B-4815-9203-86E41848632F}" type="presParOf" srcId="{5C828CCE-2565-4E42-AE29-EA8373A16AB6}" destId="{6C75366B-1E78-4CB8-8685-249372BE952F}" srcOrd="3" destOrd="0" presId="urn:microsoft.com/office/officeart/2018/2/layout/IconVerticalSolidList"/>
    <dgm:cxn modelId="{7AB73A9F-64C1-45F5-A96D-58D323F9C2F2}" type="presParOf" srcId="{EE6B3D9E-50A0-4333-A130-4DF1F2D1F856}" destId="{1F9FD3DE-EDF6-423B-B567-C67AD6E16056}" srcOrd="3" destOrd="0" presId="urn:microsoft.com/office/officeart/2018/2/layout/IconVerticalSolidList"/>
    <dgm:cxn modelId="{DE6F2B68-9AB6-46D3-8909-ABAA0F1A80A3}" type="presParOf" srcId="{EE6B3D9E-50A0-4333-A130-4DF1F2D1F856}" destId="{B32722C8-DB9B-40CC-ACEB-8E25E8CA0C92}" srcOrd="4" destOrd="0" presId="urn:microsoft.com/office/officeart/2018/2/layout/IconVerticalSolidList"/>
    <dgm:cxn modelId="{EB4124F3-E5B9-4205-8C29-FA41677D2A34}" type="presParOf" srcId="{B32722C8-DB9B-40CC-ACEB-8E25E8CA0C92}" destId="{C3DE53A8-3D4A-4E7F-B0D2-DF865445FABE}" srcOrd="0" destOrd="0" presId="urn:microsoft.com/office/officeart/2018/2/layout/IconVerticalSolidList"/>
    <dgm:cxn modelId="{60382387-A0B1-4FF0-B17C-00CBCD167266}" type="presParOf" srcId="{B32722C8-DB9B-40CC-ACEB-8E25E8CA0C92}" destId="{6F87BF06-DA57-4D7E-91FD-39A05F214451}" srcOrd="1" destOrd="0" presId="urn:microsoft.com/office/officeart/2018/2/layout/IconVerticalSolidList"/>
    <dgm:cxn modelId="{FBCF2716-A229-4291-9C39-0AFD48E1B2F1}" type="presParOf" srcId="{B32722C8-DB9B-40CC-ACEB-8E25E8CA0C92}" destId="{81A9B30D-EA4D-4E3C-907E-6C0F3878551D}" srcOrd="2" destOrd="0" presId="urn:microsoft.com/office/officeart/2018/2/layout/IconVerticalSolidList"/>
    <dgm:cxn modelId="{21351D9C-0151-45CD-AC61-D9B083224A06}" type="presParOf" srcId="{B32722C8-DB9B-40CC-ACEB-8E25E8CA0C92}" destId="{8E9362C5-7B77-4A24-A852-EDFD2C207BAA}"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97A25C-4A36-4252-BC17-BCC9894DB965}" type="doc">
      <dgm:prSet loTypeId="urn:microsoft.com/office/officeart/2018/5/layout/IconLeafLabelList" loCatId="icon" qsTypeId="urn:microsoft.com/office/officeart/2005/8/quickstyle/simple1" qsCatId="simple" csTypeId="urn:microsoft.com/office/officeart/2018/5/colors/Iconchunking_coloredtext_colorful5" csCatId="colorful" phldr="1"/>
      <dgm:spPr/>
      <dgm:t>
        <a:bodyPr/>
        <a:lstStyle/>
        <a:p>
          <a:endParaRPr lang="en-US"/>
        </a:p>
      </dgm:t>
    </dgm:pt>
    <dgm:pt modelId="{F97657F2-9426-4E21-A9B3-3E6B5BFFF360}">
      <dgm:prSet/>
      <dgm:spPr/>
      <dgm:t>
        <a:bodyPr/>
        <a:lstStyle/>
        <a:p>
          <a:pPr rtl="0">
            <a:lnSpc>
              <a:spcPct val="100000"/>
            </a:lnSpc>
            <a:defRPr cap="all"/>
          </a:pPr>
          <a:r>
            <a:rPr lang="en-US">
              <a:latin typeface="Times New Roman"/>
              <a:cs typeface="Times New Roman"/>
            </a:rPr>
            <a:t>As seen in the below pictures, we can notice that few flowers have been infested with insects and spiders such as the </a:t>
          </a:r>
          <a:r>
            <a:rPr lang="en-US" err="1">
              <a:latin typeface="Times New Roman"/>
              <a:cs typeface="Times New Roman"/>
            </a:rPr>
            <a:t>Anasuja</a:t>
          </a:r>
          <a:r>
            <a:rPr lang="en-US">
              <a:latin typeface="Times New Roman"/>
              <a:cs typeface="Times New Roman"/>
            </a:rPr>
            <a:t> Argiope. These plants act as a shelter for the organisms while these species act as a pollination agents for few flowers.</a:t>
          </a:r>
        </a:p>
      </dgm:t>
    </dgm:pt>
    <dgm:pt modelId="{FB71767B-5B6F-41B8-9FB6-56EE28D8E974}" type="parTrans" cxnId="{4023A992-A13D-4137-ACDA-83D59F90214D}">
      <dgm:prSet/>
      <dgm:spPr/>
      <dgm:t>
        <a:bodyPr/>
        <a:lstStyle/>
        <a:p>
          <a:endParaRPr lang="en-US"/>
        </a:p>
      </dgm:t>
    </dgm:pt>
    <dgm:pt modelId="{B61C45D1-AB21-4D39-803D-246815F53B8D}" type="sibTrans" cxnId="{4023A992-A13D-4137-ACDA-83D59F90214D}">
      <dgm:prSet/>
      <dgm:spPr/>
      <dgm:t>
        <a:bodyPr/>
        <a:lstStyle/>
        <a:p>
          <a:endParaRPr lang="en-US"/>
        </a:p>
      </dgm:t>
    </dgm:pt>
    <dgm:pt modelId="{3E8B21A9-36C0-456E-9CC1-1B69BEA05BF5}">
      <dgm:prSet/>
      <dgm:spPr/>
      <dgm:t>
        <a:bodyPr/>
        <a:lstStyle/>
        <a:p>
          <a:pPr>
            <a:lnSpc>
              <a:spcPct val="100000"/>
            </a:lnSpc>
            <a:defRPr cap="all"/>
          </a:pPr>
          <a:r>
            <a:rPr lang="en-US">
              <a:latin typeface="Times New Roman"/>
              <a:cs typeface="Times New Roman"/>
            </a:rPr>
            <a:t>In few plants, </a:t>
          </a:r>
          <a:r>
            <a:rPr lang="en-US" err="1">
              <a:latin typeface="Times New Roman"/>
              <a:cs typeface="Times New Roman"/>
            </a:rPr>
            <a:t>colours</a:t>
          </a:r>
          <a:r>
            <a:rPr lang="en-US">
              <a:latin typeface="Times New Roman"/>
              <a:cs typeface="Times New Roman"/>
            </a:rPr>
            <a:t> of different leaves are different; this depicts deficiencies, such as Magnesium (Mg) and Iron (Fe) deficiencies.</a:t>
          </a:r>
        </a:p>
      </dgm:t>
    </dgm:pt>
    <dgm:pt modelId="{0113BFB8-AC98-49E6-B1E3-4A89FD9B2C38}" type="parTrans" cxnId="{CB4465F0-3250-4703-B3D8-C9B322FB6B02}">
      <dgm:prSet/>
      <dgm:spPr/>
      <dgm:t>
        <a:bodyPr/>
        <a:lstStyle/>
        <a:p>
          <a:endParaRPr lang="en-US"/>
        </a:p>
      </dgm:t>
    </dgm:pt>
    <dgm:pt modelId="{C4284238-FA73-43EA-8205-FCAA7965ECCA}" type="sibTrans" cxnId="{CB4465F0-3250-4703-B3D8-C9B322FB6B02}">
      <dgm:prSet/>
      <dgm:spPr/>
      <dgm:t>
        <a:bodyPr/>
        <a:lstStyle/>
        <a:p>
          <a:endParaRPr lang="en-US"/>
        </a:p>
      </dgm:t>
    </dgm:pt>
    <dgm:pt modelId="{D2A7FA5C-EE85-4027-B492-EA7B5E145103}">
      <dgm:prSet/>
      <dgm:spPr/>
      <dgm:t>
        <a:bodyPr/>
        <a:lstStyle/>
        <a:p>
          <a:pPr>
            <a:lnSpc>
              <a:spcPct val="100000"/>
            </a:lnSpc>
            <a:defRPr cap="all"/>
          </a:pPr>
          <a:r>
            <a:rPr lang="en-US">
              <a:latin typeface="Times New Roman"/>
              <a:cs typeface="Times New Roman"/>
            </a:rPr>
            <a:t>The leaf shape and structure indicates the best suitable climate, wherein thick leaf shows that the plant requires less water.</a:t>
          </a:r>
        </a:p>
      </dgm:t>
    </dgm:pt>
    <dgm:pt modelId="{CAF3CE03-E9C6-4F0F-B2B3-1A618C48B5B3}" type="parTrans" cxnId="{4127DD37-C7FF-4CE8-ACD7-17B2F94E8BC5}">
      <dgm:prSet/>
      <dgm:spPr/>
      <dgm:t>
        <a:bodyPr/>
        <a:lstStyle/>
        <a:p>
          <a:endParaRPr lang="en-US"/>
        </a:p>
      </dgm:t>
    </dgm:pt>
    <dgm:pt modelId="{3B305430-5B08-4451-84CC-F3783985279C}" type="sibTrans" cxnId="{4127DD37-C7FF-4CE8-ACD7-17B2F94E8BC5}">
      <dgm:prSet/>
      <dgm:spPr/>
      <dgm:t>
        <a:bodyPr/>
        <a:lstStyle/>
        <a:p>
          <a:endParaRPr lang="en-US"/>
        </a:p>
      </dgm:t>
    </dgm:pt>
    <dgm:pt modelId="{2FC35899-FCEB-497C-BA11-8137EBD679E6}" type="pres">
      <dgm:prSet presAssocID="{2197A25C-4A36-4252-BC17-BCC9894DB965}" presName="root" presStyleCnt="0">
        <dgm:presLayoutVars>
          <dgm:dir/>
          <dgm:resizeHandles val="exact"/>
        </dgm:presLayoutVars>
      </dgm:prSet>
      <dgm:spPr/>
      <dgm:t>
        <a:bodyPr/>
        <a:lstStyle/>
        <a:p>
          <a:endParaRPr lang="en-US"/>
        </a:p>
      </dgm:t>
    </dgm:pt>
    <dgm:pt modelId="{7672472F-4F9A-435B-B981-A13F199C33EB}" type="pres">
      <dgm:prSet presAssocID="{F97657F2-9426-4E21-A9B3-3E6B5BFFF360}" presName="compNode" presStyleCnt="0"/>
      <dgm:spPr/>
    </dgm:pt>
    <dgm:pt modelId="{44772890-5ECA-4FF7-8615-48745C191B01}" type="pres">
      <dgm:prSet presAssocID="{F97657F2-9426-4E21-A9B3-3E6B5BFFF360}" presName="iconBgRect" presStyleLbl="bgShp" presStyleIdx="0" presStyleCnt="3"/>
      <dgm:spPr>
        <a:prstGeom prst="round2DiagRect">
          <a:avLst>
            <a:gd name="adj1" fmla="val 29727"/>
            <a:gd name="adj2" fmla="val 0"/>
          </a:avLst>
        </a:prstGeom>
      </dgm:spPr>
    </dgm:pt>
    <dgm:pt modelId="{48D2EF5D-8A53-484A-BB8F-B0559F7E21F2}" type="pres">
      <dgm:prSet presAssocID="{F97657F2-9426-4E21-A9B3-3E6B5BFFF360}"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Butterfly"/>
        </a:ext>
      </dgm:extLst>
    </dgm:pt>
    <dgm:pt modelId="{8F8D6C94-4135-4BB3-8807-F7D7C5035554}" type="pres">
      <dgm:prSet presAssocID="{F97657F2-9426-4E21-A9B3-3E6B5BFFF360}" presName="spaceRect" presStyleCnt="0"/>
      <dgm:spPr/>
    </dgm:pt>
    <dgm:pt modelId="{27131404-AAB3-40C5-8CB5-C9EBFC173582}" type="pres">
      <dgm:prSet presAssocID="{F97657F2-9426-4E21-A9B3-3E6B5BFFF360}" presName="textRect" presStyleLbl="revTx" presStyleIdx="0" presStyleCnt="3">
        <dgm:presLayoutVars>
          <dgm:chMax val="1"/>
          <dgm:chPref val="1"/>
        </dgm:presLayoutVars>
      </dgm:prSet>
      <dgm:spPr/>
      <dgm:t>
        <a:bodyPr/>
        <a:lstStyle/>
        <a:p>
          <a:endParaRPr lang="en-US"/>
        </a:p>
      </dgm:t>
    </dgm:pt>
    <dgm:pt modelId="{91C303F9-C02F-499A-AB6E-39C3C88B62B2}" type="pres">
      <dgm:prSet presAssocID="{B61C45D1-AB21-4D39-803D-246815F53B8D}" presName="sibTrans" presStyleCnt="0"/>
      <dgm:spPr/>
    </dgm:pt>
    <dgm:pt modelId="{58700CD1-1EDF-4913-879C-E4D7ED0E2AD8}" type="pres">
      <dgm:prSet presAssocID="{3E8B21A9-36C0-456E-9CC1-1B69BEA05BF5}" presName="compNode" presStyleCnt="0"/>
      <dgm:spPr/>
    </dgm:pt>
    <dgm:pt modelId="{BDC63834-6D87-4557-B84C-08E631552158}" type="pres">
      <dgm:prSet presAssocID="{3E8B21A9-36C0-456E-9CC1-1B69BEA05BF5}" presName="iconBgRect" presStyleLbl="bgShp" presStyleIdx="1" presStyleCnt="3"/>
      <dgm:spPr>
        <a:prstGeom prst="round2DiagRect">
          <a:avLst>
            <a:gd name="adj1" fmla="val 29727"/>
            <a:gd name="adj2" fmla="val 0"/>
          </a:avLst>
        </a:prstGeom>
      </dgm:spPr>
    </dgm:pt>
    <dgm:pt modelId="{6EA40339-13B1-45BB-B5F0-F2DF9449562B}" type="pres">
      <dgm:prSet presAssocID="{3E8B21A9-36C0-456E-9CC1-1B69BEA05BF5}"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Succulent"/>
        </a:ext>
      </dgm:extLst>
    </dgm:pt>
    <dgm:pt modelId="{52FED7B6-D89F-4EEC-9C1B-0C90E870662C}" type="pres">
      <dgm:prSet presAssocID="{3E8B21A9-36C0-456E-9CC1-1B69BEA05BF5}" presName="spaceRect" presStyleCnt="0"/>
      <dgm:spPr/>
    </dgm:pt>
    <dgm:pt modelId="{BDB0894B-BB41-4CEC-BA8A-0A2EA4A36854}" type="pres">
      <dgm:prSet presAssocID="{3E8B21A9-36C0-456E-9CC1-1B69BEA05BF5}" presName="textRect" presStyleLbl="revTx" presStyleIdx="1" presStyleCnt="3">
        <dgm:presLayoutVars>
          <dgm:chMax val="1"/>
          <dgm:chPref val="1"/>
        </dgm:presLayoutVars>
      </dgm:prSet>
      <dgm:spPr/>
      <dgm:t>
        <a:bodyPr/>
        <a:lstStyle/>
        <a:p>
          <a:endParaRPr lang="en-US"/>
        </a:p>
      </dgm:t>
    </dgm:pt>
    <dgm:pt modelId="{E7FA7356-FD18-4FA7-AA4A-B270CC5CBC4F}" type="pres">
      <dgm:prSet presAssocID="{C4284238-FA73-43EA-8205-FCAA7965ECCA}" presName="sibTrans" presStyleCnt="0"/>
      <dgm:spPr/>
    </dgm:pt>
    <dgm:pt modelId="{230AAE5B-2BF9-42E1-9243-D83C4C512343}" type="pres">
      <dgm:prSet presAssocID="{D2A7FA5C-EE85-4027-B492-EA7B5E145103}" presName="compNode" presStyleCnt="0"/>
      <dgm:spPr/>
    </dgm:pt>
    <dgm:pt modelId="{9888C48B-3E06-42DE-8129-431B017EDDFA}" type="pres">
      <dgm:prSet presAssocID="{D2A7FA5C-EE85-4027-B492-EA7B5E145103}" presName="iconBgRect" presStyleLbl="bgShp" presStyleIdx="2" presStyleCnt="3"/>
      <dgm:spPr>
        <a:prstGeom prst="round2DiagRect">
          <a:avLst>
            <a:gd name="adj1" fmla="val 29727"/>
            <a:gd name="adj2" fmla="val 0"/>
          </a:avLst>
        </a:prstGeom>
      </dgm:spPr>
    </dgm:pt>
    <dgm:pt modelId="{072ACB0A-AD6E-4D59-9187-9391E67C5053}" type="pres">
      <dgm:prSet presAssocID="{D2A7FA5C-EE85-4027-B492-EA7B5E145103}"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Leaf"/>
        </a:ext>
      </dgm:extLst>
    </dgm:pt>
    <dgm:pt modelId="{953CC247-D5D2-493D-A236-55D960CAE5EF}" type="pres">
      <dgm:prSet presAssocID="{D2A7FA5C-EE85-4027-B492-EA7B5E145103}" presName="spaceRect" presStyleCnt="0"/>
      <dgm:spPr/>
    </dgm:pt>
    <dgm:pt modelId="{2BCEB690-388C-43C1-AE1B-62051AAF259B}" type="pres">
      <dgm:prSet presAssocID="{D2A7FA5C-EE85-4027-B492-EA7B5E145103}" presName="textRect" presStyleLbl="revTx" presStyleIdx="2" presStyleCnt="3">
        <dgm:presLayoutVars>
          <dgm:chMax val="1"/>
          <dgm:chPref val="1"/>
        </dgm:presLayoutVars>
      </dgm:prSet>
      <dgm:spPr/>
      <dgm:t>
        <a:bodyPr/>
        <a:lstStyle/>
        <a:p>
          <a:endParaRPr lang="en-US"/>
        </a:p>
      </dgm:t>
    </dgm:pt>
  </dgm:ptLst>
  <dgm:cxnLst>
    <dgm:cxn modelId="{B4760403-8B4E-4545-A6D6-2459B4774DC0}" type="presOf" srcId="{3E8B21A9-36C0-456E-9CC1-1B69BEA05BF5}" destId="{BDB0894B-BB41-4CEC-BA8A-0A2EA4A36854}" srcOrd="0" destOrd="0" presId="urn:microsoft.com/office/officeart/2018/5/layout/IconLeafLabelList"/>
    <dgm:cxn modelId="{CB4465F0-3250-4703-B3D8-C9B322FB6B02}" srcId="{2197A25C-4A36-4252-BC17-BCC9894DB965}" destId="{3E8B21A9-36C0-456E-9CC1-1B69BEA05BF5}" srcOrd="1" destOrd="0" parTransId="{0113BFB8-AC98-49E6-B1E3-4A89FD9B2C38}" sibTransId="{C4284238-FA73-43EA-8205-FCAA7965ECCA}"/>
    <dgm:cxn modelId="{80FE58F7-D2D7-4047-B849-9CB4381E5028}" type="presOf" srcId="{F97657F2-9426-4E21-A9B3-3E6B5BFFF360}" destId="{27131404-AAB3-40C5-8CB5-C9EBFC173582}" srcOrd="0" destOrd="0" presId="urn:microsoft.com/office/officeart/2018/5/layout/IconLeafLabelList"/>
    <dgm:cxn modelId="{107E02A5-9AC1-4B2D-B07E-D0A7378EEA8C}" type="presOf" srcId="{2197A25C-4A36-4252-BC17-BCC9894DB965}" destId="{2FC35899-FCEB-497C-BA11-8137EBD679E6}" srcOrd="0" destOrd="0" presId="urn:microsoft.com/office/officeart/2018/5/layout/IconLeafLabelList"/>
    <dgm:cxn modelId="{4127DD37-C7FF-4CE8-ACD7-17B2F94E8BC5}" srcId="{2197A25C-4A36-4252-BC17-BCC9894DB965}" destId="{D2A7FA5C-EE85-4027-B492-EA7B5E145103}" srcOrd="2" destOrd="0" parTransId="{CAF3CE03-E9C6-4F0F-B2B3-1A618C48B5B3}" sibTransId="{3B305430-5B08-4451-84CC-F3783985279C}"/>
    <dgm:cxn modelId="{BC8AEA4C-1CC1-4B52-BDAF-51D61C53D86D}" type="presOf" srcId="{D2A7FA5C-EE85-4027-B492-EA7B5E145103}" destId="{2BCEB690-388C-43C1-AE1B-62051AAF259B}" srcOrd="0" destOrd="0" presId="urn:microsoft.com/office/officeart/2018/5/layout/IconLeafLabelList"/>
    <dgm:cxn modelId="{4023A992-A13D-4137-ACDA-83D59F90214D}" srcId="{2197A25C-4A36-4252-BC17-BCC9894DB965}" destId="{F97657F2-9426-4E21-A9B3-3E6B5BFFF360}" srcOrd="0" destOrd="0" parTransId="{FB71767B-5B6F-41B8-9FB6-56EE28D8E974}" sibTransId="{B61C45D1-AB21-4D39-803D-246815F53B8D}"/>
    <dgm:cxn modelId="{60757E4E-F3DC-44A6-8CB0-41CB5218A3CF}" type="presParOf" srcId="{2FC35899-FCEB-497C-BA11-8137EBD679E6}" destId="{7672472F-4F9A-435B-B981-A13F199C33EB}" srcOrd="0" destOrd="0" presId="urn:microsoft.com/office/officeart/2018/5/layout/IconLeafLabelList"/>
    <dgm:cxn modelId="{A33C7032-8A17-49AF-82E3-B81C172B097B}" type="presParOf" srcId="{7672472F-4F9A-435B-B981-A13F199C33EB}" destId="{44772890-5ECA-4FF7-8615-48745C191B01}" srcOrd="0" destOrd="0" presId="urn:microsoft.com/office/officeart/2018/5/layout/IconLeafLabelList"/>
    <dgm:cxn modelId="{6139AEEB-7C18-4ABA-BA18-72106EC6D9A8}" type="presParOf" srcId="{7672472F-4F9A-435B-B981-A13F199C33EB}" destId="{48D2EF5D-8A53-484A-BB8F-B0559F7E21F2}" srcOrd="1" destOrd="0" presId="urn:microsoft.com/office/officeart/2018/5/layout/IconLeafLabelList"/>
    <dgm:cxn modelId="{7EA034E0-E570-4C69-AD16-E4FD13156618}" type="presParOf" srcId="{7672472F-4F9A-435B-B981-A13F199C33EB}" destId="{8F8D6C94-4135-4BB3-8807-F7D7C5035554}" srcOrd="2" destOrd="0" presId="urn:microsoft.com/office/officeart/2018/5/layout/IconLeafLabelList"/>
    <dgm:cxn modelId="{A4CE99CF-B601-4D1F-862D-74E584932207}" type="presParOf" srcId="{7672472F-4F9A-435B-B981-A13F199C33EB}" destId="{27131404-AAB3-40C5-8CB5-C9EBFC173582}" srcOrd="3" destOrd="0" presId="urn:microsoft.com/office/officeart/2018/5/layout/IconLeafLabelList"/>
    <dgm:cxn modelId="{16B447C2-4DD2-4640-87AE-C4FD01C2D9CD}" type="presParOf" srcId="{2FC35899-FCEB-497C-BA11-8137EBD679E6}" destId="{91C303F9-C02F-499A-AB6E-39C3C88B62B2}" srcOrd="1" destOrd="0" presId="urn:microsoft.com/office/officeart/2018/5/layout/IconLeafLabelList"/>
    <dgm:cxn modelId="{E1376561-9885-4BF5-A167-2207B1DD460A}" type="presParOf" srcId="{2FC35899-FCEB-497C-BA11-8137EBD679E6}" destId="{58700CD1-1EDF-4913-879C-E4D7ED0E2AD8}" srcOrd="2" destOrd="0" presId="urn:microsoft.com/office/officeart/2018/5/layout/IconLeafLabelList"/>
    <dgm:cxn modelId="{048A1CCD-5D1C-464E-B79B-F7EFCB0E53D3}" type="presParOf" srcId="{58700CD1-1EDF-4913-879C-E4D7ED0E2AD8}" destId="{BDC63834-6D87-4557-B84C-08E631552158}" srcOrd="0" destOrd="0" presId="urn:microsoft.com/office/officeart/2018/5/layout/IconLeafLabelList"/>
    <dgm:cxn modelId="{0F0435B4-EF80-46DE-A437-0999ECD359F6}" type="presParOf" srcId="{58700CD1-1EDF-4913-879C-E4D7ED0E2AD8}" destId="{6EA40339-13B1-45BB-B5F0-F2DF9449562B}" srcOrd="1" destOrd="0" presId="urn:microsoft.com/office/officeart/2018/5/layout/IconLeafLabelList"/>
    <dgm:cxn modelId="{463E6DAA-9353-4B35-8124-A1D469E08E7F}" type="presParOf" srcId="{58700CD1-1EDF-4913-879C-E4D7ED0E2AD8}" destId="{52FED7B6-D89F-4EEC-9C1B-0C90E870662C}" srcOrd="2" destOrd="0" presId="urn:microsoft.com/office/officeart/2018/5/layout/IconLeafLabelList"/>
    <dgm:cxn modelId="{6FC103B0-AF2A-45B6-AE24-946240EAA3D0}" type="presParOf" srcId="{58700CD1-1EDF-4913-879C-E4D7ED0E2AD8}" destId="{BDB0894B-BB41-4CEC-BA8A-0A2EA4A36854}" srcOrd="3" destOrd="0" presId="urn:microsoft.com/office/officeart/2018/5/layout/IconLeafLabelList"/>
    <dgm:cxn modelId="{49DA8BCC-577B-420E-92B7-039FC8AC488B}" type="presParOf" srcId="{2FC35899-FCEB-497C-BA11-8137EBD679E6}" destId="{E7FA7356-FD18-4FA7-AA4A-B270CC5CBC4F}" srcOrd="3" destOrd="0" presId="urn:microsoft.com/office/officeart/2018/5/layout/IconLeafLabelList"/>
    <dgm:cxn modelId="{D45D5A3B-1197-4787-AA1B-268DFBD02BA7}" type="presParOf" srcId="{2FC35899-FCEB-497C-BA11-8137EBD679E6}" destId="{230AAE5B-2BF9-42E1-9243-D83C4C512343}" srcOrd="4" destOrd="0" presId="urn:microsoft.com/office/officeart/2018/5/layout/IconLeafLabelList"/>
    <dgm:cxn modelId="{D447A450-A0A8-4FC6-9544-DA8F5A631BDB}" type="presParOf" srcId="{230AAE5B-2BF9-42E1-9243-D83C4C512343}" destId="{9888C48B-3E06-42DE-8129-431B017EDDFA}" srcOrd="0" destOrd="0" presId="urn:microsoft.com/office/officeart/2018/5/layout/IconLeafLabelList"/>
    <dgm:cxn modelId="{C9A1B3AD-6B1E-4713-84BC-7D69756469E0}" type="presParOf" srcId="{230AAE5B-2BF9-42E1-9243-D83C4C512343}" destId="{072ACB0A-AD6E-4D59-9187-9391E67C5053}" srcOrd="1" destOrd="0" presId="urn:microsoft.com/office/officeart/2018/5/layout/IconLeafLabelList"/>
    <dgm:cxn modelId="{F25E5F8F-7059-425A-80E7-66A44A04C369}" type="presParOf" srcId="{230AAE5B-2BF9-42E1-9243-D83C4C512343}" destId="{953CC247-D5D2-493D-A236-55D960CAE5EF}" srcOrd="2" destOrd="0" presId="urn:microsoft.com/office/officeart/2018/5/layout/IconLeafLabelList"/>
    <dgm:cxn modelId="{D3243E47-D762-408E-AAB9-DD29714E1BC3}" type="presParOf" srcId="{230AAE5B-2BF9-42E1-9243-D83C4C512343}" destId="{2BCEB690-388C-43C1-AE1B-62051AAF259B}"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37724D-3AB1-4C82-A380-37E6D13077FD}">
      <dsp:nvSpPr>
        <dsp:cNvPr id="0" name=""/>
        <dsp:cNvSpPr/>
      </dsp:nvSpPr>
      <dsp:spPr>
        <a:xfrm>
          <a:off x="0" y="561"/>
          <a:ext cx="6338577" cy="131337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CBFF2C-3C8B-4A51-B25B-A829871833DF}">
      <dsp:nvSpPr>
        <dsp:cNvPr id="0" name=""/>
        <dsp:cNvSpPr/>
      </dsp:nvSpPr>
      <dsp:spPr>
        <a:xfrm>
          <a:off x="397295" y="296070"/>
          <a:ext cx="722356" cy="72235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64BFE7-4DBF-43FB-B299-B2634DBF0E71}">
      <dsp:nvSpPr>
        <dsp:cNvPr id="0" name=""/>
        <dsp:cNvSpPr/>
      </dsp:nvSpPr>
      <dsp:spPr>
        <a:xfrm>
          <a:off x="1516948" y="561"/>
          <a:ext cx="4821628" cy="1313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99" tIns="138999" rIns="138999" bIns="138999" numCol="1" spcCol="1270" anchor="ctr" anchorCtr="0">
          <a:noAutofit/>
        </a:bodyPr>
        <a:lstStyle/>
        <a:p>
          <a:pPr lvl="0" algn="l" defTabSz="711200" rtl="0">
            <a:lnSpc>
              <a:spcPct val="100000"/>
            </a:lnSpc>
            <a:spcBef>
              <a:spcPct val="0"/>
            </a:spcBef>
            <a:spcAft>
              <a:spcPct val="35000"/>
            </a:spcAft>
          </a:pPr>
          <a:r>
            <a:rPr lang="en-US" sz="1600" kern="1200">
              <a:latin typeface="Times New Roman"/>
              <a:cs typeface="Times New Roman"/>
            </a:rPr>
            <a:t>To perform a comparative study of different plants and animals at a region in Whitefield.</a:t>
          </a:r>
        </a:p>
      </dsp:txBody>
      <dsp:txXfrm>
        <a:off x="1516948" y="561"/>
        <a:ext cx="4821628" cy="1313374"/>
      </dsp:txXfrm>
    </dsp:sp>
    <dsp:sp modelId="{E3EB0BE1-585B-453D-A18A-98CE599925D5}">
      <dsp:nvSpPr>
        <dsp:cNvPr id="0" name=""/>
        <dsp:cNvSpPr/>
      </dsp:nvSpPr>
      <dsp:spPr>
        <a:xfrm>
          <a:off x="0" y="1642280"/>
          <a:ext cx="6338577" cy="131337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11056C-55F0-4E6C-8720-125C6B0BF7AC}">
      <dsp:nvSpPr>
        <dsp:cNvPr id="0" name=""/>
        <dsp:cNvSpPr/>
      </dsp:nvSpPr>
      <dsp:spPr>
        <a:xfrm>
          <a:off x="397295" y="1937789"/>
          <a:ext cx="722356" cy="722356"/>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75366B-1E78-4CB8-8685-249372BE952F}">
      <dsp:nvSpPr>
        <dsp:cNvPr id="0" name=""/>
        <dsp:cNvSpPr/>
      </dsp:nvSpPr>
      <dsp:spPr>
        <a:xfrm>
          <a:off x="1516948" y="1642280"/>
          <a:ext cx="4821628" cy="1313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99" tIns="138999" rIns="138999" bIns="138999" numCol="1" spcCol="1270" anchor="ctr" anchorCtr="0">
          <a:noAutofit/>
        </a:bodyPr>
        <a:lstStyle/>
        <a:p>
          <a:pPr lvl="0" algn="l" defTabSz="711200">
            <a:lnSpc>
              <a:spcPct val="100000"/>
            </a:lnSpc>
            <a:spcBef>
              <a:spcPct val="0"/>
            </a:spcBef>
            <a:spcAft>
              <a:spcPct val="35000"/>
            </a:spcAft>
          </a:pPr>
          <a:r>
            <a:rPr lang="en-US" sz="1600" kern="1200">
              <a:latin typeface="Times New Roman"/>
              <a:cs typeface="Times New Roman"/>
            </a:rPr>
            <a:t>Comparison of their leaf types, growth, suitable climate and ecosystem they offer to symbiotic species (insects, butterflies, spiders, etc.) and to discover rare species and perform their taxonomy. </a:t>
          </a:r>
        </a:p>
      </dsp:txBody>
      <dsp:txXfrm>
        <a:off x="1516948" y="1642280"/>
        <a:ext cx="4821628" cy="1313374"/>
      </dsp:txXfrm>
    </dsp:sp>
    <dsp:sp modelId="{C3DE53A8-3D4A-4E7F-B0D2-DF865445FABE}">
      <dsp:nvSpPr>
        <dsp:cNvPr id="0" name=""/>
        <dsp:cNvSpPr/>
      </dsp:nvSpPr>
      <dsp:spPr>
        <a:xfrm>
          <a:off x="0" y="3283998"/>
          <a:ext cx="6338577" cy="131337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87BF06-DA57-4D7E-91FD-39A05F214451}">
      <dsp:nvSpPr>
        <dsp:cNvPr id="0" name=""/>
        <dsp:cNvSpPr/>
      </dsp:nvSpPr>
      <dsp:spPr>
        <a:xfrm>
          <a:off x="397295" y="3579508"/>
          <a:ext cx="722356" cy="722356"/>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9362C5-7B77-4A24-A852-EDFD2C207BAA}">
      <dsp:nvSpPr>
        <dsp:cNvPr id="0" name=""/>
        <dsp:cNvSpPr/>
      </dsp:nvSpPr>
      <dsp:spPr>
        <a:xfrm>
          <a:off x="1516948" y="3283998"/>
          <a:ext cx="4821628" cy="1313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99" tIns="138999" rIns="138999" bIns="138999" numCol="1" spcCol="1270" anchor="ctr" anchorCtr="0">
          <a:noAutofit/>
        </a:bodyPr>
        <a:lstStyle/>
        <a:p>
          <a:pPr lvl="0" algn="l" defTabSz="711200">
            <a:lnSpc>
              <a:spcPct val="100000"/>
            </a:lnSpc>
            <a:spcBef>
              <a:spcPct val="0"/>
            </a:spcBef>
            <a:spcAft>
              <a:spcPct val="35000"/>
            </a:spcAft>
          </a:pPr>
          <a:r>
            <a:rPr lang="en-US" sz="1600" kern="1200">
              <a:latin typeface="Times New Roman"/>
              <a:cs typeface="Times New Roman"/>
            </a:rPr>
            <a:t>To identify plant health and deficiency concern.</a:t>
          </a:r>
        </a:p>
      </dsp:txBody>
      <dsp:txXfrm>
        <a:off x="1516948" y="3283998"/>
        <a:ext cx="4821628" cy="13133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772890-5ECA-4FF7-8615-48745C191B01}">
      <dsp:nvSpPr>
        <dsp:cNvPr id="0" name=""/>
        <dsp:cNvSpPr/>
      </dsp:nvSpPr>
      <dsp:spPr>
        <a:xfrm>
          <a:off x="311424" y="517503"/>
          <a:ext cx="968255" cy="968255"/>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D2EF5D-8A53-484A-BB8F-B0559F7E21F2}">
      <dsp:nvSpPr>
        <dsp:cNvPr id="0" name=""/>
        <dsp:cNvSpPr/>
      </dsp:nvSpPr>
      <dsp:spPr>
        <a:xfrm>
          <a:off x="517773" y="723853"/>
          <a:ext cx="555556" cy="55555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131404-AAB3-40C5-8CB5-C9EBFC173582}">
      <dsp:nvSpPr>
        <dsp:cNvPr id="0" name=""/>
        <dsp:cNvSpPr/>
      </dsp:nvSpPr>
      <dsp:spPr>
        <a:xfrm>
          <a:off x="1899" y="1787347"/>
          <a:ext cx="1587304" cy="18663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rtl="0">
            <a:lnSpc>
              <a:spcPct val="100000"/>
            </a:lnSpc>
            <a:spcBef>
              <a:spcPct val="0"/>
            </a:spcBef>
            <a:spcAft>
              <a:spcPct val="35000"/>
            </a:spcAft>
            <a:defRPr cap="all"/>
          </a:pPr>
          <a:r>
            <a:rPr lang="en-US" sz="1100" kern="1200">
              <a:latin typeface="Times New Roman"/>
              <a:cs typeface="Times New Roman"/>
            </a:rPr>
            <a:t>As seen in the below pictures, we can notice that few flowers have been infested with insects and spiders such as the </a:t>
          </a:r>
          <a:r>
            <a:rPr lang="en-US" sz="1100" kern="1200" err="1">
              <a:latin typeface="Times New Roman"/>
              <a:cs typeface="Times New Roman"/>
            </a:rPr>
            <a:t>Anasuja</a:t>
          </a:r>
          <a:r>
            <a:rPr lang="en-US" sz="1100" kern="1200">
              <a:latin typeface="Times New Roman"/>
              <a:cs typeface="Times New Roman"/>
            </a:rPr>
            <a:t> Argiope. These plants act as a shelter for the organisms while these species act as a pollination agents for few flowers.</a:t>
          </a:r>
        </a:p>
      </dsp:txBody>
      <dsp:txXfrm>
        <a:off x="1899" y="1787347"/>
        <a:ext cx="1587304" cy="1866323"/>
      </dsp:txXfrm>
    </dsp:sp>
    <dsp:sp modelId="{BDC63834-6D87-4557-B84C-08E631552158}">
      <dsp:nvSpPr>
        <dsp:cNvPr id="0" name=""/>
        <dsp:cNvSpPr/>
      </dsp:nvSpPr>
      <dsp:spPr>
        <a:xfrm>
          <a:off x="2176507" y="517503"/>
          <a:ext cx="968255" cy="968255"/>
        </a:xfrm>
        <a:prstGeom prst="round2DiagRect">
          <a:avLst>
            <a:gd name="adj1" fmla="val 29727"/>
            <a:gd name="adj2" fmla="val 0"/>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dsp:style>
    </dsp:sp>
    <dsp:sp modelId="{6EA40339-13B1-45BB-B5F0-F2DF9449562B}">
      <dsp:nvSpPr>
        <dsp:cNvPr id="0" name=""/>
        <dsp:cNvSpPr/>
      </dsp:nvSpPr>
      <dsp:spPr>
        <a:xfrm>
          <a:off x="2382856" y="723853"/>
          <a:ext cx="555556" cy="555556"/>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B0894B-BB41-4CEC-BA8A-0A2EA4A36854}">
      <dsp:nvSpPr>
        <dsp:cNvPr id="0" name=""/>
        <dsp:cNvSpPr/>
      </dsp:nvSpPr>
      <dsp:spPr>
        <a:xfrm>
          <a:off x="1866982" y="1787347"/>
          <a:ext cx="1587304" cy="18663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defRPr cap="all"/>
          </a:pPr>
          <a:r>
            <a:rPr lang="en-US" sz="1100" kern="1200">
              <a:latin typeface="Times New Roman"/>
              <a:cs typeface="Times New Roman"/>
            </a:rPr>
            <a:t>In few plants, </a:t>
          </a:r>
          <a:r>
            <a:rPr lang="en-US" sz="1100" kern="1200" err="1">
              <a:latin typeface="Times New Roman"/>
              <a:cs typeface="Times New Roman"/>
            </a:rPr>
            <a:t>colours</a:t>
          </a:r>
          <a:r>
            <a:rPr lang="en-US" sz="1100" kern="1200">
              <a:latin typeface="Times New Roman"/>
              <a:cs typeface="Times New Roman"/>
            </a:rPr>
            <a:t> of different leaves are different; this depicts deficiencies, such as Magnesium (Mg) and Iron (Fe) deficiencies.</a:t>
          </a:r>
        </a:p>
      </dsp:txBody>
      <dsp:txXfrm>
        <a:off x="1866982" y="1787347"/>
        <a:ext cx="1587304" cy="1866323"/>
      </dsp:txXfrm>
    </dsp:sp>
    <dsp:sp modelId="{9888C48B-3E06-42DE-8129-431B017EDDFA}">
      <dsp:nvSpPr>
        <dsp:cNvPr id="0" name=""/>
        <dsp:cNvSpPr/>
      </dsp:nvSpPr>
      <dsp:spPr>
        <a:xfrm>
          <a:off x="4041590" y="517503"/>
          <a:ext cx="968255" cy="968255"/>
        </a:xfrm>
        <a:prstGeom prst="round2DiagRect">
          <a:avLst>
            <a:gd name="adj1" fmla="val 29727"/>
            <a:gd name="adj2" fmla="val 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dsp:style>
    </dsp:sp>
    <dsp:sp modelId="{072ACB0A-AD6E-4D59-9187-9391E67C5053}">
      <dsp:nvSpPr>
        <dsp:cNvPr id="0" name=""/>
        <dsp:cNvSpPr/>
      </dsp:nvSpPr>
      <dsp:spPr>
        <a:xfrm>
          <a:off x="4247939" y="723853"/>
          <a:ext cx="555556" cy="555556"/>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CEB690-388C-43C1-AE1B-62051AAF259B}">
      <dsp:nvSpPr>
        <dsp:cNvPr id="0" name=""/>
        <dsp:cNvSpPr/>
      </dsp:nvSpPr>
      <dsp:spPr>
        <a:xfrm>
          <a:off x="3732065" y="1787347"/>
          <a:ext cx="1587304" cy="18663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defRPr cap="all"/>
          </a:pPr>
          <a:r>
            <a:rPr lang="en-US" sz="1100" kern="1200">
              <a:latin typeface="Times New Roman"/>
              <a:cs typeface="Times New Roman"/>
            </a:rPr>
            <a:t>The leaf shape and structure indicates the best suitable climate, wherein thick leaf shows that the plant requires less water.</a:t>
          </a:r>
        </a:p>
      </dsp:txBody>
      <dsp:txXfrm>
        <a:off x="3732065" y="1787347"/>
        <a:ext cx="1587304" cy="186632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xmlns="">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2-08T05:08:45.342"/>
    </inkml:context>
    <inkml:brush xml:id="br0">
      <inkml:brushProperty name="width" value="0.05" units="cm"/>
      <inkml:brushProperty name="height" value="0.05" units="cm"/>
    </inkml:brush>
  </inkml:definitions>
  <inkml:trace contextRef="#ctx0" brushRef="#br0">33046 4101 16383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2-08T05:08:45.343"/>
    </inkml:context>
    <inkml:brush xml:id="br0">
      <inkml:brushProperty name="width" value="0.05" units="cm"/>
      <inkml:brushProperty name="height" value="0.05" units="cm"/>
    </inkml:brush>
  </inkml:definitions>
  <inkml:trace contextRef="#ctx0" brushRef="#br0">9102 7011 16383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2-07T08:17:46.363"/>
    </inkml:context>
    <inkml:brush xml:id="br0">
      <inkml:brushProperty name="width" value="0.05" units="cm"/>
      <inkml:brushProperty name="height" value="0.05" units="cm"/>
      <inkml:brushProperty name="color" value="#E71224"/>
    </inkml:brush>
  </inkml:definitions>
  <inkml:trace contextRef="#ctx0" brushRef="#br0">2858 9075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720263-6081-4AD1-8B18-8A87F044A617}" type="datetimeFigureOut">
              <a:t>12/16/2022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07DA6A-3A7D-4CD5-A3CB-628076DE05B5}" type="slidenum">
              <a:t>‹#›</a:t>
            </a:fld>
            <a:endParaRPr lang="en-US"/>
          </a:p>
        </p:txBody>
      </p:sp>
    </p:spTree>
    <p:extLst>
      <p:ext uri="{BB962C8B-B14F-4D97-AF65-F5344CB8AC3E}">
        <p14:creationId xmlns:p14="http://schemas.microsoft.com/office/powerpoint/2010/main" val="2776208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have performed taxonomy for few rare species in our school. Taxonomy means to find the kingdom, phylum....genus of the species. For example: Chinese ixora with the kingdom.........</a:t>
            </a:r>
            <a:r>
              <a:rPr lang="en-US" err="1">
                <a:cs typeface="Calibri"/>
              </a:rPr>
              <a:t>rubiaceae</a:t>
            </a:r>
            <a:r>
              <a:rPr lang="en-US">
                <a:cs typeface="Calibri"/>
              </a:rPr>
              <a:t> and genus ixora. We have performed it for 24 more species.</a:t>
            </a:r>
          </a:p>
        </p:txBody>
      </p:sp>
      <p:sp>
        <p:nvSpPr>
          <p:cNvPr id="4" name="Slide Number Placeholder 3"/>
          <p:cNvSpPr>
            <a:spLocks noGrp="1"/>
          </p:cNvSpPr>
          <p:nvPr>
            <p:ph type="sldNum" sz="quarter" idx="5"/>
          </p:nvPr>
        </p:nvSpPr>
        <p:spPr/>
        <p:txBody>
          <a:bodyPr/>
          <a:lstStyle/>
          <a:p>
            <a:fld id="{4907DA6A-3A7D-4CD5-A3CB-628076DE05B5}" type="slidenum">
              <a:t>9</a:t>
            </a:fld>
            <a:endParaRPr lang="en-US"/>
          </a:p>
        </p:txBody>
      </p:sp>
    </p:spTree>
    <p:extLst>
      <p:ext uri="{BB962C8B-B14F-4D97-AF65-F5344CB8AC3E}">
        <p14:creationId xmlns:p14="http://schemas.microsoft.com/office/powerpoint/2010/main" val="2883501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thank the Indian Institute of Science for this opportunity they gave us for learning as well as to proudly represent our school. We also thank our Vagdevi Vilas Institutions for encouraging us at all stages.</a:t>
            </a:r>
          </a:p>
        </p:txBody>
      </p:sp>
      <p:sp>
        <p:nvSpPr>
          <p:cNvPr id="4" name="Slide Number Placeholder 3"/>
          <p:cNvSpPr>
            <a:spLocks noGrp="1"/>
          </p:cNvSpPr>
          <p:nvPr>
            <p:ph type="sldNum" sz="quarter" idx="5"/>
          </p:nvPr>
        </p:nvSpPr>
        <p:spPr/>
        <p:txBody>
          <a:bodyPr/>
          <a:lstStyle/>
          <a:p>
            <a:fld id="{4907DA6A-3A7D-4CD5-A3CB-628076DE05B5}" type="slidenum">
              <a:t>15</a:t>
            </a:fld>
            <a:endParaRPr lang="en-US"/>
          </a:p>
        </p:txBody>
      </p:sp>
    </p:spTree>
    <p:extLst>
      <p:ext uri="{BB962C8B-B14F-4D97-AF65-F5344CB8AC3E}">
        <p14:creationId xmlns:p14="http://schemas.microsoft.com/office/powerpoint/2010/main" val="3655692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907DA6A-3A7D-4CD5-A3CB-628076DE05B5}" type="slidenum">
              <a:t>16</a:t>
            </a:fld>
            <a:endParaRPr lang="en-US"/>
          </a:p>
        </p:txBody>
      </p:sp>
    </p:spTree>
    <p:extLst>
      <p:ext uri="{BB962C8B-B14F-4D97-AF65-F5344CB8AC3E}">
        <p14:creationId xmlns:p14="http://schemas.microsoft.com/office/powerpoint/2010/main" val="3890626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12/16/2022</a:t>
            </a:fld>
            <a:endParaRPr lang="en-US"/>
          </a:p>
        </p:txBody>
      </p:sp>
      <p:sp>
        <p:nvSpPr>
          <p:cNvPr id="5" name="Footer Placeholder 4"/>
          <p:cNvSpPr>
            <a:spLocks noGrp="1"/>
          </p:cNvSpPr>
          <p:nvPr>
            <p:ph type="ftr" sz="quarter" idx="11"/>
          </p:nvPr>
        </p:nvSpPr>
        <p:spPr/>
        <p:txBody>
          <a:bodyPr/>
          <a:lstStyle/>
          <a:p>
            <a:r>
              <a:rPr lang="en-US"/>
              <a:t>LAKE 2022: Conservation of wetlands: ecosystem-based adaptation of climate change, December 28-30, 2022</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8079226"/>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12/16/2022</a:t>
            </a:fld>
            <a:endParaRPr lang="en-US"/>
          </a:p>
        </p:txBody>
      </p:sp>
      <p:sp>
        <p:nvSpPr>
          <p:cNvPr id="5" name="Footer Placeholder 4"/>
          <p:cNvSpPr>
            <a:spLocks noGrp="1"/>
          </p:cNvSpPr>
          <p:nvPr>
            <p:ph type="ftr" sz="quarter" idx="11"/>
          </p:nvPr>
        </p:nvSpPr>
        <p:spPr/>
        <p:txBody>
          <a:bodyPr/>
          <a:lstStyle/>
          <a:p>
            <a:r>
              <a:rPr lang="en-US"/>
              <a:t>LAKE 2022: Conservation of wetlands: ecosystem-based adaptation of climate change, December 28-30, 2022</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79425184"/>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12/16/2022</a:t>
            </a:fld>
            <a:endParaRPr lang="en-US"/>
          </a:p>
        </p:txBody>
      </p:sp>
      <p:sp>
        <p:nvSpPr>
          <p:cNvPr id="5" name="Footer Placeholder 4"/>
          <p:cNvSpPr>
            <a:spLocks noGrp="1"/>
          </p:cNvSpPr>
          <p:nvPr>
            <p:ph type="ftr" sz="quarter" idx="11"/>
          </p:nvPr>
        </p:nvSpPr>
        <p:spPr/>
        <p:txBody>
          <a:bodyPr/>
          <a:lstStyle/>
          <a:p>
            <a:r>
              <a:rPr lang="en-US"/>
              <a:t>LAKE 2022: Conservation of wetlands: ecosystem-based adaptation of climate change, December 28-30, 2022</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42864730"/>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endParaRPr lang="en-US"/>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12/16/2022</a:t>
            </a:fld>
            <a:endParaRPr lang="en-US"/>
          </a:p>
        </p:txBody>
      </p:sp>
      <p:sp>
        <p:nvSpPr>
          <p:cNvPr id="6" name="Footer Placeholder 5"/>
          <p:cNvSpPr>
            <a:spLocks noGrp="1"/>
          </p:cNvSpPr>
          <p:nvPr>
            <p:ph type="ftr" sz="quarter" idx="11"/>
          </p:nvPr>
        </p:nvSpPr>
        <p:spPr>
          <a:xfrm>
            <a:off x="590396" y="6041362"/>
            <a:ext cx="3295413" cy="365125"/>
          </a:xfrm>
        </p:spPr>
        <p:txBody>
          <a:bodyPr/>
          <a:lstStyle/>
          <a:p>
            <a:r>
              <a:rPr lang="en-US"/>
              <a:t>LAKE 2022: Conservation of wetlands: ecosystem-based adaptation of climate change, December 28-30, 2022</a:t>
            </a:r>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653327076"/>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12/16/2022</a:t>
            </a:fld>
            <a:endParaRPr lang="en-US"/>
          </a:p>
        </p:txBody>
      </p:sp>
      <p:sp>
        <p:nvSpPr>
          <p:cNvPr id="3" name="Footer Placeholder 2"/>
          <p:cNvSpPr>
            <a:spLocks noGrp="1"/>
          </p:cNvSpPr>
          <p:nvPr>
            <p:ph type="ftr" sz="quarter" idx="11"/>
          </p:nvPr>
        </p:nvSpPr>
        <p:spPr/>
        <p:txBody>
          <a:bodyPr/>
          <a:lstStyle/>
          <a:p>
            <a:r>
              <a:rPr lang="en-US"/>
              <a:t>LAKE 2022: Conservation of wetlands: ecosystem-based adaptation of climate change, December 28-30, 2022</a:t>
            </a:r>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93647534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12/16/2022</a:t>
            </a:fld>
            <a:endParaRPr lang="en-US"/>
          </a:p>
        </p:txBody>
      </p:sp>
      <p:sp>
        <p:nvSpPr>
          <p:cNvPr id="5" name="Footer Placeholder 4"/>
          <p:cNvSpPr>
            <a:spLocks noGrp="1"/>
          </p:cNvSpPr>
          <p:nvPr>
            <p:ph type="ftr" sz="quarter" idx="11"/>
          </p:nvPr>
        </p:nvSpPr>
        <p:spPr/>
        <p:txBody>
          <a:bodyPr/>
          <a:lstStyle/>
          <a:p>
            <a:r>
              <a:rPr lang="en-US"/>
              <a:t>LAKE 2022: Conservation of wetlands: ecosystem-based adaptation of climate change, December 28-30, 2022</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28662076"/>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12/16/2022</a:t>
            </a:fld>
            <a:endParaRPr lang="en-US"/>
          </a:p>
        </p:txBody>
      </p:sp>
      <p:sp>
        <p:nvSpPr>
          <p:cNvPr id="5" name="Footer Placeholder 4"/>
          <p:cNvSpPr>
            <a:spLocks noGrp="1"/>
          </p:cNvSpPr>
          <p:nvPr>
            <p:ph type="ftr" sz="quarter" idx="11"/>
          </p:nvPr>
        </p:nvSpPr>
        <p:spPr/>
        <p:txBody>
          <a:bodyPr/>
          <a:lstStyle/>
          <a:p>
            <a:r>
              <a:rPr lang="en-US"/>
              <a:t>LAKE 2022: Conservation of wetlands: ecosystem-based adaptation of climate change, December 28-30, 2022</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58007652"/>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12/16/2022</a:t>
            </a:fld>
            <a:endParaRPr lang="en-US"/>
          </a:p>
        </p:txBody>
      </p:sp>
      <p:sp>
        <p:nvSpPr>
          <p:cNvPr id="6" name="Footer Placeholder 5"/>
          <p:cNvSpPr>
            <a:spLocks noGrp="1"/>
          </p:cNvSpPr>
          <p:nvPr>
            <p:ph type="ftr" sz="quarter" idx="11"/>
          </p:nvPr>
        </p:nvSpPr>
        <p:spPr/>
        <p:txBody>
          <a:bodyPr/>
          <a:lstStyle/>
          <a:p>
            <a:r>
              <a:rPr lang="en-US"/>
              <a:t>LAKE 2022: Conservation of wetlands: ecosystem-based adaptation of climate change, December 28-30, 2022</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74361663"/>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12/16/2022</a:t>
            </a:fld>
            <a:endParaRPr lang="en-US"/>
          </a:p>
        </p:txBody>
      </p:sp>
      <p:sp>
        <p:nvSpPr>
          <p:cNvPr id="8" name="Footer Placeholder 7"/>
          <p:cNvSpPr>
            <a:spLocks noGrp="1"/>
          </p:cNvSpPr>
          <p:nvPr>
            <p:ph type="ftr" sz="quarter" idx="11"/>
          </p:nvPr>
        </p:nvSpPr>
        <p:spPr/>
        <p:txBody>
          <a:bodyPr/>
          <a:lstStyle/>
          <a:p>
            <a:r>
              <a:rPr lang="en-US"/>
              <a:t>LAKE 2022: Conservation of wetlands: ecosystem-based adaptation of climate change, December 28-30, 2022</a:t>
            </a:r>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00131128"/>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12/16/2022</a:t>
            </a:fld>
            <a:endParaRPr lang="en-US"/>
          </a:p>
        </p:txBody>
      </p:sp>
      <p:sp>
        <p:nvSpPr>
          <p:cNvPr id="4" name="Footer Placeholder 3"/>
          <p:cNvSpPr>
            <a:spLocks noGrp="1"/>
          </p:cNvSpPr>
          <p:nvPr>
            <p:ph type="ftr" sz="quarter" idx="11"/>
          </p:nvPr>
        </p:nvSpPr>
        <p:spPr/>
        <p:txBody>
          <a:bodyPr/>
          <a:lstStyle/>
          <a:p>
            <a:r>
              <a:rPr lang="en-US"/>
              <a:t>LAKE 2022: Conservation of wetlands: ecosystem-based adaptation of climate change, December 28-30, 2022</a:t>
            </a:r>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78677796"/>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12/16/2022</a:t>
            </a:fld>
            <a:endParaRPr lang="en-US"/>
          </a:p>
        </p:txBody>
      </p:sp>
      <p:sp>
        <p:nvSpPr>
          <p:cNvPr id="3" name="Footer Placeholder 2"/>
          <p:cNvSpPr>
            <a:spLocks noGrp="1"/>
          </p:cNvSpPr>
          <p:nvPr>
            <p:ph type="ftr" sz="quarter" idx="11"/>
          </p:nvPr>
        </p:nvSpPr>
        <p:spPr/>
        <p:txBody>
          <a:bodyPr/>
          <a:lstStyle/>
          <a:p>
            <a:r>
              <a:rPr lang="en-US"/>
              <a:t>LAKE 2022: Conservation of wetlands: ecosystem-based adaptation of climate change, December 28-30, 2022</a:t>
            </a:r>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83959014"/>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12/16/2022</a:t>
            </a:fld>
            <a:endParaRPr lang="en-US"/>
          </a:p>
        </p:txBody>
      </p:sp>
      <p:sp>
        <p:nvSpPr>
          <p:cNvPr id="6" name="Footer Placeholder 5"/>
          <p:cNvSpPr>
            <a:spLocks noGrp="1"/>
          </p:cNvSpPr>
          <p:nvPr>
            <p:ph type="ftr" sz="quarter" idx="11"/>
          </p:nvPr>
        </p:nvSpPr>
        <p:spPr/>
        <p:txBody>
          <a:bodyPr/>
          <a:lstStyle/>
          <a:p>
            <a:r>
              <a:rPr lang="en-US"/>
              <a:t>LAKE 2022: Conservation of wetlands: ecosystem-based adaptation of climate change, December 28-30, 2022</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69963967"/>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12/16/2022</a:t>
            </a:fld>
            <a:endParaRPr lang="en-US"/>
          </a:p>
        </p:txBody>
      </p:sp>
      <p:sp>
        <p:nvSpPr>
          <p:cNvPr id="6" name="Footer Placeholder 5"/>
          <p:cNvSpPr>
            <a:spLocks noGrp="1"/>
          </p:cNvSpPr>
          <p:nvPr>
            <p:ph type="ftr" sz="quarter" idx="11"/>
          </p:nvPr>
        </p:nvSpPr>
        <p:spPr/>
        <p:txBody>
          <a:bodyPr/>
          <a:lstStyle/>
          <a:p>
            <a:r>
              <a:rPr lang="en-US"/>
              <a:t>LAKE 2022: Conservation of wetlands: ecosystem-based adaptation of climate change, December 28-30, 2022</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17444011"/>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LAKE 2022: Conservation of wetlands: ecosystem-based adaptation of climate change, December 28-30, 2022</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32454646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hyperlink" Target="https://www.nparks.gov.sg/nparksbuzz/oct-issue-2020/gardening/identifying-nutrient-deficiency-in-plants#:~:text=Deficiency%20symptoms%3A%20New%20foliage%2C%20buds,Roots%20become%20short%20and%20stubby"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9.sv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8.png"/><Relationship Id="rId7" Type="http://schemas.openxmlformats.org/officeDocument/2006/relationships/diagramLayout" Target="../diagrams/layout1.xml"/><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diagramData" Target="../diagrams/data1.xml"/><Relationship Id="rId5" Type="http://schemas.openxmlformats.org/officeDocument/2006/relationships/image" Target="../media/image10.jpeg"/><Relationship Id="rId10" Type="http://schemas.microsoft.com/office/2007/relationships/diagramDrawing" Target="../diagrams/drawing1.xml"/><Relationship Id="rId4" Type="http://schemas.openxmlformats.org/officeDocument/2006/relationships/image" Target="../media/image9.png"/><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7.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customXml" Target="../ink/ink2.xml"/><Relationship Id="rId5" Type="http://schemas.openxmlformats.org/officeDocument/2006/relationships/image" Target="../media/image24.png"/><Relationship Id="rId4" Type="http://schemas.openxmlformats.org/officeDocument/2006/relationships/customXml" Target="../ink/ink1.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customXml" Target="../ink/ink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F71EF-8200-B1BD-AC1A-8E924530447A}"/>
              </a:ext>
            </a:extLst>
          </p:cNvPr>
          <p:cNvSpPr>
            <a:spLocks noGrp="1"/>
          </p:cNvSpPr>
          <p:nvPr>
            <p:ph type="title"/>
          </p:nvPr>
        </p:nvSpPr>
        <p:spPr/>
        <p:txBody>
          <a:bodyPr>
            <a:normAutofit/>
          </a:bodyPr>
          <a:lstStyle/>
          <a:p>
            <a:pPr algn="ctr"/>
            <a:r>
              <a:rPr lang="en-US" sz="3200" b="1">
                <a:latin typeface="Times New Roman"/>
                <a:cs typeface="Calibri Light"/>
              </a:rPr>
              <a:t>Biodiversity of Our School</a:t>
            </a:r>
            <a:endParaRPr lang="en-US" b="1">
              <a:cs typeface="Calibri Light"/>
            </a:endParaRPr>
          </a:p>
        </p:txBody>
      </p:sp>
      <p:sp>
        <p:nvSpPr>
          <p:cNvPr id="4" name="TextBox 3">
            <a:extLst>
              <a:ext uri="{FF2B5EF4-FFF2-40B4-BE49-F238E27FC236}">
                <a16:creationId xmlns:a16="http://schemas.microsoft.com/office/drawing/2014/main" id="{AF7A83E9-89EF-72DA-0AD9-C887ECC2D467}"/>
              </a:ext>
            </a:extLst>
          </p:cNvPr>
          <p:cNvSpPr txBox="1"/>
          <p:nvPr/>
        </p:nvSpPr>
        <p:spPr>
          <a:xfrm>
            <a:off x="399585" y="1589048"/>
            <a:ext cx="11457878"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latin typeface="Times New Roman"/>
                <a:cs typeface="Calibri"/>
              </a:rPr>
              <a:t>Srinivasan L (Grade IX), </a:t>
            </a:r>
            <a:r>
              <a:rPr lang="en-US" sz="2600" err="1">
                <a:latin typeface="Times New Roman"/>
                <a:cs typeface="Calibri"/>
              </a:rPr>
              <a:t>Vijet</a:t>
            </a:r>
            <a:r>
              <a:rPr lang="en-US" sz="2600">
                <a:latin typeface="Times New Roman"/>
                <a:cs typeface="Calibri"/>
              </a:rPr>
              <a:t> Bhat (Grade IX)</a:t>
            </a:r>
          </a:p>
        </p:txBody>
      </p:sp>
      <p:sp>
        <p:nvSpPr>
          <p:cNvPr id="5" name="TextBox 4">
            <a:extLst>
              <a:ext uri="{FF2B5EF4-FFF2-40B4-BE49-F238E27FC236}">
                <a16:creationId xmlns:a16="http://schemas.microsoft.com/office/drawing/2014/main" id="{171F8A75-53E7-D89D-5DF2-CAFA07E01557}"/>
              </a:ext>
            </a:extLst>
          </p:cNvPr>
          <p:cNvSpPr txBox="1"/>
          <p:nvPr/>
        </p:nvSpPr>
        <p:spPr>
          <a:xfrm>
            <a:off x="557560" y="2378926"/>
            <a:ext cx="1129990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i="1">
                <a:latin typeface="Times New Roman"/>
                <a:cs typeface="Calibri"/>
              </a:rPr>
              <a:t>Central Board of Secondary Education (CBSE)</a:t>
            </a:r>
            <a:endParaRPr lang="en-US"/>
          </a:p>
        </p:txBody>
      </p:sp>
      <p:pic>
        <p:nvPicPr>
          <p:cNvPr id="7" name="Picture 5" descr="A picture containing calendar&#10;&#10;Description automatically generated">
            <a:extLst>
              <a:ext uri="{FF2B5EF4-FFF2-40B4-BE49-F238E27FC236}">
                <a16:creationId xmlns:a16="http://schemas.microsoft.com/office/drawing/2014/main" id="{C1D59764-510F-813F-F462-14C9DA09C6F3}"/>
              </a:ext>
            </a:extLst>
          </p:cNvPr>
          <p:cNvPicPr>
            <a:picLocks noChangeAspect="1"/>
          </p:cNvPicPr>
          <p:nvPr/>
        </p:nvPicPr>
        <p:blipFill>
          <a:blip r:embed="rId2"/>
          <a:stretch>
            <a:fillRect/>
          </a:stretch>
        </p:blipFill>
        <p:spPr>
          <a:xfrm>
            <a:off x="5659443" y="3306747"/>
            <a:ext cx="6288525" cy="2663099"/>
          </a:xfrm>
          <a:prstGeom prst="rect">
            <a:avLst/>
          </a:prstGeom>
        </p:spPr>
      </p:pic>
      <p:pic>
        <p:nvPicPr>
          <p:cNvPr id="9" name="Picture 6" descr="Logo&#10;&#10;Description automatically generated">
            <a:extLst>
              <a:ext uri="{FF2B5EF4-FFF2-40B4-BE49-F238E27FC236}">
                <a16:creationId xmlns:a16="http://schemas.microsoft.com/office/drawing/2014/main" id="{CCAEC962-FF31-07FF-BC5F-6732070D028C}"/>
              </a:ext>
            </a:extLst>
          </p:cNvPr>
          <p:cNvPicPr>
            <a:picLocks noChangeAspect="1"/>
          </p:cNvPicPr>
          <p:nvPr/>
        </p:nvPicPr>
        <p:blipFill>
          <a:blip r:embed="rId3"/>
          <a:stretch>
            <a:fillRect/>
          </a:stretch>
        </p:blipFill>
        <p:spPr>
          <a:xfrm>
            <a:off x="178683" y="4286863"/>
            <a:ext cx="5451321" cy="743070"/>
          </a:xfrm>
          <a:prstGeom prst="rect">
            <a:avLst/>
          </a:prstGeom>
        </p:spPr>
      </p:pic>
      <p:sp>
        <p:nvSpPr>
          <p:cNvPr id="10" name="Footer Placeholder 9">
            <a:extLst>
              <a:ext uri="{FF2B5EF4-FFF2-40B4-BE49-F238E27FC236}">
                <a16:creationId xmlns:a16="http://schemas.microsoft.com/office/drawing/2014/main" id="{FADFC675-1CB6-8F85-6453-A4ECB7AB18BD}"/>
              </a:ext>
            </a:extLst>
          </p:cNvPr>
          <p:cNvSpPr>
            <a:spLocks noGrp="1"/>
          </p:cNvSpPr>
          <p:nvPr>
            <p:ph type="ftr" sz="quarter" idx="11"/>
          </p:nvPr>
        </p:nvSpPr>
        <p:spPr>
          <a:xfrm>
            <a:off x="2533185" y="6356350"/>
            <a:ext cx="7190678" cy="365125"/>
          </a:xfrm>
        </p:spPr>
        <p:txBody>
          <a:bodyPr/>
          <a:lstStyle/>
          <a:p>
            <a:r>
              <a:rPr lang="en-US"/>
              <a:t>LAKE 2022: Conservation of wetlands: ecosystem-based adaptation of climate change, December 28-30, 2022</a:t>
            </a:r>
          </a:p>
        </p:txBody>
      </p:sp>
      <p:sp>
        <p:nvSpPr>
          <p:cNvPr id="11" name="Slide Number Placeholder 10">
            <a:extLst>
              <a:ext uri="{FF2B5EF4-FFF2-40B4-BE49-F238E27FC236}">
                <a16:creationId xmlns:a16="http://schemas.microsoft.com/office/drawing/2014/main" id="{04822CD0-9F10-A28E-ADF0-BF2318C85C67}"/>
              </a:ext>
            </a:extLst>
          </p:cNvPr>
          <p:cNvSpPr>
            <a:spLocks noGrp="1"/>
          </p:cNvSpPr>
          <p:nvPr>
            <p:ph type="sldNum" sz="quarter" idx="12"/>
          </p:nvPr>
        </p:nvSpPr>
        <p:spPr/>
        <p:txBody>
          <a:bodyPr/>
          <a:lstStyle/>
          <a:p>
            <a:fld id="{48F63A3B-78C7-47BE-AE5E-E10140E04643}" type="slidenum">
              <a:rPr lang="en-US" dirty="0"/>
              <a:t>1</a:t>
            </a:fld>
            <a:endParaRPr lang="en-US"/>
          </a:p>
        </p:txBody>
      </p:sp>
    </p:spTree>
    <p:extLst>
      <p:ext uri="{BB962C8B-B14F-4D97-AF65-F5344CB8AC3E}">
        <p14:creationId xmlns:p14="http://schemas.microsoft.com/office/powerpoint/2010/main" val="219661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A3FD4-5BFA-C2E5-BFDA-98DC789A35E5}"/>
              </a:ext>
            </a:extLst>
          </p:cNvPr>
          <p:cNvSpPr>
            <a:spLocks noGrp="1"/>
          </p:cNvSpPr>
          <p:nvPr>
            <p:ph type="title"/>
          </p:nvPr>
        </p:nvSpPr>
        <p:spPr>
          <a:xfrm>
            <a:off x="1183617" y="-853068"/>
            <a:ext cx="3932237" cy="1600200"/>
          </a:xfrm>
        </p:spPr>
        <p:txBody>
          <a:bodyPr/>
          <a:lstStyle/>
          <a:p>
            <a:r>
              <a:rPr lang="en-US" b="1">
                <a:latin typeface="Times New Roman"/>
                <a:cs typeface="Times New Roman"/>
              </a:rPr>
              <a:t>Leaf Shape</a:t>
            </a:r>
          </a:p>
        </p:txBody>
      </p:sp>
      <p:sp>
        <p:nvSpPr>
          <p:cNvPr id="3" name="Content Placeholder 2">
            <a:extLst>
              <a:ext uri="{FF2B5EF4-FFF2-40B4-BE49-F238E27FC236}">
                <a16:creationId xmlns:a16="http://schemas.microsoft.com/office/drawing/2014/main" id="{86D4357C-CC5C-713B-4B9C-098864227598}"/>
              </a:ext>
            </a:extLst>
          </p:cNvPr>
          <p:cNvSpPr>
            <a:spLocks noGrp="1"/>
          </p:cNvSpPr>
          <p:nvPr>
            <p:ph idx="1"/>
          </p:nvPr>
        </p:nvSpPr>
        <p:spPr>
          <a:xfrm>
            <a:off x="3807705" y="567657"/>
            <a:ext cx="7161171" cy="5414963"/>
          </a:xfrm>
        </p:spPr>
        <p:txBody>
          <a:bodyPr vert="horz" lIns="91440" tIns="45720" rIns="91440" bIns="45720" rtlCol="0" anchor="ctr">
            <a:noAutofit/>
          </a:bodyPr>
          <a:lstStyle/>
          <a:p>
            <a:r>
              <a:rPr lang="en-US" sz="2250">
                <a:latin typeface="Times New Roman"/>
                <a:cs typeface="Times New Roman"/>
              </a:rPr>
              <a:t>Chinese Ixora – Oblong</a:t>
            </a:r>
            <a:endParaRPr lang="en-US" sz="2250">
              <a:latin typeface="Calibri"/>
              <a:cs typeface="Calibri"/>
            </a:endParaRPr>
          </a:p>
          <a:p>
            <a:r>
              <a:rPr lang="en-US" sz="2250">
                <a:latin typeface="Times New Roman"/>
                <a:cs typeface="Times New Roman"/>
              </a:rPr>
              <a:t>Leea – Elliptic</a:t>
            </a:r>
            <a:endParaRPr lang="en-US" sz="2250">
              <a:latin typeface="Calibri"/>
              <a:cs typeface="Calibri"/>
            </a:endParaRPr>
          </a:p>
          <a:p>
            <a:r>
              <a:rPr lang="en-US" sz="2250">
                <a:latin typeface="Times New Roman"/>
                <a:cs typeface="Times New Roman"/>
              </a:rPr>
              <a:t>Combretum Indicum – Elliptic</a:t>
            </a:r>
            <a:endParaRPr lang="en-US" sz="2250">
              <a:latin typeface="Calibri"/>
              <a:cs typeface="Calibri"/>
            </a:endParaRPr>
          </a:p>
          <a:p>
            <a:r>
              <a:rPr lang="en-US" sz="2250">
                <a:latin typeface="Times New Roman"/>
                <a:cs typeface="Times New Roman"/>
              </a:rPr>
              <a:t>West Indian Lantana – Ovate</a:t>
            </a:r>
            <a:endParaRPr lang="en-US" sz="2250">
              <a:latin typeface="Calibri"/>
              <a:cs typeface="Calibri"/>
            </a:endParaRPr>
          </a:p>
          <a:p>
            <a:r>
              <a:rPr lang="en-US" sz="2250">
                <a:latin typeface="Times New Roman"/>
                <a:cs typeface="Times New Roman"/>
              </a:rPr>
              <a:t>Baby Sunrose - Cordate</a:t>
            </a:r>
            <a:endParaRPr lang="en-US" sz="2250">
              <a:latin typeface="Calibri"/>
              <a:cs typeface="Calibri"/>
            </a:endParaRPr>
          </a:p>
          <a:p>
            <a:r>
              <a:rPr lang="en-US" sz="2250">
                <a:latin typeface="Times New Roman"/>
                <a:cs typeface="Times New Roman"/>
              </a:rPr>
              <a:t>Bird of Paradise – Oblong</a:t>
            </a:r>
            <a:endParaRPr lang="en-US" sz="2250">
              <a:latin typeface="Calibri"/>
              <a:cs typeface="Calibri"/>
            </a:endParaRPr>
          </a:p>
          <a:p>
            <a:r>
              <a:rPr lang="en-US" sz="2250">
                <a:latin typeface="Times New Roman"/>
                <a:cs typeface="Times New Roman"/>
              </a:rPr>
              <a:t>Firecracker plant – Elliptical</a:t>
            </a:r>
            <a:endParaRPr lang="en-US" sz="2250">
              <a:latin typeface="Calibri"/>
              <a:cs typeface="Calibri"/>
            </a:endParaRPr>
          </a:p>
          <a:p>
            <a:r>
              <a:rPr lang="en-US" sz="2250">
                <a:latin typeface="Times New Roman"/>
                <a:cs typeface="Times New Roman"/>
              </a:rPr>
              <a:t>Caesalpinia -  Lyrate</a:t>
            </a:r>
            <a:endParaRPr lang="en-US" sz="2250">
              <a:latin typeface="Calibri"/>
              <a:cs typeface="Calibri"/>
            </a:endParaRPr>
          </a:p>
          <a:p>
            <a:r>
              <a:rPr lang="en-US" sz="2250">
                <a:latin typeface="Times New Roman"/>
                <a:cs typeface="Times New Roman"/>
              </a:rPr>
              <a:t>Leucus Aspera -  Linear</a:t>
            </a:r>
            <a:endParaRPr lang="en-US" sz="2250">
              <a:latin typeface="Calibri"/>
              <a:cs typeface="Calibri"/>
            </a:endParaRPr>
          </a:p>
          <a:p>
            <a:r>
              <a:rPr lang="en-US" sz="2250">
                <a:latin typeface="Times New Roman"/>
                <a:cs typeface="Times New Roman"/>
              </a:rPr>
              <a:t>Solanum </a:t>
            </a:r>
            <a:r>
              <a:rPr lang="en-US" sz="2250" err="1">
                <a:latin typeface="Times New Roman"/>
                <a:cs typeface="Times New Roman"/>
              </a:rPr>
              <a:t>Lycocarpum</a:t>
            </a:r>
            <a:r>
              <a:rPr lang="en-US" sz="2250">
                <a:latin typeface="Times New Roman"/>
                <a:cs typeface="Times New Roman"/>
              </a:rPr>
              <a:t> -  Sagittate</a:t>
            </a:r>
            <a:endParaRPr lang="en-US" sz="2250">
              <a:latin typeface="Calibri"/>
              <a:cs typeface="Calibri"/>
            </a:endParaRPr>
          </a:p>
          <a:p>
            <a:endParaRPr lang="en-US" sz="2250">
              <a:latin typeface="Times New Roman"/>
              <a:cs typeface="Times New Roman"/>
            </a:endParaRPr>
          </a:p>
        </p:txBody>
      </p:sp>
      <p:sp>
        <p:nvSpPr>
          <p:cNvPr id="4" name="Text Placeholder 3">
            <a:extLst>
              <a:ext uri="{FF2B5EF4-FFF2-40B4-BE49-F238E27FC236}">
                <a16:creationId xmlns:a16="http://schemas.microsoft.com/office/drawing/2014/main" id="{95AD22A9-FC61-FE07-20D8-265296167330}"/>
              </a:ext>
            </a:extLst>
          </p:cNvPr>
          <p:cNvSpPr>
            <a:spLocks noGrp="1"/>
          </p:cNvSpPr>
          <p:nvPr>
            <p:ph type="body" sz="half" idx="2"/>
          </p:nvPr>
        </p:nvSpPr>
        <p:spPr>
          <a:xfrm>
            <a:off x="979178" y="998034"/>
            <a:ext cx="2817116" cy="2055271"/>
          </a:xfrm>
        </p:spPr>
        <p:txBody>
          <a:bodyPr vert="horz" lIns="91440" tIns="45720" rIns="91440" bIns="45720" rtlCol="0" anchor="t">
            <a:normAutofit lnSpcReduction="10000"/>
          </a:bodyPr>
          <a:lstStyle/>
          <a:p>
            <a:pPr algn="just"/>
            <a:r>
              <a:rPr lang="en-US" sz="2400">
                <a:latin typeface="Times New Roman"/>
                <a:cs typeface="Times New Roman"/>
              </a:rPr>
              <a:t>During the analysis, we have noticed that different plants have different leaf shapes. They are classified on the right:-</a:t>
            </a:r>
          </a:p>
        </p:txBody>
      </p:sp>
      <p:sp>
        <p:nvSpPr>
          <p:cNvPr id="5" name="TextBox 4">
            <a:extLst>
              <a:ext uri="{FF2B5EF4-FFF2-40B4-BE49-F238E27FC236}">
                <a16:creationId xmlns:a16="http://schemas.microsoft.com/office/drawing/2014/main" id="{28E78C4E-83C3-620A-63C8-B701D199DD5E}"/>
              </a:ext>
            </a:extLst>
          </p:cNvPr>
          <p:cNvSpPr txBox="1"/>
          <p:nvPr/>
        </p:nvSpPr>
        <p:spPr>
          <a:xfrm>
            <a:off x="7860876" y="1957"/>
            <a:ext cx="4237462" cy="94159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n-US" sz="2200" dirty="0" err="1">
                <a:latin typeface="Times New Roman"/>
                <a:ea typeface="+mn-lt"/>
                <a:cs typeface="+mn-lt"/>
              </a:rPr>
              <a:t>Billygoat</a:t>
            </a:r>
            <a:r>
              <a:rPr lang="en-US" sz="2200" dirty="0">
                <a:latin typeface="Times New Roman"/>
                <a:ea typeface="+mn-lt"/>
                <a:cs typeface="+mn-lt"/>
              </a:rPr>
              <a:t> weed - Ovate</a:t>
            </a:r>
          </a:p>
          <a:p>
            <a:pPr marL="285750" indent="-285750">
              <a:lnSpc>
                <a:spcPct val="90000"/>
              </a:lnSpc>
              <a:spcBef>
                <a:spcPts val="1000"/>
              </a:spcBef>
              <a:buFont typeface="Arial"/>
              <a:buChar char="•"/>
            </a:pPr>
            <a:r>
              <a:rPr lang="en-US" sz="2200" dirty="0" err="1">
                <a:latin typeface="Times New Roman"/>
                <a:ea typeface="+mn-lt"/>
                <a:cs typeface="+mn-lt"/>
              </a:rPr>
              <a:t>Syzygium</a:t>
            </a:r>
            <a:r>
              <a:rPr lang="en-US" sz="2200" dirty="0">
                <a:latin typeface="Times New Roman"/>
                <a:ea typeface="+mn-lt"/>
                <a:cs typeface="+mn-lt"/>
              </a:rPr>
              <a:t> - Elliptic</a:t>
            </a:r>
          </a:p>
          <a:p>
            <a:pPr marL="285750" indent="-285750">
              <a:lnSpc>
                <a:spcPct val="90000"/>
              </a:lnSpc>
              <a:spcBef>
                <a:spcPts val="1000"/>
              </a:spcBef>
              <a:buFont typeface="Arial"/>
              <a:buChar char="•"/>
            </a:pPr>
            <a:r>
              <a:rPr lang="en-US" sz="2200" dirty="0">
                <a:latin typeface="Times New Roman"/>
                <a:ea typeface="+mn-lt"/>
                <a:cs typeface="+mn-lt"/>
              </a:rPr>
              <a:t>Peregrina - Oblong</a:t>
            </a:r>
          </a:p>
          <a:p>
            <a:pPr marL="285750" indent="-285750">
              <a:lnSpc>
                <a:spcPct val="90000"/>
              </a:lnSpc>
              <a:spcBef>
                <a:spcPts val="1000"/>
              </a:spcBef>
              <a:buFont typeface="Arial"/>
              <a:buChar char="•"/>
            </a:pPr>
            <a:r>
              <a:rPr lang="en-US" sz="2200" dirty="0">
                <a:latin typeface="Times New Roman"/>
                <a:ea typeface="+mn-lt"/>
                <a:cs typeface="+mn-lt"/>
              </a:rPr>
              <a:t>Callistemon </a:t>
            </a:r>
            <a:r>
              <a:rPr lang="en-US" sz="2200" dirty="0" err="1">
                <a:latin typeface="Times New Roman"/>
                <a:ea typeface="+mn-lt"/>
                <a:cs typeface="+mn-lt"/>
              </a:rPr>
              <a:t>Speciosus</a:t>
            </a:r>
            <a:r>
              <a:rPr lang="en-US" sz="2200" dirty="0">
                <a:latin typeface="Times New Roman"/>
                <a:ea typeface="+mn-lt"/>
                <a:cs typeface="+mn-lt"/>
              </a:rPr>
              <a:t> - Linear</a:t>
            </a:r>
          </a:p>
          <a:p>
            <a:pPr marL="285750" indent="-285750">
              <a:lnSpc>
                <a:spcPct val="90000"/>
              </a:lnSpc>
              <a:spcBef>
                <a:spcPts val="1000"/>
              </a:spcBef>
              <a:buFont typeface="Arial"/>
              <a:buChar char="•"/>
            </a:pPr>
            <a:r>
              <a:rPr lang="en-US" sz="2200" dirty="0" err="1">
                <a:latin typeface="Times New Roman"/>
                <a:ea typeface="+mn-lt"/>
                <a:cs typeface="+mn-lt"/>
              </a:rPr>
              <a:t>Cyanthillium</a:t>
            </a:r>
            <a:r>
              <a:rPr lang="en-US" sz="2200" dirty="0">
                <a:latin typeface="Times New Roman"/>
                <a:ea typeface="+mn-lt"/>
                <a:cs typeface="+mn-lt"/>
              </a:rPr>
              <a:t> - Ovate</a:t>
            </a:r>
          </a:p>
          <a:p>
            <a:pPr marL="285750" indent="-285750">
              <a:lnSpc>
                <a:spcPct val="90000"/>
              </a:lnSpc>
              <a:spcBef>
                <a:spcPts val="1000"/>
              </a:spcBef>
              <a:buFont typeface="Arial"/>
              <a:buChar char="•"/>
            </a:pPr>
            <a:r>
              <a:rPr lang="en-US" sz="2200" dirty="0" err="1">
                <a:latin typeface="Times New Roman"/>
                <a:ea typeface="+mn-lt"/>
                <a:cs typeface="+mn-lt"/>
              </a:rPr>
              <a:t>Wedelia</a:t>
            </a:r>
            <a:r>
              <a:rPr lang="en-US" sz="2200" dirty="0">
                <a:latin typeface="Times New Roman"/>
                <a:ea typeface="+mn-lt"/>
                <a:cs typeface="+mn-lt"/>
              </a:rPr>
              <a:t> - Oblong</a:t>
            </a:r>
          </a:p>
          <a:p>
            <a:pPr marL="285750" indent="-285750">
              <a:lnSpc>
                <a:spcPct val="90000"/>
              </a:lnSpc>
              <a:spcBef>
                <a:spcPts val="1000"/>
              </a:spcBef>
              <a:buFont typeface="Arial"/>
              <a:buChar char="•"/>
            </a:pPr>
            <a:r>
              <a:rPr lang="en-US" sz="2200" dirty="0" err="1">
                <a:latin typeface="Times New Roman"/>
                <a:ea typeface="+mn-lt"/>
                <a:cs typeface="+mn-lt"/>
              </a:rPr>
              <a:t>Securinega</a:t>
            </a:r>
            <a:r>
              <a:rPr lang="en-US" sz="2200" dirty="0">
                <a:latin typeface="Times New Roman"/>
                <a:ea typeface="+mn-lt"/>
                <a:cs typeface="+mn-lt"/>
              </a:rPr>
              <a:t> - Elliptic</a:t>
            </a:r>
          </a:p>
          <a:p>
            <a:pPr marL="285750" indent="-285750">
              <a:lnSpc>
                <a:spcPct val="90000"/>
              </a:lnSpc>
              <a:spcBef>
                <a:spcPts val="1000"/>
              </a:spcBef>
              <a:buFont typeface="Arial"/>
              <a:buChar char="•"/>
            </a:pPr>
            <a:r>
              <a:rPr lang="en-US" sz="2200" dirty="0">
                <a:latin typeface="Times New Roman"/>
                <a:ea typeface="+mn-lt"/>
                <a:cs typeface="+mn-lt"/>
              </a:rPr>
              <a:t>Sweet William - Elliptic</a:t>
            </a:r>
          </a:p>
          <a:p>
            <a:pPr marL="285750" indent="-285750">
              <a:lnSpc>
                <a:spcPct val="90000"/>
              </a:lnSpc>
              <a:spcBef>
                <a:spcPts val="1000"/>
              </a:spcBef>
              <a:buFont typeface="Arial"/>
              <a:buChar char="•"/>
            </a:pPr>
            <a:r>
              <a:rPr lang="en-US" sz="2200" dirty="0">
                <a:latin typeface="Times New Roman"/>
                <a:ea typeface="+mn-lt"/>
                <a:cs typeface="+mn-lt"/>
              </a:rPr>
              <a:t>Pluchea Indica - Ovate</a:t>
            </a:r>
          </a:p>
          <a:p>
            <a:pPr marL="285750" indent="-285750">
              <a:lnSpc>
                <a:spcPct val="90000"/>
              </a:lnSpc>
              <a:spcBef>
                <a:spcPts val="1000"/>
              </a:spcBef>
              <a:buFont typeface="Arial"/>
              <a:buChar char="•"/>
            </a:pPr>
            <a:r>
              <a:rPr lang="en-US" sz="2200" dirty="0">
                <a:latin typeface="Times New Roman"/>
                <a:ea typeface="+mn-lt"/>
                <a:cs typeface="+mn-lt"/>
              </a:rPr>
              <a:t>Thistle - Lanceolate</a:t>
            </a:r>
          </a:p>
          <a:p>
            <a:pPr marL="285750" indent="-285750">
              <a:lnSpc>
                <a:spcPct val="90000"/>
              </a:lnSpc>
              <a:spcBef>
                <a:spcPts val="1000"/>
              </a:spcBef>
              <a:buFont typeface="Arial"/>
              <a:buChar char="•"/>
            </a:pPr>
            <a:r>
              <a:rPr lang="en-US" sz="2200" dirty="0">
                <a:latin typeface="Times New Roman"/>
                <a:ea typeface="+mn-lt"/>
                <a:cs typeface="+mn-lt"/>
              </a:rPr>
              <a:t>Gazania Linearis - Ovate</a:t>
            </a:r>
          </a:p>
          <a:p>
            <a:pPr marL="285750" indent="-285750">
              <a:lnSpc>
                <a:spcPct val="90000"/>
              </a:lnSpc>
              <a:spcBef>
                <a:spcPts val="1000"/>
              </a:spcBef>
              <a:buFont typeface="Arial"/>
              <a:buChar char="•"/>
            </a:pPr>
            <a:r>
              <a:rPr lang="en-US" sz="2200" dirty="0">
                <a:latin typeface="Times New Roman"/>
                <a:ea typeface="+mn-lt"/>
                <a:cs typeface="+mn-lt"/>
              </a:rPr>
              <a:t>Gazania </a:t>
            </a:r>
            <a:r>
              <a:rPr lang="en-US" sz="2200" dirty="0" err="1">
                <a:latin typeface="Times New Roman"/>
                <a:ea typeface="+mn-lt"/>
                <a:cs typeface="+mn-lt"/>
              </a:rPr>
              <a:t>Rigens</a:t>
            </a:r>
            <a:r>
              <a:rPr lang="en-US" sz="2200" dirty="0">
                <a:latin typeface="Times New Roman"/>
                <a:ea typeface="+mn-lt"/>
                <a:cs typeface="+mn-lt"/>
              </a:rPr>
              <a:t> - Spatulate</a:t>
            </a:r>
          </a:p>
          <a:p>
            <a:pPr marL="285750" indent="-285750">
              <a:lnSpc>
                <a:spcPct val="90000"/>
              </a:lnSpc>
              <a:spcBef>
                <a:spcPts val="1000"/>
              </a:spcBef>
              <a:buFont typeface="Arial"/>
              <a:buChar char="•"/>
            </a:pPr>
            <a:r>
              <a:rPr lang="en-US" sz="2200" dirty="0">
                <a:latin typeface="Times New Roman"/>
                <a:ea typeface="+mn-lt"/>
                <a:cs typeface="+mn-lt"/>
              </a:rPr>
              <a:t>Tagetes </a:t>
            </a:r>
            <a:r>
              <a:rPr lang="en-US" sz="2200" dirty="0" err="1">
                <a:latin typeface="Times New Roman"/>
                <a:ea typeface="+mn-lt"/>
                <a:cs typeface="+mn-lt"/>
              </a:rPr>
              <a:t>Erecta</a:t>
            </a:r>
            <a:r>
              <a:rPr lang="en-US" sz="2200" dirty="0">
                <a:latin typeface="Times New Roman"/>
                <a:ea typeface="+mn-lt"/>
                <a:cs typeface="+mn-lt"/>
              </a:rPr>
              <a:t> - Lanceolate</a:t>
            </a:r>
          </a:p>
          <a:p>
            <a:pPr marL="285750" indent="-285750">
              <a:lnSpc>
                <a:spcPct val="90000"/>
              </a:lnSpc>
              <a:spcBef>
                <a:spcPts val="1000"/>
              </a:spcBef>
              <a:buFont typeface="Arial"/>
              <a:buChar char="•"/>
            </a:pPr>
            <a:r>
              <a:rPr lang="en-US" sz="2200" dirty="0">
                <a:latin typeface="Times New Roman"/>
                <a:ea typeface="+mn-lt"/>
                <a:cs typeface="+mn-lt"/>
              </a:rPr>
              <a:t>Cockscomb - Ovate</a:t>
            </a:r>
          </a:p>
          <a:p>
            <a:pPr marL="285750" indent="-285750">
              <a:lnSpc>
                <a:spcPct val="90000"/>
              </a:lnSpc>
              <a:spcBef>
                <a:spcPts val="1000"/>
              </a:spcBef>
              <a:buFont typeface="Arial"/>
              <a:buChar char="•"/>
            </a:pPr>
            <a:r>
              <a:rPr lang="en-US" sz="2200" dirty="0">
                <a:latin typeface="Times New Roman"/>
                <a:ea typeface="+mn-lt"/>
                <a:cs typeface="+mn-lt"/>
              </a:rPr>
              <a:t>Ficus </a:t>
            </a:r>
            <a:r>
              <a:rPr lang="en-US" sz="2200" dirty="0" err="1">
                <a:latin typeface="Times New Roman"/>
                <a:ea typeface="+mn-lt"/>
                <a:cs typeface="+mn-lt"/>
              </a:rPr>
              <a:t>Microcarpa</a:t>
            </a:r>
            <a:r>
              <a:rPr lang="en-US" sz="2200" dirty="0">
                <a:latin typeface="Times New Roman"/>
                <a:ea typeface="+mn-lt"/>
                <a:cs typeface="+mn-lt"/>
              </a:rPr>
              <a:t> - Elliptic</a:t>
            </a:r>
          </a:p>
          <a:p>
            <a:pPr marL="285750" indent="-285750">
              <a:lnSpc>
                <a:spcPct val="90000"/>
              </a:lnSpc>
              <a:spcBef>
                <a:spcPts val="1000"/>
              </a:spcBef>
              <a:buFont typeface="Arial"/>
              <a:buChar char="•"/>
            </a:pPr>
            <a:endParaRPr lang="en-US" sz="2250">
              <a:ea typeface="+mn-lt"/>
              <a:cs typeface="+mn-lt"/>
            </a:endParaRPr>
          </a:p>
          <a:p>
            <a:pPr marL="285750" indent="-285750">
              <a:lnSpc>
                <a:spcPct val="90000"/>
              </a:lnSpc>
              <a:spcBef>
                <a:spcPts val="1000"/>
              </a:spcBef>
              <a:buFont typeface="Arial"/>
              <a:buChar char="•"/>
            </a:pPr>
            <a:endParaRPr lang="en-US" sz="2250">
              <a:ea typeface="+mn-lt"/>
              <a:cs typeface="+mn-lt"/>
            </a:endParaRPr>
          </a:p>
          <a:p>
            <a:pPr marL="285750" indent="-285750">
              <a:lnSpc>
                <a:spcPct val="90000"/>
              </a:lnSpc>
              <a:spcBef>
                <a:spcPts val="1000"/>
              </a:spcBef>
              <a:buFont typeface="Arial"/>
              <a:buChar char="•"/>
            </a:pPr>
            <a:endParaRPr lang="en-US" sz="2250">
              <a:ea typeface="+mn-lt"/>
              <a:cs typeface="+mn-lt"/>
            </a:endParaRPr>
          </a:p>
          <a:p>
            <a:pPr marL="285750" indent="-285750">
              <a:lnSpc>
                <a:spcPct val="90000"/>
              </a:lnSpc>
              <a:spcBef>
                <a:spcPts val="1000"/>
              </a:spcBef>
              <a:buFont typeface="Arial"/>
              <a:buChar char="•"/>
            </a:pPr>
            <a:endParaRPr lang="en-US" sz="2250">
              <a:ea typeface="+mn-lt"/>
              <a:cs typeface="+mn-lt"/>
            </a:endParaRPr>
          </a:p>
          <a:p>
            <a:pPr marL="285750" indent="-285750">
              <a:lnSpc>
                <a:spcPct val="90000"/>
              </a:lnSpc>
              <a:spcBef>
                <a:spcPts val="1000"/>
              </a:spcBef>
              <a:buFont typeface="Arial"/>
              <a:buChar char="•"/>
            </a:pPr>
            <a:endParaRPr lang="en-US" sz="2250">
              <a:ea typeface="+mn-lt"/>
              <a:cs typeface="+mn-lt"/>
            </a:endParaRPr>
          </a:p>
          <a:p>
            <a:pPr marL="285750" indent="-285750">
              <a:lnSpc>
                <a:spcPct val="90000"/>
              </a:lnSpc>
              <a:spcBef>
                <a:spcPts val="1000"/>
              </a:spcBef>
              <a:buFont typeface="Arial"/>
              <a:buChar char="•"/>
            </a:pPr>
            <a:endParaRPr lang="en-US">
              <a:ea typeface="+mn-lt"/>
              <a:cs typeface="+mn-lt"/>
            </a:endParaRPr>
          </a:p>
          <a:p>
            <a:endParaRPr lang="en-US">
              <a:ea typeface="+mn-lt"/>
              <a:cs typeface="+mn-lt"/>
            </a:endParaRPr>
          </a:p>
        </p:txBody>
      </p:sp>
      <p:sp>
        <p:nvSpPr>
          <p:cNvPr id="7" name="Slide Number Placeholder 6">
            <a:extLst>
              <a:ext uri="{FF2B5EF4-FFF2-40B4-BE49-F238E27FC236}">
                <a16:creationId xmlns:a16="http://schemas.microsoft.com/office/drawing/2014/main" id="{762A5AC5-A0BA-E030-0AED-A94F7BAF4444}"/>
              </a:ext>
            </a:extLst>
          </p:cNvPr>
          <p:cNvSpPr>
            <a:spLocks noGrp="1"/>
          </p:cNvSpPr>
          <p:nvPr>
            <p:ph type="sldNum" sz="quarter" idx="12"/>
          </p:nvPr>
        </p:nvSpPr>
        <p:spPr/>
        <p:txBody>
          <a:bodyPr/>
          <a:lstStyle/>
          <a:p>
            <a:fld id="{48F63A3B-78C7-47BE-AE5E-E10140E04643}" type="slidenum">
              <a:rPr lang="en-US" dirty="0"/>
              <a:t>10</a:t>
            </a:fld>
            <a:endParaRPr lang="en-US"/>
          </a:p>
        </p:txBody>
      </p:sp>
      <p:sp>
        <p:nvSpPr>
          <p:cNvPr id="6" name="Footer Placeholder 5">
            <a:extLst>
              <a:ext uri="{FF2B5EF4-FFF2-40B4-BE49-F238E27FC236}">
                <a16:creationId xmlns:a16="http://schemas.microsoft.com/office/drawing/2014/main" id="{EEAF55B1-772B-ABBB-3789-B9A573FBFAD8}"/>
              </a:ext>
            </a:extLst>
          </p:cNvPr>
          <p:cNvSpPr>
            <a:spLocks noGrp="1"/>
          </p:cNvSpPr>
          <p:nvPr>
            <p:ph type="ftr" sz="quarter" idx="11"/>
          </p:nvPr>
        </p:nvSpPr>
        <p:spPr>
          <a:xfrm>
            <a:off x="1278673" y="6356350"/>
            <a:ext cx="7692482" cy="365125"/>
          </a:xfrm>
        </p:spPr>
        <p:txBody>
          <a:bodyPr/>
          <a:lstStyle/>
          <a:p>
            <a:r>
              <a:rPr lang="en-US"/>
              <a:t>LAKE 2022: Conservation of wetlands: ecosystem-based adaptation of climate change, December 28-30, 2022</a:t>
            </a:r>
          </a:p>
        </p:txBody>
      </p:sp>
    </p:spTree>
    <p:extLst>
      <p:ext uri="{BB962C8B-B14F-4D97-AF65-F5344CB8AC3E}">
        <p14:creationId xmlns:p14="http://schemas.microsoft.com/office/powerpoint/2010/main" val="3616982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009D6D5-DAC2-4A8B-A17A-E206B9012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1F8434-8EC1-02FA-C973-C798D6CA604D}"/>
              </a:ext>
            </a:extLst>
          </p:cNvPr>
          <p:cNvSpPr>
            <a:spLocks noGrp="1"/>
          </p:cNvSpPr>
          <p:nvPr>
            <p:ph type="title"/>
          </p:nvPr>
        </p:nvSpPr>
        <p:spPr>
          <a:xfrm>
            <a:off x="141249" y="86344"/>
            <a:ext cx="5251316" cy="613985"/>
          </a:xfrm>
        </p:spPr>
        <p:txBody>
          <a:bodyPr vert="horz" lIns="91440" tIns="45720" rIns="91440" bIns="45720" rtlCol="0" anchor="ctr">
            <a:normAutofit/>
          </a:bodyPr>
          <a:lstStyle/>
          <a:p>
            <a:pPr algn="ctr"/>
            <a:r>
              <a:rPr lang="en-US" sz="3200" b="1">
                <a:latin typeface="Times New Roman"/>
                <a:cs typeface="Times New Roman"/>
              </a:rPr>
              <a:t>Fauna</a:t>
            </a:r>
            <a:endParaRPr lang="en-US"/>
          </a:p>
        </p:txBody>
      </p:sp>
      <p:pic>
        <p:nvPicPr>
          <p:cNvPr id="7" name="Picture 7" descr="A picture containing outdoor&#10;&#10;Description automatically generated">
            <a:extLst>
              <a:ext uri="{FF2B5EF4-FFF2-40B4-BE49-F238E27FC236}">
                <a16:creationId xmlns:a16="http://schemas.microsoft.com/office/drawing/2014/main" id="{4340B9B2-BDA9-0A98-2093-CCA57C8FB23C}"/>
              </a:ext>
            </a:extLst>
          </p:cNvPr>
          <p:cNvPicPr>
            <a:picLocks noGrp="1" noChangeAspect="1"/>
          </p:cNvPicPr>
          <p:nvPr>
            <p:ph type="pic" sz="quarter" idx="13"/>
          </p:nvPr>
        </p:nvPicPr>
        <p:blipFill rotWithShape="1">
          <a:blip r:embed="rId2"/>
          <a:srcRect b="7574"/>
          <a:stretch/>
        </p:blipFill>
        <p:spPr>
          <a:xfrm>
            <a:off x="6861117" y="10"/>
            <a:ext cx="5330883"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Footer Placeholder 4">
            <a:extLst>
              <a:ext uri="{FF2B5EF4-FFF2-40B4-BE49-F238E27FC236}">
                <a16:creationId xmlns:a16="http://schemas.microsoft.com/office/drawing/2014/main" id="{22F719D1-2914-3F45-E803-492F9985C39B}"/>
              </a:ext>
            </a:extLst>
          </p:cNvPr>
          <p:cNvSpPr>
            <a:spLocks noGrp="1"/>
          </p:cNvSpPr>
          <p:nvPr>
            <p:ph type="ftr" sz="quarter" idx="11"/>
          </p:nvPr>
        </p:nvSpPr>
        <p:spPr>
          <a:xfrm>
            <a:off x="2283125" y="6456991"/>
            <a:ext cx="5139905" cy="264484"/>
          </a:xfrm>
        </p:spPr>
        <p:txBody>
          <a:bodyPr vert="horz" lIns="91440" tIns="45720" rIns="91440" bIns="45720" rtlCol="0" anchor="ctr">
            <a:noAutofit/>
          </a:bodyPr>
          <a:lstStyle/>
          <a:p>
            <a:pPr>
              <a:lnSpc>
                <a:spcPct val="90000"/>
              </a:lnSpc>
              <a:spcAft>
                <a:spcPts val="600"/>
              </a:spcAft>
              <a:defRPr/>
            </a:pPr>
            <a:r>
              <a:rPr lang="en-US" kern="1200">
                <a:latin typeface="Calibri" panose="020F0502020204030204"/>
                <a:ea typeface="+mn-ea"/>
                <a:cs typeface="+mn-cs"/>
              </a:rPr>
              <a:t>LAKE 2022: Conservation of wetlands: ecosystem-based adaptation of climate change, December 28-30, 2022</a:t>
            </a:r>
            <a:endParaRPr lang="en-US" kern="1200">
              <a:latin typeface="Calibri" panose="020F0502020204030204"/>
              <a:ea typeface="Calibri"/>
              <a:cs typeface="Calibri"/>
            </a:endParaRPr>
          </a:p>
        </p:txBody>
      </p:sp>
      <p:sp>
        <p:nvSpPr>
          <p:cNvPr id="6" name="Slide Number Placeholder 5">
            <a:extLst>
              <a:ext uri="{FF2B5EF4-FFF2-40B4-BE49-F238E27FC236}">
                <a16:creationId xmlns:a16="http://schemas.microsoft.com/office/drawing/2014/main" id="{40F852E5-F8EB-F6BC-4C3F-4ED3EEDF2F2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57F1E4F-1CFF-5643-939E-217C01CDF565}" type="slidenum">
              <a:rPr lang="en-US" dirty="0">
                <a:solidFill>
                  <a:srgbClr val="FFFFFF"/>
                </a:solidFill>
                <a:latin typeface="Calibri" panose="020F0502020204030204"/>
              </a:rPr>
              <a:pPr>
                <a:spcAft>
                  <a:spcPts val="600"/>
                </a:spcAft>
                <a:defRPr/>
              </a:pPr>
              <a:t>11</a:t>
            </a:fld>
            <a:endParaRPr lang="en-US">
              <a:solidFill>
                <a:srgbClr val="FFFFFF"/>
              </a:solidFill>
              <a:latin typeface="Calibri" panose="020F0502020204030204"/>
            </a:endParaRPr>
          </a:p>
        </p:txBody>
      </p:sp>
      <p:pic>
        <p:nvPicPr>
          <p:cNvPr id="9" name="Picture 9">
            <a:extLst>
              <a:ext uri="{FF2B5EF4-FFF2-40B4-BE49-F238E27FC236}">
                <a16:creationId xmlns:a16="http://schemas.microsoft.com/office/drawing/2014/main" id="{B5217299-980A-8A7C-A01C-50FC82B2D42C}"/>
              </a:ext>
            </a:extLst>
          </p:cNvPr>
          <p:cNvPicPr>
            <a:picLocks noChangeAspect="1"/>
          </p:cNvPicPr>
          <p:nvPr/>
        </p:nvPicPr>
        <p:blipFill rotWithShape="1">
          <a:blip r:embed="rId3"/>
          <a:srcRect l="610" t="24044" r="-1220" b="27322"/>
          <a:stretch/>
        </p:blipFill>
        <p:spPr>
          <a:xfrm>
            <a:off x="4655564" y="1103339"/>
            <a:ext cx="2333144" cy="2488660"/>
          </a:xfrm>
          <a:prstGeom prst="rect">
            <a:avLst/>
          </a:prstGeom>
        </p:spPr>
      </p:pic>
      <p:pic>
        <p:nvPicPr>
          <p:cNvPr id="10" name="Picture 10" descr="A picture containing outdoor, bird, bird of prey, day&#10;&#10;Description automatically generated">
            <a:extLst>
              <a:ext uri="{FF2B5EF4-FFF2-40B4-BE49-F238E27FC236}">
                <a16:creationId xmlns:a16="http://schemas.microsoft.com/office/drawing/2014/main" id="{642309E0-EDCE-4137-D601-C85681242927}"/>
              </a:ext>
            </a:extLst>
          </p:cNvPr>
          <p:cNvPicPr>
            <a:picLocks noChangeAspect="1"/>
          </p:cNvPicPr>
          <p:nvPr/>
        </p:nvPicPr>
        <p:blipFill rotWithShape="1">
          <a:blip r:embed="rId4"/>
          <a:srcRect l="21731" t="35124" r="50460" b="30578"/>
          <a:stretch/>
        </p:blipFill>
        <p:spPr>
          <a:xfrm>
            <a:off x="146263" y="1105609"/>
            <a:ext cx="4517607" cy="2494561"/>
          </a:xfrm>
          <a:prstGeom prst="rect">
            <a:avLst/>
          </a:prstGeom>
        </p:spPr>
      </p:pic>
      <p:pic>
        <p:nvPicPr>
          <p:cNvPr id="4" name="Picture 7">
            <a:extLst>
              <a:ext uri="{FF2B5EF4-FFF2-40B4-BE49-F238E27FC236}">
                <a16:creationId xmlns:a16="http://schemas.microsoft.com/office/drawing/2014/main" id="{397308D1-B743-FB89-727E-51E27FB557B4}"/>
              </a:ext>
            </a:extLst>
          </p:cNvPr>
          <p:cNvPicPr>
            <a:picLocks noChangeAspect="1"/>
          </p:cNvPicPr>
          <p:nvPr/>
        </p:nvPicPr>
        <p:blipFill>
          <a:blip r:embed="rId5"/>
          <a:stretch>
            <a:fillRect/>
          </a:stretch>
        </p:blipFill>
        <p:spPr>
          <a:xfrm>
            <a:off x="143107" y="3598199"/>
            <a:ext cx="3728224" cy="2802529"/>
          </a:xfrm>
          <a:prstGeom prst="rect">
            <a:avLst/>
          </a:prstGeom>
        </p:spPr>
      </p:pic>
      <p:pic>
        <p:nvPicPr>
          <p:cNvPr id="15" name="Picture 15">
            <a:extLst>
              <a:ext uri="{FF2B5EF4-FFF2-40B4-BE49-F238E27FC236}">
                <a16:creationId xmlns:a16="http://schemas.microsoft.com/office/drawing/2014/main" id="{E97F461B-5C13-B9DB-B62C-78F6EDD788B6}"/>
              </a:ext>
            </a:extLst>
          </p:cNvPr>
          <p:cNvPicPr>
            <a:picLocks noChangeAspect="1"/>
          </p:cNvPicPr>
          <p:nvPr/>
        </p:nvPicPr>
        <p:blipFill>
          <a:blip r:embed="rId6"/>
          <a:stretch>
            <a:fillRect/>
          </a:stretch>
        </p:blipFill>
        <p:spPr>
          <a:xfrm>
            <a:off x="3878766" y="3598199"/>
            <a:ext cx="3245004" cy="2430821"/>
          </a:xfrm>
          <a:prstGeom prst="rect">
            <a:avLst/>
          </a:prstGeom>
        </p:spPr>
      </p:pic>
    </p:spTree>
    <p:extLst>
      <p:ext uri="{BB962C8B-B14F-4D97-AF65-F5344CB8AC3E}">
        <p14:creationId xmlns:p14="http://schemas.microsoft.com/office/powerpoint/2010/main" val="4137149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3E13C6E-871D-CBD1-F46E-E10921E33828}"/>
              </a:ext>
            </a:extLst>
          </p:cNvPr>
          <p:cNvSpPr>
            <a:spLocks noGrp="1"/>
          </p:cNvSpPr>
          <p:nvPr>
            <p:ph type="ftr" sz="quarter" idx="11"/>
          </p:nvPr>
        </p:nvSpPr>
        <p:spPr/>
        <p:txBody>
          <a:bodyPr/>
          <a:lstStyle/>
          <a:p>
            <a:r>
              <a:rPr lang="en-US"/>
              <a:t>LAKE 2022: Conservation of wetlands: ecosystem-based adaptation of climate change, December 28-30, 2022</a:t>
            </a:r>
          </a:p>
        </p:txBody>
      </p:sp>
      <p:sp>
        <p:nvSpPr>
          <p:cNvPr id="3" name="Slide Number Placeholder 2">
            <a:extLst>
              <a:ext uri="{FF2B5EF4-FFF2-40B4-BE49-F238E27FC236}">
                <a16:creationId xmlns:a16="http://schemas.microsoft.com/office/drawing/2014/main" id="{6C4899D7-55FC-700F-B016-D2F40CEFD3D7}"/>
              </a:ext>
            </a:extLst>
          </p:cNvPr>
          <p:cNvSpPr>
            <a:spLocks noGrp="1"/>
          </p:cNvSpPr>
          <p:nvPr>
            <p:ph type="sldNum" sz="quarter" idx="12"/>
          </p:nvPr>
        </p:nvSpPr>
        <p:spPr/>
        <p:txBody>
          <a:bodyPr/>
          <a:lstStyle/>
          <a:p>
            <a:fld id="{48F63A3B-78C7-47BE-AE5E-E10140E04643}" type="slidenum">
              <a:rPr lang="en-US" dirty="0"/>
              <a:t>12</a:t>
            </a:fld>
            <a:endParaRPr lang="en-US"/>
          </a:p>
        </p:txBody>
      </p:sp>
      <p:graphicFrame>
        <p:nvGraphicFramePr>
          <p:cNvPr id="5" name="Table 4">
            <a:extLst>
              <a:ext uri="{FF2B5EF4-FFF2-40B4-BE49-F238E27FC236}">
                <a16:creationId xmlns:a16="http://schemas.microsoft.com/office/drawing/2014/main" id="{DB870C1B-10E2-E8FF-6709-2BBA7D9A5D49}"/>
              </a:ext>
            </a:extLst>
          </p:cNvPr>
          <p:cNvGraphicFramePr>
            <a:graphicFrameLocks noGrp="1"/>
          </p:cNvGraphicFramePr>
          <p:nvPr>
            <p:extLst>
              <p:ext uri="{D42A27DB-BD31-4B8C-83A1-F6EECF244321}">
                <p14:modId xmlns:p14="http://schemas.microsoft.com/office/powerpoint/2010/main" val="533957253"/>
              </p:ext>
            </p:extLst>
          </p:nvPr>
        </p:nvGraphicFramePr>
        <p:xfrm>
          <a:off x="0" y="14377"/>
          <a:ext cx="12188341" cy="6211495"/>
        </p:xfrm>
        <a:graphic>
          <a:graphicData uri="http://schemas.openxmlformats.org/drawingml/2006/table">
            <a:tbl>
              <a:tblPr firstRow="1" bandRow="1">
                <a:tableStyleId>{68D230F3-CF80-4859-8CE7-A43EE81993B5}</a:tableStyleId>
              </a:tblPr>
              <a:tblGrid>
                <a:gridCol w="1822823">
                  <a:extLst>
                    <a:ext uri="{9D8B030D-6E8A-4147-A177-3AD203B41FA5}">
                      <a16:colId xmlns:a16="http://schemas.microsoft.com/office/drawing/2014/main" val="4082761786"/>
                    </a:ext>
                  </a:extLst>
                </a:gridCol>
                <a:gridCol w="1269997">
                  <a:extLst>
                    <a:ext uri="{9D8B030D-6E8A-4147-A177-3AD203B41FA5}">
                      <a16:colId xmlns:a16="http://schemas.microsoft.com/office/drawing/2014/main" val="1557716299"/>
                    </a:ext>
                  </a:extLst>
                </a:gridCol>
                <a:gridCol w="1568823">
                  <a:extLst>
                    <a:ext uri="{9D8B030D-6E8A-4147-A177-3AD203B41FA5}">
                      <a16:colId xmlns:a16="http://schemas.microsoft.com/office/drawing/2014/main" val="1883909488"/>
                    </a:ext>
                  </a:extLst>
                </a:gridCol>
                <a:gridCol w="1763058">
                  <a:extLst>
                    <a:ext uri="{9D8B030D-6E8A-4147-A177-3AD203B41FA5}">
                      <a16:colId xmlns:a16="http://schemas.microsoft.com/office/drawing/2014/main" val="3421430175"/>
                    </a:ext>
                  </a:extLst>
                </a:gridCol>
                <a:gridCol w="1972235">
                  <a:extLst>
                    <a:ext uri="{9D8B030D-6E8A-4147-A177-3AD203B41FA5}">
                      <a16:colId xmlns:a16="http://schemas.microsoft.com/office/drawing/2014/main" val="1755943214"/>
                    </a:ext>
                  </a:extLst>
                </a:gridCol>
                <a:gridCol w="2110834">
                  <a:extLst>
                    <a:ext uri="{9D8B030D-6E8A-4147-A177-3AD203B41FA5}">
                      <a16:colId xmlns:a16="http://schemas.microsoft.com/office/drawing/2014/main" val="3728411746"/>
                    </a:ext>
                  </a:extLst>
                </a:gridCol>
                <a:gridCol w="1680571">
                  <a:extLst>
                    <a:ext uri="{9D8B030D-6E8A-4147-A177-3AD203B41FA5}">
                      <a16:colId xmlns:a16="http://schemas.microsoft.com/office/drawing/2014/main" val="3314300234"/>
                    </a:ext>
                  </a:extLst>
                </a:gridCol>
              </a:tblGrid>
              <a:tr h="412233">
                <a:tc>
                  <a:txBody>
                    <a:bodyPr/>
                    <a:lstStyle/>
                    <a:p>
                      <a:pPr fontAlgn="base"/>
                      <a:r>
                        <a:rPr lang="en-US" sz="2250">
                          <a:effectLst/>
                        </a:rPr>
                        <a:t>Species​</a:t>
                      </a:r>
                    </a:p>
                  </a:txBody>
                  <a:tcPr/>
                </a:tc>
                <a:tc>
                  <a:txBody>
                    <a:bodyPr/>
                    <a:lstStyle/>
                    <a:p>
                      <a:pPr fontAlgn="base"/>
                      <a:r>
                        <a:rPr lang="en-US" sz="2250">
                          <a:effectLst/>
                        </a:rPr>
                        <a:t>Kingdom​</a:t>
                      </a:r>
                    </a:p>
                  </a:txBody>
                  <a:tcPr/>
                </a:tc>
                <a:tc>
                  <a:txBody>
                    <a:bodyPr/>
                    <a:lstStyle/>
                    <a:p>
                      <a:pPr fontAlgn="base"/>
                      <a:r>
                        <a:rPr lang="en-US" sz="2250">
                          <a:effectLst/>
                        </a:rPr>
                        <a:t>Phylum​</a:t>
                      </a:r>
                    </a:p>
                  </a:txBody>
                  <a:tcPr/>
                </a:tc>
                <a:tc>
                  <a:txBody>
                    <a:bodyPr/>
                    <a:lstStyle/>
                    <a:p>
                      <a:pPr fontAlgn="base"/>
                      <a:r>
                        <a:rPr lang="en-US" sz="2250">
                          <a:effectLst/>
                        </a:rPr>
                        <a:t>Class​</a:t>
                      </a:r>
                    </a:p>
                  </a:txBody>
                  <a:tcPr/>
                </a:tc>
                <a:tc>
                  <a:txBody>
                    <a:bodyPr/>
                    <a:lstStyle/>
                    <a:p>
                      <a:pPr fontAlgn="base"/>
                      <a:r>
                        <a:rPr lang="en-US" sz="2250">
                          <a:effectLst/>
                        </a:rPr>
                        <a:t>Order​</a:t>
                      </a:r>
                    </a:p>
                  </a:txBody>
                  <a:tcPr/>
                </a:tc>
                <a:tc>
                  <a:txBody>
                    <a:bodyPr/>
                    <a:lstStyle/>
                    <a:p>
                      <a:pPr fontAlgn="base"/>
                      <a:r>
                        <a:rPr lang="en-US" sz="2250">
                          <a:effectLst/>
                        </a:rPr>
                        <a:t>Family​</a:t>
                      </a:r>
                    </a:p>
                  </a:txBody>
                  <a:tcPr/>
                </a:tc>
                <a:tc>
                  <a:txBody>
                    <a:bodyPr/>
                    <a:lstStyle/>
                    <a:p>
                      <a:pPr fontAlgn="base"/>
                      <a:r>
                        <a:rPr lang="en-US" sz="2250">
                          <a:effectLst/>
                        </a:rPr>
                        <a:t>Genus​</a:t>
                      </a:r>
                    </a:p>
                  </a:txBody>
                  <a:tcPr/>
                </a:tc>
                <a:extLst>
                  <a:ext uri="{0D108BD9-81ED-4DB2-BD59-A6C34878D82A}">
                    <a16:rowId xmlns:a16="http://schemas.microsoft.com/office/drawing/2014/main" val="1803942686"/>
                  </a:ext>
                </a:extLst>
              </a:tr>
              <a:tr h="967852">
                <a:tc>
                  <a:txBody>
                    <a:bodyPr/>
                    <a:lstStyle/>
                    <a:p>
                      <a:pPr fontAlgn="base"/>
                      <a:r>
                        <a:rPr lang="en-US" sz="2250" err="1">
                          <a:effectLst/>
                        </a:rPr>
                        <a:t>Camponotus</a:t>
                      </a:r>
                      <a:r>
                        <a:rPr lang="en-US" sz="2250">
                          <a:effectLst/>
                        </a:rPr>
                        <a:t> </a:t>
                      </a:r>
                      <a:r>
                        <a:rPr lang="en-US" sz="2250" err="1">
                          <a:effectLst/>
                        </a:rPr>
                        <a:t>herculeanus</a:t>
                      </a:r>
                      <a:r>
                        <a:rPr lang="en-US" sz="2250">
                          <a:effectLst/>
                        </a:rPr>
                        <a:t>​</a:t>
                      </a:r>
                    </a:p>
                  </a:txBody>
                  <a:tcPr/>
                </a:tc>
                <a:tc>
                  <a:txBody>
                    <a:bodyPr/>
                    <a:lstStyle/>
                    <a:p>
                      <a:pPr fontAlgn="base"/>
                      <a:r>
                        <a:rPr lang="en-US" sz="2250">
                          <a:effectLst/>
                        </a:rPr>
                        <a:t>Animalia​</a:t>
                      </a:r>
                    </a:p>
                  </a:txBody>
                  <a:tcPr/>
                </a:tc>
                <a:tc>
                  <a:txBody>
                    <a:bodyPr/>
                    <a:lstStyle/>
                    <a:p>
                      <a:pPr fontAlgn="base"/>
                      <a:r>
                        <a:rPr lang="en-US" sz="2250">
                          <a:effectLst/>
                        </a:rPr>
                        <a:t>Arthropoda​</a:t>
                      </a:r>
                    </a:p>
                  </a:txBody>
                  <a:tcPr/>
                </a:tc>
                <a:tc>
                  <a:txBody>
                    <a:bodyPr/>
                    <a:lstStyle/>
                    <a:p>
                      <a:pPr fontAlgn="base"/>
                      <a:r>
                        <a:rPr lang="en-US" sz="2250" err="1">
                          <a:effectLst/>
                        </a:rPr>
                        <a:t>Insecta</a:t>
                      </a:r>
                      <a:r>
                        <a:rPr lang="en-US" sz="2250">
                          <a:effectLst/>
                        </a:rPr>
                        <a:t>​</a:t>
                      </a:r>
                    </a:p>
                  </a:txBody>
                  <a:tcPr/>
                </a:tc>
                <a:tc>
                  <a:txBody>
                    <a:bodyPr/>
                    <a:lstStyle/>
                    <a:p>
                      <a:pPr fontAlgn="base"/>
                      <a:r>
                        <a:rPr lang="en-US" sz="2250">
                          <a:effectLst/>
                        </a:rPr>
                        <a:t>Hymenoptera​</a:t>
                      </a:r>
                    </a:p>
                  </a:txBody>
                  <a:tcPr/>
                </a:tc>
                <a:tc>
                  <a:txBody>
                    <a:bodyPr/>
                    <a:lstStyle/>
                    <a:p>
                      <a:pPr fontAlgn="base"/>
                      <a:r>
                        <a:rPr lang="en-US" sz="2250">
                          <a:effectLst/>
                        </a:rPr>
                        <a:t>Formicidae​</a:t>
                      </a:r>
                    </a:p>
                  </a:txBody>
                  <a:tcPr/>
                </a:tc>
                <a:tc>
                  <a:txBody>
                    <a:bodyPr/>
                    <a:lstStyle/>
                    <a:p>
                      <a:pPr fontAlgn="base"/>
                      <a:r>
                        <a:rPr lang="en-US" sz="2250" err="1">
                          <a:effectLst/>
                        </a:rPr>
                        <a:t>Camponotus</a:t>
                      </a:r>
                      <a:r>
                        <a:rPr lang="en-US" sz="2250">
                          <a:effectLst/>
                        </a:rPr>
                        <a:t>​</a:t>
                      </a:r>
                    </a:p>
                  </a:txBody>
                  <a:tcPr/>
                </a:tc>
                <a:extLst>
                  <a:ext uri="{0D108BD9-81ED-4DB2-BD59-A6C34878D82A}">
                    <a16:rowId xmlns:a16="http://schemas.microsoft.com/office/drawing/2014/main" val="3258164867"/>
                  </a:ext>
                </a:extLst>
              </a:tr>
              <a:tr h="681081">
                <a:tc>
                  <a:txBody>
                    <a:bodyPr/>
                    <a:lstStyle/>
                    <a:p>
                      <a:pPr fontAlgn="base"/>
                      <a:r>
                        <a:rPr lang="en-US" sz="2250">
                          <a:effectLst/>
                        </a:rPr>
                        <a:t>Argiope </a:t>
                      </a:r>
                      <a:br>
                        <a:rPr lang="en-US" sz="2250">
                          <a:effectLst/>
                        </a:rPr>
                      </a:br>
                      <a:r>
                        <a:rPr lang="en-US" sz="2250" err="1">
                          <a:effectLst/>
                        </a:rPr>
                        <a:t>Anasuja</a:t>
                      </a:r>
                      <a:r>
                        <a:rPr lang="en-US" sz="2250">
                          <a:effectLst/>
                        </a:rPr>
                        <a:t>​</a:t>
                      </a:r>
                    </a:p>
                  </a:txBody>
                  <a:tcPr/>
                </a:tc>
                <a:tc>
                  <a:txBody>
                    <a:bodyPr/>
                    <a:lstStyle/>
                    <a:p>
                      <a:pPr fontAlgn="base"/>
                      <a:r>
                        <a:rPr lang="en-US" sz="2250">
                          <a:effectLst/>
                        </a:rPr>
                        <a:t>Animalia​</a:t>
                      </a:r>
                    </a:p>
                  </a:txBody>
                  <a:tcPr/>
                </a:tc>
                <a:tc>
                  <a:txBody>
                    <a:bodyPr/>
                    <a:lstStyle/>
                    <a:p>
                      <a:pPr fontAlgn="base"/>
                      <a:r>
                        <a:rPr lang="en-US" sz="2250">
                          <a:effectLst/>
                        </a:rPr>
                        <a:t>Arthropoda​</a:t>
                      </a:r>
                    </a:p>
                  </a:txBody>
                  <a:tcPr/>
                </a:tc>
                <a:tc>
                  <a:txBody>
                    <a:bodyPr/>
                    <a:lstStyle/>
                    <a:p>
                      <a:pPr fontAlgn="base"/>
                      <a:r>
                        <a:rPr lang="en-US" sz="2250" err="1">
                          <a:effectLst/>
                        </a:rPr>
                        <a:t>Euchelicerata</a:t>
                      </a:r>
                      <a:r>
                        <a:rPr lang="en-US" sz="2250">
                          <a:effectLst/>
                        </a:rPr>
                        <a:t>​</a:t>
                      </a:r>
                    </a:p>
                  </a:txBody>
                  <a:tcPr/>
                </a:tc>
                <a:tc>
                  <a:txBody>
                    <a:bodyPr/>
                    <a:lstStyle/>
                    <a:p>
                      <a:pPr fontAlgn="base"/>
                      <a:r>
                        <a:rPr lang="en-US" sz="2250">
                          <a:effectLst/>
                        </a:rPr>
                        <a:t>Araneae​</a:t>
                      </a:r>
                    </a:p>
                  </a:txBody>
                  <a:tcPr/>
                </a:tc>
                <a:tc>
                  <a:txBody>
                    <a:bodyPr/>
                    <a:lstStyle/>
                    <a:p>
                      <a:pPr fontAlgn="base"/>
                      <a:r>
                        <a:rPr lang="en-US" sz="2250">
                          <a:effectLst/>
                        </a:rPr>
                        <a:t>Araneidae​</a:t>
                      </a:r>
                    </a:p>
                  </a:txBody>
                  <a:tcPr/>
                </a:tc>
                <a:tc>
                  <a:txBody>
                    <a:bodyPr/>
                    <a:lstStyle/>
                    <a:p>
                      <a:pPr fontAlgn="base"/>
                      <a:r>
                        <a:rPr lang="en-US" sz="2250">
                          <a:effectLst/>
                        </a:rPr>
                        <a:t>Argiope​</a:t>
                      </a:r>
                    </a:p>
                  </a:txBody>
                  <a:tcPr/>
                </a:tc>
                <a:extLst>
                  <a:ext uri="{0D108BD9-81ED-4DB2-BD59-A6C34878D82A}">
                    <a16:rowId xmlns:a16="http://schemas.microsoft.com/office/drawing/2014/main" val="376722660"/>
                  </a:ext>
                </a:extLst>
              </a:tr>
              <a:tr h="681081">
                <a:tc>
                  <a:txBody>
                    <a:bodyPr/>
                    <a:lstStyle/>
                    <a:p>
                      <a:pPr fontAlgn="base"/>
                      <a:r>
                        <a:rPr lang="en-US" sz="2250">
                          <a:effectLst/>
                        </a:rPr>
                        <a:t>Striped lynx spider​</a:t>
                      </a:r>
                    </a:p>
                  </a:txBody>
                  <a:tcPr/>
                </a:tc>
                <a:tc>
                  <a:txBody>
                    <a:bodyPr/>
                    <a:lstStyle/>
                    <a:p>
                      <a:pPr fontAlgn="base"/>
                      <a:r>
                        <a:rPr lang="en-US" sz="2250">
                          <a:effectLst/>
                        </a:rPr>
                        <a:t>Animalia​</a:t>
                      </a:r>
                    </a:p>
                  </a:txBody>
                  <a:tcPr/>
                </a:tc>
                <a:tc>
                  <a:txBody>
                    <a:bodyPr/>
                    <a:lstStyle/>
                    <a:p>
                      <a:pPr fontAlgn="base"/>
                      <a:r>
                        <a:rPr lang="en-US" sz="2250">
                          <a:effectLst/>
                        </a:rPr>
                        <a:t>Arthropoda​</a:t>
                      </a:r>
                    </a:p>
                  </a:txBody>
                  <a:tcPr/>
                </a:tc>
                <a:tc>
                  <a:txBody>
                    <a:bodyPr/>
                    <a:lstStyle/>
                    <a:p>
                      <a:pPr fontAlgn="base"/>
                      <a:r>
                        <a:rPr lang="en-US" sz="2250" err="1">
                          <a:effectLst/>
                        </a:rPr>
                        <a:t>Euchelicerata</a:t>
                      </a:r>
                      <a:r>
                        <a:rPr lang="en-US" sz="2250">
                          <a:effectLst/>
                        </a:rPr>
                        <a:t>​</a:t>
                      </a:r>
                    </a:p>
                  </a:txBody>
                  <a:tcPr/>
                </a:tc>
                <a:tc>
                  <a:txBody>
                    <a:bodyPr/>
                    <a:lstStyle/>
                    <a:p>
                      <a:pPr fontAlgn="base"/>
                      <a:r>
                        <a:rPr lang="en-US" sz="2250">
                          <a:effectLst/>
                        </a:rPr>
                        <a:t>Araneae​</a:t>
                      </a:r>
                    </a:p>
                  </a:txBody>
                  <a:tcPr/>
                </a:tc>
                <a:tc>
                  <a:txBody>
                    <a:bodyPr/>
                    <a:lstStyle/>
                    <a:p>
                      <a:pPr fontAlgn="base"/>
                      <a:r>
                        <a:rPr lang="en-US" sz="2250" err="1">
                          <a:effectLst/>
                        </a:rPr>
                        <a:t>Oxyopidae</a:t>
                      </a:r>
                      <a:r>
                        <a:rPr lang="en-US" sz="2250">
                          <a:effectLst/>
                        </a:rPr>
                        <a:t>​</a:t>
                      </a:r>
                    </a:p>
                  </a:txBody>
                  <a:tcPr/>
                </a:tc>
                <a:tc>
                  <a:txBody>
                    <a:bodyPr/>
                    <a:lstStyle/>
                    <a:p>
                      <a:pPr fontAlgn="base"/>
                      <a:r>
                        <a:rPr lang="en-US" sz="2250" err="1">
                          <a:effectLst/>
                        </a:rPr>
                        <a:t>Oxyopes</a:t>
                      </a:r>
                      <a:r>
                        <a:rPr lang="en-US" sz="2250">
                          <a:effectLst/>
                        </a:rPr>
                        <a:t>​</a:t>
                      </a:r>
                    </a:p>
                  </a:txBody>
                  <a:tcPr/>
                </a:tc>
                <a:extLst>
                  <a:ext uri="{0D108BD9-81ED-4DB2-BD59-A6C34878D82A}">
                    <a16:rowId xmlns:a16="http://schemas.microsoft.com/office/drawing/2014/main" val="2214016784"/>
                  </a:ext>
                </a:extLst>
              </a:tr>
              <a:tr h="681081">
                <a:tc>
                  <a:txBody>
                    <a:bodyPr/>
                    <a:lstStyle/>
                    <a:p>
                      <a:pPr fontAlgn="base"/>
                      <a:r>
                        <a:rPr lang="en-US" sz="2250">
                          <a:effectLst/>
                        </a:rPr>
                        <a:t>Carpenter ant​</a:t>
                      </a:r>
                    </a:p>
                  </a:txBody>
                  <a:tcPr/>
                </a:tc>
                <a:tc>
                  <a:txBody>
                    <a:bodyPr/>
                    <a:lstStyle/>
                    <a:p>
                      <a:pPr fontAlgn="base"/>
                      <a:r>
                        <a:rPr lang="en-US" sz="2250">
                          <a:effectLst/>
                        </a:rPr>
                        <a:t>Animalia​</a:t>
                      </a:r>
                    </a:p>
                  </a:txBody>
                  <a:tcPr/>
                </a:tc>
                <a:tc>
                  <a:txBody>
                    <a:bodyPr/>
                    <a:lstStyle/>
                    <a:p>
                      <a:pPr fontAlgn="base"/>
                      <a:r>
                        <a:rPr lang="en-US" sz="2250">
                          <a:effectLst/>
                        </a:rPr>
                        <a:t>Arthropoda​</a:t>
                      </a:r>
                    </a:p>
                  </a:txBody>
                  <a:tcPr/>
                </a:tc>
                <a:tc>
                  <a:txBody>
                    <a:bodyPr/>
                    <a:lstStyle/>
                    <a:p>
                      <a:pPr fontAlgn="base"/>
                      <a:r>
                        <a:rPr lang="en-US" sz="2250" err="1">
                          <a:effectLst/>
                        </a:rPr>
                        <a:t>Insecta</a:t>
                      </a:r>
                      <a:r>
                        <a:rPr lang="en-US" sz="2250">
                          <a:effectLst/>
                        </a:rPr>
                        <a:t>​</a:t>
                      </a:r>
                    </a:p>
                  </a:txBody>
                  <a:tcPr/>
                </a:tc>
                <a:tc>
                  <a:txBody>
                    <a:bodyPr/>
                    <a:lstStyle/>
                    <a:p>
                      <a:pPr fontAlgn="base"/>
                      <a:r>
                        <a:rPr lang="en-US" sz="2250">
                          <a:effectLst/>
                        </a:rPr>
                        <a:t>Hymenoptera​</a:t>
                      </a:r>
                    </a:p>
                  </a:txBody>
                  <a:tcPr/>
                </a:tc>
                <a:tc>
                  <a:txBody>
                    <a:bodyPr/>
                    <a:lstStyle/>
                    <a:p>
                      <a:pPr fontAlgn="base"/>
                      <a:r>
                        <a:rPr lang="en-US" sz="2250">
                          <a:effectLst/>
                        </a:rPr>
                        <a:t>Formicidae​</a:t>
                      </a:r>
                    </a:p>
                  </a:txBody>
                  <a:tcPr/>
                </a:tc>
                <a:tc>
                  <a:txBody>
                    <a:bodyPr/>
                    <a:lstStyle/>
                    <a:p>
                      <a:pPr fontAlgn="base"/>
                      <a:r>
                        <a:rPr lang="en-US" sz="2250" err="1">
                          <a:effectLst/>
                        </a:rPr>
                        <a:t>Camponotus</a:t>
                      </a:r>
                      <a:r>
                        <a:rPr lang="en-US" sz="2250">
                          <a:effectLst/>
                        </a:rPr>
                        <a:t>​</a:t>
                      </a:r>
                    </a:p>
                  </a:txBody>
                  <a:tcPr/>
                </a:tc>
                <a:extLst>
                  <a:ext uri="{0D108BD9-81ED-4DB2-BD59-A6C34878D82A}">
                    <a16:rowId xmlns:a16="http://schemas.microsoft.com/office/drawing/2014/main" val="255393441"/>
                  </a:ext>
                </a:extLst>
              </a:tr>
              <a:tr h="681081">
                <a:tc>
                  <a:txBody>
                    <a:bodyPr/>
                    <a:lstStyle/>
                    <a:p>
                      <a:pPr fontAlgn="base"/>
                      <a:r>
                        <a:rPr lang="en-US" sz="2250">
                          <a:effectLst/>
                        </a:rPr>
                        <a:t>Orchid mantis​</a:t>
                      </a:r>
                    </a:p>
                  </a:txBody>
                  <a:tcPr/>
                </a:tc>
                <a:tc>
                  <a:txBody>
                    <a:bodyPr/>
                    <a:lstStyle/>
                    <a:p>
                      <a:pPr fontAlgn="base"/>
                      <a:r>
                        <a:rPr lang="en-US" sz="2250">
                          <a:effectLst/>
                        </a:rPr>
                        <a:t>Animalia​</a:t>
                      </a:r>
                    </a:p>
                  </a:txBody>
                  <a:tcPr/>
                </a:tc>
                <a:tc>
                  <a:txBody>
                    <a:bodyPr/>
                    <a:lstStyle/>
                    <a:p>
                      <a:pPr fontAlgn="base"/>
                      <a:r>
                        <a:rPr lang="en-US" sz="2250">
                          <a:effectLst/>
                        </a:rPr>
                        <a:t>Arthropoda​</a:t>
                      </a:r>
                    </a:p>
                  </a:txBody>
                  <a:tcPr/>
                </a:tc>
                <a:tc>
                  <a:txBody>
                    <a:bodyPr/>
                    <a:lstStyle/>
                    <a:p>
                      <a:pPr fontAlgn="base"/>
                      <a:r>
                        <a:rPr lang="en-US" sz="2250" err="1">
                          <a:effectLst/>
                        </a:rPr>
                        <a:t>Insecta</a:t>
                      </a:r>
                      <a:r>
                        <a:rPr lang="en-US" sz="2250">
                          <a:effectLst/>
                        </a:rPr>
                        <a:t>​</a:t>
                      </a:r>
                    </a:p>
                  </a:txBody>
                  <a:tcPr/>
                </a:tc>
                <a:tc>
                  <a:txBody>
                    <a:bodyPr/>
                    <a:lstStyle/>
                    <a:p>
                      <a:pPr fontAlgn="base"/>
                      <a:r>
                        <a:rPr lang="en-US" sz="2250" err="1">
                          <a:effectLst/>
                        </a:rPr>
                        <a:t>Mantodea</a:t>
                      </a:r>
                      <a:r>
                        <a:rPr lang="en-US" sz="2250">
                          <a:effectLst/>
                        </a:rPr>
                        <a:t>​</a:t>
                      </a:r>
                    </a:p>
                  </a:txBody>
                  <a:tcPr/>
                </a:tc>
                <a:tc>
                  <a:txBody>
                    <a:bodyPr/>
                    <a:lstStyle/>
                    <a:p>
                      <a:pPr fontAlgn="base"/>
                      <a:r>
                        <a:rPr lang="en-US" sz="2250" err="1">
                          <a:effectLst/>
                        </a:rPr>
                        <a:t>Hymenopodidae</a:t>
                      </a:r>
                      <a:r>
                        <a:rPr lang="en-US" sz="2250">
                          <a:effectLst/>
                        </a:rPr>
                        <a:t>​</a:t>
                      </a:r>
                    </a:p>
                  </a:txBody>
                  <a:tcPr/>
                </a:tc>
                <a:tc>
                  <a:txBody>
                    <a:bodyPr/>
                    <a:lstStyle/>
                    <a:p>
                      <a:pPr fontAlgn="base"/>
                      <a:r>
                        <a:rPr lang="en-US" sz="2250" err="1">
                          <a:effectLst/>
                        </a:rPr>
                        <a:t>Hymenopus</a:t>
                      </a:r>
                      <a:r>
                        <a:rPr lang="en-US" sz="2250">
                          <a:effectLst/>
                        </a:rPr>
                        <a:t>​</a:t>
                      </a:r>
                    </a:p>
                  </a:txBody>
                  <a:tcPr/>
                </a:tc>
                <a:extLst>
                  <a:ext uri="{0D108BD9-81ED-4DB2-BD59-A6C34878D82A}">
                    <a16:rowId xmlns:a16="http://schemas.microsoft.com/office/drawing/2014/main" val="1804519655"/>
                  </a:ext>
                </a:extLst>
              </a:tr>
              <a:tr h="412233">
                <a:tc>
                  <a:txBody>
                    <a:bodyPr/>
                    <a:lstStyle/>
                    <a:p>
                      <a:pPr fontAlgn="base"/>
                      <a:r>
                        <a:rPr lang="en-US" sz="2250">
                          <a:effectLst/>
                        </a:rPr>
                        <a:t>Great Egret​</a:t>
                      </a:r>
                    </a:p>
                  </a:txBody>
                  <a:tcPr/>
                </a:tc>
                <a:tc>
                  <a:txBody>
                    <a:bodyPr/>
                    <a:lstStyle/>
                    <a:p>
                      <a:pPr fontAlgn="base"/>
                      <a:r>
                        <a:rPr lang="en-US" sz="2250">
                          <a:effectLst/>
                        </a:rPr>
                        <a:t>Animalia​</a:t>
                      </a:r>
                    </a:p>
                  </a:txBody>
                  <a:tcPr/>
                </a:tc>
                <a:tc>
                  <a:txBody>
                    <a:bodyPr/>
                    <a:lstStyle/>
                    <a:p>
                      <a:pPr fontAlgn="base"/>
                      <a:r>
                        <a:rPr lang="en-US" sz="2250">
                          <a:effectLst/>
                        </a:rPr>
                        <a:t>Chordata​</a:t>
                      </a:r>
                    </a:p>
                  </a:txBody>
                  <a:tcPr/>
                </a:tc>
                <a:tc>
                  <a:txBody>
                    <a:bodyPr/>
                    <a:lstStyle/>
                    <a:p>
                      <a:pPr fontAlgn="base"/>
                      <a:r>
                        <a:rPr lang="en-US" sz="2250">
                          <a:effectLst/>
                        </a:rPr>
                        <a:t>Aves​</a:t>
                      </a:r>
                    </a:p>
                  </a:txBody>
                  <a:tcPr/>
                </a:tc>
                <a:tc>
                  <a:txBody>
                    <a:bodyPr/>
                    <a:lstStyle/>
                    <a:p>
                      <a:pPr fontAlgn="base"/>
                      <a:r>
                        <a:rPr lang="en-US" sz="2250">
                          <a:effectLst/>
                        </a:rPr>
                        <a:t>Pelecaniformes​</a:t>
                      </a:r>
                    </a:p>
                  </a:txBody>
                  <a:tcPr/>
                </a:tc>
                <a:tc>
                  <a:txBody>
                    <a:bodyPr/>
                    <a:lstStyle/>
                    <a:p>
                      <a:pPr fontAlgn="base"/>
                      <a:r>
                        <a:rPr lang="en-US" sz="2250">
                          <a:effectLst/>
                        </a:rPr>
                        <a:t>Ardeidae​</a:t>
                      </a:r>
                    </a:p>
                  </a:txBody>
                  <a:tcPr/>
                </a:tc>
                <a:tc>
                  <a:txBody>
                    <a:bodyPr/>
                    <a:lstStyle/>
                    <a:p>
                      <a:pPr fontAlgn="base"/>
                      <a:r>
                        <a:rPr lang="en-US" sz="2250">
                          <a:effectLst/>
                        </a:rPr>
                        <a:t>Ardea​</a:t>
                      </a:r>
                    </a:p>
                  </a:txBody>
                  <a:tcPr/>
                </a:tc>
                <a:extLst>
                  <a:ext uri="{0D108BD9-81ED-4DB2-BD59-A6C34878D82A}">
                    <a16:rowId xmlns:a16="http://schemas.microsoft.com/office/drawing/2014/main" val="1459357412"/>
                  </a:ext>
                </a:extLst>
              </a:tr>
              <a:tr h="681081">
                <a:tc>
                  <a:txBody>
                    <a:bodyPr/>
                    <a:lstStyle/>
                    <a:p>
                      <a:pPr fontAlgn="base"/>
                      <a:r>
                        <a:rPr lang="en-US" sz="2250">
                          <a:effectLst/>
                        </a:rPr>
                        <a:t>Oriental </a:t>
                      </a:r>
                      <a:br>
                        <a:rPr lang="en-US" sz="2250">
                          <a:effectLst/>
                        </a:rPr>
                      </a:br>
                      <a:r>
                        <a:rPr lang="en-US" sz="2250">
                          <a:effectLst/>
                        </a:rPr>
                        <a:t>Magpie Robin​</a:t>
                      </a:r>
                    </a:p>
                  </a:txBody>
                  <a:tcPr/>
                </a:tc>
                <a:tc>
                  <a:txBody>
                    <a:bodyPr/>
                    <a:lstStyle/>
                    <a:p>
                      <a:pPr fontAlgn="base"/>
                      <a:r>
                        <a:rPr lang="en-US" sz="2250">
                          <a:effectLst/>
                        </a:rPr>
                        <a:t>Animalia​</a:t>
                      </a:r>
                    </a:p>
                  </a:txBody>
                  <a:tcPr/>
                </a:tc>
                <a:tc>
                  <a:txBody>
                    <a:bodyPr/>
                    <a:lstStyle/>
                    <a:p>
                      <a:pPr fontAlgn="base"/>
                      <a:r>
                        <a:rPr lang="en-US" sz="2250">
                          <a:effectLst/>
                        </a:rPr>
                        <a:t>Chordata​</a:t>
                      </a:r>
                    </a:p>
                  </a:txBody>
                  <a:tcPr/>
                </a:tc>
                <a:tc>
                  <a:txBody>
                    <a:bodyPr/>
                    <a:lstStyle/>
                    <a:p>
                      <a:pPr fontAlgn="base"/>
                      <a:r>
                        <a:rPr lang="en-US" sz="2250">
                          <a:effectLst/>
                        </a:rPr>
                        <a:t>Aves​</a:t>
                      </a:r>
                    </a:p>
                  </a:txBody>
                  <a:tcPr/>
                </a:tc>
                <a:tc>
                  <a:txBody>
                    <a:bodyPr/>
                    <a:lstStyle/>
                    <a:p>
                      <a:pPr fontAlgn="base"/>
                      <a:r>
                        <a:rPr lang="en-US" sz="2250">
                          <a:effectLst/>
                        </a:rPr>
                        <a:t>Passeriformes​</a:t>
                      </a:r>
                    </a:p>
                  </a:txBody>
                  <a:tcPr/>
                </a:tc>
                <a:tc>
                  <a:txBody>
                    <a:bodyPr/>
                    <a:lstStyle/>
                    <a:p>
                      <a:pPr fontAlgn="base"/>
                      <a:r>
                        <a:rPr lang="en-US" sz="2250">
                          <a:effectLst/>
                        </a:rPr>
                        <a:t>Muscicapidae​</a:t>
                      </a:r>
                    </a:p>
                  </a:txBody>
                  <a:tcPr/>
                </a:tc>
                <a:tc>
                  <a:txBody>
                    <a:bodyPr/>
                    <a:lstStyle/>
                    <a:p>
                      <a:pPr fontAlgn="base"/>
                      <a:r>
                        <a:rPr lang="en-US" sz="2250" err="1">
                          <a:effectLst/>
                        </a:rPr>
                        <a:t>Copsychus</a:t>
                      </a:r>
                      <a:r>
                        <a:rPr lang="en-US" sz="2250">
                          <a:effectLst/>
                        </a:rPr>
                        <a:t>​</a:t>
                      </a:r>
                    </a:p>
                  </a:txBody>
                  <a:tcPr/>
                </a:tc>
                <a:extLst>
                  <a:ext uri="{0D108BD9-81ED-4DB2-BD59-A6C34878D82A}">
                    <a16:rowId xmlns:a16="http://schemas.microsoft.com/office/drawing/2014/main" val="1509239650"/>
                  </a:ext>
                </a:extLst>
              </a:tr>
              <a:tr h="681081">
                <a:tc>
                  <a:txBody>
                    <a:bodyPr/>
                    <a:lstStyle/>
                    <a:p>
                      <a:pPr fontAlgn="base"/>
                      <a:r>
                        <a:rPr lang="en-US" sz="2250">
                          <a:effectLst/>
                        </a:rPr>
                        <a:t>Black </a:t>
                      </a:r>
                      <a:r>
                        <a:rPr lang="en-US" sz="2250" err="1">
                          <a:effectLst/>
                        </a:rPr>
                        <a:t>Drongo</a:t>
                      </a:r>
                      <a:r>
                        <a:rPr lang="en-US" sz="2250">
                          <a:effectLst/>
                        </a:rPr>
                        <a:t>​</a:t>
                      </a:r>
                    </a:p>
                  </a:txBody>
                  <a:tcPr/>
                </a:tc>
                <a:tc>
                  <a:txBody>
                    <a:bodyPr/>
                    <a:lstStyle/>
                    <a:p>
                      <a:pPr fontAlgn="base"/>
                      <a:r>
                        <a:rPr lang="en-US" sz="2250">
                          <a:effectLst/>
                        </a:rPr>
                        <a:t>Animalia​</a:t>
                      </a:r>
                    </a:p>
                  </a:txBody>
                  <a:tcPr/>
                </a:tc>
                <a:tc>
                  <a:txBody>
                    <a:bodyPr/>
                    <a:lstStyle/>
                    <a:p>
                      <a:pPr fontAlgn="base"/>
                      <a:r>
                        <a:rPr lang="en-US" sz="2250">
                          <a:effectLst/>
                        </a:rPr>
                        <a:t>Chordata​</a:t>
                      </a:r>
                    </a:p>
                  </a:txBody>
                  <a:tcPr/>
                </a:tc>
                <a:tc>
                  <a:txBody>
                    <a:bodyPr/>
                    <a:lstStyle/>
                    <a:p>
                      <a:pPr fontAlgn="base"/>
                      <a:r>
                        <a:rPr lang="en-US" sz="2250">
                          <a:effectLst/>
                        </a:rPr>
                        <a:t>Aves​</a:t>
                      </a:r>
                    </a:p>
                  </a:txBody>
                  <a:tcPr/>
                </a:tc>
                <a:tc>
                  <a:txBody>
                    <a:bodyPr/>
                    <a:lstStyle/>
                    <a:p>
                      <a:pPr fontAlgn="base"/>
                      <a:r>
                        <a:rPr lang="en-US" sz="2250">
                          <a:effectLst/>
                        </a:rPr>
                        <a:t>Passeriformes​</a:t>
                      </a:r>
                    </a:p>
                  </a:txBody>
                  <a:tcPr/>
                </a:tc>
                <a:tc>
                  <a:txBody>
                    <a:bodyPr/>
                    <a:lstStyle/>
                    <a:p>
                      <a:pPr fontAlgn="base"/>
                      <a:r>
                        <a:rPr lang="en-US" sz="2250" err="1">
                          <a:effectLst/>
                        </a:rPr>
                        <a:t>Dicruridae</a:t>
                      </a:r>
                      <a:r>
                        <a:rPr lang="en-US" sz="2250">
                          <a:effectLst/>
                        </a:rPr>
                        <a:t>​</a:t>
                      </a:r>
                    </a:p>
                  </a:txBody>
                  <a:tcPr/>
                </a:tc>
                <a:tc>
                  <a:txBody>
                    <a:bodyPr/>
                    <a:lstStyle/>
                    <a:p>
                      <a:pPr fontAlgn="base"/>
                      <a:r>
                        <a:rPr lang="en-US" sz="2250" err="1">
                          <a:effectLst/>
                        </a:rPr>
                        <a:t>Dicrurus</a:t>
                      </a:r>
                      <a:r>
                        <a:rPr lang="en-US" sz="2250">
                          <a:effectLst/>
                        </a:rPr>
                        <a:t>​</a:t>
                      </a:r>
                    </a:p>
                  </a:txBody>
                  <a:tcPr/>
                </a:tc>
                <a:extLst>
                  <a:ext uri="{0D108BD9-81ED-4DB2-BD59-A6C34878D82A}">
                    <a16:rowId xmlns:a16="http://schemas.microsoft.com/office/drawing/2014/main" val="2928480395"/>
                  </a:ext>
                </a:extLst>
              </a:tr>
            </a:tbl>
          </a:graphicData>
        </a:graphic>
      </p:graphicFrame>
    </p:spTree>
    <p:extLst>
      <p:ext uri="{BB962C8B-B14F-4D97-AF65-F5344CB8AC3E}">
        <p14:creationId xmlns:p14="http://schemas.microsoft.com/office/powerpoint/2010/main" val="2530312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E780A-477B-1331-1E6E-D9A515B5C737}"/>
              </a:ext>
            </a:extLst>
          </p:cNvPr>
          <p:cNvSpPr>
            <a:spLocks noGrp="1"/>
          </p:cNvSpPr>
          <p:nvPr>
            <p:ph type="title"/>
          </p:nvPr>
        </p:nvSpPr>
        <p:spPr>
          <a:xfrm>
            <a:off x="-499946" y="346540"/>
            <a:ext cx="10515600" cy="1325563"/>
          </a:xfrm>
        </p:spPr>
        <p:txBody>
          <a:bodyPr>
            <a:normAutofit/>
          </a:bodyPr>
          <a:lstStyle/>
          <a:p>
            <a:pPr algn="ctr"/>
            <a:r>
              <a:rPr lang="en-US" sz="3200" b="1">
                <a:latin typeface="Times New Roman"/>
                <a:cs typeface="Times New Roman"/>
              </a:rPr>
              <a:t>Discussion</a:t>
            </a:r>
          </a:p>
        </p:txBody>
      </p:sp>
      <p:sp>
        <p:nvSpPr>
          <p:cNvPr id="3" name="Content Placeholder 2">
            <a:extLst>
              <a:ext uri="{FF2B5EF4-FFF2-40B4-BE49-F238E27FC236}">
                <a16:creationId xmlns:a16="http://schemas.microsoft.com/office/drawing/2014/main" id="{2B0F2049-6D64-F584-E971-3EAE7F44B664}"/>
              </a:ext>
            </a:extLst>
          </p:cNvPr>
          <p:cNvSpPr>
            <a:spLocks noGrp="1"/>
          </p:cNvSpPr>
          <p:nvPr>
            <p:ph idx="1"/>
          </p:nvPr>
        </p:nvSpPr>
        <p:spPr>
          <a:xfrm>
            <a:off x="409835" y="2264317"/>
            <a:ext cx="5610485" cy="5295590"/>
          </a:xfrm>
        </p:spPr>
        <p:txBody>
          <a:bodyPr vert="horz" lIns="91440" tIns="45720" rIns="91440" bIns="45720" rtlCol="0" anchor="t">
            <a:noAutofit/>
          </a:bodyPr>
          <a:lstStyle/>
          <a:p>
            <a:r>
              <a:rPr lang="en-US" sz="2400" dirty="0">
                <a:latin typeface="Times New Roman"/>
                <a:cs typeface="Times New Roman"/>
              </a:rPr>
              <a:t>We have also noticed a few organisms (insects) on the plant. Therefore, there is a developing eco-system in the plants.</a:t>
            </a:r>
          </a:p>
          <a:p>
            <a:r>
              <a:rPr lang="en-US" sz="2400" dirty="0">
                <a:latin typeface="Times New Roman"/>
                <a:cs typeface="Times New Roman"/>
              </a:rPr>
              <a:t>Few plants have deficiencies (Magnesium, Iron, etc.) as can be seen in distinction of leaf </a:t>
            </a:r>
            <a:r>
              <a:rPr lang="en-US" sz="2400" dirty="0" err="1">
                <a:latin typeface="Times New Roman"/>
                <a:cs typeface="Times New Roman"/>
              </a:rPr>
              <a:t>colours</a:t>
            </a:r>
            <a:r>
              <a:rPr lang="en-US" sz="2400" dirty="0">
                <a:latin typeface="Times New Roman"/>
                <a:cs typeface="Times New Roman"/>
              </a:rPr>
              <a:t>.</a:t>
            </a:r>
          </a:p>
          <a:p>
            <a:endParaRPr lang="en-US" sz="2400" dirty="0">
              <a:latin typeface="Times New Roman"/>
              <a:cs typeface="Times New Roman"/>
            </a:endParaRPr>
          </a:p>
        </p:txBody>
      </p:sp>
      <p:pic>
        <p:nvPicPr>
          <p:cNvPr id="4" name="Picture 4" descr="A picture containing different, various, same, colorful&#10;&#10;Description automatically generated">
            <a:extLst>
              <a:ext uri="{FF2B5EF4-FFF2-40B4-BE49-F238E27FC236}">
                <a16:creationId xmlns:a16="http://schemas.microsoft.com/office/drawing/2014/main" id="{C7855CE5-EB16-C1A3-2016-4F10E89EFA0E}"/>
              </a:ext>
            </a:extLst>
          </p:cNvPr>
          <p:cNvPicPr>
            <a:picLocks noChangeAspect="1"/>
          </p:cNvPicPr>
          <p:nvPr/>
        </p:nvPicPr>
        <p:blipFill>
          <a:blip r:embed="rId2"/>
          <a:stretch>
            <a:fillRect/>
          </a:stretch>
        </p:blipFill>
        <p:spPr>
          <a:xfrm>
            <a:off x="6265409" y="288834"/>
            <a:ext cx="5519818" cy="5505441"/>
          </a:xfrm>
          <a:prstGeom prst="roundRect">
            <a:avLst>
              <a:gd name="adj" fmla="val 3876"/>
            </a:avLst>
          </a:prstGeom>
          <a:ln>
            <a:solidFill>
              <a:schemeClr val="accent1"/>
            </a:solidFill>
          </a:ln>
          <a:effectLst/>
        </p:spPr>
      </p:pic>
      <p:sp>
        <p:nvSpPr>
          <p:cNvPr id="6" name="Slide Number Placeholder 5">
            <a:extLst>
              <a:ext uri="{FF2B5EF4-FFF2-40B4-BE49-F238E27FC236}">
                <a16:creationId xmlns:a16="http://schemas.microsoft.com/office/drawing/2014/main" id="{FBD029FA-27BD-69FF-3ABE-DE275B47D68C}"/>
              </a:ext>
            </a:extLst>
          </p:cNvPr>
          <p:cNvSpPr>
            <a:spLocks noGrp="1"/>
          </p:cNvSpPr>
          <p:nvPr>
            <p:ph type="sldNum" sz="quarter" idx="12"/>
          </p:nvPr>
        </p:nvSpPr>
        <p:spPr/>
        <p:txBody>
          <a:bodyPr/>
          <a:lstStyle/>
          <a:p>
            <a:fld id="{48F63A3B-78C7-47BE-AE5E-E10140E04643}" type="slidenum">
              <a:rPr lang="en-US" dirty="0"/>
              <a:t>13</a:t>
            </a:fld>
            <a:endParaRPr lang="en-US"/>
          </a:p>
        </p:txBody>
      </p:sp>
      <p:sp>
        <p:nvSpPr>
          <p:cNvPr id="5" name="Footer Placeholder 4">
            <a:extLst>
              <a:ext uri="{FF2B5EF4-FFF2-40B4-BE49-F238E27FC236}">
                <a16:creationId xmlns:a16="http://schemas.microsoft.com/office/drawing/2014/main" id="{03DDC013-520D-8BE8-DDAB-F3D7001F7FD0}"/>
              </a:ext>
            </a:extLst>
          </p:cNvPr>
          <p:cNvSpPr>
            <a:spLocks noGrp="1"/>
          </p:cNvSpPr>
          <p:nvPr>
            <p:ph type="ftr" sz="quarter" idx="11"/>
          </p:nvPr>
        </p:nvSpPr>
        <p:spPr>
          <a:xfrm>
            <a:off x="2477430" y="6356350"/>
            <a:ext cx="7237141" cy="365125"/>
          </a:xfrm>
        </p:spPr>
        <p:txBody>
          <a:bodyPr/>
          <a:lstStyle/>
          <a:p>
            <a:r>
              <a:rPr lang="en-US"/>
              <a:t>LAKE 2022: Conservation of wetlands: ecosystem-based adaptation of climate change, December 28-30, 2022</a:t>
            </a:r>
          </a:p>
        </p:txBody>
      </p:sp>
    </p:spTree>
    <p:extLst>
      <p:ext uri="{BB962C8B-B14F-4D97-AF65-F5344CB8AC3E}">
        <p14:creationId xmlns:p14="http://schemas.microsoft.com/office/powerpoint/2010/main" val="2350028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3">
            <a:extLst>
              <a:ext uri="{FF2B5EF4-FFF2-40B4-BE49-F238E27FC236}">
                <a16:creationId xmlns:a16="http://schemas.microsoft.com/office/drawing/2014/main" id="{2172A0AC-3DCE-4672-BCAF-28FEF91F60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5">
            <a:extLst>
              <a:ext uri="{FF2B5EF4-FFF2-40B4-BE49-F238E27FC236}">
                <a16:creationId xmlns:a16="http://schemas.microsoft.com/office/drawing/2014/main" id="{AE6F1C77-EDC9-4C5F-8C1C-62DD46BDA3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8">
            <a:extLst>
              <a:ext uri="{FF2B5EF4-FFF2-40B4-BE49-F238E27FC236}">
                <a16:creationId xmlns:a16="http://schemas.microsoft.com/office/drawing/2014/main" id="{11F454B1-33D4-31EC-3DC6-432D82838681}"/>
              </a:ext>
            </a:extLst>
          </p:cNvPr>
          <p:cNvPicPr>
            <a:picLocks noChangeAspect="1"/>
          </p:cNvPicPr>
          <p:nvPr/>
        </p:nvPicPr>
        <p:blipFill rotWithShape="1">
          <a:blip r:embed="rId2">
            <a:alphaModFix amt="40000"/>
          </a:blip>
          <a:srcRect l="9722" r="8028" b="-1"/>
          <a:stretch/>
        </p:blipFill>
        <p:spPr>
          <a:xfrm>
            <a:off x="20" y="10"/>
            <a:ext cx="8450297" cy="6857990"/>
          </a:xfrm>
          <a:prstGeom prst="rect">
            <a:avLst/>
          </a:prstGeom>
        </p:spPr>
      </p:pic>
      <p:pic>
        <p:nvPicPr>
          <p:cNvPr id="9" name="Picture 9">
            <a:extLst>
              <a:ext uri="{FF2B5EF4-FFF2-40B4-BE49-F238E27FC236}">
                <a16:creationId xmlns:a16="http://schemas.microsoft.com/office/drawing/2014/main" id="{D5DCF753-B57B-8C1F-F222-87DAB77FCD8B}"/>
              </a:ext>
            </a:extLst>
          </p:cNvPr>
          <p:cNvPicPr>
            <a:picLocks noChangeAspect="1"/>
          </p:cNvPicPr>
          <p:nvPr/>
        </p:nvPicPr>
        <p:blipFill rotWithShape="1">
          <a:blip r:embed="rId3"/>
          <a:srcRect t="5779" b="7962"/>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4008D5F9-FE9A-8913-327B-7F23CC2E899E}"/>
              </a:ext>
            </a:extLst>
          </p:cNvPr>
          <p:cNvSpPr txBox="1"/>
          <p:nvPr/>
        </p:nvSpPr>
        <p:spPr>
          <a:xfrm>
            <a:off x="438615" y="1234761"/>
            <a:ext cx="7686206" cy="3957178"/>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400" dirty="0">
                <a:solidFill>
                  <a:srgbClr val="FFFFFF"/>
                </a:solidFill>
                <a:latin typeface="Times New Roman"/>
                <a:cs typeface="Times New Roman"/>
              </a:rPr>
              <a:t>Many birds could not be seen in the school campus, probably due to the disturbances during the school hours. But around the school campus, a lot of birds have be</a:t>
            </a:r>
            <a:r>
              <a:rPr lang="en-US" sz="2400" dirty="0">
                <a:solidFill>
                  <a:schemeClr val="bg1"/>
                </a:solidFill>
                <a:latin typeface="Times New Roman"/>
                <a:cs typeface="Times New Roman"/>
              </a:rPr>
              <a:t>en</a:t>
            </a:r>
            <a:r>
              <a:rPr lang="en-US" sz="2400" dirty="0">
                <a:solidFill>
                  <a:srgbClr val="FFFFFF"/>
                </a:solidFill>
                <a:latin typeface="Times New Roman"/>
                <a:cs typeface="Times New Roman"/>
              </a:rPr>
              <a:t> spotted as the area is rural and a plethora of farms are present.</a:t>
            </a:r>
          </a:p>
        </p:txBody>
      </p:sp>
      <p:sp>
        <p:nvSpPr>
          <p:cNvPr id="4" name="Footer Placeholder 3">
            <a:extLst>
              <a:ext uri="{FF2B5EF4-FFF2-40B4-BE49-F238E27FC236}">
                <a16:creationId xmlns:a16="http://schemas.microsoft.com/office/drawing/2014/main" id="{72BDB7AC-C3C3-32D8-A1EB-F034E4D3EBE3}"/>
              </a:ext>
            </a:extLst>
          </p:cNvPr>
          <p:cNvSpPr>
            <a:spLocks noGrp="1"/>
          </p:cNvSpPr>
          <p:nvPr>
            <p:ph type="ftr" sz="quarter" idx="11"/>
          </p:nvPr>
        </p:nvSpPr>
        <p:spPr>
          <a:xfrm>
            <a:off x="3393233" y="6356350"/>
            <a:ext cx="3769567" cy="365125"/>
          </a:xfrm>
        </p:spPr>
        <p:txBody>
          <a:bodyPr vert="horz" lIns="91440" tIns="45720" rIns="91440" bIns="45720" rtlCol="0" anchor="ctr">
            <a:normAutofit/>
          </a:bodyPr>
          <a:lstStyle/>
          <a:p>
            <a:pPr algn="l">
              <a:lnSpc>
                <a:spcPct val="90000"/>
              </a:lnSpc>
              <a:spcAft>
                <a:spcPts val="600"/>
              </a:spcAft>
            </a:pPr>
            <a:r>
              <a:rPr lang="en-US" sz="900" kern="1200">
                <a:solidFill>
                  <a:srgbClr val="FFFFFF"/>
                </a:solidFill>
                <a:latin typeface="+mn-lt"/>
                <a:ea typeface="+mn-ea"/>
                <a:cs typeface="+mn-cs"/>
              </a:rPr>
              <a:t>LAKE 2022: Conservation of wetlands: ecosystem-based adaptation of climate change, December 28-30, 2022</a:t>
            </a:r>
          </a:p>
        </p:txBody>
      </p:sp>
      <p:sp>
        <p:nvSpPr>
          <p:cNvPr id="5" name="Slide Number Placeholder 4">
            <a:extLst>
              <a:ext uri="{FF2B5EF4-FFF2-40B4-BE49-F238E27FC236}">
                <a16:creationId xmlns:a16="http://schemas.microsoft.com/office/drawing/2014/main" id="{29D7CE84-8006-E055-2D8C-5143DB15E9F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48F63A3B-78C7-47BE-AE5E-E10140E04643}" type="slidenum">
              <a:rPr lang="en-US">
                <a:solidFill>
                  <a:srgbClr val="FFFFFF"/>
                </a:solidFill>
              </a:rPr>
              <a:pPr>
                <a:spcAft>
                  <a:spcPts val="600"/>
                </a:spcAft>
              </a:pPr>
              <a:t>14</a:t>
            </a:fld>
            <a:endParaRPr lang="en-US">
              <a:solidFill>
                <a:srgbClr val="FFFFFF"/>
              </a:solidFill>
            </a:endParaRPr>
          </a:p>
        </p:txBody>
      </p:sp>
      <p:sp>
        <p:nvSpPr>
          <p:cNvPr id="10" name="TextBox 9">
            <a:extLst>
              <a:ext uri="{FF2B5EF4-FFF2-40B4-BE49-F238E27FC236}">
                <a16:creationId xmlns:a16="http://schemas.microsoft.com/office/drawing/2014/main" id="{214E1C2E-5337-43A6-7D0E-6FCFE93A7EDA}"/>
              </a:ext>
            </a:extLst>
          </p:cNvPr>
          <p:cNvSpPr txBox="1"/>
          <p:nvPr/>
        </p:nvSpPr>
        <p:spPr>
          <a:xfrm>
            <a:off x="380999" y="325244"/>
            <a:ext cx="731334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dirty="0">
                <a:solidFill>
                  <a:schemeClr val="bg1"/>
                </a:solidFill>
                <a:latin typeface="Times New Roman"/>
                <a:cs typeface="Calibri"/>
              </a:rPr>
              <a:t>Discussion</a:t>
            </a:r>
            <a:endParaRPr lang="en-US" sz="3200" b="1" dirty="0">
              <a:solidFill>
                <a:schemeClr val="bg1"/>
              </a:solidFill>
              <a:latin typeface="Times New Roman"/>
            </a:endParaRPr>
          </a:p>
        </p:txBody>
      </p:sp>
    </p:spTree>
    <p:extLst>
      <p:ext uri="{BB962C8B-B14F-4D97-AF65-F5344CB8AC3E}">
        <p14:creationId xmlns:p14="http://schemas.microsoft.com/office/powerpoint/2010/main" val="4121934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2080F00-D1A3-8C5E-7F7A-B85C7A9E3BB6}"/>
              </a:ext>
            </a:extLst>
          </p:cNvPr>
          <p:cNvPicPr>
            <a:picLocks noChangeAspect="1"/>
          </p:cNvPicPr>
          <p:nvPr/>
        </p:nvPicPr>
        <p:blipFill rotWithShape="1">
          <a:blip r:embed="rId3">
            <a:alphaModFix amt="40000"/>
          </a:blip>
          <a:srcRect t="33378" r="-2" b="16643"/>
          <a:stretch/>
        </p:blipFill>
        <p:spPr>
          <a:xfrm>
            <a:off x="-6" y="1820333"/>
            <a:ext cx="7534624" cy="5037667"/>
          </a:xfrm>
          <a:prstGeom prst="rect">
            <a:avLst/>
          </a:prstGeom>
        </p:spPr>
      </p:pic>
      <p:sp>
        <p:nvSpPr>
          <p:cNvPr id="2" name="Title 1">
            <a:extLst>
              <a:ext uri="{FF2B5EF4-FFF2-40B4-BE49-F238E27FC236}">
                <a16:creationId xmlns:a16="http://schemas.microsoft.com/office/drawing/2014/main" id="{223E365F-661B-8515-DE1B-A149E4E63626}"/>
              </a:ext>
            </a:extLst>
          </p:cNvPr>
          <p:cNvSpPr>
            <a:spLocks noGrp="1"/>
          </p:cNvSpPr>
          <p:nvPr>
            <p:ph type="title"/>
          </p:nvPr>
        </p:nvSpPr>
        <p:spPr>
          <a:xfrm>
            <a:off x="661316" y="168408"/>
            <a:ext cx="6576146" cy="970450"/>
          </a:xfrm>
        </p:spPr>
        <p:txBody>
          <a:bodyPr vert="horz" lIns="91440" tIns="45720" rIns="91440" bIns="45720" rtlCol="0" anchor="b">
            <a:normAutofit/>
          </a:bodyPr>
          <a:lstStyle/>
          <a:p>
            <a:pPr algn="ctr"/>
            <a:r>
              <a:rPr lang="en-US" sz="3200" b="1">
                <a:latin typeface="Times New Roman"/>
                <a:cs typeface="Times New Roman"/>
              </a:rPr>
              <a:t>Acknowledgement</a:t>
            </a:r>
            <a:endParaRPr lang="en-US"/>
          </a:p>
        </p:txBody>
      </p:sp>
      <p:sp>
        <p:nvSpPr>
          <p:cNvPr id="3" name="Content Placeholder 2">
            <a:extLst>
              <a:ext uri="{FF2B5EF4-FFF2-40B4-BE49-F238E27FC236}">
                <a16:creationId xmlns:a16="http://schemas.microsoft.com/office/drawing/2014/main" id="{D5B88CFE-7629-9675-9549-FF5888079738}"/>
              </a:ext>
            </a:extLst>
          </p:cNvPr>
          <p:cNvSpPr>
            <a:spLocks noGrp="1"/>
          </p:cNvSpPr>
          <p:nvPr>
            <p:ph type="body" sz="half" idx="2"/>
          </p:nvPr>
        </p:nvSpPr>
        <p:spPr>
          <a:xfrm>
            <a:off x="818712" y="2410691"/>
            <a:ext cx="6129709" cy="3894155"/>
          </a:xfrm>
        </p:spPr>
        <p:txBody>
          <a:bodyPr vert="horz" lIns="91440" tIns="45720" rIns="91440" bIns="45720" rtlCol="0" anchor="ctr">
            <a:normAutofit/>
          </a:bodyPr>
          <a:lstStyle/>
          <a:p>
            <a:pPr>
              <a:buFont typeface="Wingdings 2" charset="2"/>
              <a:buChar char=""/>
            </a:pPr>
            <a:r>
              <a:rPr lang="en-US" sz="2400"/>
              <a:t>    </a:t>
            </a:r>
            <a:r>
              <a:rPr lang="en-US" sz="2400">
                <a:latin typeface="Times New Roman"/>
                <a:cs typeface="Times New Roman"/>
              </a:rPr>
              <a:t> We are very grateful to the Indian Institute of Science (IISc) for providing this glorious opportunity to learn and to represent. </a:t>
            </a:r>
          </a:p>
          <a:p>
            <a:pPr>
              <a:buFont typeface="Wingdings 2" charset="2"/>
              <a:buChar char=""/>
            </a:pPr>
            <a:r>
              <a:rPr lang="en-US" sz="2400">
                <a:latin typeface="Times New Roman"/>
                <a:cs typeface="Times New Roman"/>
              </a:rPr>
              <a:t>    We also owe a special thanks to Vagdevi Vilas Institutions (VVI), Whitefield, for entertaining us and to encourage us into this exposure.</a:t>
            </a:r>
          </a:p>
        </p:txBody>
      </p:sp>
      <p:pic>
        <p:nvPicPr>
          <p:cNvPr id="7" name="Picture 7" descr="A picture containing plant, flower&#10;&#10;Description automatically generated">
            <a:extLst>
              <a:ext uri="{FF2B5EF4-FFF2-40B4-BE49-F238E27FC236}">
                <a16:creationId xmlns:a16="http://schemas.microsoft.com/office/drawing/2014/main" id="{6D2814D9-CF44-6251-AC8D-C1DD00C36B74}"/>
              </a:ext>
            </a:extLst>
          </p:cNvPr>
          <p:cNvPicPr>
            <a:picLocks noChangeAspect="1"/>
          </p:cNvPicPr>
          <p:nvPr/>
        </p:nvPicPr>
        <p:blipFill rotWithShape="1">
          <a:blip r:embed="rId4"/>
          <a:srcRect t="9388" r="-3" b="3349"/>
          <a:stretch/>
        </p:blipFill>
        <p:spPr>
          <a:xfrm>
            <a:off x="7534655" y="10"/>
            <a:ext cx="4657339" cy="2285990"/>
          </a:xfrm>
          <a:prstGeom prst="rect">
            <a:avLst/>
          </a:prstGeom>
        </p:spPr>
      </p:pic>
      <p:pic>
        <p:nvPicPr>
          <p:cNvPr id="5" name="Picture 5">
            <a:extLst>
              <a:ext uri="{FF2B5EF4-FFF2-40B4-BE49-F238E27FC236}">
                <a16:creationId xmlns:a16="http://schemas.microsoft.com/office/drawing/2014/main" id="{1D200C23-ED9A-E05E-CA53-8EC856B3A9BC}"/>
              </a:ext>
            </a:extLst>
          </p:cNvPr>
          <p:cNvPicPr>
            <a:picLocks noChangeAspect="1"/>
          </p:cNvPicPr>
          <p:nvPr/>
        </p:nvPicPr>
        <p:blipFill rotWithShape="1">
          <a:blip r:embed="rId5"/>
          <a:srcRect t="12774" r="-3" b="50412"/>
          <a:stretch/>
        </p:blipFill>
        <p:spPr>
          <a:xfrm>
            <a:off x="7534655" y="2286000"/>
            <a:ext cx="4657339" cy="2286000"/>
          </a:xfrm>
          <a:prstGeom prst="rect">
            <a:avLst/>
          </a:prstGeom>
        </p:spPr>
      </p:pic>
      <p:pic>
        <p:nvPicPr>
          <p:cNvPr id="6" name="Picture 6">
            <a:extLst>
              <a:ext uri="{FF2B5EF4-FFF2-40B4-BE49-F238E27FC236}">
                <a16:creationId xmlns:a16="http://schemas.microsoft.com/office/drawing/2014/main" id="{337CC3AE-FF3B-47FD-7230-DBDE3DA45D32}"/>
              </a:ext>
            </a:extLst>
          </p:cNvPr>
          <p:cNvPicPr>
            <a:picLocks noChangeAspect="1"/>
          </p:cNvPicPr>
          <p:nvPr/>
        </p:nvPicPr>
        <p:blipFill rotWithShape="1">
          <a:blip r:embed="rId6"/>
          <a:srcRect t="12740" r="-3" b="-3"/>
          <a:stretch/>
        </p:blipFill>
        <p:spPr>
          <a:xfrm>
            <a:off x="7534637" y="4572000"/>
            <a:ext cx="4657338" cy="2286000"/>
          </a:xfrm>
          <a:prstGeom prst="rect">
            <a:avLst/>
          </a:prstGeom>
        </p:spPr>
      </p:pic>
      <p:sp>
        <p:nvSpPr>
          <p:cNvPr id="9" name="Slide Number Placeholder 8">
            <a:extLst>
              <a:ext uri="{FF2B5EF4-FFF2-40B4-BE49-F238E27FC236}">
                <a16:creationId xmlns:a16="http://schemas.microsoft.com/office/drawing/2014/main" id="{7079DB7B-402D-422D-80D0-638D4FD01B58}"/>
              </a:ext>
            </a:extLst>
          </p:cNvPr>
          <p:cNvSpPr>
            <a:spLocks noGrp="1"/>
          </p:cNvSpPr>
          <p:nvPr>
            <p:ph type="sldNum" sz="quarter" idx="12"/>
          </p:nvPr>
        </p:nvSpPr>
        <p:spPr/>
        <p:txBody>
          <a:bodyPr/>
          <a:lstStyle/>
          <a:p>
            <a:fld id="{D57F1E4F-1CFF-5643-939E-217C01CDF565}" type="slidenum">
              <a:rPr lang="en-US" dirty="0">
                <a:solidFill>
                  <a:schemeClr val="tx1"/>
                </a:solidFill>
              </a:rPr>
              <a:pPr/>
              <a:t>15</a:t>
            </a:fld>
            <a:endParaRPr lang="en-US">
              <a:solidFill>
                <a:schemeClr val="tx1"/>
              </a:solidFill>
            </a:endParaRPr>
          </a:p>
        </p:txBody>
      </p:sp>
      <p:sp>
        <p:nvSpPr>
          <p:cNvPr id="8" name="Footer Placeholder 7">
            <a:extLst>
              <a:ext uri="{FF2B5EF4-FFF2-40B4-BE49-F238E27FC236}">
                <a16:creationId xmlns:a16="http://schemas.microsoft.com/office/drawing/2014/main" id="{F55C2122-B613-B278-9188-FB40550C9C48}"/>
              </a:ext>
            </a:extLst>
          </p:cNvPr>
          <p:cNvSpPr>
            <a:spLocks noGrp="1"/>
          </p:cNvSpPr>
          <p:nvPr>
            <p:ph type="ftr" sz="quarter" idx="11"/>
          </p:nvPr>
        </p:nvSpPr>
        <p:spPr/>
        <p:txBody>
          <a:bodyPr/>
          <a:lstStyle/>
          <a:p>
            <a:r>
              <a:rPr lang="en-US">
                <a:solidFill>
                  <a:schemeClr val="tx1"/>
                </a:solidFill>
              </a:rPr>
              <a:t>LAKE 2022: Conservation of wetlands: ecosystem-based adaptation of climate change, December 28-30, 2022</a:t>
            </a:r>
            <a:endParaRPr lang="en-US">
              <a:solidFill>
                <a:schemeClr val="tx1"/>
              </a:solidFill>
              <a:cs typeface="Calibri"/>
            </a:endParaRPr>
          </a:p>
        </p:txBody>
      </p:sp>
    </p:spTree>
    <p:extLst>
      <p:ext uri="{BB962C8B-B14F-4D97-AF65-F5344CB8AC3E}">
        <p14:creationId xmlns:p14="http://schemas.microsoft.com/office/powerpoint/2010/main" val="2483914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5EF02-6478-037B-5066-F281025EA85C}"/>
              </a:ext>
            </a:extLst>
          </p:cNvPr>
          <p:cNvSpPr>
            <a:spLocks noGrp="1"/>
          </p:cNvSpPr>
          <p:nvPr>
            <p:ph type="title"/>
          </p:nvPr>
        </p:nvSpPr>
        <p:spPr>
          <a:xfrm>
            <a:off x="912220" y="5133484"/>
            <a:ext cx="10572000" cy="779529"/>
          </a:xfrm>
        </p:spPr>
        <p:txBody>
          <a:bodyPr vert="horz" lIns="91440" tIns="45720" rIns="91440" bIns="45720" rtlCol="0" anchor="b">
            <a:normAutofit/>
          </a:bodyPr>
          <a:lstStyle/>
          <a:p>
            <a:r>
              <a:rPr lang="en-US" sz="3200" b="1">
                <a:latin typeface="Times New Roman"/>
                <a:cs typeface="Times New Roman"/>
              </a:rPr>
              <a:t>References</a:t>
            </a:r>
          </a:p>
        </p:txBody>
      </p:sp>
      <p:pic>
        <p:nvPicPr>
          <p:cNvPr id="6" name="Graphic 5" descr="Books">
            <a:extLst>
              <a:ext uri="{FF2B5EF4-FFF2-40B4-BE49-F238E27FC236}">
                <a16:creationId xmlns:a16="http://schemas.microsoft.com/office/drawing/2014/main" id="{E361B13E-9049-35D0-0DC5-B010FAEA05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48743" y="895961"/>
            <a:ext cx="3092656" cy="3092656"/>
          </a:xfrm>
          <a:prstGeom prst="rect">
            <a:avLst/>
          </a:prstGeom>
        </p:spPr>
      </p:pic>
      <p:pic>
        <p:nvPicPr>
          <p:cNvPr id="3" name="Picture 3">
            <a:extLst>
              <a:ext uri="{FF2B5EF4-FFF2-40B4-BE49-F238E27FC236}">
                <a16:creationId xmlns:a16="http://schemas.microsoft.com/office/drawing/2014/main" id="{1F6C70D6-78A9-5EB8-4014-6346101DECCF}"/>
              </a:ext>
            </a:extLst>
          </p:cNvPr>
          <p:cNvPicPr>
            <a:picLocks noChangeAspect="1"/>
          </p:cNvPicPr>
          <p:nvPr/>
        </p:nvPicPr>
        <p:blipFill>
          <a:blip r:embed="rId5"/>
          <a:stretch>
            <a:fillRect/>
          </a:stretch>
        </p:blipFill>
        <p:spPr>
          <a:xfrm>
            <a:off x="8497505" y="3991931"/>
            <a:ext cx="2278566" cy="2278566"/>
          </a:xfrm>
          <a:prstGeom prst="rect">
            <a:avLst/>
          </a:prstGeom>
        </p:spPr>
      </p:pic>
      <p:pic>
        <p:nvPicPr>
          <p:cNvPr id="4" name="Picture 4">
            <a:extLst>
              <a:ext uri="{FF2B5EF4-FFF2-40B4-BE49-F238E27FC236}">
                <a16:creationId xmlns:a16="http://schemas.microsoft.com/office/drawing/2014/main" id="{AABEEA81-2BB6-6B47-5388-F258B79CA99B}"/>
              </a:ext>
            </a:extLst>
          </p:cNvPr>
          <p:cNvPicPr>
            <a:picLocks noChangeAspect="1"/>
          </p:cNvPicPr>
          <p:nvPr/>
        </p:nvPicPr>
        <p:blipFill>
          <a:blip r:embed="rId6"/>
          <a:stretch>
            <a:fillRect/>
          </a:stretch>
        </p:blipFill>
        <p:spPr>
          <a:xfrm>
            <a:off x="5387667" y="3987837"/>
            <a:ext cx="1721005" cy="2299568"/>
          </a:xfrm>
          <a:prstGeom prst="rect">
            <a:avLst/>
          </a:prstGeom>
        </p:spPr>
      </p:pic>
      <p:sp>
        <p:nvSpPr>
          <p:cNvPr id="5" name="TextBox 4">
            <a:extLst>
              <a:ext uri="{FF2B5EF4-FFF2-40B4-BE49-F238E27FC236}">
                <a16:creationId xmlns:a16="http://schemas.microsoft.com/office/drawing/2014/main" id="{2768D59A-68D4-6B6B-1853-1AA56CA19900}"/>
              </a:ext>
            </a:extLst>
          </p:cNvPr>
          <p:cNvSpPr txBox="1"/>
          <p:nvPr/>
        </p:nvSpPr>
        <p:spPr>
          <a:xfrm>
            <a:off x="4005146" y="-1"/>
            <a:ext cx="7238999"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romanUcPeriod"/>
            </a:pPr>
            <a:r>
              <a:rPr lang="en-US" u="sng"/>
              <a:t>Anonymous,</a:t>
            </a:r>
            <a:r>
              <a:rPr lang="en-US" u="sng">
                <a:ea typeface="+mn-lt"/>
                <a:cs typeface="+mn-lt"/>
              </a:rPr>
              <a:t> </a:t>
            </a:r>
            <a:r>
              <a:rPr lang="en-US" i="1" u="sng">
                <a:solidFill>
                  <a:srgbClr val="008CF0"/>
                </a:solidFill>
                <a:ea typeface="+mn-lt"/>
                <a:cs typeface="+mn-lt"/>
              </a:rPr>
              <a:t>https://www.itis.gov/servlet/SingleRpt/SingleRpt?search_topic=TSN&amp;search_value=35199#null </a:t>
            </a:r>
            <a:r>
              <a:rPr lang="en-US" u="sng"/>
              <a:t>, ITIS – Report: Ixora.</a:t>
            </a:r>
            <a:endParaRPr lang="en-US"/>
          </a:p>
          <a:p>
            <a:pPr marL="342900" indent="-342900">
              <a:buAutoNum type="romanUcPeriod"/>
            </a:pPr>
            <a:r>
              <a:rPr lang="en-US" u="sng"/>
              <a:t>Anonymous, </a:t>
            </a:r>
            <a:r>
              <a:rPr lang="en-US" i="1" u="sng">
                <a:solidFill>
                  <a:srgbClr val="008CF0"/>
                </a:solidFill>
                <a:ea typeface="+mn-lt"/>
                <a:cs typeface="+mn-lt"/>
              </a:rPr>
              <a:t>https://www.itis.gov/servlet/SingleRpt/SingleRpt?search_topic=TSN&amp;search_value=524618#null</a:t>
            </a:r>
            <a:r>
              <a:rPr lang="en-US" u="sng"/>
              <a:t>, ITIS – Report: Rhinanthus minor ssp. Minor.</a:t>
            </a:r>
            <a:endParaRPr lang="en-US" u="sng">
              <a:cs typeface="Calibri"/>
            </a:endParaRPr>
          </a:p>
          <a:p>
            <a:pPr marL="342900" indent="-342900">
              <a:buAutoNum type="romanUcPeriod"/>
            </a:pPr>
            <a:r>
              <a:rPr lang="en-US" u="sng"/>
              <a:t>Anonymous, </a:t>
            </a:r>
            <a:r>
              <a:rPr lang="en-US" i="1" u="sng">
                <a:solidFill>
                  <a:srgbClr val="008CF0"/>
                </a:solidFill>
                <a:ea typeface="+mn-lt"/>
                <a:cs typeface="+mn-lt"/>
              </a:rPr>
              <a:t>https://www.itis.gov/servlet/SingleRpt/SingleRpt?search_topic=TSN&amp;search_value=500418#null</a:t>
            </a:r>
            <a:r>
              <a:rPr lang="en-US" u="sng"/>
              <a:t>, ITIS – Report: Mesembryanthemum.</a:t>
            </a:r>
            <a:endParaRPr lang="en-US" u="sng">
              <a:cs typeface="Calibri"/>
            </a:endParaRPr>
          </a:p>
          <a:p>
            <a:pPr marL="342900" indent="-342900">
              <a:buAutoNum type="romanUcPeriod"/>
            </a:pPr>
            <a:r>
              <a:rPr lang="en-US" u="sng"/>
              <a:t>Anonymous, </a:t>
            </a:r>
            <a:r>
              <a:rPr lang="en-US" u="sng" err="1"/>
              <a:t>PlantNet</a:t>
            </a:r>
            <a:r>
              <a:rPr lang="en-US" u="sng"/>
              <a:t> (App).</a:t>
            </a:r>
            <a:endParaRPr lang="en-US" u="sng">
              <a:cs typeface="Calibri"/>
            </a:endParaRPr>
          </a:p>
          <a:p>
            <a:pPr marL="342900" indent="-342900">
              <a:buAutoNum type="romanUcPeriod"/>
            </a:pPr>
            <a:r>
              <a:rPr lang="en-US" u="sng"/>
              <a:t>Anonymous, </a:t>
            </a:r>
            <a:r>
              <a:rPr lang="en-US" i="1" u="sng">
                <a:solidFill>
                  <a:srgbClr val="008CF0"/>
                </a:solidFill>
                <a:ea typeface="+mn-lt"/>
                <a:cs typeface="+mn-lt"/>
                <a:hlinkClick r:id="rId7"/>
              </a:rPr>
              <a:t>https://www.nparks.gov.sg/nparksbuzz/oct-issue-2020/gardening/identifying-nutrient-deficiency-in-plants#:~:text=Deficiency%20symptoms%3A%20New%20foliage%2C%20buds,Roots%20become%20short%20and%20stubby</a:t>
            </a:r>
            <a:r>
              <a:rPr lang="en-US" i="1" u="sng">
                <a:solidFill>
                  <a:srgbClr val="008CF0"/>
                </a:solidFill>
                <a:ea typeface="+mn-lt"/>
                <a:cs typeface="+mn-lt"/>
              </a:rPr>
              <a:t>.</a:t>
            </a:r>
            <a:r>
              <a:rPr lang="en-US" u="sng"/>
              <a:t>, Identifying Nutrient Deficiency in Plants.</a:t>
            </a:r>
            <a:endParaRPr lang="en-US" u="sng">
              <a:cs typeface="Calibri"/>
            </a:endParaRPr>
          </a:p>
          <a:p>
            <a:pPr marL="342900" indent="-342900">
              <a:buAutoNum type="romanUcPeriod"/>
            </a:pPr>
            <a:endParaRPr lang="en-US" i="1" u="sng">
              <a:solidFill>
                <a:srgbClr val="008CF0"/>
              </a:solidFill>
              <a:ea typeface="+mn-lt"/>
              <a:cs typeface="+mn-lt"/>
            </a:endParaRPr>
          </a:p>
        </p:txBody>
      </p:sp>
      <p:sp>
        <p:nvSpPr>
          <p:cNvPr id="8" name="Slide Number Placeholder 7">
            <a:extLst>
              <a:ext uri="{FF2B5EF4-FFF2-40B4-BE49-F238E27FC236}">
                <a16:creationId xmlns:a16="http://schemas.microsoft.com/office/drawing/2014/main" id="{09CEC7CF-5EBD-0D68-DF98-7BE4532E9967}"/>
              </a:ext>
            </a:extLst>
          </p:cNvPr>
          <p:cNvSpPr>
            <a:spLocks noGrp="1"/>
          </p:cNvSpPr>
          <p:nvPr>
            <p:ph type="sldNum" sz="quarter" idx="12"/>
          </p:nvPr>
        </p:nvSpPr>
        <p:spPr/>
        <p:txBody>
          <a:bodyPr/>
          <a:lstStyle/>
          <a:p>
            <a:fld id="{48F63A3B-78C7-47BE-AE5E-E10140E04643}" type="slidenum">
              <a:rPr lang="en-US" dirty="0"/>
              <a:t>16</a:t>
            </a:fld>
            <a:endParaRPr lang="en-US"/>
          </a:p>
        </p:txBody>
      </p:sp>
      <p:sp>
        <p:nvSpPr>
          <p:cNvPr id="7" name="Footer Placeholder 6">
            <a:extLst>
              <a:ext uri="{FF2B5EF4-FFF2-40B4-BE49-F238E27FC236}">
                <a16:creationId xmlns:a16="http://schemas.microsoft.com/office/drawing/2014/main" id="{2C79A7FA-5255-1311-FED1-35E91CA2E2EB}"/>
              </a:ext>
            </a:extLst>
          </p:cNvPr>
          <p:cNvSpPr>
            <a:spLocks noGrp="1"/>
          </p:cNvSpPr>
          <p:nvPr>
            <p:ph type="ftr" sz="quarter" idx="11"/>
          </p:nvPr>
        </p:nvSpPr>
        <p:spPr/>
        <p:txBody>
          <a:bodyPr/>
          <a:lstStyle/>
          <a:p>
            <a:r>
              <a:rPr lang="en-US"/>
              <a:t>LAKE 2022: Conservation of wetlands: ecosystem-based adaptation of climate change, December 28-30, 2022</a:t>
            </a:r>
          </a:p>
        </p:txBody>
      </p:sp>
    </p:spTree>
    <p:extLst>
      <p:ext uri="{BB962C8B-B14F-4D97-AF65-F5344CB8AC3E}">
        <p14:creationId xmlns:p14="http://schemas.microsoft.com/office/powerpoint/2010/main" val="1897789875"/>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DABEC916-6EC0-49D8-F673-788FB7A3A9BA}"/>
              </a:ext>
            </a:extLst>
          </p:cNvPr>
          <p:cNvPicPr>
            <a:picLocks noChangeAspect="1"/>
          </p:cNvPicPr>
          <p:nvPr/>
        </p:nvPicPr>
        <p:blipFill rotWithShape="1">
          <a:blip r:embed="rId2"/>
          <a:srcRect l="27003" r="36775"/>
          <a:stretch/>
        </p:blipFill>
        <p:spPr>
          <a:xfrm>
            <a:off x="6671734" y="10"/>
            <a:ext cx="5520266" cy="6857989"/>
          </a:xfrm>
          <a:prstGeom prst="rect">
            <a:avLst/>
          </a:prstGeom>
          <a:ln w="12700">
            <a:solidFill>
              <a:schemeClr val="tx1"/>
            </a:solidFill>
          </a:ln>
        </p:spPr>
      </p:pic>
      <p:pic>
        <p:nvPicPr>
          <p:cNvPr id="5" name="Picture 5">
            <a:extLst>
              <a:ext uri="{FF2B5EF4-FFF2-40B4-BE49-F238E27FC236}">
                <a16:creationId xmlns:a16="http://schemas.microsoft.com/office/drawing/2014/main" id="{89490923-392C-75CE-9F79-3DD514CD356D}"/>
              </a:ext>
            </a:extLst>
          </p:cNvPr>
          <p:cNvPicPr>
            <a:picLocks noChangeAspect="1"/>
          </p:cNvPicPr>
          <p:nvPr/>
        </p:nvPicPr>
        <p:blipFill rotWithShape="1">
          <a:blip r:embed="rId3"/>
          <a:srcRect l="24088" r="32135"/>
          <a:stretch/>
        </p:blipFill>
        <p:spPr>
          <a:xfrm>
            <a:off x="20" y="10"/>
            <a:ext cx="6671713" cy="6857989"/>
          </a:xfrm>
          <a:prstGeom prst="rect">
            <a:avLst/>
          </a:prstGeom>
          <a:ln w="12700">
            <a:solidFill>
              <a:schemeClr val="tx1"/>
            </a:solidFill>
          </a:ln>
        </p:spPr>
      </p:pic>
      <p:sp>
        <p:nvSpPr>
          <p:cNvPr id="2" name="Title 1">
            <a:extLst>
              <a:ext uri="{FF2B5EF4-FFF2-40B4-BE49-F238E27FC236}">
                <a16:creationId xmlns:a16="http://schemas.microsoft.com/office/drawing/2014/main" id="{DC1E8D12-432A-0085-F99A-C88C4867450C}"/>
              </a:ext>
            </a:extLst>
          </p:cNvPr>
          <p:cNvSpPr>
            <a:spLocks noGrp="1"/>
          </p:cNvSpPr>
          <p:nvPr>
            <p:ph type="title"/>
          </p:nvPr>
        </p:nvSpPr>
        <p:spPr>
          <a:xfrm>
            <a:off x="3483580" y="1484538"/>
            <a:ext cx="5706533" cy="1947929"/>
          </a:xfrm>
        </p:spPr>
        <p:txBody>
          <a:bodyPr vert="horz" lIns="91440" tIns="45720" rIns="91440" bIns="45720" rtlCol="0" anchor="b">
            <a:normAutofit/>
          </a:bodyPr>
          <a:lstStyle/>
          <a:p>
            <a:r>
              <a:rPr lang="en-US" sz="7200" b="1">
                <a:solidFill>
                  <a:schemeClr val="bg1"/>
                </a:solidFill>
                <a:latin typeface="Times New Roman"/>
                <a:cs typeface="Times New Roman"/>
              </a:rPr>
              <a:t>THANK</a:t>
            </a:r>
          </a:p>
        </p:txBody>
      </p:sp>
      <p:sp>
        <p:nvSpPr>
          <p:cNvPr id="3" name="Text Placeholder 2">
            <a:extLst>
              <a:ext uri="{FF2B5EF4-FFF2-40B4-BE49-F238E27FC236}">
                <a16:creationId xmlns:a16="http://schemas.microsoft.com/office/drawing/2014/main" id="{C9FA3C67-6795-7857-88AE-B8E18A7ACB52}"/>
              </a:ext>
            </a:extLst>
          </p:cNvPr>
          <p:cNvSpPr>
            <a:spLocks noGrp="1"/>
          </p:cNvSpPr>
          <p:nvPr>
            <p:ph type="body" sz="quarter" idx="16"/>
          </p:nvPr>
        </p:nvSpPr>
        <p:spPr>
          <a:xfrm>
            <a:off x="6451452" y="3307133"/>
            <a:ext cx="5706534" cy="417223"/>
          </a:xfrm>
        </p:spPr>
        <p:txBody>
          <a:bodyPr vert="horz" lIns="91440" tIns="45720" rIns="91440" bIns="45720" rtlCol="0" anchor="t">
            <a:noAutofit/>
          </a:bodyPr>
          <a:lstStyle/>
          <a:p>
            <a:r>
              <a:rPr lang="en-US" sz="7200" b="1">
                <a:solidFill>
                  <a:schemeClr val="bg1"/>
                </a:solidFill>
                <a:latin typeface="Times New Roman"/>
                <a:cs typeface="Times New Roman"/>
              </a:rPr>
              <a:t>YOU!</a:t>
            </a:r>
          </a:p>
        </p:txBody>
      </p:sp>
      <p:sp>
        <p:nvSpPr>
          <p:cNvPr id="7" name="Slide Number Placeholder 6">
            <a:extLst>
              <a:ext uri="{FF2B5EF4-FFF2-40B4-BE49-F238E27FC236}">
                <a16:creationId xmlns:a16="http://schemas.microsoft.com/office/drawing/2014/main" id="{C8AD95EE-6A6F-2FA6-5F69-8DC41F1E40A0}"/>
              </a:ext>
            </a:extLst>
          </p:cNvPr>
          <p:cNvSpPr>
            <a:spLocks noGrp="1"/>
          </p:cNvSpPr>
          <p:nvPr>
            <p:ph type="sldNum" sz="quarter" idx="12"/>
          </p:nvPr>
        </p:nvSpPr>
        <p:spPr/>
        <p:txBody>
          <a:bodyPr/>
          <a:lstStyle/>
          <a:p>
            <a:fld id="{D57F1E4F-1CFF-5643-939E-217C01CDF565}" type="slidenum">
              <a:rPr lang="en-US" dirty="0">
                <a:solidFill>
                  <a:schemeClr val="bg1"/>
                </a:solidFill>
              </a:rPr>
              <a:pPr/>
              <a:t>17</a:t>
            </a:fld>
            <a:endParaRPr lang="en-US">
              <a:solidFill>
                <a:schemeClr val="bg1"/>
              </a:solidFill>
            </a:endParaRPr>
          </a:p>
        </p:txBody>
      </p:sp>
      <p:sp>
        <p:nvSpPr>
          <p:cNvPr id="6" name="Footer Placeholder 5">
            <a:extLst>
              <a:ext uri="{FF2B5EF4-FFF2-40B4-BE49-F238E27FC236}">
                <a16:creationId xmlns:a16="http://schemas.microsoft.com/office/drawing/2014/main" id="{5222D289-151E-A79A-7886-7B4600FBEF7D}"/>
              </a:ext>
            </a:extLst>
          </p:cNvPr>
          <p:cNvSpPr>
            <a:spLocks noGrp="1"/>
          </p:cNvSpPr>
          <p:nvPr>
            <p:ph type="ftr" sz="quarter" idx="11"/>
          </p:nvPr>
        </p:nvSpPr>
        <p:spPr/>
        <p:txBody>
          <a:bodyPr/>
          <a:lstStyle/>
          <a:p>
            <a:r>
              <a:rPr lang="en-US" dirty="0">
                <a:solidFill>
                  <a:schemeClr val="bg1"/>
                </a:solidFill>
              </a:rPr>
              <a:t>LAKE 2022: Conservation of wetlands: ecosystem-based adaptation of climate change, December 28-30, 2022</a:t>
            </a:r>
            <a:endParaRPr lang="en-US" dirty="0">
              <a:solidFill>
                <a:schemeClr val="bg1"/>
              </a:solidFill>
              <a:cs typeface="Calibri"/>
            </a:endParaRPr>
          </a:p>
        </p:txBody>
      </p:sp>
    </p:spTree>
    <p:extLst>
      <p:ext uri="{BB962C8B-B14F-4D97-AF65-F5344CB8AC3E}">
        <p14:creationId xmlns:p14="http://schemas.microsoft.com/office/powerpoint/2010/main" val="3998257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2" name="Picture 4" descr="A picture containing tree, outdoor, plant&#10;&#10;Description automatically generated">
            <a:extLst>
              <a:ext uri="{FF2B5EF4-FFF2-40B4-BE49-F238E27FC236}">
                <a16:creationId xmlns:a16="http://schemas.microsoft.com/office/drawing/2014/main" id="{FC897E3C-6D86-DB35-3F7D-4E849364FBE7}"/>
              </a:ext>
            </a:extLst>
          </p:cNvPr>
          <p:cNvPicPr>
            <a:picLocks noChangeAspect="1"/>
          </p:cNvPicPr>
          <p:nvPr/>
        </p:nvPicPr>
        <p:blipFill rotWithShape="1">
          <a:blip r:embed="rId2"/>
          <a:srcRect t="29947" r="1" b="20204"/>
          <a:stretch/>
        </p:blipFill>
        <p:spPr>
          <a:xfrm>
            <a:off x="6483866" y="2731697"/>
            <a:ext cx="5704803" cy="3632738"/>
          </a:xfrm>
          <a:prstGeom prst="rect">
            <a:avLst/>
          </a:prstGeom>
        </p:spPr>
      </p:pic>
      <p:sp>
        <p:nvSpPr>
          <p:cNvPr id="2" name="Title 1">
            <a:extLst>
              <a:ext uri="{FF2B5EF4-FFF2-40B4-BE49-F238E27FC236}">
                <a16:creationId xmlns:a16="http://schemas.microsoft.com/office/drawing/2014/main" id="{3659D1FE-7B90-6371-37A9-717B741BE12F}"/>
              </a:ext>
            </a:extLst>
          </p:cNvPr>
          <p:cNvSpPr>
            <a:spLocks noGrp="1"/>
          </p:cNvSpPr>
          <p:nvPr>
            <p:ph type="title"/>
          </p:nvPr>
        </p:nvSpPr>
        <p:spPr>
          <a:xfrm>
            <a:off x="1674219" y="131237"/>
            <a:ext cx="4252035" cy="592973"/>
          </a:xfrm>
          <a:effectLst/>
        </p:spPr>
        <p:txBody>
          <a:bodyPr vert="horz" lIns="91440" tIns="45720" rIns="91440" bIns="45720" rtlCol="0" anchor="b" anchorCtr="0">
            <a:normAutofit/>
          </a:bodyPr>
          <a:lstStyle/>
          <a:p>
            <a:r>
              <a:rPr lang="en-US" b="1">
                <a:latin typeface="Times New Roman"/>
                <a:cs typeface="Calibri Light"/>
              </a:rPr>
              <a:t>Introduction</a:t>
            </a:r>
          </a:p>
        </p:txBody>
      </p:sp>
      <p:sp>
        <p:nvSpPr>
          <p:cNvPr id="4" name="Text Placeholder 3">
            <a:extLst>
              <a:ext uri="{FF2B5EF4-FFF2-40B4-BE49-F238E27FC236}">
                <a16:creationId xmlns:a16="http://schemas.microsoft.com/office/drawing/2014/main" id="{31A09D13-AF39-FB6F-BE8A-5CE27B99F9A1}"/>
              </a:ext>
            </a:extLst>
          </p:cNvPr>
          <p:cNvSpPr>
            <a:spLocks noGrp="1"/>
          </p:cNvSpPr>
          <p:nvPr>
            <p:ph type="body" sz="half" idx="2"/>
          </p:nvPr>
        </p:nvSpPr>
        <p:spPr>
          <a:xfrm>
            <a:off x="651444" y="1716049"/>
            <a:ext cx="4921687" cy="3632200"/>
          </a:xfrm>
          <a:effectLst/>
        </p:spPr>
        <p:txBody>
          <a:bodyPr vert="horz" lIns="91440" tIns="45720" rIns="91440" bIns="45720" rtlCol="0" anchor="ctr">
            <a:noAutofit/>
          </a:bodyPr>
          <a:lstStyle/>
          <a:p>
            <a:pPr indent="-228600">
              <a:buFont typeface="Wingdings 2" charset="2"/>
              <a:buChar char=""/>
            </a:pPr>
            <a:r>
              <a:rPr lang="en-US" sz="2400" dirty="0">
                <a:latin typeface="Times New Roman"/>
                <a:cs typeface="Times New Roman"/>
              </a:rPr>
              <a:t>  We have chosen this project under the theme of "Plants Identification" for the IISc Lake 2022 Conference.</a:t>
            </a:r>
          </a:p>
          <a:p>
            <a:pPr indent="-228600">
              <a:buFont typeface="Wingdings 2" charset="2"/>
              <a:buChar char=""/>
            </a:pPr>
            <a:r>
              <a:rPr lang="en-US" sz="2400" dirty="0">
                <a:latin typeface="Times New Roman"/>
                <a:cs typeface="Times New Roman"/>
              </a:rPr>
              <a:t>  Till date, it is seen that plants in India have significantly decreased, both quantitatively and qualitatively.</a:t>
            </a:r>
          </a:p>
          <a:p>
            <a:pPr indent="-228600">
              <a:buFont typeface="Wingdings 2" charset="2"/>
              <a:buChar char=""/>
            </a:pPr>
            <a:r>
              <a:rPr lang="en-US" sz="2400" dirty="0">
                <a:latin typeface="Times New Roman"/>
                <a:cs typeface="Times New Roman"/>
              </a:rPr>
              <a:t>  Thus, we have taken up this project to bring to light the decline as well as the increment in agriculture of our school.</a:t>
            </a:r>
          </a:p>
          <a:p>
            <a:pPr indent="-228600">
              <a:buFont typeface="Wingdings 2" charset="2"/>
              <a:buChar char=""/>
            </a:pPr>
            <a:r>
              <a:rPr lang="en-US" sz="2400" dirty="0">
                <a:latin typeface="Times New Roman"/>
                <a:cs typeface="Times New Roman"/>
              </a:rPr>
              <a:t>  Previously, the land had lain barren. But now, due to initiation from our institutions, the land is flourished.</a:t>
            </a:r>
          </a:p>
        </p:txBody>
      </p:sp>
      <p:pic>
        <p:nvPicPr>
          <p:cNvPr id="10" name="Picture 5">
            <a:extLst>
              <a:ext uri="{FF2B5EF4-FFF2-40B4-BE49-F238E27FC236}">
                <a16:creationId xmlns:a16="http://schemas.microsoft.com/office/drawing/2014/main" id="{2D818D20-4281-6908-DFC0-047D8D575405}"/>
              </a:ext>
            </a:extLst>
          </p:cNvPr>
          <p:cNvPicPr>
            <a:picLocks noChangeAspect="1"/>
          </p:cNvPicPr>
          <p:nvPr/>
        </p:nvPicPr>
        <p:blipFill rotWithShape="1">
          <a:blip r:embed="rId3"/>
          <a:srcRect t="34784" b="28137"/>
          <a:stretch/>
        </p:blipFill>
        <p:spPr>
          <a:xfrm>
            <a:off x="6485467" y="509"/>
            <a:ext cx="5706532" cy="2644924"/>
          </a:xfrm>
          <a:prstGeom prst="rect">
            <a:avLst/>
          </a:prstGeom>
        </p:spPr>
      </p:pic>
      <p:sp>
        <p:nvSpPr>
          <p:cNvPr id="5" name="Slide Number Placeholder 4">
            <a:extLst>
              <a:ext uri="{FF2B5EF4-FFF2-40B4-BE49-F238E27FC236}">
                <a16:creationId xmlns:a16="http://schemas.microsoft.com/office/drawing/2014/main" id="{F4D5205C-46EB-F25B-E58F-EBB451742024}"/>
              </a:ext>
            </a:extLst>
          </p:cNvPr>
          <p:cNvSpPr>
            <a:spLocks noGrp="1"/>
          </p:cNvSpPr>
          <p:nvPr>
            <p:ph type="sldNum" sz="quarter" idx="12"/>
          </p:nvPr>
        </p:nvSpPr>
        <p:spPr/>
        <p:txBody>
          <a:bodyPr/>
          <a:lstStyle/>
          <a:p>
            <a:fld id="{48F63A3B-78C7-47BE-AE5E-E10140E04643}" type="slidenum">
              <a:rPr lang="en-US" dirty="0"/>
              <a:t>2</a:t>
            </a:fld>
            <a:endParaRPr lang="en-US"/>
          </a:p>
        </p:txBody>
      </p:sp>
      <p:sp>
        <p:nvSpPr>
          <p:cNvPr id="3" name="Footer Placeholder 2">
            <a:extLst>
              <a:ext uri="{FF2B5EF4-FFF2-40B4-BE49-F238E27FC236}">
                <a16:creationId xmlns:a16="http://schemas.microsoft.com/office/drawing/2014/main" id="{5F1FABE7-AA5E-4B4C-4098-539BDF04FBC4}"/>
              </a:ext>
            </a:extLst>
          </p:cNvPr>
          <p:cNvSpPr>
            <a:spLocks noGrp="1"/>
          </p:cNvSpPr>
          <p:nvPr>
            <p:ph type="ftr" sz="quarter" idx="11"/>
          </p:nvPr>
        </p:nvSpPr>
        <p:spPr>
          <a:xfrm>
            <a:off x="1975051" y="6356350"/>
            <a:ext cx="7209837" cy="365125"/>
          </a:xfrm>
        </p:spPr>
        <p:txBody>
          <a:bodyPr/>
          <a:lstStyle/>
          <a:p>
            <a:r>
              <a:rPr lang="en-US"/>
              <a:t>LAKE 2022: Conservation of wetlands: ecosystem-based adaptation of climate change, December 28-30, 2022</a:t>
            </a:r>
          </a:p>
        </p:txBody>
      </p:sp>
    </p:spTree>
    <p:extLst>
      <p:ext uri="{BB962C8B-B14F-4D97-AF65-F5344CB8AC3E}">
        <p14:creationId xmlns:p14="http://schemas.microsoft.com/office/powerpoint/2010/main" val="3547307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32034-76D0-5A93-D420-4744E9692AA9}"/>
              </a:ext>
            </a:extLst>
          </p:cNvPr>
          <p:cNvSpPr>
            <a:spLocks noGrp="1"/>
          </p:cNvSpPr>
          <p:nvPr>
            <p:ph type="ctrTitle"/>
          </p:nvPr>
        </p:nvSpPr>
        <p:spPr>
          <a:xfrm>
            <a:off x="262790" y="865226"/>
            <a:ext cx="4500562" cy="1562959"/>
          </a:xfrm>
        </p:spPr>
        <p:txBody>
          <a:bodyPr vert="horz" wrap="square" lIns="0" tIns="0" rIns="0" bIns="0" rtlCol="0" anchor="t" anchorCtr="0">
            <a:normAutofit/>
          </a:bodyPr>
          <a:lstStyle/>
          <a:p>
            <a:r>
              <a:rPr lang="en-US" sz="3200" b="1">
                <a:latin typeface="Times New Roman"/>
                <a:cs typeface="Times New Roman"/>
              </a:rPr>
              <a:t>Area of Study</a:t>
            </a:r>
          </a:p>
        </p:txBody>
      </p:sp>
      <p:sp>
        <p:nvSpPr>
          <p:cNvPr id="4" name="TextBox 3">
            <a:extLst>
              <a:ext uri="{FF2B5EF4-FFF2-40B4-BE49-F238E27FC236}">
                <a16:creationId xmlns:a16="http://schemas.microsoft.com/office/drawing/2014/main" id="{CF20DC9F-01F6-64E8-D9FB-850786C11660}"/>
              </a:ext>
            </a:extLst>
          </p:cNvPr>
          <p:cNvSpPr txBox="1"/>
          <p:nvPr/>
        </p:nvSpPr>
        <p:spPr>
          <a:xfrm>
            <a:off x="5220862" y="400592"/>
            <a:ext cx="6373813" cy="1562959"/>
          </a:xfrm>
          <a:prstGeom prst="rect">
            <a:avLst/>
          </a:prstGeom>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indent="-228600">
              <a:lnSpc>
                <a:spcPct val="110000"/>
              </a:lnSpc>
              <a:spcAft>
                <a:spcPts val="800"/>
              </a:spcAft>
              <a:buFont typeface="Arial" panose="020B0604020202020204" pitchFamily="34" charset="0"/>
              <a:buChar char="•"/>
            </a:pPr>
            <a:r>
              <a:rPr lang="en-US" sz="2400">
                <a:solidFill>
                  <a:schemeClr val="tx1">
                    <a:alpha val="60000"/>
                  </a:schemeClr>
                </a:solidFill>
                <a:latin typeface="Times New Roman"/>
                <a:cs typeface="Times New Roman"/>
              </a:rPr>
              <a:t>Coordinates (Latitude, Longitude)</a:t>
            </a:r>
          </a:p>
          <a:p>
            <a:pPr indent="-228600">
              <a:lnSpc>
                <a:spcPct val="110000"/>
              </a:lnSpc>
              <a:spcAft>
                <a:spcPts val="800"/>
              </a:spcAft>
              <a:buFont typeface="Arial" panose="020B0604020202020204" pitchFamily="34" charset="0"/>
              <a:buChar char="•"/>
            </a:pPr>
            <a:r>
              <a:rPr lang="en-US" sz="2400">
                <a:solidFill>
                  <a:schemeClr val="tx1">
                    <a:alpha val="60000"/>
                  </a:schemeClr>
                </a:solidFill>
                <a:latin typeface="Times New Roman"/>
                <a:cs typeface="Times New Roman"/>
              </a:rPr>
              <a:t>(13.02 N, 77.77 E)</a:t>
            </a:r>
          </a:p>
          <a:p>
            <a:pPr indent="-228600">
              <a:lnSpc>
                <a:spcPct val="110000"/>
              </a:lnSpc>
              <a:spcAft>
                <a:spcPts val="800"/>
              </a:spcAft>
              <a:buFont typeface="Arial" panose="020B0604020202020204" pitchFamily="34" charset="0"/>
              <a:buChar char="•"/>
            </a:pPr>
            <a:r>
              <a:rPr lang="en-US" sz="2400">
                <a:solidFill>
                  <a:schemeClr val="tx1">
                    <a:alpha val="60000"/>
                  </a:schemeClr>
                </a:solidFill>
                <a:latin typeface="Times New Roman"/>
                <a:cs typeface="Times New Roman"/>
              </a:rPr>
              <a:t>Area =&gt; 5.38 acres</a:t>
            </a:r>
          </a:p>
        </p:txBody>
      </p:sp>
      <p:pic>
        <p:nvPicPr>
          <p:cNvPr id="3" name="Picture 3" descr="A picture containing text&#10;&#10;Description automatically generated">
            <a:extLst>
              <a:ext uri="{FF2B5EF4-FFF2-40B4-BE49-F238E27FC236}">
                <a16:creationId xmlns:a16="http://schemas.microsoft.com/office/drawing/2014/main" id="{931345F9-5D46-4A5D-69E1-8B97A63A36E2}"/>
              </a:ext>
            </a:extLst>
          </p:cNvPr>
          <p:cNvPicPr>
            <a:picLocks noChangeAspect="1"/>
          </p:cNvPicPr>
          <p:nvPr/>
        </p:nvPicPr>
        <p:blipFill rotWithShape="1">
          <a:blip r:embed="rId2"/>
          <a:srcRect t="9506" b="9506"/>
          <a:stretch/>
        </p:blipFill>
        <p:spPr>
          <a:xfrm>
            <a:off x="20" y="2020316"/>
            <a:ext cx="12191980" cy="4363759"/>
          </a:xfrm>
          <a:custGeom>
            <a:avLst/>
            <a:gdLst/>
            <a:ahLst/>
            <a:cxnLst/>
            <a:rect l="l" t="t" r="r" b="b"/>
            <a:pathLst>
              <a:path w="12192000" h="4196491">
                <a:moveTo>
                  <a:pt x="0" y="0"/>
                </a:moveTo>
                <a:lnTo>
                  <a:pt x="12192000" y="0"/>
                </a:lnTo>
                <a:lnTo>
                  <a:pt x="12192000" y="4196491"/>
                </a:lnTo>
                <a:lnTo>
                  <a:pt x="0" y="4196491"/>
                </a:lnTo>
                <a:close/>
              </a:path>
            </a:pathLst>
          </a:custGeom>
        </p:spPr>
      </p:pic>
      <p:sp>
        <p:nvSpPr>
          <p:cNvPr id="6" name="Slide Number Placeholder 5">
            <a:extLst>
              <a:ext uri="{FF2B5EF4-FFF2-40B4-BE49-F238E27FC236}">
                <a16:creationId xmlns:a16="http://schemas.microsoft.com/office/drawing/2014/main" id="{AE373990-8E63-CA15-F746-FC8D7F6A1424}"/>
              </a:ext>
            </a:extLst>
          </p:cNvPr>
          <p:cNvSpPr>
            <a:spLocks noGrp="1"/>
          </p:cNvSpPr>
          <p:nvPr>
            <p:ph type="sldNum" sz="quarter" idx="12"/>
          </p:nvPr>
        </p:nvSpPr>
        <p:spPr/>
        <p:txBody>
          <a:bodyPr/>
          <a:lstStyle/>
          <a:p>
            <a:fld id="{48F63A3B-78C7-47BE-AE5E-E10140E04643}" type="slidenum">
              <a:rPr lang="en-US" dirty="0"/>
              <a:t>3</a:t>
            </a:fld>
            <a:endParaRPr lang="en-US"/>
          </a:p>
        </p:txBody>
      </p:sp>
      <p:sp>
        <p:nvSpPr>
          <p:cNvPr id="5" name="Footer Placeholder 4">
            <a:extLst>
              <a:ext uri="{FF2B5EF4-FFF2-40B4-BE49-F238E27FC236}">
                <a16:creationId xmlns:a16="http://schemas.microsoft.com/office/drawing/2014/main" id="{3AC9EA1D-9B51-49DE-5108-E0248B13B063}"/>
              </a:ext>
            </a:extLst>
          </p:cNvPr>
          <p:cNvSpPr>
            <a:spLocks noGrp="1"/>
          </p:cNvSpPr>
          <p:nvPr>
            <p:ph type="ftr" sz="quarter" idx="11"/>
          </p:nvPr>
        </p:nvSpPr>
        <p:spPr>
          <a:xfrm>
            <a:off x="2430966" y="6384228"/>
            <a:ext cx="7330067" cy="365125"/>
          </a:xfrm>
        </p:spPr>
        <p:txBody>
          <a:bodyPr/>
          <a:lstStyle/>
          <a:p>
            <a:r>
              <a:rPr lang="en-US"/>
              <a:t>LAKE 2022: Conservation of wetlands: ecosystem-based adaptation of climate change, December 28-30, 2022</a:t>
            </a:r>
          </a:p>
        </p:txBody>
      </p:sp>
    </p:spTree>
    <p:extLst>
      <p:ext uri="{BB962C8B-B14F-4D97-AF65-F5344CB8AC3E}">
        <p14:creationId xmlns:p14="http://schemas.microsoft.com/office/powerpoint/2010/main" val="3232031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4BC6A-B43F-C985-2DDB-B9C43676D0D0}"/>
              </a:ext>
            </a:extLst>
          </p:cNvPr>
          <p:cNvSpPr>
            <a:spLocks noGrp="1"/>
          </p:cNvSpPr>
          <p:nvPr>
            <p:ph type="ctrTitle"/>
          </p:nvPr>
        </p:nvSpPr>
        <p:spPr>
          <a:xfrm>
            <a:off x="89099" y="197006"/>
            <a:ext cx="3873102" cy="1314103"/>
          </a:xfrm>
        </p:spPr>
        <p:txBody>
          <a:bodyPr vert="horz" lIns="91440" tIns="45720" rIns="91440" bIns="45720" rtlCol="0" anchor="b" anchorCtr="0">
            <a:normAutofit/>
          </a:bodyPr>
          <a:lstStyle/>
          <a:p>
            <a:r>
              <a:rPr lang="en-US" sz="3200" b="1">
                <a:latin typeface="Times New Roman"/>
                <a:cs typeface="Times New Roman"/>
              </a:rPr>
              <a:t>Area of Study</a:t>
            </a:r>
            <a:endParaRPr lang="en-US"/>
          </a:p>
        </p:txBody>
      </p:sp>
      <p:sp>
        <p:nvSpPr>
          <p:cNvPr id="7" name="TextBox 6">
            <a:extLst>
              <a:ext uri="{FF2B5EF4-FFF2-40B4-BE49-F238E27FC236}">
                <a16:creationId xmlns:a16="http://schemas.microsoft.com/office/drawing/2014/main" id="{9B934690-2722-3E28-FCF9-34FD69B95EC0}"/>
              </a:ext>
            </a:extLst>
          </p:cNvPr>
          <p:cNvSpPr txBox="1"/>
          <p:nvPr/>
        </p:nvSpPr>
        <p:spPr>
          <a:xfrm>
            <a:off x="386465" y="1628343"/>
            <a:ext cx="3575737" cy="399484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defTabSz="457200">
              <a:spcBef>
                <a:spcPct val="20000"/>
              </a:spcBef>
              <a:spcAft>
                <a:spcPts val="600"/>
              </a:spcAft>
              <a:buClr>
                <a:schemeClr val="accent1"/>
              </a:buClr>
            </a:pPr>
            <a:r>
              <a:rPr lang="en-US" sz="2400">
                <a:latin typeface="Times New Roman"/>
                <a:cs typeface="Times New Roman"/>
              </a:rPr>
              <a:t>Location of the trees:-</a:t>
            </a:r>
          </a:p>
          <a:p>
            <a:pPr indent="-228600" defTabSz="457200">
              <a:spcBef>
                <a:spcPct val="20000"/>
              </a:spcBef>
              <a:spcAft>
                <a:spcPts val="600"/>
              </a:spcAft>
              <a:buClr>
                <a:schemeClr val="accent1"/>
              </a:buClr>
              <a:buFont typeface="Wingdings 2" charset="2"/>
              <a:buChar char=""/>
            </a:pPr>
            <a:r>
              <a:rPr lang="en-US" sz="2400">
                <a:latin typeface="Times New Roman"/>
                <a:cs typeface="Times New Roman"/>
              </a:rPr>
              <a:t>Group One – 7 trees...</a:t>
            </a:r>
          </a:p>
          <a:p>
            <a:pPr indent="-228600" defTabSz="457200">
              <a:spcBef>
                <a:spcPct val="20000"/>
              </a:spcBef>
              <a:spcAft>
                <a:spcPts val="600"/>
              </a:spcAft>
              <a:buClr>
                <a:schemeClr val="accent1"/>
              </a:buClr>
              <a:buFont typeface="Wingdings 2" charset="2"/>
              <a:buChar char=""/>
            </a:pPr>
            <a:r>
              <a:rPr lang="en-US" sz="2400">
                <a:latin typeface="Times New Roman"/>
                <a:cs typeface="Times New Roman"/>
              </a:rPr>
              <a:t>Group Two – 12 trees...</a:t>
            </a:r>
          </a:p>
          <a:p>
            <a:pPr indent="-228600" defTabSz="457200">
              <a:spcBef>
                <a:spcPct val="20000"/>
              </a:spcBef>
              <a:spcAft>
                <a:spcPts val="600"/>
              </a:spcAft>
              <a:buClr>
                <a:schemeClr val="accent1"/>
              </a:buClr>
              <a:buFont typeface="Wingdings 2" charset="2"/>
              <a:buChar char=""/>
            </a:pPr>
            <a:r>
              <a:rPr lang="en-US" sz="2400">
                <a:latin typeface="Times New Roman"/>
                <a:cs typeface="Times New Roman"/>
              </a:rPr>
              <a:t>Group Three – 24 trees...</a:t>
            </a:r>
          </a:p>
          <a:p>
            <a:pPr marL="285750" indent="-285750" defTabSz="457200">
              <a:spcBef>
                <a:spcPct val="20000"/>
              </a:spcBef>
              <a:spcAft>
                <a:spcPts val="600"/>
              </a:spcAft>
              <a:buClr>
                <a:schemeClr val="accent1"/>
              </a:buClr>
              <a:buFont typeface="Wingdings 2" charset="2"/>
              <a:buChar char=""/>
            </a:pPr>
            <a:r>
              <a:rPr lang="en-US" sz="2400">
                <a:latin typeface="Times New Roman"/>
                <a:cs typeface="Times New Roman"/>
              </a:rPr>
              <a:t>Group Four - 11 trees...</a:t>
            </a:r>
          </a:p>
          <a:p>
            <a:pPr marL="285750" indent="-285750" defTabSz="457200">
              <a:spcBef>
                <a:spcPct val="20000"/>
              </a:spcBef>
              <a:spcAft>
                <a:spcPts val="600"/>
              </a:spcAft>
              <a:buClr>
                <a:schemeClr val="accent1"/>
              </a:buClr>
              <a:buFont typeface="Wingdings 2" charset="2"/>
              <a:buChar char=""/>
            </a:pPr>
            <a:r>
              <a:rPr lang="en-US" sz="2400">
                <a:latin typeface="Times New Roman"/>
                <a:cs typeface="Times New Roman"/>
              </a:rPr>
              <a:t>Group Five</a:t>
            </a:r>
            <a:r>
              <a:rPr lang="en-US" sz="2400">
                <a:solidFill>
                  <a:srgbClr val="FFFFFF"/>
                </a:solidFill>
                <a:latin typeface="Times New Roman"/>
                <a:cs typeface="Times New Roman"/>
              </a:rPr>
              <a:t> </a:t>
            </a:r>
            <a:r>
              <a:rPr lang="en-US" sz="2400">
                <a:latin typeface="Times New Roman"/>
                <a:cs typeface="Times New Roman"/>
              </a:rPr>
              <a:t>– 13 trees...</a:t>
            </a:r>
          </a:p>
        </p:txBody>
      </p:sp>
      <p:pic>
        <p:nvPicPr>
          <p:cNvPr id="3" name="Picture 3">
            <a:extLst>
              <a:ext uri="{FF2B5EF4-FFF2-40B4-BE49-F238E27FC236}">
                <a16:creationId xmlns:a16="http://schemas.microsoft.com/office/drawing/2014/main" id="{07C5F613-DD29-88AF-25FE-2CC7FED8E1E5}"/>
              </a:ext>
            </a:extLst>
          </p:cNvPr>
          <p:cNvPicPr>
            <a:picLocks noChangeAspect="1"/>
          </p:cNvPicPr>
          <p:nvPr/>
        </p:nvPicPr>
        <p:blipFill>
          <a:blip r:embed="rId2"/>
          <a:stretch>
            <a:fillRect/>
          </a:stretch>
        </p:blipFill>
        <p:spPr>
          <a:xfrm>
            <a:off x="4056087" y="902412"/>
            <a:ext cx="7903428" cy="5016827"/>
          </a:xfrm>
          <a:prstGeom prst="roundRect">
            <a:avLst>
              <a:gd name="adj" fmla="val 3876"/>
            </a:avLst>
          </a:prstGeom>
          <a:ln>
            <a:solidFill>
              <a:schemeClr val="accent1"/>
            </a:solidFill>
          </a:ln>
          <a:effectLst/>
        </p:spPr>
      </p:pic>
      <p:sp>
        <p:nvSpPr>
          <p:cNvPr id="5" name="Slide Number Placeholder 4">
            <a:extLst>
              <a:ext uri="{FF2B5EF4-FFF2-40B4-BE49-F238E27FC236}">
                <a16:creationId xmlns:a16="http://schemas.microsoft.com/office/drawing/2014/main" id="{221CE09B-A028-A980-E605-332130B79F11}"/>
              </a:ext>
            </a:extLst>
          </p:cNvPr>
          <p:cNvSpPr>
            <a:spLocks noGrp="1"/>
          </p:cNvSpPr>
          <p:nvPr>
            <p:ph type="sldNum" sz="quarter" idx="12"/>
          </p:nvPr>
        </p:nvSpPr>
        <p:spPr/>
        <p:txBody>
          <a:bodyPr/>
          <a:lstStyle/>
          <a:p>
            <a:fld id="{48F63A3B-78C7-47BE-AE5E-E10140E04643}" type="slidenum">
              <a:rPr lang="en-US" dirty="0"/>
              <a:t>4</a:t>
            </a:fld>
            <a:endParaRPr lang="en-US"/>
          </a:p>
        </p:txBody>
      </p:sp>
      <p:sp>
        <p:nvSpPr>
          <p:cNvPr id="4" name="Footer Placeholder 3">
            <a:extLst>
              <a:ext uri="{FF2B5EF4-FFF2-40B4-BE49-F238E27FC236}">
                <a16:creationId xmlns:a16="http://schemas.microsoft.com/office/drawing/2014/main" id="{6418834B-0134-9223-B84E-F4B5C3F7C083}"/>
              </a:ext>
            </a:extLst>
          </p:cNvPr>
          <p:cNvSpPr>
            <a:spLocks noGrp="1"/>
          </p:cNvSpPr>
          <p:nvPr>
            <p:ph type="ftr" sz="quarter" idx="11"/>
          </p:nvPr>
        </p:nvSpPr>
        <p:spPr>
          <a:xfrm>
            <a:off x="2458845" y="6356350"/>
            <a:ext cx="7283604" cy="365125"/>
          </a:xfrm>
        </p:spPr>
        <p:txBody>
          <a:bodyPr/>
          <a:lstStyle/>
          <a:p>
            <a:r>
              <a:rPr lang="en-US"/>
              <a:t>LAKE 2022: Conservation of wetlands: ecosystem-based adaptation of climate change, December 28-30, 2022</a:t>
            </a:r>
          </a:p>
        </p:txBody>
      </p:sp>
    </p:spTree>
    <p:extLst>
      <p:ext uri="{BB962C8B-B14F-4D97-AF65-F5344CB8AC3E}">
        <p14:creationId xmlns:p14="http://schemas.microsoft.com/office/powerpoint/2010/main" val="1061072238"/>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F2DDB-CED3-DA21-9D58-9315088DA721}"/>
              </a:ext>
            </a:extLst>
          </p:cNvPr>
          <p:cNvSpPr>
            <a:spLocks noGrp="1"/>
          </p:cNvSpPr>
          <p:nvPr>
            <p:ph type="title"/>
          </p:nvPr>
        </p:nvSpPr>
        <p:spPr>
          <a:xfrm>
            <a:off x="866078" y="104929"/>
            <a:ext cx="10515600" cy="517099"/>
          </a:xfrm>
        </p:spPr>
        <p:txBody>
          <a:bodyPr vert="horz" lIns="91440" tIns="45720" rIns="91440" bIns="45720" rtlCol="0" anchor="b" anchorCtr="0">
            <a:normAutofit fontScale="90000"/>
          </a:bodyPr>
          <a:lstStyle/>
          <a:p>
            <a:pPr algn="ctr"/>
            <a:r>
              <a:rPr lang="en-US" sz="3200" b="1">
                <a:latin typeface="Times New Roman"/>
                <a:cs typeface="Times New Roman"/>
              </a:rPr>
              <a:t>Objectives:-</a:t>
            </a:r>
            <a:endParaRPr lang="en-US"/>
          </a:p>
        </p:txBody>
      </p:sp>
      <p:pic>
        <p:nvPicPr>
          <p:cNvPr id="343" name="Picture 343">
            <a:extLst>
              <a:ext uri="{FF2B5EF4-FFF2-40B4-BE49-F238E27FC236}">
                <a16:creationId xmlns:a16="http://schemas.microsoft.com/office/drawing/2014/main" id="{8DCE7FD8-CA16-58F6-0E74-4FE605A19AA3}"/>
              </a:ext>
            </a:extLst>
          </p:cNvPr>
          <p:cNvPicPr>
            <a:picLocks noChangeAspect="1"/>
          </p:cNvPicPr>
          <p:nvPr/>
        </p:nvPicPr>
        <p:blipFill rotWithShape="1">
          <a:blip r:embed="rId2"/>
          <a:srcRect t="31237" r="-3" b="3317"/>
          <a:stretch/>
        </p:blipFill>
        <p:spPr>
          <a:xfrm>
            <a:off x="8929222" y="-1922"/>
            <a:ext cx="3264272" cy="1658381"/>
          </a:xfrm>
          <a:prstGeom prst="roundRect">
            <a:avLst>
              <a:gd name="adj" fmla="val 3876"/>
            </a:avLst>
          </a:prstGeom>
          <a:ln>
            <a:solidFill>
              <a:schemeClr val="accent1"/>
            </a:solidFill>
          </a:ln>
          <a:effectLst/>
        </p:spPr>
      </p:pic>
      <p:pic>
        <p:nvPicPr>
          <p:cNvPr id="329" name="Picture 329">
            <a:extLst>
              <a:ext uri="{FF2B5EF4-FFF2-40B4-BE49-F238E27FC236}">
                <a16:creationId xmlns:a16="http://schemas.microsoft.com/office/drawing/2014/main" id="{1E43B04A-70E3-D558-7DAB-440883C1591E}"/>
              </a:ext>
            </a:extLst>
          </p:cNvPr>
          <p:cNvPicPr>
            <a:picLocks noChangeAspect="1"/>
          </p:cNvPicPr>
          <p:nvPr/>
        </p:nvPicPr>
        <p:blipFill rotWithShape="1">
          <a:blip r:embed="rId3"/>
          <a:srcRect t="27669" r="-3" b="35517"/>
          <a:stretch/>
        </p:blipFill>
        <p:spPr>
          <a:xfrm>
            <a:off x="6602195" y="1681656"/>
            <a:ext cx="2995608" cy="1342853"/>
          </a:xfrm>
          <a:prstGeom prst="roundRect">
            <a:avLst>
              <a:gd name="adj" fmla="val 3876"/>
            </a:avLst>
          </a:prstGeom>
          <a:ln>
            <a:solidFill>
              <a:schemeClr val="accent1"/>
            </a:solidFill>
          </a:ln>
          <a:effectLst/>
        </p:spPr>
      </p:pic>
      <p:pic>
        <p:nvPicPr>
          <p:cNvPr id="336" name="Picture 336">
            <a:extLst>
              <a:ext uri="{FF2B5EF4-FFF2-40B4-BE49-F238E27FC236}">
                <a16:creationId xmlns:a16="http://schemas.microsoft.com/office/drawing/2014/main" id="{2C8BA235-461F-1631-2C38-6F15B20076F3}"/>
              </a:ext>
            </a:extLst>
          </p:cNvPr>
          <p:cNvPicPr>
            <a:picLocks noChangeAspect="1"/>
          </p:cNvPicPr>
          <p:nvPr/>
        </p:nvPicPr>
        <p:blipFill rotWithShape="1">
          <a:blip r:embed="rId4"/>
          <a:srcRect l="7240" r="10360"/>
          <a:stretch/>
        </p:blipFill>
        <p:spPr>
          <a:xfrm>
            <a:off x="9494552" y="3019634"/>
            <a:ext cx="2636622" cy="1885447"/>
          </a:xfrm>
          <a:prstGeom prst="roundRect">
            <a:avLst>
              <a:gd name="adj" fmla="val 3876"/>
            </a:avLst>
          </a:prstGeom>
          <a:ln>
            <a:solidFill>
              <a:schemeClr val="accent1"/>
            </a:solidFill>
          </a:ln>
          <a:effectLst/>
        </p:spPr>
      </p:pic>
      <p:pic>
        <p:nvPicPr>
          <p:cNvPr id="322" name="Picture 322">
            <a:extLst>
              <a:ext uri="{FF2B5EF4-FFF2-40B4-BE49-F238E27FC236}">
                <a16:creationId xmlns:a16="http://schemas.microsoft.com/office/drawing/2014/main" id="{AE4D9629-4721-F1DD-753F-563EBF2F5DF6}"/>
              </a:ext>
            </a:extLst>
          </p:cNvPr>
          <p:cNvPicPr>
            <a:picLocks noChangeAspect="1"/>
          </p:cNvPicPr>
          <p:nvPr/>
        </p:nvPicPr>
        <p:blipFill rotWithShape="1">
          <a:blip r:embed="rId5"/>
          <a:srcRect t="47594" r="-3" b="15592"/>
          <a:stretch/>
        </p:blipFill>
        <p:spPr>
          <a:xfrm>
            <a:off x="6648658" y="4934766"/>
            <a:ext cx="3153584" cy="1417193"/>
          </a:xfrm>
          <a:prstGeom prst="roundRect">
            <a:avLst>
              <a:gd name="adj" fmla="val 3876"/>
            </a:avLst>
          </a:prstGeom>
          <a:ln>
            <a:solidFill>
              <a:schemeClr val="accent1"/>
            </a:solidFill>
          </a:ln>
          <a:effectLst/>
        </p:spPr>
      </p:pic>
      <p:graphicFrame>
        <p:nvGraphicFramePr>
          <p:cNvPr id="58" name="TextBox 2">
            <a:extLst>
              <a:ext uri="{FF2B5EF4-FFF2-40B4-BE49-F238E27FC236}">
                <a16:creationId xmlns:a16="http://schemas.microsoft.com/office/drawing/2014/main" id="{DFF4137D-A979-948D-E3AF-824DA9B21A36}"/>
              </a:ext>
            </a:extLst>
          </p:cNvPr>
          <p:cNvGraphicFramePr/>
          <p:nvPr>
            <p:extLst>
              <p:ext uri="{D42A27DB-BD31-4B8C-83A1-F6EECF244321}">
                <p14:modId xmlns:p14="http://schemas.microsoft.com/office/powerpoint/2010/main" val="3143956819"/>
              </p:ext>
            </p:extLst>
          </p:nvPr>
        </p:nvGraphicFramePr>
        <p:xfrm>
          <a:off x="91957" y="1000514"/>
          <a:ext cx="6338577" cy="459793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95" name="Slide Number Placeholder 394">
            <a:extLst>
              <a:ext uri="{FF2B5EF4-FFF2-40B4-BE49-F238E27FC236}">
                <a16:creationId xmlns:a16="http://schemas.microsoft.com/office/drawing/2014/main" id="{AC6F9AEC-BE58-FB27-BB05-F43E203AAD71}"/>
              </a:ext>
            </a:extLst>
          </p:cNvPr>
          <p:cNvSpPr>
            <a:spLocks noGrp="1"/>
          </p:cNvSpPr>
          <p:nvPr>
            <p:ph type="sldNum" sz="quarter" idx="12"/>
          </p:nvPr>
        </p:nvSpPr>
        <p:spPr/>
        <p:txBody>
          <a:bodyPr/>
          <a:lstStyle/>
          <a:p>
            <a:fld id="{48F63A3B-78C7-47BE-AE5E-E10140E04643}" type="slidenum">
              <a:rPr lang="en-US" dirty="0"/>
              <a:t>5</a:t>
            </a:fld>
            <a:endParaRPr lang="en-US"/>
          </a:p>
        </p:txBody>
      </p:sp>
      <p:sp>
        <p:nvSpPr>
          <p:cNvPr id="394" name="Footer Placeholder 393">
            <a:extLst>
              <a:ext uri="{FF2B5EF4-FFF2-40B4-BE49-F238E27FC236}">
                <a16:creationId xmlns:a16="http://schemas.microsoft.com/office/drawing/2014/main" id="{BDFD22A6-5742-2E1A-CB1A-C09C702B1B4B}"/>
              </a:ext>
            </a:extLst>
          </p:cNvPr>
          <p:cNvSpPr>
            <a:spLocks noGrp="1"/>
          </p:cNvSpPr>
          <p:nvPr>
            <p:ph type="ftr" sz="quarter" idx="11"/>
          </p:nvPr>
        </p:nvSpPr>
        <p:spPr>
          <a:xfrm>
            <a:off x="2904894" y="6356350"/>
            <a:ext cx="7051287" cy="365125"/>
          </a:xfrm>
        </p:spPr>
        <p:txBody>
          <a:bodyPr/>
          <a:lstStyle/>
          <a:p>
            <a:r>
              <a:rPr lang="en-US"/>
              <a:t>LAKE 2022: Conservation of wetlands: ecosystem-based adaptation of climate change, December 28-30, 2022</a:t>
            </a:r>
          </a:p>
        </p:txBody>
      </p:sp>
      <p:sp>
        <p:nvSpPr>
          <p:cNvPr id="23" name="TextBox 22">
            <a:extLst>
              <a:ext uri="{FF2B5EF4-FFF2-40B4-BE49-F238E27FC236}">
                <a16:creationId xmlns:a16="http://schemas.microsoft.com/office/drawing/2014/main" id="{3DCEF90E-CF29-65BC-5BED-D5CF96C7A8B8}"/>
              </a:ext>
            </a:extLst>
          </p:cNvPr>
          <p:cNvSpPr txBox="1"/>
          <p:nvPr/>
        </p:nvSpPr>
        <p:spPr>
          <a:xfrm>
            <a:off x="8986024" y="37170"/>
            <a:ext cx="3140926" cy="1524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24" name="TextBox 23">
            <a:extLst>
              <a:ext uri="{FF2B5EF4-FFF2-40B4-BE49-F238E27FC236}">
                <a16:creationId xmlns:a16="http://schemas.microsoft.com/office/drawing/2014/main" id="{1E3641BC-CF14-30B7-1F81-037ADB55D6D7}"/>
              </a:ext>
            </a:extLst>
          </p:cNvPr>
          <p:cNvSpPr txBox="1"/>
          <p:nvPr/>
        </p:nvSpPr>
        <p:spPr>
          <a:xfrm>
            <a:off x="10630829" y="1607633"/>
            <a:ext cx="1719146" cy="2846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50">
                <a:cs typeface="Calibri"/>
              </a:rPr>
              <a:t>Sweet William</a:t>
            </a:r>
          </a:p>
        </p:txBody>
      </p:sp>
    </p:spTree>
    <p:extLst>
      <p:ext uri="{BB962C8B-B14F-4D97-AF65-F5344CB8AC3E}">
        <p14:creationId xmlns:p14="http://schemas.microsoft.com/office/powerpoint/2010/main" val="2888094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564CE-DB63-B4D5-5301-C6B6380BDE25}"/>
              </a:ext>
            </a:extLst>
          </p:cNvPr>
          <p:cNvSpPr>
            <a:spLocks noGrp="1"/>
          </p:cNvSpPr>
          <p:nvPr>
            <p:ph type="title"/>
          </p:nvPr>
        </p:nvSpPr>
        <p:spPr>
          <a:xfrm>
            <a:off x="810000" y="447188"/>
            <a:ext cx="4930400" cy="1559412"/>
          </a:xfrm>
          <a:effectLst/>
        </p:spPr>
        <p:txBody>
          <a:bodyPr>
            <a:normAutofit/>
          </a:bodyPr>
          <a:lstStyle/>
          <a:p>
            <a:pPr algn="ctr"/>
            <a:r>
              <a:rPr lang="en-US" sz="3200" b="1">
                <a:latin typeface="Times New Roman"/>
                <a:cs typeface="Times New Roman"/>
              </a:rPr>
              <a:t>Observations:</a:t>
            </a:r>
            <a:endParaRPr lang="en-US"/>
          </a:p>
        </p:txBody>
      </p:sp>
      <p:graphicFrame>
        <p:nvGraphicFramePr>
          <p:cNvPr id="9" name="Content Placeholder 2">
            <a:extLst>
              <a:ext uri="{FF2B5EF4-FFF2-40B4-BE49-F238E27FC236}">
                <a16:creationId xmlns:a16="http://schemas.microsoft.com/office/drawing/2014/main" id="{EE6AB8F1-7BE7-572D-0731-D6A502A14B29}"/>
              </a:ext>
            </a:extLst>
          </p:cNvPr>
          <p:cNvGraphicFramePr>
            <a:graphicFrameLocks noGrp="1"/>
          </p:cNvGraphicFramePr>
          <p:nvPr>
            <p:ph idx="1"/>
            <p:extLst>
              <p:ext uri="{D42A27DB-BD31-4B8C-83A1-F6EECF244321}">
                <p14:modId xmlns:p14="http://schemas.microsoft.com/office/powerpoint/2010/main" val="3328405977"/>
              </p:ext>
            </p:extLst>
          </p:nvPr>
        </p:nvGraphicFramePr>
        <p:xfrm>
          <a:off x="149641" y="1901904"/>
          <a:ext cx="5321270" cy="41711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Picture 16" descr="A picture containing tree&#10;&#10;Description automatically generated">
            <a:extLst>
              <a:ext uri="{FF2B5EF4-FFF2-40B4-BE49-F238E27FC236}">
                <a16:creationId xmlns:a16="http://schemas.microsoft.com/office/drawing/2014/main" id="{33A81EDD-563C-AF16-99FA-0FC682CD852F}"/>
              </a:ext>
            </a:extLst>
          </p:cNvPr>
          <p:cNvPicPr>
            <a:picLocks noChangeAspect="1"/>
          </p:cNvPicPr>
          <p:nvPr/>
        </p:nvPicPr>
        <p:blipFill>
          <a:blip r:embed="rId7"/>
          <a:stretch>
            <a:fillRect/>
          </a:stretch>
        </p:blipFill>
        <p:spPr>
          <a:xfrm>
            <a:off x="5742738" y="56668"/>
            <a:ext cx="6337539" cy="6366294"/>
          </a:xfrm>
          <a:prstGeom prst="rect">
            <a:avLst/>
          </a:prstGeom>
        </p:spPr>
      </p:pic>
      <p:sp>
        <p:nvSpPr>
          <p:cNvPr id="96" name="Slide Number Placeholder 95">
            <a:extLst>
              <a:ext uri="{FF2B5EF4-FFF2-40B4-BE49-F238E27FC236}">
                <a16:creationId xmlns:a16="http://schemas.microsoft.com/office/drawing/2014/main" id="{2AA4C0A9-2435-8D17-B56D-866B7AF8CF9B}"/>
              </a:ext>
            </a:extLst>
          </p:cNvPr>
          <p:cNvSpPr>
            <a:spLocks noGrp="1"/>
          </p:cNvSpPr>
          <p:nvPr>
            <p:ph type="sldNum" sz="quarter" idx="12"/>
          </p:nvPr>
        </p:nvSpPr>
        <p:spPr/>
        <p:txBody>
          <a:bodyPr/>
          <a:lstStyle/>
          <a:p>
            <a:fld id="{48F63A3B-78C7-47BE-AE5E-E10140E04643}" type="slidenum">
              <a:rPr lang="en-US" dirty="0"/>
              <a:t>6</a:t>
            </a:fld>
            <a:endParaRPr lang="en-US"/>
          </a:p>
        </p:txBody>
      </p:sp>
      <p:sp>
        <p:nvSpPr>
          <p:cNvPr id="95" name="Footer Placeholder 94">
            <a:extLst>
              <a:ext uri="{FF2B5EF4-FFF2-40B4-BE49-F238E27FC236}">
                <a16:creationId xmlns:a16="http://schemas.microsoft.com/office/drawing/2014/main" id="{02CF652B-62C3-3AF2-3D31-21C9B716619E}"/>
              </a:ext>
            </a:extLst>
          </p:cNvPr>
          <p:cNvSpPr>
            <a:spLocks noGrp="1"/>
          </p:cNvSpPr>
          <p:nvPr>
            <p:ph type="ftr" sz="quarter" idx="11"/>
          </p:nvPr>
        </p:nvSpPr>
        <p:spPr>
          <a:xfrm>
            <a:off x="2235820" y="6356350"/>
            <a:ext cx="7237140" cy="365125"/>
          </a:xfrm>
        </p:spPr>
        <p:txBody>
          <a:bodyPr/>
          <a:lstStyle/>
          <a:p>
            <a:r>
              <a:rPr lang="en-US"/>
              <a:t>LAKE 2022: Conservation of wetlands: ecosystem-based adaptation of climate change, December 28-30, 2022</a:t>
            </a:r>
          </a:p>
        </p:txBody>
      </p:sp>
    </p:spTree>
    <p:extLst>
      <p:ext uri="{BB962C8B-B14F-4D97-AF65-F5344CB8AC3E}">
        <p14:creationId xmlns:p14="http://schemas.microsoft.com/office/powerpoint/2010/main" val="3895216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D8426539-2F23-4544-0D2F-C6FB0227B930}"/>
              </a:ext>
            </a:extLst>
          </p:cNvPr>
          <p:cNvPicPr>
            <a:picLocks noChangeAspect="1"/>
          </p:cNvPicPr>
          <p:nvPr/>
        </p:nvPicPr>
        <p:blipFill rotWithShape="1">
          <a:blip r:embed="rId2"/>
          <a:srcRect l="7903" r="2" b="2"/>
          <a:stretch/>
        </p:blipFill>
        <p:spPr>
          <a:xfrm>
            <a:off x="643467" y="643467"/>
            <a:ext cx="5130799" cy="5571066"/>
          </a:xfrm>
          <a:prstGeom prst="rect">
            <a:avLst/>
          </a:prstGeom>
        </p:spPr>
      </p:pic>
      <p:pic>
        <p:nvPicPr>
          <p:cNvPr id="2" name="Picture 2" descr="A picture containing different, flower, colorful, plant&#10;&#10;Description automatically generated">
            <a:extLst>
              <a:ext uri="{FF2B5EF4-FFF2-40B4-BE49-F238E27FC236}">
                <a16:creationId xmlns:a16="http://schemas.microsoft.com/office/drawing/2014/main" id="{4ECB2BFE-310C-5138-E5DD-09EB68D1F63C}"/>
              </a:ext>
            </a:extLst>
          </p:cNvPr>
          <p:cNvPicPr>
            <a:picLocks noChangeAspect="1"/>
          </p:cNvPicPr>
          <p:nvPr/>
        </p:nvPicPr>
        <p:blipFill rotWithShape="1">
          <a:blip r:embed="rId3"/>
          <a:srcRect r="7905" b="2"/>
          <a:stretch/>
        </p:blipFill>
        <p:spPr>
          <a:xfrm>
            <a:off x="6423321" y="643467"/>
            <a:ext cx="5130799" cy="5571066"/>
          </a:xfrm>
          <a:prstGeom prst="rect">
            <a:avLst/>
          </a:prstGeom>
        </p:spPr>
      </p:pic>
      <p:sp>
        <p:nvSpPr>
          <p:cNvPr id="5" name="Slide Number Placeholder 4">
            <a:extLst>
              <a:ext uri="{FF2B5EF4-FFF2-40B4-BE49-F238E27FC236}">
                <a16:creationId xmlns:a16="http://schemas.microsoft.com/office/drawing/2014/main" id="{E3315F7C-84A6-0F14-9BE3-1F00C4EAD5AC}"/>
              </a:ext>
            </a:extLst>
          </p:cNvPr>
          <p:cNvSpPr>
            <a:spLocks noGrp="1"/>
          </p:cNvSpPr>
          <p:nvPr>
            <p:ph type="sldNum" sz="quarter" idx="12"/>
          </p:nvPr>
        </p:nvSpPr>
        <p:spPr/>
        <p:txBody>
          <a:bodyPr/>
          <a:lstStyle/>
          <a:p>
            <a:fld id="{48F63A3B-78C7-47BE-AE5E-E10140E04643}" type="slidenum">
              <a:rPr lang="en-US" dirty="0"/>
              <a:t>7</a:t>
            </a:fld>
            <a:endParaRPr lang="en-US"/>
          </a:p>
        </p:txBody>
      </p:sp>
      <p:sp>
        <p:nvSpPr>
          <p:cNvPr id="4" name="Footer Placeholder 3">
            <a:extLst>
              <a:ext uri="{FF2B5EF4-FFF2-40B4-BE49-F238E27FC236}">
                <a16:creationId xmlns:a16="http://schemas.microsoft.com/office/drawing/2014/main" id="{D0B80052-52CE-3F48-B7B8-401971F8CFB7}"/>
              </a:ext>
            </a:extLst>
          </p:cNvPr>
          <p:cNvSpPr>
            <a:spLocks noGrp="1"/>
          </p:cNvSpPr>
          <p:nvPr>
            <p:ph type="ftr" sz="quarter" idx="11"/>
          </p:nvPr>
        </p:nvSpPr>
        <p:spPr>
          <a:xfrm>
            <a:off x="2496015" y="6356350"/>
            <a:ext cx="7199970" cy="365125"/>
          </a:xfrm>
        </p:spPr>
        <p:txBody>
          <a:bodyPr/>
          <a:lstStyle/>
          <a:p>
            <a:r>
              <a:rPr lang="en-US"/>
              <a:t>LAKE 2022: Conservation of wetlands: ecosystem-based adaptation of climate change, December 28-30, 2022</a:t>
            </a:r>
          </a:p>
        </p:txBody>
      </p:sp>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485DFFD4-83E2-F74C-A554-C75302FDF236}"/>
                  </a:ext>
                </a:extLst>
              </p14:cNvPr>
              <p14:cNvContentPartPr/>
              <p14:nvPr/>
            </p14:nvContentPartPr>
            <p14:xfrm>
              <a:off x="9887414" y="1143000"/>
              <a:ext cx="9292" cy="9292"/>
            </p14:xfrm>
          </p:contentPart>
        </mc:Choice>
        <mc:Fallback xmlns="">
          <p:pic>
            <p:nvPicPr>
              <p:cNvPr id="14" name="Ink 13">
                <a:extLst>
                  <a:ext uri="{FF2B5EF4-FFF2-40B4-BE49-F238E27FC236}">
                    <a16:creationId xmlns:a16="http://schemas.microsoft.com/office/drawing/2014/main" id="{485DFFD4-83E2-F74C-A554-C75302FDF236}"/>
                  </a:ext>
                </a:extLst>
              </p:cNvPr>
              <p:cNvPicPr/>
              <p:nvPr/>
            </p:nvPicPr>
            <p:blipFill>
              <a:blip r:embed="rId5"/>
              <a:stretch>
                <a:fillRect/>
              </a:stretch>
            </p:blipFill>
            <p:spPr>
              <a:xfrm>
                <a:off x="9655114" y="910700"/>
                <a:ext cx="464600" cy="464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5" name="Ink 14">
                <a:extLst>
                  <a:ext uri="{FF2B5EF4-FFF2-40B4-BE49-F238E27FC236}">
                    <a16:creationId xmlns:a16="http://schemas.microsoft.com/office/drawing/2014/main" id="{089E391D-DF66-E42F-1401-4277FF09C60D}"/>
                  </a:ext>
                </a:extLst>
              </p14:cNvPr>
              <p14:cNvContentPartPr/>
              <p14:nvPr/>
            </p14:nvContentPartPr>
            <p14:xfrm>
              <a:off x="1477536" y="2165195"/>
              <a:ext cx="9292" cy="9292"/>
            </p14:xfrm>
          </p:contentPart>
        </mc:Choice>
        <mc:Fallback xmlns="">
          <p:pic>
            <p:nvPicPr>
              <p:cNvPr id="15" name="Ink 14">
                <a:extLst>
                  <a:ext uri="{FF2B5EF4-FFF2-40B4-BE49-F238E27FC236}">
                    <a16:creationId xmlns:a16="http://schemas.microsoft.com/office/drawing/2014/main" id="{089E391D-DF66-E42F-1401-4277FF09C60D}"/>
                  </a:ext>
                </a:extLst>
              </p:cNvPr>
              <p:cNvPicPr/>
              <p:nvPr/>
            </p:nvPicPr>
            <p:blipFill>
              <a:blip r:embed="rId5"/>
              <a:stretch>
                <a:fillRect/>
              </a:stretch>
            </p:blipFill>
            <p:spPr>
              <a:xfrm>
                <a:off x="1245236" y="1932895"/>
                <a:ext cx="464600" cy="464600"/>
              </a:xfrm>
              <a:prstGeom prst="rect">
                <a:avLst/>
              </a:prstGeom>
            </p:spPr>
          </p:pic>
        </mc:Fallback>
      </mc:AlternateContent>
      <p:sp>
        <p:nvSpPr>
          <p:cNvPr id="6" name="TextBox 5">
            <a:extLst>
              <a:ext uri="{FF2B5EF4-FFF2-40B4-BE49-F238E27FC236}">
                <a16:creationId xmlns:a16="http://schemas.microsoft.com/office/drawing/2014/main" id="{36C8E0F9-ACE6-0CE5-A81F-C092A9C2E7F8}"/>
              </a:ext>
            </a:extLst>
          </p:cNvPr>
          <p:cNvSpPr txBox="1"/>
          <p:nvPr/>
        </p:nvSpPr>
        <p:spPr>
          <a:xfrm>
            <a:off x="557560" y="55756"/>
            <a:ext cx="747131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dirty="0">
                <a:latin typeface="Times New Roman"/>
                <a:cs typeface="Calibri"/>
              </a:rPr>
              <a:t>Observations:</a:t>
            </a:r>
            <a:endParaRPr lang="en-US" sz="3200" b="1" dirty="0">
              <a:latin typeface="Times New Roman"/>
            </a:endParaRPr>
          </a:p>
        </p:txBody>
      </p:sp>
    </p:spTree>
    <p:extLst>
      <p:ext uri="{BB962C8B-B14F-4D97-AF65-F5344CB8AC3E}">
        <p14:creationId xmlns:p14="http://schemas.microsoft.com/office/powerpoint/2010/main" val="3754499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48">
            <a:extLst>
              <a:ext uri="{FF2B5EF4-FFF2-40B4-BE49-F238E27FC236}">
                <a16:creationId xmlns:a16="http://schemas.microsoft.com/office/drawing/2014/main" id="{A169D286-F4D7-4C8B-A6BD-D05384C7F1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Shape 54">
            <a:extLst>
              <a:ext uri="{FF2B5EF4-FFF2-40B4-BE49-F238E27FC236}">
                <a16:creationId xmlns:a16="http://schemas.microsoft.com/office/drawing/2014/main" id="{83BCB34A-2F40-4F41-8488-A134C1C155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5" descr="A picture containing text, sky, different, outdoor&#10;&#10;Description automatically generated">
            <a:extLst>
              <a:ext uri="{FF2B5EF4-FFF2-40B4-BE49-F238E27FC236}">
                <a16:creationId xmlns:a16="http://schemas.microsoft.com/office/drawing/2014/main" id="{26DF31AD-D477-44BE-3F1B-9DC45927CE4A}"/>
              </a:ext>
            </a:extLst>
          </p:cNvPr>
          <p:cNvPicPr>
            <a:picLocks noChangeAspect="1"/>
          </p:cNvPicPr>
          <p:nvPr/>
        </p:nvPicPr>
        <p:blipFill>
          <a:blip r:embed="rId2"/>
          <a:stretch>
            <a:fillRect/>
          </a:stretch>
        </p:blipFill>
        <p:spPr>
          <a:xfrm>
            <a:off x="424873" y="426331"/>
            <a:ext cx="3656694" cy="4829466"/>
          </a:xfrm>
          <a:prstGeom prst="rect">
            <a:avLst/>
          </a:prstGeom>
        </p:spPr>
      </p:pic>
      <p:sp>
        <p:nvSpPr>
          <p:cNvPr id="75" name="Freeform: Shape 56">
            <a:extLst>
              <a:ext uri="{FF2B5EF4-FFF2-40B4-BE49-F238E27FC236}">
                <a16:creationId xmlns:a16="http://schemas.microsoft.com/office/drawing/2014/main" id="{F78382DC-4207-465E-B379-1E16448AA2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13">
            <a:extLst>
              <a:ext uri="{FF2B5EF4-FFF2-40B4-BE49-F238E27FC236}">
                <a16:creationId xmlns:a16="http://schemas.microsoft.com/office/drawing/2014/main" id="{8F302CCD-C3EB-7962-8F5E-DBBA90527BE8}"/>
              </a:ext>
            </a:extLst>
          </p:cNvPr>
          <p:cNvPicPr>
            <a:picLocks noChangeAspect="1"/>
          </p:cNvPicPr>
          <p:nvPr/>
        </p:nvPicPr>
        <p:blipFill>
          <a:blip r:embed="rId3"/>
          <a:stretch>
            <a:fillRect/>
          </a:stretch>
        </p:blipFill>
        <p:spPr>
          <a:xfrm>
            <a:off x="6330444" y="1185348"/>
            <a:ext cx="4719818" cy="4719818"/>
          </a:xfrm>
          <a:prstGeom prst="rect">
            <a:avLst/>
          </a:prstGeom>
        </p:spPr>
      </p:pic>
      <p:sp>
        <p:nvSpPr>
          <p:cNvPr id="2" name="Footer Placeholder 1">
            <a:extLst>
              <a:ext uri="{FF2B5EF4-FFF2-40B4-BE49-F238E27FC236}">
                <a16:creationId xmlns:a16="http://schemas.microsoft.com/office/drawing/2014/main" id="{A11C2206-EC6F-7FE4-6219-01BC60E3C441}"/>
              </a:ext>
            </a:extLst>
          </p:cNvPr>
          <p:cNvSpPr>
            <a:spLocks noGrp="1"/>
          </p:cNvSpPr>
          <p:nvPr>
            <p:ph type="ftr" sz="quarter" idx="11"/>
          </p:nvPr>
        </p:nvSpPr>
        <p:spPr>
          <a:xfrm>
            <a:off x="795528" y="6382512"/>
            <a:ext cx="6757416" cy="320040"/>
          </a:xfrm>
        </p:spPr>
        <p:txBody>
          <a:bodyPr>
            <a:normAutofit/>
          </a:bodyPr>
          <a:lstStyle/>
          <a:p>
            <a:pPr algn="l">
              <a:spcAft>
                <a:spcPts val="600"/>
              </a:spcAft>
            </a:pPr>
            <a:r>
              <a:rPr lang="en-US" sz="1100"/>
              <a:t>LAKE 2022: Conservation of wetlands: ecosystem-based adaptation of climate change, December 28-30, 2022</a:t>
            </a:r>
          </a:p>
        </p:txBody>
      </p:sp>
      <p:sp>
        <p:nvSpPr>
          <p:cNvPr id="3" name="Slide Number Placeholder 2">
            <a:extLst>
              <a:ext uri="{FF2B5EF4-FFF2-40B4-BE49-F238E27FC236}">
                <a16:creationId xmlns:a16="http://schemas.microsoft.com/office/drawing/2014/main" id="{EAFAA046-4824-580B-CED7-0A88AA165738}"/>
              </a:ext>
            </a:extLst>
          </p:cNvPr>
          <p:cNvSpPr>
            <a:spLocks noGrp="1"/>
          </p:cNvSpPr>
          <p:nvPr>
            <p:ph type="sldNum" sz="quarter" idx="12"/>
          </p:nvPr>
        </p:nvSpPr>
        <p:spPr>
          <a:xfrm>
            <a:off x="10707624" y="6382512"/>
            <a:ext cx="685800" cy="320040"/>
          </a:xfrm>
        </p:spPr>
        <p:txBody>
          <a:bodyPr>
            <a:normAutofit/>
          </a:bodyPr>
          <a:lstStyle/>
          <a:p>
            <a:pPr>
              <a:spcAft>
                <a:spcPts val="600"/>
              </a:spcAft>
            </a:pPr>
            <a:fld id="{48F63A3B-78C7-47BE-AE5E-E10140E04643}" type="slidenum">
              <a:rPr lang="en-US" dirty="0"/>
              <a:pPr>
                <a:spcAft>
                  <a:spcPts val="600"/>
                </a:spcAft>
              </a:pPr>
              <a:t>8</a:t>
            </a:fld>
            <a:endParaRPr lang="en-US"/>
          </a:p>
        </p:txBody>
      </p:sp>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202DA2E9-A458-4723-2BD1-505AC889388E}"/>
                  </a:ext>
                </a:extLst>
              </p14:cNvPr>
              <p14:cNvContentPartPr/>
              <p14:nvPr/>
            </p14:nvContentPartPr>
            <p14:xfrm>
              <a:off x="-715536" y="2890024"/>
              <a:ext cx="9292" cy="9292"/>
            </p14:xfrm>
          </p:contentPart>
        </mc:Choice>
        <mc:Fallback xmlns="">
          <p:pic>
            <p:nvPicPr>
              <p:cNvPr id="12" name="Ink 11">
                <a:extLst>
                  <a:ext uri="{FF2B5EF4-FFF2-40B4-BE49-F238E27FC236}">
                    <a16:creationId xmlns:a16="http://schemas.microsoft.com/office/drawing/2014/main" id="{202DA2E9-A458-4723-2BD1-505AC889388E}"/>
                  </a:ext>
                </a:extLst>
              </p:cNvPr>
              <p:cNvPicPr/>
              <p:nvPr/>
            </p:nvPicPr>
            <p:blipFill>
              <a:blip r:embed="rId5"/>
              <a:stretch>
                <a:fillRect/>
              </a:stretch>
            </p:blipFill>
            <p:spPr>
              <a:xfrm>
                <a:off x="-947836" y="2657724"/>
                <a:ext cx="464600" cy="464600"/>
              </a:xfrm>
              <a:prstGeom prst="rect">
                <a:avLst/>
              </a:prstGeom>
            </p:spPr>
          </p:pic>
        </mc:Fallback>
      </mc:AlternateContent>
      <p:sp>
        <p:nvSpPr>
          <p:cNvPr id="6" name="TextBox 5">
            <a:extLst>
              <a:ext uri="{FF2B5EF4-FFF2-40B4-BE49-F238E27FC236}">
                <a16:creationId xmlns:a16="http://schemas.microsoft.com/office/drawing/2014/main" id="{4C14C8FA-A3F5-CA09-DB83-FAF1D5088668}"/>
              </a:ext>
            </a:extLst>
          </p:cNvPr>
          <p:cNvSpPr txBox="1"/>
          <p:nvPr/>
        </p:nvSpPr>
        <p:spPr>
          <a:xfrm>
            <a:off x="5018048" y="120804"/>
            <a:ext cx="652346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dirty="0">
                <a:latin typeface="Times New Roman"/>
                <a:cs typeface="Calibri"/>
              </a:rPr>
              <a:t>Observations:</a:t>
            </a:r>
            <a:endParaRPr lang="en-US" sz="3200" b="1" dirty="0">
              <a:latin typeface="Times New Roman"/>
              <a:cs typeface="Times New Roman"/>
            </a:endParaRPr>
          </a:p>
        </p:txBody>
      </p:sp>
    </p:spTree>
    <p:extLst>
      <p:ext uri="{BB962C8B-B14F-4D97-AF65-F5344CB8AC3E}">
        <p14:creationId xmlns:p14="http://schemas.microsoft.com/office/powerpoint/2010/main" val="2004261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5F46FAF1-B465-5A0E-3419-DA67A34AB9C3}"/>
              </a:ext>
            </a:extLst>
          </p:cNvPr>
          <p:cNvGraphicFramePr>
            <a:graphicFrameLocks noGrp="1"/>
          </p:cNvGraphicFramePr>
          <p:nvPr>
            <p:extLst>
              <p:ext uri="{D42A27DB-BD31-4B8C-83A1-F6EECF244321}">
                <p14:modId xmlns:p14="http://schemas.microsoft.com/office/powerpoint/2010/main" val="756300706"/>
              </p:ext>
            </p:extLst>
          </p:nvPr>
        </p:nvGraphicFramePr>
        <p:xfrm>
          <a:off x="-10168" y="435003"/>
          <a:ext cx="12174316" cy="6018550"/>
        </p:xfrm>
        <a:graphic>
          <a:graphicData uri="http://schemas.openxmlformats.org/drawingml/2006/table">
            <a:tbl>
              <a:tblPr firstRow="1" bandRow="1">
                <a:tableStyleId>{8799B23B-EC83-4686-B30A-512413B5E67A}</a:tableStyleId>
              </a:tblPr>
              <a:tblGrid>
                <a:gridCol w="2106704">
                  <a:extLst>
                    <a:ext uri="{9D8B030D-6E8A-4147-A177-3AD203B41FA5}">
                      <a16:colId xmlns:a16="http://schemas.microsoft.com/office/drawing/2014/main" val="2474837776"/>
                    </a:ext>
                  </a:extLst>
                </a:gridCol>
                <a:gridCol w="1374588">
                  <a:extLst>
                    <a:ext uri="{9D8B030D-6E8A-4147-A177-3AD203B41FA5}">
                      <a16:colId xmlns:a16="http://schemas.microsoft.com/office/drawing/2014/main" val="3143457510"/>
                    </a:ext>
                  </a:extLst>
                </a:gridCol>
                <a:gridCol w="1759769">
                  <a:extLst>
                    <a:ext uri="{9D8B030D-6E8A-4147-A177-3AD203B41FA5}">
                      <a16:colId xmlns:a16="http://schemas.microsoft.com/office/drawing/2014/main" val="1952353860"/>
                    </a:ext>
                  </a:extLst>
                </a:gridCol>
                <a:gridCol w="1658470">
                  <a:extLst>
                    <a:ext uri="{9D8B030D-6E8A-4147-A177-3AD203B41FA5}">
                      <a16:colId xmlns:a16="http://schemas.microsoft.com/office/drawing/2014/main" val="3706681915"/>
                    </a:ext>
                  </a:extLst>
                </a:gridCol>
                <a:gridCol w="1590945">
                  <a:extLst>
                    <a:ext uri="{9D8B030D-6E8A-4147-A177-3AD203B41FA5}">
                      <a16:colId xmlns:a16="http://schemas.microsoft.com/office/drawing/2014/main" val="4227688968"/>
                    </a:ext>
                  </a:extLst>
                </a:gridCol>
                <a:gridCol w="1706109">
                  <a:extLst>
                    <a:ext uri="{9D8B030D-6E8A-4147-A177-3AD203B41FA5}">
                      <a16:colId xmlns:a16="http://schemas.microsoft.com/office/drawing/2014/main" val="343864005"/>
                    </a:ext>
                  </a:extLst>
                </a:gridCol>
                <a:gridCol w="1977731">
                  <a:extLst>
                    <a:ext uri="{9D8B030D-6E8A-4147-A177-3AD203B41FA5}">
                      <a16:colId xmlns:a16="http://schemas.microsoft.com/office/drawing/2014/main" val="150682150"/>
                    </a:ext>
                  </a:extLst>
                </a:gridCol>
              </a:tblGrid>
              <a:tr h="0">
                <a:tc>
                  <a:txBody>
                    <a:bodyPr/>
                    <a:lstStyle/>
                    <a:p>
                      <a:pPr lvl="0">
                        <a:buNone/>
                      </a:pPr>
                      <a:r>
                        <a:rPr lang="en-US" sz="2400">
                          <a:solidFill>
                            <a:schemeClr val="tx1"/>
                          </a:solidFill>
                          <a:latin typeface="Times New Roman"/>
                        </a:rPr>
                        <a:t>Species</a:t>
                      </a:r>
                    </a:p>
                  </a:txBody>
                  <a:tcPr marL="99769" marR="49884" marT="49884" marB="49884"/>
                </a:tc>
                <a:tc>
                  <a:txBody>
                    <a:bodyPr/>
                    <a:lstStyle/>
                    <a:p>
                      <a:r>
                        <a:rPr lang="en-US" sz="2400">
                          <a:solidFill>
                            <a:schemeClr val="tx1"/>
                          </a:solidFill>
                          <a:latin typeface="Times New Roman"/>
                        </a:rPr>
                        <a:t>Kingdom</a:t>
                      </a:r>
                    </a:p>
                  </a:txBody>
                  <a:tcPr marL="99769" marR="49884" marT="49884" marB="49884"/>
                </a:tc>
                <a:tc>
                  <a:txBody>
                    <a:bodyPr/>
                    <a:lstStyle/>
                    <a:p>
                      <a:r>
                        <a:rPr lang="en-US" sz="2400">
                          <a:solidFill>
                            <a:schemeClr val="tx1"/>
                          </a:solidFill>
                          <a:latin typeface="Times New Roman"/>
                        </a:rPr>
                        <a:t>Phylum</a:t>
                      </a:r>
                    </a:p>
                  </a:txBody>
                  <a:tcPr marL="99769" marR="49884" marT="49884" marB="49884"/>
                </a:tc>
                <a:tc>
                  <a:txBody>
                    <a:bodyPr/>
                    <a:lstStyle/>
                    <a:p>
                      <a:r>
                        <a:rPr lang="en-US" sz="2250">
                          <a:solidFill>
                            <a:schemeClr val="tx1"/>
                          </a:solidFill>
                          <a:latin typeface="Times New Roman"/>
                        </a:rPr>
                        <a:t>Class</a:t>
                      </a:r>
                    </a:p>
                  </a:txBody>
                  <a:tcPr marL="99769" marR="49884" marT="49884" marB="49884"/>
                </a:tc>
                <a:tc>
                  <a:txBody>
                    <a:bodyPr/>
                    <a:lstStyle/>
                    <a:p>
                      <a:r>
                        <a:rPr lang="en-US" sz="2400">
                          <a:solidFill>
                            <a:schemeClr val="tx1"/>
                          </a:solidFill>
                          <a:latin typeface="Times New Roman"/>
                        </a:rPr>
                        <a:t>Order</a:t>
                      </a:r>
                    </a:p>
                  </a:txBody>
                  <a:tcPr marL="99769" marR="49884" marT="49884" marB="49884"/>
                </a:tc>
                <a:tc>
                  <a:txBody>
                    <a:bodyPr/>
                    <a:lstStyle/>
                    <a:p>
                      <a:r>
                        <a:rPr lang="en-US" sz="2400">
                          <a:solidFill>
                            <a:schemeClr val="tx1"/>
                          </a:solidFill>
                          <a:latin typeface="Times New Roman"/>
                        </a:rPr>
                        <a:t>Family</a:t>
                      </a:r>
                    </a:p>
                  </a:txBody>
                  <a:tcPr marL="99769" marR="49884" marT="49884" marB="49884"/>
                </a:tc>
                <a:tc>
                  <a:txBody>
                    <a:bodyPr/>
                    <a:lstStyle/>
                    <a:p>
                      <a:r>
                        <a:rPr lang="en-US" sz="2400">
                          <a:solidFill>
                            <a:schemeClr val="tx1"/>
                          </a:solidFill>
                          <a:latin typeface="Times New Roman"/>
                        </a:rPr>
                        <a:t>Genus</a:t>
                      </a:r>
                    </a:p>
                  </a:txBody>
                  <a:tcPr marL="99769" marR="49884" marT="49884" marB="49884"/>
                </a:tc>
                <a:extLst>
                  <a:ext uri="{0D108BD9-81ED-4DB2-BD59-A6C34878D82A}">
                    <a16:rowId xmlns:a16="http://schemas.microsoft.com/office/drawing/2014/main" val="1601112848"/>
                  </a:ext>
                </a:extLst>
              </a:tr>
              <a:tr h="146250">
                <a:tc>
                  <a:txBody>
                    <a:bodyPr/>
                    <a:lstStyle/>
                    <a:p>
                      <a:pPr lvl="0">
                        <a:buNone/>
                      </a:pPr>
                      <a:r>
                        <a:rPr lang="en-US" sz="2400">
                          <a:effectLst/>
                          <a:latin typeface="Times New Roman"/>
                        </a:rPr>
                        <a:t>Sweet William​​</a:t>
                      </a:r>
                    </a:p>
                  </a:txBody>
                  <a:tcPr marL="99769" marR="49884" marT="49884" marB="49884"/>
                </a:tc>
                <a:tc>
                  <a:txBody>
                    <a:bodyPr/>
                    <a:lstStyle/>
                    <a:p>
                      <a:pPr lvl="0">
                        <a:buNone/>
                      </a:pPr>
                      <a:r>
                        <a:rPr lang="en-US" sz="2400">
                          <a:effectLst/>
                          <a:latin typeface="Times New Roman"/>
                        </a:rPr>
                        <a:t>Plantae​​</a:t>
                      </a:r>
                    </a:p>
                  </a:txBody>
                  <a:tcPr marL="99769" marR="49884" marT="49884" marB="49884"/>
                </a:tc>
                <a:tc>
                  <a:txBody>
                    <a:bodyPr/>
                    <a:lstStyle/>
                    <a:p>
                      <a:pPr lvl="0">
                        <a:buNone/>
                      </a:pPr>
                      <a:r>
                        <a:rPr lang="en-US" sz="2150">
                          <a:effectLst/>
                          <a:latin typeface="Times New Roman"/>
                        </a:rPr>
                        <a:t>Angiospermae​​</a:t>
                      </a:r>
                    </a:p>
                  </a:txBody>
                  <a:tcPr marL="99769" marR="49884" marT="49884" marB="49884"/>
                </a:tc>
                <a:tc>
                  <a:txBody>
                    <a:bodyPr/>
                    <a:lstStyle/>
                    <a:p>
                      <a:pPr lvl="0">
                        <a:buNone/>
                      </a:pPr>
                      <a:r>
                        <a:rPr lang="en-US" sz="1950">
                          <a:effectLst/>
                          <a:latin typeface="Times New Roman"/>
                        </a:rPr>
                        <a:t>Magnoliopsida​​</a:t>
                      </a:r>
                    </a:p>
                  </a:txBody>
                  <a:tcPr marL="99769" marR="49884" marT="49884" marB="49884"/>
                </a:tc>
                <a:tc>
                  <a:txBody>
                    <a:bodyPr/>
                    <a:lstStyle/>
                    <a:p>
                      <a:pPr lvl="0">
                        <a:buNone/>
                      </a:pPr>
                      <a:r>
                        <a:rPr lang="en-US" sz="1850">
                          <a:effectLst/>
                          <a:latin typeface="Times New Roman"/>
                        </a:rPr>
                        <a:t>Caryophyllales​​</a:t>
                      </a:r>
                    </a:p>
                  </a:txBody>
                  <a:tcPr marL="99769" marR="49884" marT="49884" marB="49884"/>
                </a:tc>
                <a:tc>
                  <a:txBody>
                    <a:bodyPr/>
                    <a:lstStyle/>
                    <a:p>
                      <a:pPr lvl="0">
                        <a:buNone/>
                      </a:pPr>
                      <a:r>
                        <a:rPr lang="en-US" sz="1800">
                          <a:effectLst/>
                          <a:latin typeface="Times New Roman"/>
                        </a:rPr>
                        <a:t>Caryophyllaceae​​</a:t>
                      </a:r>
                    </a:p>
                  </a:txBody>
                  <a:tcPr marL="99769" marR="49884" marT="49884" marB="49884"/>
                </a:tc>
                <a:tc>
                  <a:txBody>
                    <a:bodyPr/>
                    <a:lstStyle/>
                    <a:p>
                      <a:pPr lvl="0">
                        <a:buNone/>
                      </a:pPr>
                      <a:r>
                        <a:rPr lang="en-US" sz="2400">
                          <a:effectLst/>
                          <a:latin typeface="Times New Roman"/>
                        </a:rPr>
                        <a:t>Dianthus L.​​</a:t>
                      </a:r>
                    </a:p>
                  </a:txBody>
                  <a:tcPr marL="99769" marR="49884" marT="49884" marB="49884"/>
                </a:tc>
                <a:extLst>
                  <a:ext uri="{0D108BD9-81ED-4DB2-BD59-A6C34878D82A}">
                    <a16:rowId xmlns:a16="http://schemas.microsoft.com/office/drawing/2014/main" val="3300474388"/>
                  </a:ext>
                </a:extLst>
              </a:tr>
              <a:tr h="178750">
                <a:tc>
                  <a:txBody>
                    <a:bodyPr/>
                    <a:lstStyle/>
                    <a:p>
                      <a:pPr lvl="0">
                        <a:buNone/>
                      </a:pPr>
                      <a:r>
                        <a:rPr lang="en-US" sz="2400">
                          <a:solidFill>
                            <a:schemeClr val="tx1"/>
                          </a:solidFill>
                          <a:latin typeface="Times New Roman"/>
                        </a:rPr>
                        <a:t>West Indian Lantana</a:t>
                      </a:r>
                      <a:endParaRPr lang="en-US"/>
                    </a:p>
                  </a:txBody>
                  <a:tcPr marL="99769" marR="49884" marT="49884" marB="49884"/>
                </a:tc>
                <a:tc>
                  <a:txBody>
                    <a:bodyPr/>
                    <a:lstStyle/>
                    <a:p>
                      <a:pPr lvl="0">
                        <a:buNone/>
                      </a:pPr>
                      <a:r>
                        <a:rPr lang="en-US" sz="2400" u="none" strike="noStrike" noProof="0">
                          <a:solidFill>
                            <a:schemeClr val="tx1"/>
                          </a:solidFill>
                          <a:latin typeface="Times New Roman"/>
                        </a:rPr>
                        <a:t>Plantae</a:t>
                      </a:r>
                    </a:p>
                  </a:txBody>
                  <a:tcPr marL="99769" marR="49884" marT="49884" marB="49884"/>
                </a:tc>
                <a:tc>
                  <a:txBody>
                    <a:bodyPr/>
                    <a:lstStyle/>
                    <a:p>
                      <a:pPr lvl="0" algn="l">
                        <a:lnSpc>
                          <a:spcPct val="100000"/>
                        </a:lnSpc>
                        <a:spcBef>
                          <a:spcPts val="0"/>
                        </a:spcBef>
                        <a:spcAft>
                          <a:spcPts val="0"/>
                        </a:spcAft>
                        <a:buNone/>
                      </a:pPr>
                      <a:r>
                        <a:rPr lang="en-US" sz="2150" u="none" strike="noStrike" noProof="0">
                          <a:solidFill>
                            <a:schemeClr val="tx1"/>
                          </a:solidFill>
                          <a:latin typeface="Times New Roman"/>
                        </a:rPr>
                        <a:t>Angiospermae</a:t>
                      </a:r>
                    </a:p>
                  </a:txBody>
                  <a:tcPr marL="99769" marR="49884" marT="49884" marB="49884"/>
                </a:tc>
                <a:tc>
                  <a:txBody>
                    <a:bodyPr/>
                    <a:lstStyle/>
                    <a:p>
                      <a:pPr lvl="0">
                        <a:buNone/>
                      </a:pPr>
                      <a:r>
                        <a:rPr lang="en-US" sz="1950">
                          <a:solidFill>
                            <a:schemeClr val="tx1"/>
                          </a:solidFill>
                          <a:latin typeface="Times New Roman"/>
                        </a:rPr>
                        <a:t>Magnoliopsida</a:t>
                      </a:r>
                    </a:p>
                  </a:txBody>
                  <a:tcPr marL="99769" marR="49884" marT="49884" marB="49884"/>
                </a:tc>
                <a:tc>
                  <a:txBody>
                    <a:bodyPr/>
                    <a:lstStyle/>
                    <a:p>
                      <a:pPr lvl="0">
                        <a:buNone/>
                      </a:pPr>
                      <a:r>
                        <a:rPr lang="en-US" sz="2400" err="1">
                          <a:solidFill>
                            <a:schemeClr val="tx1"/>
                          </a:solidFill>
                          <a:latin typeface="Times New Roman"/>
                        </a:rPr>
                        <a:t>Lamiales</a:t>
                      </a:r>
                      <a:endParaRPr lang="en-US" sz="2400">
                        <a:solidFill>
                          <a:schemeClr val="tx1"/>
                        </a:solidFill>
                        <a:latin typeface="Times New Roman"/>
                      </a:endParaRPr>
                    </a:p>
                  </a:txBody>
                  <a:tcPr marL="99769" marR="49884" marT="49884" marB="49884"/>
                </a:tc>
                <a:tc>
                  <a:txBody>
                    <a:bodyPr/>
                    <a:lstStyle/>
                    <a:p>
                      <a:pPr lvl="0">
                        <a:buNone/>
                      </a:pPr>
                      <a:r>
                        <a:rPr lang="en-US" sz="2400">
                          <a:solidFill>
                            <a:schemeClr val="tx1"/>
                          </a:solidFill>
                          <a:latin typeface="Times New Roman"/>
                        </a:rPr>
                        <a:t>Verbenaceae</a:t>
                      </a:r>
                      <a:endParaRPr lang="en-US"/>
                    </a:p>
                  </a:txBody>
                  <a:tcPr marL="99769" marR="49884" marT="49884" marB="49884"/>
                </a:tc>
                <a:tc>
                  <a:txBody>
                    <a:bodyPr/>
                    <a:lstStyle/>
                    <a:p>
                      <a:pPr lvl="0">
                        <a:buNone/>
                      </a:pPr>
                      <a:r>
                        <a:rPr lang="en-US" sz="2400">
                          <a:solidFill>
                            <a:schemeClr val="tx1"/>
                          </a:solidFill>
                          <a:latin typeface="Times New Roman"/>
                        </a:rPr>
                        <a:t>Lantana L.</a:t>
                      </a:r>
                    </a:p>
                  </a:txBody>
                  <a:tcPr marL="99769" marR="49884" marT="49884" marB="49884"/>
                </a:tc>
                <a:extLst>
                  <a:ext uri="{0D108BD9-81ED-4DB2-BD59-A6C34878D82A}">
                    <a16:rowId xmlns:a16="http://schemas.microsoft.com/office/drawing/2014/main" val="2435575704"/>
                  </a:ext>
                </a:extLst>
              </a:tr>
              <a:tr h="256750">
                <a:tc>
                  <a:txBody>
                    <a:bodyPr/>
                    <a:lstStyle/>
                    <a:p>
                      <a:pPr lvl="0">
                        <a:buNone/>
                      </a:pPr>
                      <a:r>
                        <a:rPr lang="en-US" sz="2400">
                          <a:solidFill>
                            <a:schemeClr val="tx1"/>
                          </a:solidFill>
                          <a:latin typeface="Times New Roman"/>
                        </a:rPr>
                        <a:t>Bird of Paradise Flower</a:t>
                      </a:r>
                      <a:endParaRPr lang="en-US"/>
                    </a:p>
                  </a:txBody>
                  <a:tcPr marL="99769" marR="49884" marT="49884" marB="49884"/>
                </a:tc>
                <a:tc>
                  <a:txBody>
                    <a:bodyPr/>
                    <a:lstStyle/>
                    <a:p>
                      <a:pPr lvl="0">
                        <a:buNone/>
                      </a:pPr>
                      <a:r>
                        <a:rPr lang="en-US" sz="2400" u="none" strike="noStrike" noProof="0">
                          <a:solidFill>
                            <a:schemeClr val="tx1"/>
                          </a:solidFill>
                          <a:latin typeface="Times New Roman"/>
                        </a:rPr>
                        <a:t>Plantae</a:t>
                      </a:r>
                    </a:p>
                  </a:txBody>
                  <a:tcPr marL="99769" marR="49884" marT="49884" marB="49884"/>
                </a:tc>
                <a:tc>
                  <a:txBody>
                    <a:bodyPr/>
                    <a:lstStyle/>
                    <a:p>
                      <a:pPr lvl="0">
                        <a:buNone/>
                      </a:pPr>
                      <a:r>
                        <a:rPr lang="en-US" sz="2150" u="none" strike="noStrike" noProof="0">
                          <a:solidFill>
                            <a:schemeClr val="tx1"/>
                          </a:solidFill>
                          <a:latin typeface="Times New Roman"/>
                        </a:rPr>
                        <a:t>Angiospermae</a:t>
                      </a:r>
                    </a:p>
                  </a:txBody>
                  <a:tcPr marL="99769" marR="49884" marT="49884" marB="49884"/>
                </a:tc>
                <a:tc>
                  <a:txBody>
                    <a:bodyPr/>
                    <a:lstStyle/>
                    <a:p>
                      <a:pPr lvl="0">
                        <a:buNone/>
                      </a:pPr>
                      <a:r>
                        <a:rPr lang="en-US" sz="1950">
                          <a:solidFill>
                            <a:schemeClr val="tx1"/>
                          </a:solidFill>
                          <a:latin typeface="Times New Roman"/>
                        </a:rPr>
                        <a:t>Magnoliopsida</a:t>
                      </a:r>
                    </a:p>
                  </a:txBody>
                  <a:tcPr marL="99769" marR="49884" marT="49884" marB="49884"/>
                </a:tc>
                <a:tc>
                  <a:txBody>
                    <a:bodyPr/>
                    <a:lstStyle/>
                    <a:p>
                      <a:pPr lvl="0">
                        <a:buNone/>
                      </a:pPr>
                      <a:r>
                        <a:rPr lang="en-US" sz="2250" err="1">
                          <a:solidFill>
                            <a:schemeClr val="tx1"/>
                          </a:solidFill>
                          <a:latin typeface="Times New Roman"/>
                        </a:rPr>
                        <a:t>Zingiberales</a:t>
                      </a:r>
                      <a:endParaRPr lang="en-US" sz="2250">
                        <a:solidFill>
                          <a:schemeClr val="tx1"/>
                        </a:solidFill>
                        <a:latin typeface="Times New Roman"/>
                      </a:endParaRPr>
                    </a:p>
                  </a:txBody>
                  <a:tcPr marL="99769" marR="49884" marT="49884" marB="49884"/>
                </a:tc>
                <a:tc>
                  <a:txBody>
                    <a:bodyPr/>
                    <a:lstStyle/>
                    <a:p>
                      <a:pPr lvl="0">
                        <a:buNone/>
                      </a:pPr>
                      <a:r>
                        <a:rPr lang="en-US" sz="2250" err="1">
                          <a:solidFill>
                            <a:schemeClr val="tx1"/>
                          </a:solidFill>
                          <a:latin typeface="Times New Roman"/>
                        </a:rPr>
                        <a:t>Strelitziaceae</a:t>
                      </a:r>
                      <a:endParaRPr lang="en-US" sz="2250">
                        <a:solidFill>
                          <a:schemeClr val="tx1"/>
                        </a:solidFill>
                        <a:latin typeface="Times New Roman"/>
                      </a:endParaRPr>
                    </a:p>
                  </a:txBody>
                  <a:tcPr marL="99769" marR="49884" marT="49884" marB="49884"/>
                </a:tc>
                <a:tc>
                  <a:txBody>
                    <a:bodyPr/>
                    <a:lstStyle/>
                    <a:p>
                      <a:pPr lvl="0">
                        <a:buNone/>
                      </a:pPr>
                      <a:r>
                        <a:rPr lang="en-US" sz="2400">
                          <a:solidFill>
                            <a:schemeClr val="tx1"/>
                          </a:solidFill>
                          <a:latin typeface="Times New Roman"/>
                        </a:rPr>
                        <a:t>Strelitzia Aiton</a:t>
                      </a:r>
                      <a:endParaRPr lang="en-US"/>
                    </a:p>
                  </a:txBody>
                  <a:tcPr marL="99769" marR="49884" marT="49884" marB="49884"/>
                </a:tc>
                <a:extLst>
                  <a:ext uri="{0D108BD9-81ED-4DB2-BD59-A6C34878D82A}">
                    <a16:rowId xmlns:a16="http://schemas.microsoft.com/office/drawing/2014/main" val="3141856303"/>
                  </a:ext>
                </a:extLst>
              </a:tr>
              <a:tr h="0">
                <a:tc>
                  <a:txBody>
                    <a:bodyPr/>
                    <a:lstStyle/>
                    <a:p>
                      <a:pPr lvl="0">
                        <a:buNone/>
                      </a:pPr>
                      <a:r>
                        <a:rPr lang="en-US" sz="2400">
                          <a:solidFill>
                            <a:schemeClr val="tx1"/>
                          </a:solidFill>
                          <a:latin typeface="Times New Roman"/>
                        </a:rPr>
                        <a:t>Caesalpinia</a:t>
                      </a:r>
                      <a:endParaRPr lang="en-US"/>
                    </a:p>
                  </a:txBody>
                  <a:tcPr marL="99769" marR="49884" marT="49884" marB="49884"/>
                </a:tc>
                <a:tc>
                  <a:txBody>
                    <a:bodyPr/>
                    <a:lstStyle/>
                    <a:p>
                      <a:pPr lvl="0">
                        <a:buNone/>
                      </a:pPr>
                      <a:r>
                        <a:rPr lang="en-US" sz="2400" u="none" strike="noStrike" noProof="0">
                          <a:solidFill>
                            <a:schemeClr val="tx1"/>
                          </a:solidFill>
                          <a:latin typeface="Times New Roman"/>
                        </a:rPr>
                        <a:t>Plantae</a:t>
                      </a:r>
                    </a:p>
                  </a:txBody>
                  <a:tcPr marL="99769" marR="49884" marT="49884" marB="49884"/>
                </a:tc>
                <a:tc>
                  <a:txBody>
                    <a:bodyPr/>
                    <a:lstStyle/>
                    <a:p>
                      <a:pPr lvl="0">
                        <a:buNone/>
                      </a:pPr>
                      <a:r>
                        <a:rPr lang="en-US" sz="2150" u="none" strike="noStrike" noProof="0">
                          <a:solidFill>
                            <a:schemeClr val="tx1"/>
                          </a:solidFill>
                          <a:latin typeface="Times New Roman"/>
                        </a:rPr>
                        <a:t>Angiospermae</a:t>
                      </a:r>
                    </a:p>
                  </a:txBody>
                  <a:tcPr marL="99769" marR="49884" marT="49884" marB="49884"/>
                </a:tc>
                <a:tc>
                  <a:txBody>
                    <a:bodyPr/>
                    <a:lstStyle/>
                    <a:p>
                      <a:pPr lvl="0">
                        <a:buNone/>
                      </a:pPr>
                      <a:r>
                        <a:rPr lang="en-US" sz="1950">
                          <a:solidFill>
                            <a:schemeClr val="tx1"/>
                          </a:solidFill>
                          <a:latin typeface="Times New Roman"/>
                        </a:rPr>
                        <a:t>Magnoliopsida</a:t>
                      </a:r>
                    </a:p>
                  </a:txBody>
                  <a:tcPr marL="99769" marR="49884" marT="49884" marB="49884"/>
                </a:tc>
                <a:tc>
                  <a:txBody>
                    <a:bodyPr/>
                    <a:lstStyle/>
                    <a:p>
                      <a:pPr lvl="0">
                        <a:buNone/>
                      </a:pPr>
                      <a:r>
                        <a:rPr lang="en-US" sz="2400" err="1">
                          <a:solidFill>
                            <a:schemeClr val="tx1"/>
                          </a:solidFill>
                          <a:latin typeface="Times New Roman"/>
                        </a:rPr>
                        <a:t>Fabales</a:t>
                      </a:r>
                      <a:endParaRPr lang="en-US" sz="2400">
                        <a:solidFill>
                          <a:schemeClr val="tx1"/>
                        </a:solidFill>
                        <a:latin typeface="Times New Roman"/>
                      </a:endParaRPr>
                    </a:p>
                  </a:txBody>
                  <a:tcPr marL="99769" marR="49884" marT="49884" marB="49884"/>
                </a:tc>
                <a:tc>
                  <a:txBody>
                    <a:bodyPr/>
                    <a:lstStyle/>
                    <a:p>
                      <a:pPr lvl="0">
                        <a:buNone/>
                      </a:pPr>
                      <a:r>
                        <a:rPr lang="en-US" sz="2400">
                          <a:solidFill>
                            <a:schemeClr val="tx1"/>
                          </a:solidFill>
                          <a:latin typeface="Times New Roman"/>
                        </a:rPr>
                        <a:t>Fabaceae</a:t>
                      </a:r>
                      <a:endParaRPr lang="en-US"/>
                    </a:p>
                  </a:txBody>
                  <a:tcPr marL="99769" marR="49884" marT="49884" marB="49884"/>
                </a:tc>
                <a:tc>
                  <a:txBody>
                    <a:bodyPr/>
                    <a:lstStyle/>
                    <a:p>
                      <a:pPr lvl="0">
                        <a:buNone/>
                      </a:pPr>
                      <a:r>
                        <a:rPr lang="en-US" sz="2400">
                          <a:solidFill>
                            <a:schemeClr val="tx1"/>
                          </a:solidFill>
                          <a:latin typeface="Times New Roman"/>
                        </a:rPr>
                        <a:t>Caesalpinia L.</a:t>
                      </a:r>
                    </a:p>
                  </a:txBody>
                  <a:tcPr marL="99769" marR="49884" marT="49884" marB="49884"/>
                </a:tc>
                <a:extLst>
                  <a:ext uri="{0D108BD9-81ED-4DB2-BD59-A6C34878D82A}">
                    <a16:rowId xmlns:a16="http://schemas.microsoft.com/office/drawing/2014/main" val="1699262222"/>
                  </a:ext>
                </a:extLst>
              </a:tr>
              <a:tr h="178750">
                <a:tc>
                  <a:txBody>
                    <a:bodyPr/>
                    <a:lstStyle/>
                    <a:p>
                      <a:pPr lvl="0">
                        <a:buNone/>
                      </a:pPr>
                      <a:r>
                        <a:rPr lang="en-US" sz="2400">
                          <a:solidFill>
                            <a:schemeClr val="tx1"/>
                          </a:solidFill>
                          <a:latin typeface="Times New Roman"/>
                        </a:rPr>
                        <a:t>Solanum </a:t>
                      </a:r>
                      <a:r>
                        <a:rPr lang="en-US" sz="2400" err="1">
                          <a:solidFill>
                            <a:schemeClr val="tx1"/>
                          </a:solidFill>
                          <a:latin typeface="Times New Roman"/>
                        </a:rPr>
                        <a:t>Lycocarpum</a:t>
                      </a:r>
                      <a:endParaRPr lang="en-US" sz="2400">
                        <a:solidFill>
                          <a:schemeClr val="tx1"/>
                        </a:solidFill>
                        <a:latin typeface="Times New Roman"/>
                      </a:endParaRPr>
                    </a:p>
                  </a:txBody>
                  <a:tcPr marL="99769" marR="49884" marT="49884" marB="49884"/>
                </a:tc>
                <a:tc>
                  <a:txBody>
                    <a:bodyPr/>
                    <a:lstStyle/>
                    <a:p>
                      <a:pPr lvl="0">
                        <a:buNone/>
                      </a:pPr>
                      <a:r>
                        <a:rPr lang="en-US" sz="2400" u="none" strike="noStrike" noProof="0">
                          <a:solidFill>
                            <a:schemeClr val="tx1"/>
                          </a:solidFill>
                          <a:latin typeface="Times New Roman"/>
                        </a:rPr>
                        <a:t>Plantae</a:t>
                      </a:r>
                    </a:p>
                  </a:txBody>
                  <a:tcPr marL="99769" marR="49884" marT="49884" marB="49884"/>
                </a:tc>
                <a:tc>
                  <a:txBody>
                    <a:bodyPr/>
                    <a:lstStyle/>
                    <a:p>
                      <a:pPr lvl="0">
                        <a:buNone/>
                      </a:pPr>
                      <a:r>
                        <a:rPr lang="en-US" sz="2150" u="none" strike="noStrike" noProof="0">
                          <a:solidFill>
                            <a:schemeClr val="tx1"/>
                          </a:solidFill>
                          <a:latin typeface="Times New Roman"/>
                        </a:rPr>
                        <a:t>Angiospermae</a:t>
                      </a:r>
                    </a:p>
                  </a:txBody>
                  <a:tcPr marL="99769" marR="49884" marT="49884" marB="49884"/>
                </a:tc>
                <a:tc>
                  <a:txBody>
                    <a:bodyPr/>
                    <a:lstStyle/>
                    <a:p>
                      <a:pPr lvl="0">
                        <a:buNone/>
                      </a:pPr>
                      <a:r>
                        <a:rPr lang="en-US" sz="1950">
                          <a:solidFill>
                            <a:schemeClr val="tx1"/>
                          </a:solidFill>
                          <a:latin typeface="Times New Roman"/>
                        </a:rPr>
                        <a:t>Magnoliopsida</a:t>
                      </a:r>
                    </a:p>
                  </a:txBody>
                  <a:tcPr marL="99769" marR="49884" marT="49884" marB="49884"/>
                </a:tc>
                <a:tc>
                  <a:txBody>
                    <a:bodyPr/>
                    <a:lstStyle/>
                    <a:p>
                      <a:pPr lvl="0">
                        <a:buNone/>
                      </a:pPr>
                      <a:r>
                        <a:rPr lang="en-US" sz="2400" err="1">
                          <a:solidFill>
                            <a:schemeClr val="tx1"/>
                          </a:solidFill>
                          <a:latin typeface="Times New Roman"/>
                        </a:rPr>
                        <a:t>Solanales</a:t>
                      </a:r>
                      <a:endParaRPr lang="en-US" sz="2400">
                        <a:solidFill>
                          <a:schemeClr val="tx1"/>
                        </a:solidFill>
                        <a:latin typeface="Times New Roman"/>
                      </a:endParaRPr>
                    </a:p>
                  </a:txBody>
                  <a:tcPr marL="99769" marR="49884" marT="49884" marB="49884"/>
                </a:tc>
                <a:tc>
                  <a:txBody>
                    <a:bodyPr/>
                    <a:lstStyle/>
                    <a:p>
                      <a:pPr lvl="0">
                        <a:buNone/>
                      </a:pPr>
                      <a:r>
                        <a:rPr lang="en-US" sz="2400">
                          <a:solidFill>
                            <a:schemeClr val="tx1"/>
                          </a:solidFill>
                          <a:latin typeface="Times New Roman"/>
                        </a:rPr>
                        <a:t>Solanaceae</a:t>
                      </a:r>
                      <a:endParaRPr lang="en-US"/>
                    </a:p>
                  </a:txBody>
                  <a:tcPr marL="99769" marR="49884" marT="49884" marB="49884"/>
                </a:tc>
                <a:tc>
                  <a:txBody>
                    <a:bodyPr/>
                    <a:lstStyle/>
                    <a:p>
                      <a:pPr lvl="0">
                        <a:buNone/>
                      </a:pPr>
                      <a:r>
                        <a:rPr lang="en-US" sz="2400">
                          <a:solidFill>
                            <a:schemeClr val="tx1"/>
                          </a:solidFill>
                          <a:latin typeface="Times New Roman"/>
                        </a:rPr>
                        <a:t>Solanum L.</a:t>
                      </a:r>
                    </a:p>
                  </a:txBody>
                  <a:tcPr marL="99769" marR="49884" marT="49884" marB="49884"/>
                </a:tc>
                <a:extLst>
                  <a:ext uri="{0D108BD9-81ED-4DB2-BD59-A6C34878D82A}">
                    <a16:rowId xmlns:a16="http://schemas.microsoft.com/office/drawing/2014/main" val="3063052810"/>
                  </a:ext>
                </a:extLst>
              </a:tr>
              <a:tr h="0">
                <a:tc>
                  <a:txBody>
                    <a:bodyPr/>
                    <a:lstStyle/>
                    <a:p>
                      <a:pPr lvl="0">
                        <a:buNone/>
                      </a:pPr>
                      <a:r>
                        <a:rPr lang="en-US" sz="2400" err="1">
                          <a:solidFill>
                            <a:schemeClr val="tx1"/>
                          </a:solidFill>
                          <a:latin typeface="Times New Roman"/>
                        </a:rPr>
                        <a:t>Billygoat</a:t>
                      </a:r>
                      <a:r>
                        <a:rPr lang="en-US" sz="2400">
                          <a:solidFill>
                            <a:schemeClr val="tx1"/>
                          </a:solidFill>
                          <a:latin typeface="Times New Roman"/>
                        </a:rPr>
                        <a:t> Weed</a:t>
                      </a:r>
                    </a:p>
                  </a:txBody>
                  <a:tcPr marL="99769" marR="49884" marT="49884" marB="49884"/>
                </a:tc>
                <a:tc>
                  <a:txBody>
                    <a:bodyPr/>
                    <a:lstStyle/>
                    <a:p>
                      <a:pPr lvl="0">
                        <a:buNone/>
                      </a:pPr>
                      <a:r>
                        <a:rPr lang="en-US" sz="2400" u="none" strike="noStrike" noProof="0">
                          <a:solidFill>
                            <a:schemeClr val="tx1"/>
                          </a:solidFill>
                          <a:latin typeface="Times New Roman"/>
                        </a:rPr>
                        <a:t>Plantae</a:t>
                      </a:r>
                      <a:endParaRPr lang="en-US" sz="2400">
                        <a:solidFill>
                          <a:schemeClr val="tx1"/>
                        </a:solidFill>
                        <a:latin typeface="Times New Roman"/>
                      </a:endParaRPr>
                    </a:p>
                  </a:txBody>
                  <a:tcPr marL="99769" marR="49884" marT="49884" marB="49884"/>
                </a:tc>
                <a:tc>
                  <a:txBody>
                    <a:bodyPr/>
                    <a:lstStyle/>
                    <a:p>
                      <a:pPr lvl="0">
                        <a:buNone/>
                      </a:pPr>
                      <a:r>
                        <a:rPr lang="en-US" sz="2150" u="none" strike="noStrike" noProof="0">
                          <a:solidFill>
                            <a:schemeClr val="tx1"/>
                          </a:solidFill>
                          <a:latin typeface="Times New Roman"/>
                        </a:rPr>
                        <a:t>Angiospermae</a:t>
                      </a:r>
                      <a:endParaRPr lang="en-US" sz="2150">
                        <a:solidFill>
                          <a:schemeClr val="tx1"/>
                        </a:solidFill>
                        <a:latin typeface="Times New Roman"/>
                      </a:endParaRPr>
                    </a:p>
                  </a:txBody>
                  <a:tcPr marL="99769" marR="49884" marT="49884" marB="49884"/>
                </a:tc>
                <a:tc>
                  <a:txBody>
                    <a:bodyPr/>
                    <a:lstStyle/>
                    <a:p>
                      <a:pPr lvl="0">
                        <a:buNone/>
                      </a:pPr>
                      <a:r>
                        <a:rPr lang="en-US" sz="1950">
                          <a:solidFill>
                            <a:schemeClr val="tx1"/>
                          </a:solidFill>
                          <a:latin typeface="Times New Roman"/>
                        </a:rPr>
                        <a:t>Magnoliopsida</a:t>
                      </a:r>
                    </a:p>
                  </a:txBody>
                  <a:tcPr marL="99769" marR="49884" marT="49884" marB="49884"/>
                </a:tc>
                <a:tc>
                  <a:txBody>
                    <a:bodyPr/>
                    <a:lstStyle/>
                    <a:p>
                      <a:pPr lvl="0">
                        <a:buNone/>
                      </a:pPr>
                      <a:r>
                        <a:rPr lang="en-US" sz="2400">
                          <a:solidFill>
                            <a:schemeClr val="tx1"/>
                          </a:solidFill>
                          <a:latin typeface="Times New Roman"/>
                        </a:rPr>
                        <a:t>Asterales</a:t>
                      </a:r>
                    </a:p>
                  </a:txBody>
                  <a:tcPr marL="99769" marR="49884" marT="49884" marB="49884"/>
                </a:tc>
                <a:tc>
                  <a:txBody>
                    <a:bodyPr/>
                    <a:lstStyle/>
                    <a:p>
                      <a:pPr lvl="0">
                        <a:buNone/>
                      </a:pPr>
                      <a:r>
                        <a:rPr lang="en-US" sz="2400">
                          <a:solidFill>
                            <a:schemeClr val="tx1"/>
                          </a:solidFill>
                          <a:latin typeface="Times New Roman"/>
                        </a:rPr>
                        <a:t>Asteraceae</a:t>
                      </a:r>
                    </a:p>
                  </a:txBody>
                  <a:tcPr marL="99769" marR="49884" marT="49884" marB="49884"/>
                </a:tc>
                <a:tc>
                  <a:txBody>
                    <a:bodyPr/>
                    <a:lstStyle/>
                    <a:p>
                      <a:pPr lvl="0">
                        <a:buNone/>
                      </a:pPr>
                      <a:r>
                        <a:rPr lang="en-US" sz="2400">
                          <a:solidFill>
                            <a:schemeClr val="tx1"/>
                          </a:solidFill>
                          <a:latin typeface="Times New Roman"/>
                        </a:rPr>
                        <a:t>Ageratum L.</a:t>
                      </a:r>
                    </a:p>
                  </a:txBody>
                  <a:tcPr marL="99769" marR="49884" marT="49884" marB="49884"/>
                </a:tc>
                <a:extLst>
                  <a:ext uri="{0D108BD9-81ED-4DB2-BD59-A6C34878D82A}">
                    <a16:rowId xmlns:a16="http://schemas.microsoft.com/office/drawing/2014/main" val="3615473213"/>
                  </a:ext>
                </a:extLst>
              </a:tr>
              <a:tr h="178750">
                <a:tc>
                  <a:txBody>
                    <a:bodyPr/>
                    <a:lstStyle/>
                    <a:p>
                      <a:pPr lvl="0">
                        <a:buNone/>
                      </a:pPr>
                      <a:r>
                        <a:rPr lang="en-US" sz="2400" err="1">
                          <a:solidFill>
                            <a:schemeClr val="tx1"/>
                          </a:solidFill>
                          <a:latin typeface="Times New Roman"/>
                        </a:rPr>
                        <a:t>Syzygium</a:t>
                      </a:r>
                      <a:endParaRPr lang="en-US" sz="2400">
                        <a:solidFill>
                          <a:schemeClr val="tx1"/>
                        </a:solidFill>
                        <a:latin typeface="Times New Roman"/>
                      </a:endParaRPr>
                    </a:p>
                  </a:txBody>
                  <a:tcPr marL="99769" marR="49884" marT="49884" marB="49884"/>
                </a:tc>
                <a:tc>
                  <a:txBody>
                    <a:bodyPr/>
                    <a:lstStyle/>
                    <a:p>
                      <a:pPr lvl="0">
                        <a:buNone/>
                      </a:pPr>
                      <a:r>
                        <a:rPr lang="en-US" sz="2400" u="none" strike="noStrike" noProof="0">
                          <a:solidFill>
                            <a:schemeClr val="tx1"/>
                          </a:solidFill>
                          <a:latin typeface="Times New Roman"/>
                        </a:rPr>
                        <a:t>Plantae</a:t>
                      </a:r>
                      <a:endParaRPr lang="en-US" sz="2400">
                        <a:solidFill>
                          <a:schemeClr val="tx1"/>
                        </a:solidFill>
                        <a:latin typeface="Times New Roman"/>
                      </a:endParaRPr>
                    </a:p>
                  </a:txBody>
                  <a:tcPr marL="99769" marR="49884" marT="49884" marB="49884"/>
                </a:tc>
                <a:tc>
                  <a:txBody>
                    <a:bodyPr/>
                    <a:lstStyle/>
                    <a:p>
                      <a:pPr lvl="0">
                        <a:buNone/>
                      </a:pPr>
                      <a:r>
                        <a:rPr lang="en-US" sz="2150" u="none" strike="noStrike" noProof="0">
                          <a:solidFill>
                            <a:schemeClr val="tx1"/>
                          </a:solidFill>
                          <a:latin typeface="Times New Roman"/>
                        </a:rPr>
                        <a:t>Angiospermae</a:t>
                      </a:r>
                      <a:endParaRPr lang="en-US" sz="2150">
                        <a:solidFill>
                          <a:schemeClr val="tx1"/>
                        </a:solidFill>
                        <a:latin typeface="Times New Roman"/>
                      </a:endParaRPr>
                    </a:p>
                  </a:txBody>
                  <a:tcPr marL="99769" marR="49884" marT="49884" marB="49884"/>
                </a:tc>
                <a:tc>
                  <a:txBody>
                    <a:bodyPr/>
                    <a:lstStyle/>
                    <a:p>
                      <a:pPr lvl="0">
                        <a:buNone/>
                      </a:pPr>
                      <a:r>
                        <a:rPr lang="en-US" sz="1950">
                          <a:solidFill>
                            <a:schemeClr val="tx1"/>
                          </a:solidFill>
                          <a:latin typeface="Times New Roman"/>
                        </a:rPr>
                        <a:t>Magnoliopsida</a:t>
                      </a:r>
                      <a:endParaRPr lang="en-US"/>
                    </a:p>
                  </a:txBody>
                  <a:tcPr marL="99769" marR="49884" marT="49884" marB="49884"/>
                </a:tc>
                <a:tc>
                  <a:txBody>
                    <a:bodyPr/>
                    <a:lstStyle/>
                    <a:p>
                      <a:pPr lvl="0">
                        <a:buNone/>
                      </a:pPr>
                      <a:r>
                        <a:rPr lang="en-US" sz="2400">
                          <a:solidFill>
                            <a:schemeClr val="tx1"/>
                          </a:solidFill>
                          <a:latin typeface="Times New Roman"/>
                        </a:rPr>
                        <a:t>Myrtales</a:t>
                      </a:r>
                      <a:endParaRPr lang="en-US"/>
                    </a:p>
                  </a:txBody>
                  <a:tcPr marL="99769" marR="49884" marT="49884" marB="49884"/>
                </a:tc>
                <a:tc>
                  <a:txBody>
                    <a:bodyPr/>
                    <a:lstStyle/>
                    <a:p>
                      <a:pPr lvl="0">
                        <a:buNone/>
                      </a:pPr>
                      <a:r>
                        <a:rPr lang="en-US" sz="2400" err="1">
                          <a:solidFill>
                            <a:schemeClr val="tx1"/>
                          </a:solidFill>
                          <a:latin typeface="Times New Roman"/>
                        </a:rPr>
                        <a:t>Myrtaceae</a:t>
                      </a:r>
                      <a:endParaRPr lang="en-US" sz="2400">
                        <a:solidFill>
                          <a:schemeClr val="tx1"/>
                        </a:solidFill>
                        <a:latin typeface="Times New Roman"/>
                      </a:endParaRPr>
                    </a:p>
                  </a:txBody>
                  <a:tcPr marL="99769" marR="49884" marT="49884" marB="49884"/>
                </a:tc>
                <a:tc>
                  <a:txBody>
                    <a:bodyPr/>
                    <a:lstStyle/>
                    <a:p>
                      <a:pPr lvl="0">
                        <a:buNone/>
                      </a:pPr>
                      <a:r>
                        <a:rPr lang="en-US" sz="2400" err="1">
                          <a:solidFill>
                            <a:schemeClr val="tx1"/>
                          </a:solidFill>
                          <a:latin typeface="Times New Roman"/>
                        </a:rPr>
                        <a:t>Syzygium</a:t>
                      </a:r>
                      <a:r>
                        <a:rPr lang="en-US" sz="2400">
                          <a:solidFill>
                            <a:schemeClr val="tx1"/>
                          </a:solidFill>
                          <a:latin typeface="Times New Roman"/>
                        </a:rPr>
                        <a:t> P. Br. </a:t>
                      </a:r>
                      <a:endParaRPr lang="en-US"/>
                    </a:p>
                  </a:txBody>
                  <a:tcPr marL="99769" marR="49884" marT="49884" marB="49884"/>
                </a:tc>
                <a:extLst>
                  <a:ext uri="{0D108BD9-81ED-4DB2-BD59-A6C34878D82A}">
                    <a16:rowId xmlns:a16="http://schemas.microsoft.com/office/drawing/2014/main" val="1902591133"/>
                  </a:ext>
                </a:extLst>
              </a:tr>
              <a:tr h="0">
                <a:tc>
                  <a:txBody>
                    <a:bodyPr/>
                    <a:lstStyle/>
                    <a:p>
                      <a:pPr lvl="0" rtl="0">
                        <a:buNone/>
                      </a:pPr>
                      <a:r>
                        <a:rPr lang="en-US" sz="2400">
                          <a:effectLst/>
                          <a:latin typeface="Times New Roman"/>
                        </a:rPr>
                        <a:t>Thistle​</a:t>
                      </a:r>
                      <a:endParaRPr lang="en-US" sz="2400">
                        <a:latin typeface="Times New Roman"/>
                      </a:endParaRPr>
                    </a:p>
                  </a:txBody>
                  <a:tcPr marL="99769" marR="49883" marT="49883" marB="49883"/>
                </a:tc>
                <a:tc>
                  <a:txBody>
                    <a:bodyPr/>
                    <a:lstStyle/>
                    <a:p>
                      <a:pPr lvl="0" rtl="0">
                        <a:buNone/>
                      </a:pPr>
                      <a:r>
                        <a:rPr lang="en-US" sz="2400">
                          <a:effectLst/>
                          <a:latin typeface="Times New Roman"/>
                        </a:rPr>
                        <a:t>Plantae​</a:t>
                      </a:r>
                      <a:endParaRPr lang="en-US" sz="2400">
                        <a:latin typeface="Times New Roman"/>
                      </a:endParaRPr>
                    </a:p>
                  </a:txBody>
                  <a:tcPr marL="99769" marR="49883" marT="49883" marB="49883"/>
                </a:tc>
                <a:tc>
                  <a:txBody>
                    <a:bodyPr/>
                    <a:lstStyle/>
                    <a:p>
                      <a:pPr lvl="0" rtl="0">
                        <a:buNone/>
                      </a:pPr>
                      <a:r>
                        <a:rPr lang="en-US" sz="2150">
                          <a:effectLst/>
                          <a:latin typeface="Times New Roman"/>
                        </a:rPr>
                        <a:t>Angiospermae​</a:t>
                      </a:r>
                      <a:endParaRPr lang="en-US" sz="2150">
                        <a:latin typeface="Times New Roman"/>
                      </a:endParaRPr>
                    </a:p>
                  </a:txBody>
                  <a:tcPr marL="99769" marR="49883" marT="49883" marB="49883"/>
                </a:tc>
                <a:tc>
                  <a:txBody>
                    <a:bodyPr/>
                    <a:lstStyle/>
                    <a:p>
                      <a:pPr lvl="0" rtl="0">
                        <a:buNone/>
                      </a:pPr>
                      <a:r>
                        <a:rPr lang="en-US" sz="1950">
                          <a:effectLst/>
                          <a:latin typeface="Times New Roman"/>
                        </a:rPr>
                        <a:t>Magnoliopsida​</a:t>
                      </a:r>
                      <a:endParaRPr lang="en-US" sz="1950">
                        <a:latin typeface="Times New Roman"/>
                      </a:endParaRPr>
                    </a:p>
                  </a:txBody>
                  <a:tcPr marL="99769" marR="49883" marT="49883" marB="49883"/>
                </a:tc>
                <a:tc>
                  <a:txBody>
                    <a:bodyPr/>
                    <a:lstStyle/>
                    <a:p>
                      <a:pPr lvl="0" rtl="0">
                        <a:buNone/>
                      </a:pPr>
                      <a:r>
                        <a:rPr lang="en-US" sz="2400">
                          <a:effectLst/>
                          <a:latin typeface="Times New Roman"/>
                        </a:rPr>
                        <a:t>Asterales​</a:t>
                      </a:r>
                      <a:endParaRPr lang="en-US" sz="2400">
                        <a:latin typeface="Times New Roman"/>
                      </a:endParaRPr>
                    </a:p>
                  </a:txBody>
                  <a:tcPr marL="99769" marR="49883" marT="49883" marB="49883"/>
                </a:tc>
                <a:tc>
                  <a:txBody>
                    <a:bodyPr/>
                    <a:lstStyle/>
                    <a:p>
                      <a:pPr lvl="0" rtl="0">
                        <a:buNone/>
                      </a:pPr>
                      <a:r>
                        <a:rPr lang="en-US" sz="2400">
                          <a:effectLst/>
                          <a:latin typeface="Times New Roman"/>
                        </a:rPr>
                        <a:t>Asteraceae​</a:t>
                      </a:r>
                      <a:endParaRPr lang="en-US" sz="2400">
                        <a:latin typeface="Times New Roman"/>
                      </a:endParaRPr>
                    </a:p>
                  </a:txBody>
                  <a:tcPr marL="99769" marR="49883" marT="49883" marB="49883"/>
                </a:tc>
                <a:tc>
                  <a:txBody>
                    <a:bodyPr/>
                    <a:lstStyle/>
                    <a:p>
                      <a:pPr lvl="0" rtl="0">
                        <a:buNone/>
                      </a:pPr>
                      <a:r>
                        <a:rPr lang="en-US" sz="2400">
                          <a:effectLst/>
                          <a:latin typeface="Times New Roman"/>
                        </a:rPr>
                        <a:t>Cirsium Mill.​</a:t>
                      </a:r>
                      <a:endParaRPr lang="en-US" sz="2400">
                        <a:latin typeface="Times New Roman"/>
                      </a:endParaRPr>
                    </a:p>
                  </a:txBody>
                  <a:tcPr marL="99769" marR="49883" marT="49883" marB="49883"/>
                </a:tc>
                <a:extLst>
                  <a:ext uri="{0D108BD9-81ED-4DB2-BD59-A6C34878D82A}">
                    <a16:rowId xmlns:a16="http://schemas.microsoft.com/office/drawing/2014/main" val="3532647726"/>
                  </a:ext>
                </a:extLst>
              </a:tr>
            </a:tbl>
          </a:graphicData>
        </a:graphic>
      </p:graphicFrame>
      <p:sp>
        <p:nvSpPr>
          <p:cNvPr id="2" name="TextBox 1">
            <a:extLst>
              <a:ext uri="{FF2B5EF4-FFF2-40B4-BE49-F238E27FC236}">
                <a16:creationId xmlns:a16="http://schemas.microsoft.com/office/drawing/2014/main" id="{CB0B61C4-490E-0A7A-6A20-C56385B0826B}"/>
              </a:ext>
            </a:extLst>
          </p:cNvPr>
          <p:cNvSpPr txBox="1"/>
          <p:nvPr/>
        </p:nvSpPr>
        <p:spPr>
          <a:xfrm>
            <a:off x="606255" y="-81033"/>
            <a:ext cx="109728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latin typeface="Times New Roman"/>
                <a:cs typeface="Times New Roman"/>
              </a:rPr>
              <a:t>Results</a:t>
            </a:r>
          </a:p>
        </p:txBody>
      </p:sp>
      <p:sp>
        <p:nvSpPr>
          <p:cNvPr id="4" name="Slide Number Placeholder 3">
            <a:extLst>
              <a:ext uri="{FF2B5EF4-FFF2-40B4-BE49-F238E27FC236}">
                <a16:creationId xmlns:a16="http://schemas.microsoft.com/office/drawing/2014/main" id="{F96A7C7C-74D1-2A23-B810-DF87280F1803}"/>
              </a:ext>
            </a:extLst>
          </p:cNvPr>
          <p:cNvSpPr>
            <a:spLocks noGrp="1"/>
          </p:cNvSpPr>
          <p:nvPr>
            <p:ph type="sldNum" sz="quarter" idx="12"/>
          </p:nvPr>
        </p:nvSpPr>
        <p:spPr/>
        <p:txBody>
          <a:bodyPr/>
          <a:lstStyle/>
          <a:p>
            <a:fld id="{48F63A3B-78C7-47BE-AE5E-E10140E04643}" type="slidenum">
              <a:rPr lang="en-US" dirty="0"/>
              <a:t>9</a:t>
            </a:fld>
            <a:endParaRPr lang="en-US"/>
          </a:p>
        </p:txBody>
      </p:sp>
      <p:sp>
        <p:nvSpPr>
          <p:cNvPr id="3" name="Footer Placeholder 2">
            <a:extLst>
              <a:ext uri="{FF2B5EF4-FFF2-40B4-BE49-F238E27FC236}">
                <a16:creationId xmlns:a16="http://schemas.microsoft.com/office/drawing/2014/main" id="{EA77D581-0D00-DA2B-62E1-81031A38BFB3}"/>
              </a:ext>
            </a:extLst>
          </p:cNvPr>
          <p:cNvSpPr>
            <a:spLocks noGrp="1"/>
          </p:cNvSpPr>
          <p:nvPr>
            <p:ph type="ftr" sz="quarter" idx="11"/>
          </p:nvPr>
        </p:nvSpPr>
        <p:spPr>
          <a:xfrm>
            <a:off x="2449552" y="6384228"/>
            <a:ext cx="7339360" cy="365125"/>
          </a:xfrm>
        </p:spPr>
        <p:txBody>
          <a:bodyPr/>
          <a:lstStyle/>
          <a:p>
            <a:r>
              <a:rPr lang="en-US"/>
              <a:t>LAKE 2022: Conservation of wetlands: ecosystem-based adaptation of climate change, December 28-30, 2022</a:t>
            </a:r>
          </a:p>
        </p:txBody>
      </p:sp>
    </p:spTree>
    <p:extLst>
      <p:ext uri="{BB962C8B-B14F-4D97-AF65-F5344CB8AC3E}">
        <p14:creationId xmlns:p14="http://schemas.microsoft.com/office/powerpoint/2010/main" val="29081288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895</Words>
  <Application>Microsoft Office PowerPoint</Application>
  <PresentationFormat>Widescreen</PresentationFormat>
  <Paragraphs>245</Paragraphs>
  <Slides>17</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Times New Roman</vt:lpstr>
      <vt:lpstr>Wingdings 2</vt:lpstr>
      <vt:lpstr>Office Theme</vt:lpstr>
      <vt:lpstr>Biodiversity of Our School</vt:lpstr>
      <vt:lpstr>Introduction</vt:lpstr>
      <vt:lpstr>Area of Study</vt:lpstr>
      <vt:lpstr>Area of Study</vt:lpstr>
      <vt:lpstr>Objectives:-</vt:lpstr>
      <vt:lpstr>Observations:</vt:lpstr>
      <vt:lpstr>PowerPoint Presentation</vt:lpstr>
      <vt:lpstr>PowerPoint Presentation</vt:lpstr>
      <vt:lpstr>PowerPoint Presentation</vt:lpstr>
      <vt:lpstr>Leaf Shape</vt:lpstr>
      <vt:lpstr>Fauna</vt:lpstr>
      <vt:lpstr>PowerPoint Presentation</vt:lpstr>
      <vt:lpstr>Discussion</vt:lpstr>
      <vt:lpstr>PowerPoint Presentation</vt:lpstr>
      <vt:lpstr>Acknowledgement</vt:lpstr>
      <vt:lpstr>References</vt:lpstr>
      <vt:lpstr>THANK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dc:title>
  <dc:creator>v</dc:creator>
  <cp:lastModifiedBy>i</cp:lastModifiedBy>
  <cp:revision>80</cp:revision>
  <dcterms:created xsi:type="dcterms:W3CDTF">2022-11-22T01:54:05Z</dcterms:created>
  <dcterms:modified xsi:type="dcterms:W3CDTF">2022-12-16T08:33:15Z</dcterms:modified>
</cp:coreProperties>
</file>