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0" r:id="rId1"/>
  </p:sldMasterIdLst>
  <p:notesMasterIdLst>
    <p:notesMasterId r:id="rId24"/>
  </p:notesMasterIdLst>
  <p:sldIdLst>
    <p:sldId id="256" r:id="rId2"/>
    <p:sldId id="275" r:id="rId3"/>
    <p:sldId id="258" r:id="rId4"/>
    <p:sldId id="280" r:id="rId5"/>
    <p:sldId id="281" r:id="rId6"/>
    <p:sldId id="276" r:id="rId7"/>
    <p:sldId id="277" r:id="rId8"/>
    <p:sldId id="278" r:id="rId9"/>
    <p:sldId id="292" r:id="rId10"/>
    <p:sldId id="266" r:id="rId11"/>
    <p:sldId id="267" r:id="rId12"/>
    <p:sldId id="268" r:id="rId13"/>
    <p:sldId id="269" r:id="rId14"/>
    <p:sldId id="270" r:id="rId15"/>
    <p:sldId id="279" r:id="rId16"/>
    <p:sldId id="293" r:id="rId17"/>
    <p:sldId id="260" r:id="rId18"/>
    <p:sldId id="294" r:id="rId19"/>
    <p:sldId id="261" r:id="rId20"/>
    <p:sldId id="262" r:id="rId21"/>
    <p:sldId id="263" r:id="rId22"/>
    <p:sldId id="264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86323" autoAdjust="0"/>
  </p:normalViewPr>
  <p:slideViewPr>
    <p:cSldViewPr>
      <p:cViewPr varScale="1">
        <p:scale>
          <a:sx n="74" d="100"/>
          <a:sy n="74" d="100"/>
        </p:scale>
        <p:origin x="534" y="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72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FB34B-6598-4245-8287-351C0129F30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EA0BD-6B7F-4C98-A15C-20EF76AEA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2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A0BD-6B7F-4C98-A15C-20EF76AEA9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A0BD-6B7F-4C98-A15C-20EF76AEA9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0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2097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1557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0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3712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6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029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1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545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9341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4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-63686"/>
            <a:ext cx="11474705" cy="1332416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US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BIO-PESTICIDES FOR ENVIRONMENTAL- FRIENDLY DISEASE MANAGMENT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2485" y="1394462"/>
            <a:ext cx="11793220" cy="743793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95"/>
              </a:lnSpc>
            </a:pPr>
            <a:r>
              <a:rPr lang="en-US" sz="2600" dirty="0">
                <a:latin typeface="Times New Roman"/>
                <a:cs typeface="Times New Roman"/>
              </a:rPr>
              <a:t>Achyuth M.R</a:t>
            </a:r>
            <a:r>
              <a:rPr sz="2600" dirty="0">
                <a:latin typeface="Times New Roman"/>
                <a:cs typeface="Times New Roman"/>
              </a:rPr>
              <a:t>,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Pranav G.A </a:t>
            </a:r>
            <a:r>
              <a:rPr sz="2600" dirty="0">
                <a:latin typeface="Times New Roman"/>
                <a:cs typeface="Times New Roman"/>
              </a:rPr>
              <a:t>,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Darshini.T.</a:t>
            </a:r>
          </a:p>
          <a:p>
            <a:pPr algn="ctr">
              <a:lnSpc>
                <a:spcPts val="2895"/>
              </a:lnSpc>
            </a:pPr>
            <a:r>
              <a:rPr lang="en-US" sz="2600" dirty="0">
                <a:latin typeface="Times New Roman"/>
                <a:cs typeface="Times New Roman"/>
              </a:rPr>
              <a:t>Grade : 8 th 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323" y="2321051"/>
            <a:ext cx="10789920" cy="454612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2400" i="1" spc="-5" dirty="0">
                <a:latin typeface="Times New Roman"/>
                <a:cs typeface="Times New Roman"/>
              </a:rPr>
              <a:t>Affiliat</a:t>
            </a:r>
            <a:r>
              <a:rPr lang="en-US" sz="2400" i="1" spc="-5" dirty="0">
                <a:latin typeface="Times New Roman"/>
                <a:cs typeface="Times New Roman"/>
              </a:rPr>
              <a:t>ed to CBSE ,New Delhi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8242" y="6427115"/>
            <a:ext cx="6795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LAKE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2022:</a:t>
            </a:r>
            <a:r>
              <a:rPr sz="12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Conservation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wetlands: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ecosystem-based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adaptation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climate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change,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December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28-30,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2022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5667" y="3150587"/>
            <a:ext cx="6395607" cy="26825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1168" y="3038855"/>
            <a:ext cx="4800600" cy="1744067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R="776605" algn="ctr">
              <a:lnSpc>
                <a:spcPct val="100000"/>
              </a:lnSpc>
              <a:spcBef>
                <a:spcPts val="1595"/>
              </a:spcBef>
            </a:pPr>
            <a:r>
              <a:rPr sz="2400" b="1" spc="-5" dirty="0">
                <a:latin typeface="Times New Roman"/>
                <a:cs typeface="Times New Roman"/>
              </a:rPr>
              <a:t>Put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here</a:t>
            </a:r>
            <a:endParaRPr sz="2400" dirty="0">
              <a:latin typeface="Times New Roman"/>
              <a:cs typeface="Times New Roman"/>
            </a:endParaRPr>
          </a:p>
          <a:p>
            <a:pPr marR="776605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School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Logo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41" y="6427115"/>
            <a:ext cx="688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12/1/2022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71935" y="6427115"/>
            <a:ext cx="10287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89631"/>
            <a:ext cx="2590800" cy="153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7A59-41D0-D6F5-04B0-5E9A2528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598F8-B1E9-B26A-49FB-CFF08DCE0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endParaRPr lang="en-US" sz="240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6E3A6-4F9F-73ED-DC49-78BF7CA2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65A46-C25A-C3E4-4E98-ED94CA88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65A4A4F-A852-F73A-BBE0-5E7735F89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4400" y="1165945"/>
            <a:ext cx="2100733" cy="398713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5A8A545-FB54-00FA-7ED5-DB396343E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10" t="13592" b="2229"/>
          <a:stretch/>
        </p:blipFill>
        <p:spPr>
          <a:xfrm rot="16200000">
            <a:off x="7218612" y="1055339"/>
            <a:ext cx="2266655" cy="426667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9B89480-3E8B-51C0-904E-AD0F33881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89432"/>
            <a:ext cx="4044120" cy="173673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233FAF6-67E1-9486-11EB-A7E964BBD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90150" y="3197014"/>
            <a:ext cx="1983213" cy="42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635F-0B34-AA0D-BCD1-A2EA2865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2E48204-F595-CECB-4670-B8CAB3B4B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44428"/>
            <a:ext cx="7396270" cy="370933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B0461-4779-818D-F99C-89E4B77B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32C2C-4BFE-2D32-D8EB-02B483CA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600200"/>
            <a:ext cx="3342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RINSING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LEAVES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4177-1C58-0F36-0104-138D26C72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5" y="80565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DRYING OF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LEAVES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1B467C8-A595-E85B-E511-BF69D26ED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7156"/>
            <a:ext cx="3930212" cy="474900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E3493-C96A-BC10-9E75-C870EE60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047B1-A6B5-577F-282B-D4BD615B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18EE-2753-BE47-D7A0-AB5E8899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84" y="-412510"/>
            <a:ext cx="11700215" cy="248137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GRINDING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LEAVES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EXTRACTION WITH COW'S URINE AND WATER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2A7D753-63BE-2748-EA49-1F06AC2D7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2" y="2085929"/>
            <a:ext cx="2435211" cy="368545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C77DC-6A4F-8C2B-6A34-DEB5C92F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F33AE-663C-A3A4-6EA4-500F1289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0F478B0-4BE2-A5FE-5FBD-C9F08D039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55" y="2085929"/>
            <a:ext cx="2276845" cy="368545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BEA7FE7-6A97-6DDB-C7E9-73ADB17D80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59" y="2068869"/>
            <a:ext cx="2669482" cy="3685452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A040E6C-348E-5EE6-BAE7-E1CD9B60A5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4" y="2085929"/>
            <a:ext cx="2669482" cy="368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A03A-F636-9D99-C2F1-130857F9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07F1EC5-CC53-8995-C656-061C9BAB3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78" y="1417638"/>
            <a:ext cx="2692355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BD0A2-E3F3-B83A-E616-982C5F4C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12/1/2022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E6AD2-3B72-9192-1A74-AE65900C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28201C8-9854-BA48-B173-344A93B45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45" y="1417638"/>
            <a:ext cx="3214894" cy="452596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E35C366-ED85-ED56-7207-0CC9A7EE0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1427631"/>
            <a:ext cx="2844800" cy="450597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46EEC60-B606-646B-137F-5A4C48D6C7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" y="1417638"/>
            <a:ext cx="26923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9442-A15A-49DB-617D-59B07BFC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639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BIOPESTICIDES ON THE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CROPS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EACAE-9928-9E5F-BDA4-1338D73E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0972801" cy="52578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watermelon plants and lady’s finger plants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D9EB0-3DFF-C0ED-8845-DEAD1BCB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7513" y="6378572"/>
            <a:ext cx="3860800" cy="365125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CACD8-5FCE-4752-124A-46FC7BBD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3427" y="6356357"/>
            <a:ext cx="4668973" cy="365125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15</a:t>
            </a:fld>
            <a:r>
              <a:rPr lang="en-US" dirty="0"/>
              <a:t>a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B6B7F4B-A43C-3B8A-CCCE-68327CCA2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39348"/>
            <a:ext cx="3026018" cy="377484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6D3A5FF-FE7B-6587-B4BA-2EC22EB8C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52600"/>
            <a:ext cx="2746792" cy="37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PHYTOCHEMICAL SCREENING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53167"/>
            <a:ext cx="2462474" cy="29329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21024"/>
            <a:ext cx="2184400" cy="299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533400" y="4864575"/>
            <a:ext cx="5359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PRESENCE OF GLYCOSIDES IN LEAF EXTRACT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6553200" y="4864576"/>
            <a:ext cx="436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PRESENCE OF TANNINS IN LEAF EXTRACT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5585" y="414360"/>
            <a:ext cx="55556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6400" y="1048004"/>
            <a:ext cx="10858980" cy="3326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759478"/>
            <a:ext cx="2870200" cy="3763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91" y="1759477"/>
            <a:ext cx="2731688" cy="37631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27" y="1031483"/>
            <a:ext cx="120581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FOURTH AND SEVENTH DAY ON APPLICATION OF BIO-PESTICIDES RESPECTIVELY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7501599" y="2167128"/>
            <a:ext cx="405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found to be effective against sucking pests, pod/fruit borers and aphids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6328" y="5788957"/>
            <a:ext cx="4641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ON WATER MELON PLANTS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5585" y="414360"/>
            <a:ext cx="55556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6400" y="1048004"/>
            <a:ext cx="10858980" cy="3326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27" y="1031483"/>
            <a:ext cx="120581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FOURTH AND SEVENTH DAY ON APPLICATION OF BIO-PESTICIDES RESPECTIVELY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7219448" y="2177067"/>
            <a:ext cx="405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found to be effective against sucking pests, pod/fruit borers and aphids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5435" y="2345613"/>
            <a:ext cx="4039354" cy="3029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7050" y="2355044"/>
            <a:ext cx="4114800" cy="3086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88993" y="6056199"/>
            <a:ext cx="42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ON LADY’S FINGER PLANTS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154" y="367459"/>
            <a:ext cx="44574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223FC-6E4B-F872-3DC5-E5A987E67238}"/>
              </a:ext>
            </a:extLst>
          </p:cNvPr>
          <p:cNvSpPr txBox="1"/>
          <p:nvPr/>
        </p:nvSpPr>
        <p:spPr>
          <a:xfrm>
            <a:off x="5181007" y="251148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F125B-718A-E3B8-B108-A5FE5BCBAF47}"/>
              </a:ext>
            </a:extLst>
          </p:cNvPr>
          <p:cNvSpPr txBox="1"/>
          <p:nvPr/>
        </p:nvSpPr>
        <p:spPr>
          <a:xfrm>
            <a:off x="747466" y="2011040"/>
            <a:ext cx="1028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7E0A3-D48D-4146-BA01-56D01F272D86}"/>
              </a:ext>
            </a:extLst>
          </p:cNvPr>
          <p:cNvSpPr txBox="1"/>
          <p:nvPr/>
        </p:nvSpPr>
        <p:spPr>
          <a:xfrm>
            <a:off x="442963" y="1994724"/>
            <a:ext cx="11139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 pesticides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eco-friendly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are friendly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non-target species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Bio- pesticides are proved to cause little or no pollution and are relatively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usually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inherently less toxic than conventional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pesticides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enhance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 quality and shelf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Bio-pesticides demonstrate Environmental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DFAD-3A8E-9092-2195-645894FA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06A3-46B4-19B2-7F9F-EB5C5A6D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FA29B-51C3-1DA9-E684-27FF8F0C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Subtitle 9">
            <a:extLst>
              <a:ext uri="{FF2B5EF4-FFF2-40B4-BE49-F238E27FC236}">
                <a16:creationId xmlns:a16="http://schemas.microsoft.com/office/drawing/2014/main" id="{2B0EB11A-7E5D-512F-894C-A320E71327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4338" y="1624013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>
              <a:spcBef>
                <a:spcPts val="1000"/>
              </a:spcBef>
              <a:tabLst>
                <a:tab pos="241300" algn="l"/>
                <a:tab pos="8331834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latin typeface="Times New Roman"/>
                <a:cs typeface="Times New Roman"/>
              </a:rPr>
              <a:t>chemical pesticides pose many long term threats and risks to living beings due to this harmful side effects.</a:t>
            </a:r>
            <a:endParaRPr lang="en-US" sz="2400" dirty="0">
              <a:latin typeface="Times New Roman"/>
              <a:cs typeface="Times New Roman"/>
            </a:endParaRP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pesticides are naturally occurring compounds or agents that are obtained from animals and plants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spc="-5" dirty="0">
                <a:latin typeface="Times New Roman"/>
                <a:cs typeface="Times New Roman"/>
              </a:rPr>
              <a:t>Enhanced agriculture productivity can be achieved in many ways such as through increasing crop yield by providing manure and organic based treatment including </a:t>
            </a:r>
            <a:r>
              <a:rPr lang="en-US" sz="2400" spc="-5" dirty="0" smtClean="0">
                <a:latin typeface="Times New Roman"/>
                <a:cs typeface="Times New Roman"/>
              </a:rPr>
              <a:t>bio pesticides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are eco-friendly and host specific  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Uses of bio pesticides </a:t>
            </a:r>
          </a:p>
          <a:p>
            <a:pPr marL="2800350" lvl="5" indent="-514350" algn="l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they pose less threat to the environment and human health</a:t>
            </a:r>
          </a:p>
          <a:p>
            <a:pPr marL="2800350" lvl="5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they are less toxic than chemical pesticide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0340" y="814181"/>
            <a:ext cx="32392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5941" y="1647077"/>
            <a:ext cx="10500117" cy="4324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ery small quantities can be effective and they tend to break down more quickly, that cause a less pollution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developing country like in India the agriculture plays an important role, because to maintain our requirement and food it is necessary for Indian people</a:t>
            </a:r>
          </a:p>
          <a:p>
            <a:pPr marL="241300" indent="-2286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our economy this is important to improve  the use of bio pesticides </a:t>
            </a:r>
          </a:p>
          <a:p>
            <a:pPr marL="241300" indent="-2286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 types of pesticides are used in low application due to its decompose nature </a:t>
            </a:r>
          </a:p>
          <a:p>
            <a:pPr marL="241300" indent="-2286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decomposes quickly in environment</a:t>
            </a:r>
            <a:endParaRPr lang="en-US" sz="2400" b="0" i="0" dirty="0">
              <a:solidFill>
                <a:srgbClr val="43505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0818" y="732773"/>
            <a:ext cx="343738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29CE1-6BC3-37D9-5FAB-D086C8097C7D}"/>
              </a:ext>
            </a:extLst>
          </p:cNvPr>
          <p:cNvSpPr txBox="1"/>
          <p:nvPr/>
        </p:nvSpPr>
        <p:spPr>
          <a:xfrm>
            <a:off x="587295" y="1441541"/>
            <a:ext cx="111763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Advanced Research in Chemical Science (IJARCS)Volume 2, Issue 4, April 2015, PP 25-32. ISSN 2349-039X (Print) &amp; ISSN 2349-0403 (Online)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2. General Techniques Involved in Phytochemical Analysis.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K.Sahira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Assistant Professor, Department of Chemistry,  College of Technology,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Namakkal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Ginger-garlic extract as a bio-pesticide for organic farming. Just agriculture.</a:t>
            </a: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Bio-pesticide production and their plant disease management. Department of plant pathology.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Rashtriya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Vikas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Yojana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356932"/>
            <a:ext cx="109728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sz="60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9104" y="462667"/>
            <a:ext cx="31904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62000" y="1828801"/>
            <a:ext cx="10972800" cy="2723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produce </a:t>
            </a:r>
            <a:r>
              <a:rPr lang="en-US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bio-pesticides at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level</a:t>
            </a:r>
          </a:p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the protocol for the production of biopesticides using native plant species </a:t>
            </a:r>
          </a:p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the use of </a:t>
            </a:r>
            <a:r>
              <a:rPr lang="en-US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bio-pesticides</a:t>
            </a: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educate the farmers – to create awareness on biopesticides use and in eco-friendly disease management </a:t>
            </a:r>
            <a:endParaRPr lang="en-US" sz="2400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about sustainable practices in the school</a:t>
            </a: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STUDY AREA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6529650" cy="42649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Vagdevi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idadi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Coordinates- 12.7421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N, 77.4302° E</a:t>
            </a:r>
          </a:p>
        </p:txBody>
      </p:sp>
    </p:spTree>
    <p:extLst>
      <p:ext uri="{BB962C8B-B14F-4D97-AF65-F5344CB8AC3E}">
        <p14:creationId xmlns:p14="http://schemas.microsoft.com/office/powerpoint/2010/main" val="9073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MATERIALS AND METHODS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39" y="1190978"/>
            <a:ext cx="109728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SAMPLE COLLECTION AND PROCESSING </a:t>
            </a:r>
          </a:p>
          <a:p>
            <a:pPr marL="0" indent="0">
              <a:buNone/>
            </a:pPr>
            <a:endParaRPr lang="en-US" sz="3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Fresh leaves of neem ,guava ,custard apple and papaya were collected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The leaves were rinsed gently with distilled water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The leaves were shade dried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The leaves were powdered using a blender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The powder was  passed through sieve to get uniform size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Crush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neem leaves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ml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cow urine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Paste of ginger and garlic was mixed with the extract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Crush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custard apple leaf,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papaya leaf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guava leaves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 the two and boil 5 times at some interval till it become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24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filter squeeze the extract.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stored in bottles for 6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9EB470-706A-CEF0-2C8F-EC32CB88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AEF2B1-D8CF-CAB3-B1EA-1DACDF1D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F43BE71-0882-CB72-40F5-8D2A8FD0C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41384"/>
              </p:ext>
            </p:extLst>
          </p:nvPr>
        </p:nvGraphicFramePr>
        <p:xfrm>
          <a:off x="914400" y="1447800"/>
          <a:ext cx="9906000" cy="4953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441821515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742376856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SPECIES</a:t>
                      </a:r>
                      <a:r>
                        <a:rPr lang="en-US" sz="2800" baseline="0" dirty="0"/>
                        <a:t> NAME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COMPONENTS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</a:t>
                      </a:r>
                      <a:r>
                        <a:rPr lang="en-US" sz="2800" b="1" dirty="0" smtClean="0"/>
                        <a:t>INSECTICIDAL PROPERTY </a:t>
                      </a:r>
                      <a:endParaRPr lang="en-US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5959434"/>
                  </a:ext>
                </a:extLst>
              </a:tr>
              <a:tr h="157725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Guava leaves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Psidium</a:t>
                      </a:r>
                      <a:r>
                        <a:rPr lang="en-US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guajava</a:t>
                      </a:r>
                      <a:r>
                        <a:rPr lang="en-US" sz="28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8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Saponins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tannins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 – microbial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Protects from insects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74945"/>
                  </a:ext>
                </a:extLst>
              </a:tr>
              <a:tr h="243086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Neem leaves </a:t>
                      </a:r>
                      <a:r>
                        <a:rPr lang="en-US" sz="2800" b="0" i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0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Azadirachta</a:t>
                      </a:r>
                      <a:r>
                        <a:rPr lang="en-US" sz="2800" b="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</a:t>
                      </a:r>
                      <a:r>
                        <a:rPr lang="en-US" sz="2800" b="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Triterpenoids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steroids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Induces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sterility in insets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Acts as repellent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9497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52600" y="542343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SPEICIES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IDENTIFICATION </a:t>
            </a:r>
          </a:p>
        </p:txBody>
      </p:sp>
    </p:spTree>
    <p:extLst>
      <p:ext uri="{BB962C8B-B14F-4D97-AF65-F5344CB8AC3E}">
        <p14:creationId xmlns:p14="http://schemas.microsoft.com/office/powerpoint/2010/main" val="41190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CD06B0-320D-DAE4-B0B3-FB60A94E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12/1/2022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DE2BE7-9018-4CA3-A7B5-4EE12BF9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1EE86-9B83-E021-F25C-D044A2506CDD}"/>
              </a:ext>
            </a:extLst>
          </p:cNvPr>
          <p:cNvSpPr txBox="1"/>
          <p:nvPr/>
        </p:nvSpPr>
        <p:spPr>
          <a:xfrm>
            <a:off x="845942" y="1417638"/>
            <a:ext cx="1050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9600452-1A30-1AFE-047F-6AF394694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51928"/>
              </p:ext>
            </p:extLst>
          </p:nvPr>
        </p:nvGraphicFramePr>
        <p:xfrm>
          <a:off x="609600" y="381000"/>
          <a:ext cx="11049000" cy="5791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val="2271291444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335785505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3438">
                <a:tc>
                  <a:txBody>
                    <a:bodyPr/>
                    <a:lstStyle/>
                    <a:p>
                      <a:r>
                        <a:rPr lang="en-US" sz="2800" dirty="0"/>
                        <a:t>SPECIES</a:t>
                      </a:r>
                      <a:r>
                        <a:rPr lang="en-US" sz="2800" baseline="0" dirty="0"/>
                        <a:t> NAME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 COMPONENTS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INSECTICIDAL PROPERTY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20242"/>
                  </a:ext>
                </a:extLst>
              </a:tr>
              <a:tr h="140343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Custard apple leaves</a:t>
                      </a:r>
                      <a:r>
                        <a:rPr lang="en-US" sz="2400" i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Annona</a:t>
                      </a:r>
                      <a:r>
                        <a:rPr lang="en-US" sz="24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squamosa</a:t>
                      </a:r>
                      <a:r>
                        <a:rPr lang="en-US" sz="24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Acetogenins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Toxic to insects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567088"/>
                  </a:ext>
                </a:extLst>
              </a:tr>
              <a:tr h="15808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Ginger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Zingiber</a:t>
                      </a:r>
                      <a:r>
                        <a:rPr lang="en-US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officinale</a:t>
                      </a:r>
                      <a:r>
                        <a:rPr lang="en-US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4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Monoterpenoids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sesquiterpenoids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 bacterial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Antifungal properties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8139"/>
                  </a:ext>
                </a:extLst>
              </a:tr>
              <a:tr h="140343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Garlic </a:t>
                      </a:r>
                      <a:r>
                        <a:rPr lang="en-US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Allium </a:t>
                      </a:r>
                      <a:r>
                        <a:rPr lang="en-US" sz="2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sativum ) 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Diallyl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disulphide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repellent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insects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41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5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D4BD77-B6A1-A2A9-07EC-2D775317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12/1/2022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21A034-7836-CD79-A2DB-4949DD23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D6F4EBF-F87D-63A2-0123-88351298D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47753"/>
              </p:ext>
            </p:extLst>
          </p:nvPr>
        </p:nvGraphicFramePr>
        <p:xfrm>
          <a:off x="685800" y="457200"/>
          <a:ext cx="10896600" cy="58546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32200">
                  <a:extLst>
                    <a:ext uri="{9D8B030D-6E8A-4147-A177-3AD203B41FA5}">
                      <a16:colId xmlns:a16="http://schemas.microsoft.com/office/drawing/2014/main" val="2290897736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731373371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9062">
                <a:tc>
                  <a:txBody>
                    <a:bodyPr/>
                    <a:lstStyle/>
                    <a:p>
                      <a:r>
                        <a:rPr lang="en-US" sz="2400" dirty="0"/>
                        <a:t>SPECIES</a:t>
                      </a:r>
                      <a:r>
                        <a:rPr lang="en-US" sz="2400" baseline="0" dirty="0"/>
                        <a:t> 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COMPONENTS AND PROPERTIES</a:t>
                      </a:r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INSECTICIDAL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PROPERTY 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994201"/>
                  </a:ext>
                </a:extLst>
              </a:tr>
              <a:tr h="180843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Papaya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leaves</a:t>
                      </a:r>
                      <a:r>
                        <a:rPr lang="en-US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Carica</a:t>
                      </a:r>
                      <a:r>
                        <a:rPr lang="en-US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papaya)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Alkaloids 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papain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cyanogenic glycosides  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Acts against mosquito, Aphids, Caterpillar and Worms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5431"/>
                  </a:ext>
                </a:extLst>
              </a:tr>
              <a:tr h="180843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Cow urine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Urea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insecticides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Kills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varieties of germs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721111"/>
                  </a:ext>
                </a:extLst>
              </a:tr>
              <a:tr h="104906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162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3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219200"/>
          </a:xfrm>
        </p:spPr>
        <p:txBody>
          <a:bodyPr/>
          <a:lstStyle/>
          <a:p>
            <a:r>
              <a:rPr lang="en-US" dirty="0" smtClean="0"/>
              <a:t>PHYTOCHEMICALS SCREENING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29212061"/>
                  </p:ext>
                </p:extLst>
              </p:nvPr>
            </p:nvGraphicFramePr>
            <p:xfrm>
              <a:off x="533400" y="679563"/>
              <a:ext cx="11049000" cy="5987832"/>
            </p:xfrm>
            <a:graphic>
              <a:graphicData uri="http://schemas.openxmlformats.org/drawingml/2006/table">
                <a:tbl>
                  <a:tblPr bandRow="1">
                    <a:tableStyleId>{21E4AEA4-8DFA-4A89-87EB-49C32662AFE0}</a:tableStyleId>
                  </a:tblPr>
                  <a:tblGrid>
                    <a:gridCol w="368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8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8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2451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TEST</a:t>
                          </a:r>
                          <a:r>
                            <a:rPr lang="en-US" sz="2400" baseline="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OBSERVATION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INFERENCE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9815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A mixture containing glacial acetic acid [2ml] , 2 dro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</a:t>
                          </a:r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s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/>
                                </a:rPr>
                                <m:t>𝐹𝑒𝑐𝑙</m:t>
                              </m:r>
                            </m:oMath>
                          </a14:m>
                          <a:r>
                            <a:rPr lang="en-US" sz="2400" baseline="-25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3  ,</a:t>
                          </a:r>
                        </a:p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2ml of concentrated  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H</a:t>
                          </a:r>
                          <a:r>
                            <a:rPr lang="en-US" sz="2400" baseline="-25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SO</a:t>
                          </a:r>
                          <a:r>
                            <a:rPr lang="en-US" sz="2400" baseline="-25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 </a:t>
                          </a:r>
                        </a:p>
                        <a:p>
                          <a:r>
                            <a:rPr lang="en-US" sz="2400" baseline="-25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was 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mixed with leaf extract </a:t>
                          </a:r>
                          <a:endParaRPr lang="en-US" sz="240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240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A brown ring at the interface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Presence of glycosides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4561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Extract was diluted with distilled water and was shaken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vigorously for the formation of foam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Foam formation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Presence of </a:t>
                          </a:r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saponin</a:t>
                          </a:r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44754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1ml extract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+ 2ml of Fecl</a:t>
                          </a:r>
                          <a:r>
                            <a:rPr lang="en-US" sz="2400" baseline="-25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240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Formation of blue –green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\ black color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Presence of tannins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29212061"/>
                  </p:ext>
                </p:extLst>
              </p:nvPr>
            </p:nvGraphicFramePr>
            <p:xfrm>
              <a:off x="533400" y="679563"/>
              <a:ext cx="11049000" cy="5987832"/>
            </p:xfrm>
            <a:graphic>
              <a:graphicData uri="http://schemas.openxmlformats.org/drawingml/2006/table">
                <a:tbl>
                  <a:tblPr bandRow="1">
                    <a:tableStyleId>{21E4AEA4-8DFA-4A89-87EB-49C32662AFE0}</a:tableStyleId>
                  </a:tblPr>
                  <a:tblGrid>
                    <a:gridCol w="368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8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8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2451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TEST</a:t>
                          </a:r>
                          <a:r>
                            <a:rPr lang="en-US" sz="2400" baseline="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OBSERVATION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INFERENCE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64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6" t="-45070" r="-200662" b="-13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A brown ring at the interface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Presence of glycosides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Extract was </a:t>
                          </a:r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diluted </a:t>
                          </a:r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with distilled water and was shaken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vigorously for the formation of foam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Foam formation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Presence of </a:t>
                          </a:r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saponin</a:t>
                          </a:r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44754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1ml extract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+ 2ml of Fecl</a:t>
                          </a:r>
                          <a:r>
                            <a:rPr lang="en-US" sz="2400" baseline="-25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240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Formation of blue –green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\ black color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Presence of tannins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 smtClean="0"/>
              <a:t>12/1/2022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840</Words>
  <Application>Microsoft Office PowerPoint</Application>
  <PresentationFormat>Widescreen</PresentationFormat>
  <Paragraphs>194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MT</vt:lpstr>
      <vt:lpstr>Calibri</vt:lpstr>
      <vt:lpstr>Cambria Math</vt:lpstr>
      <vt:lpstr>Times New Roman</vt:lpstr>
      <vt:lpstr>Office Theme</vt:lpstr>
      <vt:lpstr>PRODUCTION OF BIO-PESTICIDES FOR ENVIRONMENTAL- FRIENDLY DISEASE MANAGMENT</vt:lpstr>
      <vt:lpstr>INTRODUCTION </vt:lpstr>
      <vt:lpstr>OBJECTIVES</vt:lpstr>
      <vt:lpstr>STUDY AREA </vt:lpstr>
      <vt:lpstr>MATERIALS AND METHODS </vt:lpstr>
      <vt:lpstr>PowerPoint Presentation</vt:lpstr>
      <vt:lpstr>PowerPoint Presentation</vt:lpstr>
      <vt:lpstr>PowerPoint Presentation</vt:lpstr>
      <vt:lpstr>PHYTOCHEMICALS SCREENING</vt:lpstr>
      <vt:lpstr>EXPERIMENTAL METHOD</vt:lpstr>
      <vt:lpstr>EXPERIMENTAL METHOD</vt:lpstr>
      <vt:lpstr>DRYING OF  LEAVES  </vt:lpstr>
      <vt:lpstr> GRINDING OF LEAVES AND EXTRACTION WITH COW'S URINE AND WATER</vt:lpstr>
      <vt:lpstr>EXTRACTION PROCESS  </vt:lpstr>
      <vt:lpstr>APPLICATION OF BIOPESTICIDES ON THE CROPS</vt:lpstr>
      <vt:lpstr>PHYTOCHEMICAL SCREENING </vt:lpstr>
      <vt:lpstr>RESULTS AND DISCUSSION</vt:lpstr>
      <vt:lpstr>RESULTS AND DISCUSSION</vt:lpstr>
      <vt:lpstr>RECOMMENDATIONS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ergvinayaka</dc:creator>
  <cp:lastModifiedBy>Vagdevi</cp:lastModifiedBy>
  <cp:revision>75</cp:revision>
  <dcterms:created xsi:type="dcterms:W3CDTF">2022-12-03T08:06:07Z</dcterms:created>
  <dcterms:modified xsi:type="dcterms:W3CDTF">2022-12-15T10:47:48Z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2022-12-03T00:00:00Z</vt:filetime>
  </property>
</Properties>
</file>