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288" r:id="rId6"/>
    <p:sldId id="291" r:id="rId7"/>
    <p:sldId id="258" r:id="rId8"/>
    <p:sldId id="273" r:id="rId9"/>
    <p:sldId id="263" r:id="rId10"/>
    <p:sldId id="287" r:id="rId11"/>
    <p:sldId id="275" r:id="rId12"/>
    <p:sldId id="294" r:id="rId13"/>
    <p:sldId id="278" r:id="rId14"/>
    <p:sldId id="280" r:id="rId15"/>
    <p:sldId id="282" r:id="rId16"/>
    <p:sldId id="285" r:id="rId17"/>
    <p:sldId id="286" r:id="rId18"/>
    <p:sldId id="296" r:id="rId19"/>
    <p:sldId id="298" r:id="rId20"/>
    <p:sldId id="300" r:id="rId21"/>
    <p:sldId id="302" r:id="rId22"/>
    <p:sldId id="306" r:id="rId23"/>
    <p:sldId id="307" r:id="rId24"/>
    <p:sldId id="308" r:id="rId25"/>
    <p:sldId id="309" r:id="rId26"/>
    <p:sldId id="310" r:id="rId27"/>
    <p:sldId id="317" r:id="rId28"/>
    <p:sldId id="313" r:id="rId29"/>
    <p:sldId id="316" r:id="rId30"/>
    <p:sldId id="314" r:id="rId31"/>
    <p:sldId id="315" r:id="rId32"/>
    <p:sldId id="312" r:id="rId33"/>
    <p:sldId id="292" r:id="rId34"/>
    <p:sldId id="27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4291" autoAdjust="0"/>
  </p:normalViewPr>
  <p:slideViewPr>
    <p:cSldViewPr snapToGrid="0">
      <p:cViewPr varScale="1">
        <p:scale>
          <a:sx n="68" d="100"/>
          <a:sy n="68"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A5677-9478-42B5-99E2-2EC3857B1A5A}"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E10B5-B9A2-42F8-8403-0AAD05FF7D5B}" type="slidenum">
              <a:rPr lang="en-US" smtClean="0"/>
              <a:t>‹#›</a:t>
            </a:fld>
            <a:endParaRPr lang="en-US"/>
          </a:p>
        </p:txBody>
      </p:sp>
    </p:spTree>
    <p:extLst>
      <p:ext uri="{BB962C8B-B14F-4D97-AF65-F5344CB8AC3E}">
        <p14:creationId xmlns:p14="http://schemas.microsoft.com/office/powerpoint/2010/main" val="230966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E10B5-B9A2-42F8-8403-0AAD05FF7D5B}" type="slidenum">
              <a:rPr lang="en-US" smtClean="0"/>
              <a:t>16</a:t>
            </a:fld>
            <a:endParaRPr lang="en-US"/>
          </a:p>
        </p:txBody>
      </p:sp>
    </p:spTree>
    <p:extLst>
      <p:ext uri="{BB962C8B-B14F-4D97-AF65-F5344CB8AC3E}">
        <p14:creationId xmlns:p14="http://schemas.microsoft.com/office/powerpoint/2010/main" val="420679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5941C1-3574-47E4-B089-7D2968671C5E}" type="datetime1">
              <a:rPr lang="en-US" smtClean="0"/>
              <a:t>12/15/2022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Lake symposium 2022-2023</a:t>
            </a:r>
          </a:p>
        </p:txBody>
      </p:sp>
      <p:sp>
        <p:nvSpPr>
          <p:cNvPr id="6" name="Slide Number Placeholder 5"/>
          <p:cNvSpPr>
            <a:spLocks noGrp="1"/>
          </p:cNvSpPr>
          <p:nvPr>
            <p:ph type="sldNum" sz="quarter" idx="12"/>
          </p:nvPr>
        </p:nvSpPr>
        <p:spPr>
          <a:xfrm>
            <a:off x="8956900" y="5037663"/>
            <a:ext cx="551167" cy="279400"/>
          </a:xfrm>
        </p:spPr>
        <p:txBody>
          <a:bodyPr/>
          <a:lstStyle/>
          <a:p>
            <a:fld id="{39F03CF8-3438-49BA-88CF-F0EB884D77F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84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9FC16C-5B87-446F-B405-17E2A8E238B0}" type="datetime1">
              <a:rPr lang="en-US" smtClean="0"/>
              <a:t>12/15/2022</a:t>
            </a:fld>
            <a:endParaRPr lang="en-US"/>
          </a:p>
        </p:txBody>
      </p:sp>
      <p:sp>
        <p:nvSpPr>
          <p:cNvPr id="6" name="Footer Placeholder 5"/>
          <p:cNvSpPr>
            <a:spLocks noGrp="1"/>
          </p:cNvSpPr>
          <p:nvPr>
            <p:ph type="ftr" sz="quarter" idx="11"/>
          </p:nvPr>
        </p:nvSpPr>
        <p:spPr/>
        <p:txBody>
          <a:bodyPr/>
          <a:lstStyle/>
          <a:p>
            <a:r>
              <a:rPr lang="en-US"/>
              <a:t>Lake symposium 2022-2023</a:t>
            </a:r>
          </a:p>
        </p:txBody>
      </p:sp>
      <p:sp>
        <p:nvSpPr>
          <p:cNvPr id="7" name="Slide Number Placeholder 6"/>
          <p:cNvSpPr>
            <a:spLocks noGrp="1"/>
          </p:cNvSpPr>
          <p:nvPr>
            <p:ph type="sldNum" sz="quarter" idx="12"/>
          </p:nvPr>
        </p:nvSpPr>
        <p:spPr/>
        <p:txBody>
          <a:bodyPr/>
          <a:lstStyle/>
          <a:p>
            <a:fld id="{39F03CF8-3438-49BA-88CF-F0EB884D77FC}" type="slidenum">
              <a:rPr lang="en-US" smtClean="0"/>
              <a:t>‹#›</a:t>
            </a:fld>
            <a:endParaRPr lang="en-US"/>
          </a:p>
        </p:txBody>
      </p:sp>
    </p:spTree>
    <p:extLst>
      <p:ext uri="{BB962C8B-B14F-4D97-AF65-F5344CB8AC3E}">
        <p14:creationId xmlns:p14="http://schemas.microsoft.com/office/powerpoint/2010/main" val="1844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DA77AE-F9B7-4DA5-9DBA-2DC67272A7D2}"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17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EF34A-083B-43AC-98A5-563C21E64B3E}"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58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8F790-5549-401F-B4A2-485D875AE073}"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spTree>
    <p:extLst>
      <p:ext uri="{BB962C8B-B14F-4D97-AF65-F5344CB8AC3E}">
        <p14:creationId xmlns:p14="http://schemas.microsoft.com/office/powerpoint/2010/main" val="32758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C60031-8B58-4FD9-89C7-3C717CA6D4B0}"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03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AEFCC-369D-4A8B-BB22-E097BE6ACC36}"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74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2C4D6-2300-4CE2-8FA8-81D04A2FCC73}"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1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8E041-FAFE-431C-9AA8-276FDC6B1CB1}"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44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2EF05-0657-4B85-9641-4D90BB993DDF}"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spTree>
    <p:extLst>
      <p:ext uri="{BB962C8B-B14F-4D97-AF65-F5344CB8AC3E}">
        <p14:creationId xmlns:p14="http://schemas.microsoft.com/office/powerpoint/2010/main" val="71849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ACD22-FDC8-45B9-A9B3-843B0939C948}" type="datetime1">
              <a:rPr lang="en-US" smtClean="0"/>
              <a:t>12/15/2022</a:t>
            </a:fld>
            <a:endParaRPr lang="en-US"/>
          </a:p>
        </p:txBody>
      </p:sp>
      <p:sp>
        <p:nvSpPr>
          <p:cNvPr id="5" name="Footer Placeholder 4"/>
          <p:cNvSpPr>
            <a:spLocks noGrp="1"/>
          </p:cNvSpPr>
          <p:nvPr>
            <p:ph type="ftr" sz="quarter" idx="11"/>
          </p:nvPr>
        </p:nvSpPr>
        <p:spPr/>
        <p:txBody>
          <a:bodyPr/>
          <a:lstStyle/>
          <a:p>
            <a:r>
              <a:rPr lang="en-US"/>
              <a:t>Lake symposium 2022-2023</a:t>
            </a:r>
          </a:p>
        </p:txBody>
      </p:sp>
      <p:sp>
        <p:nvSpPr>
          <p:cNvPr id="6" name="Slide Number Placeholder 5"/>
          <p:cNvSpPr>
            <a:spLocks noGrp="1"/>
          </p:cNvSpPr>
          <p:nvPr>
            <p:ph type="sldNum" sz="quarter" idx="12"/>
          </p:nvPr>
        </p:nvSpPr>
        <p:spPr/>
        <p:txBody>
          <a:bodyPr/>
          <a:lstStyle/>
          <a:p>
            <a:fld id="{39F03CF8-3438-49BA-88CF-F0EB884D77F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0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94C685-A1E7-4E86-B2FB-FCE7A3F1E05E}" type="datetime1">
              <a:rPr lang="en-US" smtClean="0"/>
              <a:t>12/15/2022</a:t>
            </a:fld>
            <a:endParaRPr lang="en-US"/>
          </a:p>
        </p:txBody>
      </p:sp>
      <p:sp>
        <p:nvSpPr>
          <p:cNvPr id="6" name="Footer Placeholder 5"/>
          <p:cNvSpPr>
            <a:spLocks noGrp="1"/>
          </p:cNvSpPr>
          <p:nvPr>
            <p:ph type="ftr" sz="quarter" idx="11"/>
          </p:nvPr>
        </p:nvSpPr>
        <p:spPr/>
        <p:txBody>
          <a:bodyPr/>
          <a:lstStyle/>
          <a:p>
            <a:r>
              <a:rPr lang="en-US"/>
              <a:t>Lake symposium 2022-2023</a:t>
            </a:r>
          </a:p>
        </p:txBody>
      </p:sp>
      <p:sp>
        <p:nvSpPr>
          <p:cNvPr id="7" name="Slide Number Placeholder 6"/>
          <p:cNvSpPr>
            <a:spLocks noGrp="1"/>
          </p:cNvSpPr>
          <p:nvPr>
            <p:ph type="sldNum" sz="quarter" idx="12"/>
          </p:nvPr>
        </p:nvSpPr>
        <p:spPr/>
        <p:txBody>
          <a:bodyPr/>
          <a:lstStyle/>
          <a:p>
            <a:fld id="{39F03CF8-3438-49BA-88CF-F0EB884D77FC}" type="slidenum">
              <a:rPr lang="en-US" smtClean="0"/>
              <a:t>‹#›</a:t>
            </a:fld>
            <a:endParaRPr lang="en-US"/>
          </a:p>
        </p:txBody>
      </p:sp>
    </p:spTree>
    <p:extLst>
      <p:ext uri="{BB962C8B-B14F-4D97-AF65-F5344CB8AC3E}">
        <p14:creationId xmlns:p14="http://schemas.microsoft.com/office/powerpoint/2010/main" val="60615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60CA8E-B5AC-4170-BFB9-AFFA76639A29}" type="datetime1">
              <a:rPr lang="en-US" smtClean="0"/>
              <a:t>12/15/2022</a:t>
            </a:fld>
            <a:endParaRPr lang="en-US"/>
          </a:p>
        </p:txBody>
      </p:sp>
      <p:sp>
        <p:nvSpPr>
          <p:cNvPr id="8" name="Footer Placeholder 7"/>
          <p:cNvSpPr>
            <a:spLocks noGrp="1"/>
          </p:cNvSpPr>
          <p:nvPr>
            <p:ph type="ftr" sz="quarter" idx="11"/>
          </p:nvPr>
        </p:nvSpPr>
        <p:spPr/>
        <p:txBody>
          <a:bodyPr/>
          <a:lstStyle/>
          <a:p>
            <a:r>
              <a:rPr lang="en-US"/>
              <a:t>Lake symposium 2022-2023</a:t>
            </a:r>
          </a:p>
        </p:txBody>
      </p:sp>
      <p:sp>
        <p:nvSpPr>
          <p:cNvPr id="9" name="Slide Number Placeholder 8"/>
          <p:cNvSpPr>
            <a:spLocks noGrp="1"/>
          </p:cNvSpPr>
          <p:nvPr>
            <p:ph type="sldNum" sz="quarter" idx="12"/>
          </p:nvPr>
        </p:nvSpPr>
        <p:spPr/>
        <p:txBody>
          <a:bodyPr/>
          <a:lstStyle/>
          <a:p>
            <a:fld id="{39F03CF8-3438-49BA-88CF-F0EB884D77F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87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8BFC0E-9E80-420E-8F66-F1A03219BE91}" type="datetime1">
              <a:rPr lang="en-US" smtClean="0"/>
              <a:t>12/15/2022</a:t>
            </a:fld>
            <a:endParaRPr lang="en-US"/>
          </a:p>
        </p:txBody>
      </p:sp>
      <p:sp>
        <p:nvSpPr>
          <p:cNvPr id="4" name="Footer Placeholder 3"/>
          <p:cNvSpPr>
            <a:spLocks noGrp="1"/>
          </p:cNvSpPr>
          <p:nvPr>
            <p:ph type="ftr" sz="quarter" idx="11"/>
          </p:nvPr>
        </p:nvSpPr>
        <p:spPr/>
        <p:txBody>
          <a:bodyPr/>
          <a:lstStyle/>
          <a:p>
            <a:r>
              <a:rPr lang="en-US"/>
              <a:t>Lake symposium 2022-2023</a:t>
            </a:r>
          </a:p>
        </p:txBody>
      </p:sp>
      <p:sp>
        <p:nvSpPr>
          <p:cNvPr id="5" name="Slide Number Placeholder 4"/>
          <p:cNvSpPr>
            <a:spLocks noGrp="1"/>
          </p:cNvSpPr>
          <p:nvPr>
            <p:ph type="sldNum" sz="quarter" idx="12"/>
          </p:nvPr>
        </p:nvSpPr>
        <p:spPr/>
        <p:txBody>
          <a:bodyPr/>
          <a:lstStyle/>
          <a:p>
            <a:fld id="{39F03CF8-3438-49BA-88CF-F0EB884D77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77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81AC1-64D1-4D8C-93B2-3E4A780DCC78}" type="datetime1">
              <a:rPr lang="en-US" smtClean="0"/>
              <a:t>12/15/2022</a:t>
            </a:fld>
            <a:endParaRPr lang="en-US"/>
          </a:p>
        </p:txBody>
      </p:sp>
      <p:sp>
        <p:nvSpPr>
          <p:cNvPr id="3" name="Footer Placeholder 2"/>
          <p:cNvSpPr>
            <a:spLocks noGrp="1"/>
          </p:cNvSpPr>
          <p:nvPr>
            <p:ph type="ftr" sz="quarter" idx="11"/>
          </p:nvPr>
        </p:nvSpPr>
        <p:spPr/>
        <p:txBody>
          <a:bodyPr/>
          <a:lstStyle/>
          <a:p>
            <a:r>
              <a:rPr lang="en-US"/>
              <a:t>Lake symposium 2022-2023</a:t>
            </a:r>
          </a:p>
        </p:txBody>
      </p:sp>
      <p:sp>
        <p:nvSpPr>
          <p:cNvPr id="4" name="Slide Number Placeholder 3"/>
          <p:cNvSpPr>
            <a:spLocks noGrp="1"/>
          </p:cNvSpPr>
          <p:nvPr>
            <p:ph type="sldNum" sz="quarter" idx="12"/>
          </p:nvPr>
        </p:nvSpPr>
        <p:spPr/>
        <p:txBody>
          <a:bodyPr/>
          <a:lstStyle/>
          <a:p>
            <a:fld id="{39F03CF8-3438-49BA-88CF-F0EB884D77FC}" type="slidenum">
              <a:rPr lang="en-US" smtClean="0"/>
              <a:t>‹#›</a:t>
            </a:fld>
            <a:endParaRPr lang="en-US"/>
          </a:p>
        </p:txBody>
      </p:sp>
    </p:spTree>
    <p:extLst>
      <p:ext uri="{BB962C8B-B14F-4D97-AF65-F5344CB8AC3E}">
        <p14:creationId xmlns:p14="http://schemas.microsoft.com/office/powerpoint/2010/main" val="56881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18E53-0DD1-4F63-A731-64FD93C9A9BB}" type="datetime1">
              <a:rPr lang="en-US" smtClean="0"/>
              <a:t>12/15/2022</a:t>
            </a:fld>
            <a:endParaRPr lang="en-US"/>
          </a:p>
        </p:txBody>
      </p:sp>
      <p:sp>
        <p:nvSpPr>
          <p:cNvPr id="6" name="Footer Placeholder 5"/>
          <p:cNvSpPr>
            <a:spLocks noGrp="1"/>
          </p:cNvSpPr>
          <p:nvPr>
            <p:ph type="ftr" sz="quarter" idx="11"/>
          </p:nvPr>
        </p:nvSpPr>
        <p:spPr/>
        <p:txBody>
          <a:bodyPr/>
          <a:lstStyle/>
          <a:p>
            <a:r>
              <a:rPr lang="en-US"/>
              <a:t>Lake symposium 2022-2023</a:t>
            </a:r>
          </a:p>
        </p:txBody>
      </p:sp>
      <p:sp>
        <p:nvSpPr>
          <p:cNvPr id="7" name="Slide Number Placeholder 6"/>
          <p:cNvSpPr>
            <a:spLocks noGrp="1"/>
          </p:cNvSpPr>
          <p:nvPr>
            <p:ph type="sldNum" sz="quarter" idx="12"/>
          </p:nvPr>
        </p:nvSpPr>
        <p:spPr/>
        <p:txBody>
          <a:bodyPr/>
          <a:lstStyle/>
          <a:p>
            <a:fld id="{39F03CF8-3438-49BA-88CF-F0EB884D77F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5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D23382-809E-4FD0-859B-E253C3BE5D02}" type="datetime1">
              <a:rPr lang="en-US" smtClean="0"/>
              <a:t>12/15/2022</a:t>
            </a:fld>
            <a:endParaRPr lang="en-US"/>
          </a:p>
        </p:txBody>
      </p:sp>
      <p:sp>
        <p:nvSpPr>
          <p:cNvPr id="6" name="Footer Placeholder 5"/>
          <p:cNvSpPr>
            <a:spLocks noGrp="1"/>
          </p:cNvSpPr>
          <p:nvPr>
            <p:ph type="ftr" sz="quarter" idx="11"/>
          </p:nvPr>
        </p:nvSpPr>
        <p:spPr/>
        <p:txBody>
          <a:bodyPr/>
          <a:lstStyle/>
          <a:p>
            <a:r>
              <a:rPr lang="en-US"/>
              <a:t>Lake symposium 2022-2023</a:t>
            </a:r>
          </a:p>
        </p:txBody>
      </p:sp>
      <p:sp>
        <p:nvSpPr>
          <p:cNvPr id="7" name="Slide Number Placeholder 6"/>
          <p:cNvSpPr>
            <a:spLocks noGrp="1"/>
          </p:cNvSpPr>
          <p:nvPr>
            <p:ph type="sldNum" sz="quarter" idx="12"/>
          </p:nvPr>
        </p:nvSpPr>
        <p:spPr/>
        <p:txBody>
          <a:bodyPr/>
          <a:lstStyle/>
          <a:p>
            <a:fld id="{39F03CF8-3438-49BA-88CF-F0EB884D77FC}" type="slidenum">
              <a:rPr lang="en-US" smtClean="0"/>
              <a:t>‹#›</a:t>
            </a:fld>
            <a:endParaRPr lang="en-US"/>
          </a:p>
        </p:txBody>
      </p:sp>
    </p:spTree>
    <p:extLst>
      <p:ext uri="{BB962C8B-B14F-4D97-AF65-F5344CB8AC3E}">
        <p14:creationId xmlns:p14="http://schemas.microsoft.com/office/powerpoint/2010/main" val="397949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9BD8B8-A641-4483-ABDC-58E0AA5840A5}" type="datetime1">
              <a:rPr lang="en-US" smtClean="0"/>
              <a:t>12/15/2022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Lake symposium 2022-2023</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F03CF8-3438-49BA-88CF-F0EB884D77FC}" type="slidenum">
              <a:rPr lang="en-US" smtClean="0"/>
              <a:t>‹#›</a:t>
            </a:fld>
            <a:endParaRPr lang="en-US"/>
          </a:p>
        </p:txBody>
      </p:sp>
    </p:spTree>
    <p:extLst>
      <p:ext uri="{BB962C8B-B14F-4D97-AF65-F5344CB8AC3E}">
        <p14:creationId xmlns:p14="http://schemas.microsoft.com/office/powerpoint/2010/main" val="382592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laboutbirds.org/guide/Cattle_Egret/overview" TargetMode="External"/><Relationship Id="rId2" Type="http://schemas.openxmlformats.org/officeDocument/2006/relationships/hyperlink" Target="https://en.wikipedia.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id="{F97BF47E-DF01-3E72-0553-292979549B36}"/>
              </a:ext>
            </a:extLst>
          </p:cNvPr>
          <p:cNvSpPr/>
          <p:nvPr/>
        </p:nvSpPr>
        <p:spPr>
          <a:xfrm>
            <a:off x="2181468" y="1417646"/>
            <a:ext cx="7808694" cy="4068753"/>
          </a:xfrm>
          <a:prstGeom prst="bevel">
            <a:avLst/>
          </a:prstGeom>
          <a:solidFill>
            <a:schemeClr val="dk1">
              <a:alpha val="64000"/>
            </a:schemeClr>
          </a:solidFill>
          <a:effectLst>
            <a:glow rad="228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Subtitle 2">
            <a:extLst>
              <a:ext uri="{FF2B5EF4-FFF2-40B4-BE49-F238E27FC236}">
                <a16:creationId xmlns:a16="http://schemas.microsoft.com/office/drawing/2014/main" id="{546AB231-1F2F-5173-40F2-07689B238666}"/>
              </a:ext>
            </a:extLst>
          </p:cNvPr>
          <p:cNvSpPr>
            <a:spLocks noGrp="1"/>
          </p:cNvSpPr>
          <p:nvPr>
            <p:ph type="subTitle" idx="1"/>
          </p:nvPr>
        </p:nvSpPr>
        <p:spPr>
          <a:xfrm>
            <a:off x="2722931" y="3483450"/>
            <a:ext cx="6958172" cy="1537476"/>
          </a:xfrm>
        </p:spPr>
        <p:txBody>
          <a:bodyPr>
            <a:noAutofit/>
          </a:bodyPr>
          <a:lstStyle/>
          <a:p>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By: </a:t>
            </a:r>
          </a:p>
          <a:p>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Radhika Thakur</a:t>
            </a:r>
          </a:p>
          <a:p>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8</a:t>
            </a:r>
            <a:r>
              <a:rPr lang="en-US" sz="2400" b="1" baseline="30000"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B, </a:t>
            </a:r>
            <a:r>
              <a:rPr lang="en-US" sz="2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Vagdevi</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Vilas School </a:t>
            </a:r>
            <a:r>
              <a:rPr lang="en-US" sz="2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Varthur</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Action Button: Go Forward or Next 4">
            <a:hlinkClick r:id="" action="ppaction://hlinkshowjump?jump=nextslide" highlightClick="1"/>
            <a:extLst>
              <a:ext uri="{FF2B5EF4-FFF2-40B4-BE49-F238E27FC236}">
                <a16:creationId xmlns:a16="http://schemas.microsoft.com/office/drawing/2014/main" id="{9D7B4B23-EBC0-6F5B-57C3-7B3AEFE60A45}"/>
              </a:ext>
            </a:extLst>
          </p:cNvPr>
          <p:cNvSpPr/>
          <p:nvPr/>
        </p:nvSpPr>
        <p:spPr>
          <a:xfrm>
            <a:off x="10886662" y="228266"/>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4387028-6151-F01C-0CE7-66DD1502F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02" y="46046"/>
            <a:ext cx="6337311" cy="231284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2" name="Picture 2" descr="About us – vvi.edu.in">
            <a:extLst>
              <a:ext uri="{FF2B5EF4-FFF2-40B4-BE49-F238E27FC236}">
                <a16:creationId xmlns:a16="http://schemas.microsoft.com/office/drawing/2014/main" id="{FA3F532E-E507-812E-970C-84670E62D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313" y="5023577"/>
            <a:ext cx="5989983" cy="17883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33CB8A0A-2966-FC07-D008-4387741BCDB6}"/>
              </a:ext>
            </a:extLst>
          </p:cNvPr>
          <p:cNvSpPr>
            <a:spLocks noGrp="1"/>
          </p:cNvSpPr>
          <p:nvPr>
            <p:ph type="ftr" sz="quarter" idx="11"/>
          </p:nvPr>
        </p:nvSpPr>
        <p:spPr/>
        <p:txBody>
          <a:bodyPr/>
          <a:lstStyle/>
          <a:p>
            <a:r>
              <a:rPr lang="en-US"/>
              <a:t>Lake symposium 2022-2023</a:t>
            </a:r>
          </a:p>
        </p:txBody>
      </p:sp>
      <p:sp>
        <p:nvSpPr>
          <p:cNvPr id="7" name="Slide Number Placeholder 6">
            <a:extLst>
              <a:ext uri="{FF2B5EF4-FFF2-40B4-BE49-F238E27FC236}">
                <a16:creationId xmlns:a16="http://schemas.microsoft.com/office/drawing/2014/main" id="{A6C82472-BB6E-3C17-637C-9F974761A91B}"/>
              </a:ext>
            </a:extLst>
          </p:cNvPr>
          <p:cNvSpPr>
            <a:spLocks noGrp="1"/>
          </p:cNvSpPr>
          <p:nvPr>
            <p:ph type="sldNum" sz="quarter" idx="12"/>
          </p:nvPr>
        </p:nvSpPr>
        <p:spPr/>
        <p:txBody>
          <a:bodyPr/>
          <a:lstStyle/>
          <a:p>
            <a:fld id="{39F03CF8-3438-49BA-88CF-F0EB884D77FC}" type="slidenum">
              <a:rPr lang="en-US" smtClean="0"/>
              <a:t>1</a:t>
            </a:fld>
            <a:endParaRPr lang="en-US"/>
          </a:p>
        </p:txBody>
      </p:sp>
      <p:sp>
        <p:nvSpPr>
          <p:cNvPr id="8" name="TextBox 7">
            <a:extLst>
              <a:ext uri="{FF2B5EF4-FFF2-40B4-BE49-F238E27FC236}">
                <a16:creationId xmlns:a16="http://schemas.microsoft.com/office/drawing/2014/main" id="{16AD40B8-F60D-AFE8-D7A4-CAA195F84DD9}"/>
              </a:ext>
            </a:extLst>
          </p:cNvPr>
          <p:cNvSpPr txBox="1"/>
          <p:nvPr/>
        </p:nvSpPr>
        <p:spPr>
          <a:xfrm>
            <a:off x="4388272" y="2459418"/>
            <a:ext cx="3627489"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6000" b="1" spc="50" dirty="0">
                <a:ln w="0"/>
                <a:solidFill>
                  <a:schemeClr val="bg1"/>
                </a:solidFill>
                <a:effectLst>
                  <a:innerShdw blurRad="63500" dist="50800" dir="13500000">
                    <a:srgbClr val="000000">
                      <a:alpha val="50000"/>
                    </a:srgbClr>
                  </a:innerShdw>
                </a:effectLst>
                <a:latin typeface="Arial Black" panose="020B0A04020102020204" pitchFamily="34" charset="0"/>
              </a:rPr>
              <a:t>Birds</a:t>
            </a:r>
          </a:p>
        </p:txBody>
      </p:sp>
    </p:spTree>
    <p:extLst>
      <p:ext uri="{BB962C8B-B14F-4D97-AF65-F5344CB8AC3E}">
        <p14:creationId xmlns:p14="http://schemas.microsoft.com/office/powerpoint/2010/main" val="422671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B3A6-C904-7AB2-1E64-33E46427B876}"/>
              </a:ext>
            </a:extLst>
          </p:cNvPr>
          <p:cNvSpPr>
            <a:spLocks noGrp="1"/>
          </p:cNvSpPr>
          <p:nvPr>
            <p:ph type="title"/>
          </p:nvPr>
        </p:nvSpPr>
        <p:spPr>
          <a:xfrm>
            <a:off x="3437281" y="682283"/>
            <a:ext cx="5022574" cy="1325563"/>
          </a:xfrm>
        </p:spPr>
        <p:style>
          <a:lnRef idx="2">
            <a:schemeClr val="accent2"/>
          </a:lnRef>
          <a:fillRef idx="1">
            <a:schemeClr val="lt1"/>
          </a:fillRef>
          <a:effectRef idx="0">
            <a:schemeClr val="accent2"/>
          </a:effectRef>
          <a:fontRef idx="minor">
            <a:schemeClr val="dk1"/>
          </a:fontRef>
        </p:style>
        <p:txBody>
          <a:bodyPr>
            <a:prstTxWarp prst="textChevron">
              <a:avLst>
                <a:gd name="adj" fmla="val 43995"/>
              </a:avLst>
            </a:prstTxWarp>
          </a:bodyPr>
          <a:lstStyle/>
          <a:p>
            <a:r>
              <a:rPr lang="en-US" b="1" dirty="0">
                <a:ln w="22225">
                  <a:solidFill>
                    <a:schemeClr val="accent2"/>
                  </a:solidFill>
                  <a:prstDash val="solid"/>
                </a:ln>
                <a:solidFill>
                  <a:schemeClr val="accent2">
                    <a:lumMod val="40000"/>
                    <a:lumOff val="60000"/>
                  </a:schemeClr>
                </a:solidFill>
              </a:rPr>
              <a:t>The cattle egret:</a:t>
            </a:r>
          </a:p>
        </p:txBody>
      </p:sp>
      <p:sp>
        <p:nvSpPr>
          <p:cNvPr id="4" name="Action Button: Go Back or Previous 3">
            <a:hlinkClick r:id="" action="ppaction://hlinkshowjump?jump=previousslide" highlightClick="1"/>
            <a:extLst>
              <a:ext uri="{FF2B5EF4-FFF2-40B4-BE49-F238E27FC236}">
                <a16:creationId xmlns:a16="http://schemas.microsoft.com/office/drawing/2014/main" id="{0FD8485A-B585-98D8-2784-99F91A16559C}"/>
              </a:ext>
            </a:extLst>
          </p:cNvPr>
          <p:cNvSpPr/>
          <p:nvPr/>
        </p:nvSpPr>
        <p:spPr>
          <a:xfrm>
            <a:off x="36442" y="104982"/>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EC3F8D57-F8A4-DFBA-02D7-633595AE4708}"/>
              </a:ext>
            </a:extLst>
          </p:cNvPr>
          <p:cNvSpPr/>
          <p:nvPr/>
        </p:nvSpPr>
        <p:spPr>
          <a:xfrm>
            <a:off x="10853530" y="337930"/>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EA37292-E895-13F6-E6C0-1A458D826706}"/>
              </a:ext>
            </a:extLst>
          </p:cNvPr>
          <p:cNvSpPr>
            <a:spLocks noGrp="1"/>
          </p:cNvSpPr>
          <p:nvPr>
            <p:ph idx="1"/>
          </p:nvPr>
        </p:nvSpPr>
        <p:spPr>
          <a:xfrm>
            <a:off x="1208496" y="2460130"/>
            <a:ext cx="10194999" cy="3715587"/>
          </a:xfrm>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latin typeface="Times New Roman" panose="02020603050405020304" pitchFamily="18" charset="0"/>
                <a:cs typeface="Times New Roman" panose="02020603050405020304" pitchFamily="18" charset="0"/>
              </a:rPr>
              <a:t>Scientific name: </a:t>
            </a:r>
            <a:r>
              <a:rPr lang="en-US" sz="2000" b="1" i="1" dirty="0" err="1">
                <a:latin typeface="Times New Roman" panose="02020603050405020304" pitchFamily="18" charset="0"/>
                <a:cs typeface="Times New Roman" panose="02020603050405020304" pitchFamily="18" charset="0"/>
              </a:rPr>
              <a:t>Bubulcus</a:t>
            </a:r>
            <a:r>
              <a:rPr lang="en-US" sz="2000" b="1" i="1" dirty="0">
                <a:latin typeface="Times New Roman" panose="02020603050405020304" pitchFamily="18" charset="0"/>
                <a:cs typeface="Times New Roman" panose="02020603050405020304" pitchFamily="18" charset="0"/>
              </a:rPr>
              <a:t> ibis</a:t>
            </a:r>
          </a:p>
          <a:p>
            <a:r>
              <a:rPr lang="en-US" sz="2000" b="1" dirty="0">
                <a:latin typeface="Times New Roman" panose="02020603050405020304" pitchFamily="18" charset="0"/>
                <a:cs typeface="Times New Roman" panose="02020603050405020304" pitchFamily="18" charset="0"/>
              </a:rPr>
              <a:t>Habitat: </a:t>
            </a:r>
            <a:r>
              <a:rPr lang="en-GB" sz="2000" b="1" dirty="0">
                <a:latin typeface="Times New Roman" panose="02020603050405020304" pitchFamily="18" charset="0"/>
                <a:cs typeface="Times New Roman" panose="02020603050405020304" pitchFamily="18" charset="0"/>
              </a:rPr>
              <a:t>The major habitat of the cattle egret is wetlands, grasslands and woodlands. These birds generally avoid arid areas. They are found in croplands and pastures with poor drainage.</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Climate zone: tropical and temperate</a:t>
            </a:r>
          </a:p>
          <a:p>
            <a:pPr algn="l" fontAlgn="base"/>
            <a:r>
              <a:rPr lang="en-US" sz="2000" b="1" dirty="0">
                <a:latin typeface="Times New Roman" panose="02020603050405020304" pitchFamily="18" charset="0"/>
                <a:cs typeface="Times New Roman" panose="02020603050405020304" pitchFamily="18" charset="0"/>
              </a:rPr>
              <a:t>Size: 46-56 CM</a:t>
            </a:r>
          </a:p>
          <a:p>
            <a:r>
              <a:rPr lang="en-US" sz="2000" b="1" dirty="0" err="1">
                <a:latin typeface="Times New Roman" panose="02020603050405020304" pitchFamily="18" charset="0"/>
                <a:cs typeface="Times New Roman" panose="02020603050405020304" pitchFamily="18" charset="0"/>
              </a:rPr>
              <a:t>Colour</a:t>
            </a:r>
            <a:r>
              <a:rPr lang="en-US" sz="2000" b="1"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It has long brownish hair on the crown of its head. The feathers are white with slight brown </a:t>
            </a:r>
            <a:r>
              <a:rPr lang="en-GB" sz="2000" b="1" dirty="0" err="1">
                <a:latin typeface="Times New Roman" panose="02020603050405020304" pitchFamily="18" charset="0"/>
                <a:cs typeface="Times New Roman" panose="02020603050405020304" pitchFamily="18" charset="0"/>
              </a:rPr>
              <a:t>coloring</a:t>
            </a:r>
            <a:r>
              <a:rPr lang="en-GB" sz="2000" b="1" dirty="0">
                <a:latin typeface="Times New Roman" panose="02020603050405020304" pitchFamily="18" charset="0"/>
                <a:cs typeface="Times New Roman" panose="02020603050405020304" pitchFamily="18" charset="0"/>
              </a:rPr>
              <a:t>. Lean and short legs are reddish brown in </a:t>
            </a:r>
            <a:r>
              <a:rPr lang="en-GB" sz="2000" b="1" dirty="0" err="1">
                <a:latin typeface="Times New Roman" panose="02020603050405020304" pitchFamily="18" charset="0"/>
                <a:cs typeface="Times New Roman" panose="02020603050405020304" pitchFamily="18" charset="0"/>
              </a:rPr>
              <a:t>color</a:t>
            </a:r>
            <a:r>
              <a:rPr lang="en-GB" sz="2000" b="1" dirty="0">
                <a:latin typeface="Times New Roman" panose="02020603050405020304" pitchFamily="18" charset="0"/>
                <a:cs typeface="Times New Roman" panose="02020603050405020304" pitchFamily="18" charset="0"/>
              </a:rPr>
              <a:t>. The Cattle egret has a slender reddish beak with a bright yellow top.</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48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D51A-AF01-3A53-BBF7-FFA7FD398754}"/>
              </a:ext>
            </a:extLst>
          </p:cNvPr>
          <p:cNvSpPr>
            <a:spLocks noGrp="1"/>
          </p:cNvSpPr>
          <p:nvPr>
            <p:ph type="title"/>
          </p:nvPr>
        </p:nvSpPr>
        <p:spPr>
          <a:xfrm>
            <a:off x="4255910" y="982132"/>
            <a:ext cx="3680178" cy="1325563"/>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effectLst>
                  <a:glow rad="228600">
                    <a:schemeClr val="accent5">
                      <a:satMod val="175000"/>
                      <a:alpha val="40000"/>
                    </a:schemeClr>
                  </a:glow>
                </a:effectLst>
                <a:latin typeface="Times New Roman" panose="02020603050405020304" pitchFamily="18" charset="0"/>
                <a:cs typeface="Times New Roman" panose="02020603050405020304" pitchFamily="18" charset="0"/>
              </a:rPr>
              <a:t>Jungle Mynah</a:t>
            </a:r>
          </a:p>
        </p:txBody>
      </p:sp>
      <p:sp>
        <p:nvSpPr>
          <p:cNvPr id="3" name="Content Placeholder 2">
            <a:extLst>
              <a:ext uri="{FF2B5EF4-FFF2-40B4-BE49-F238E27FC236}">
                <a16:creationId xmlns:a16="http://schemas.microsoft.com/office/drawing/2014/main" id="{895A20A7-49DD-236F-F36B-475FA625ABB7}"/>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Scientific name: </a:t>
            </a:r>
            <a:r>
              <a:rPr lang="en-US" dirty="0" err="1">
                <a:latin typeface="Times New Roman" panose="02020603050405020304" pitchFamily="18" charset="0"/>
                <a:cs typeface="Times New Roman" panose="02020603050405020304" pitchFamily="18" charset="0"/>
              </a:rPr>
              <a:t>Acridotheres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fuscus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found patchily distributed across much of the mainland of the Indian Subcontinent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grey-brownish </a:t>
            </a:r>
          </a:p>
          <a:p>
            <a:r>
              <a:rPr lang="en-US" dirty="0">
                <a:latin typeface="Times New Roman" panose="02020603050405020304" pitchFamily="18" charset="0"/>
                <a:cs typeface="Times New Roman" panose="02020603050405020304" pitchFamily="18" charset="0"/>
              </a:rPr>
              <a:t>Size: </a:t>
            </a:r>
            <a:r>
              <a:rPr lang="en-GB" dirty="0">
                <a:latin typeface="Times New Roman" panose="02020603050405020304" pitchFamily="18" charset="0"/>
                <a:cs typeface="Times New Roman" panose="02020603050405020304" pitchFamily="18" charset="0"/>
              </a:rPr>
              <a:t>The jungle </a:t>
            </a:r>
            <a:r>
              <a:rPr lang="en-GB" dirty="0" err="1">
                <a:latin typeface="Times New Roman" panose="02020603050405020304" pitchFamily="18" charset="0"/>
                <a:cs typeface="Times New Roman" panose="02020603050405020304" pitchFamily="18" charset="0"/>
              </a:rPr>
              <a:t>myna</a:t>
            </a:r>
            <a:r>
              <a:rPr lang="en-GB" dirty="0">
                <a:latin typeface="Times New Roman" panose="02020603050405020304" pitchFamily="18" charset="0"/>
                <a:cs typeface="Times New Roman" panose="02020603050405020304" pitchFamily="18" charset="0"/>
              </a:rPr>
              <a:t> is a 22 to 24cm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Adaptation: </a:t>
            </a:r>
            <a:r>
              <a:rPr lang="en-GB" dirty="0">
                <a:latin typeface="Times New Roman" panose="02020603050405020304" pitchFamily="18" charset="0"/>
                <a:cs typeface="Times New Roman" panose="02020603050405020304" pitchFamily="18" charset="0"/>
              </a:rPr>
              <a:t>Their flight is strong and direct, and they are gregarious.</a:t>
            </a:r>
            <a:endParaRPr lang="en-US" dirty="0">
              <a:latin typeface="Times New Roman" panose="02020603050405020304" pitchFamily="18" charset="0"/>
              <a:cs typeface="Times New Roman" panose="02020603050405020304" pitchFamily="18" charset="0"/>
            </a:endParaRPr>
          </a:p>
          <a:p>
            <a:endParaRPr lang="en-US" dirty="0">
              <a:effectLst>
                <a:glow rad="139700">
                  <a:schemeClr val="accent2">
                    <a:satMod val="175000"/>
                    <a:alpha val="40000"/>
                  </a:schemeClr>
                </a:glow>
              </a:effectLst>
            </a:endParaRPr>
          </a:p>
          <a:p>
            <a:endParaRPr lang="en-US" dirty="0">
              <a:effectLst>
                <a:glow rad="139700">
                  <a:schemeClr val="accent2">
                    <a:satMod val="175000"/>
                    <a:alpha val="40000"/>
                  </a:schemeClr>
                </a:glow>
              </a:effectLst>
            </a:endParaRPr>
          </a:p>
          <a:p>
            <a:endParaRPr lang="en-US" dirty="0">
              <a:effectLst>
                <a:glow rad="139700">
                  <a:schemeClr val="accent2">
                    <a:satMod val="175000"/>
                    <a:alpha val="40000"/>
                  </a:schemeClr>
                </a:glow>
              </a:effectLst>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11D21EB2-1005-A138-CB29-E6BC9F22F554}"/>
              </a:ext>
            </a:extLst>
          </p:cNvPr>
          <p:cNvSpPr/>
          <p:nvPr/>
        </p:nvSpPr>
        <p:spPr>
          <a:xfrm>
            <a:off x="36442" y="104982"/>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B7DBABF5-FA3A-537F-6D81-0B0208DECC19}"/>
              </a:ext>
            </a:extLst>
          </p:cNvPr>
          <p:cNvSpPr/>
          <p:nvPr/>
        </p:nvSpPr>
        <p:spPr>
          <a:xfrm>
            <a:off x="10853530" y="337930"/>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B36A19C-21CF-04D7-C4A6-3F5E9BDDCF73}"/>
              </a:ext>
            </a:extLst>
          </p:cNvPr>
          <p:cNvSpPr>
            <a:spLocks noGrp="1"/>
          </p:cNvSpPr>
          <p:nvPr>
            <p:ph type="ftr" sz="quarter" idx="11"/>
          </p:nvPr>
        </p:nvSpPr>
        <p:spPr/>
        <p:txBody>
          <a:bodyPr/>
          <a:lstStyle/>
          <a:p>
            <a:r>
              <a:rPr lang="en-US"/>
              <a:t>Lake symposium 2022-2023</a:t>
            </a:r>
          </a:p>
        </p:txBody>
      </p:sp>
      <p:sp>
        <p:nvSpPr>
          <p:cNvPr id="7" name="Slide Number Placeholder 6">
            <a:extLst>
              <a:ext uri="{FF2B5EF4-FFF2-40B4-BE49-F238E27FC236}">
                <a16:creationId xmlns:a16="http://schemas.microsoft.com/office/drawing/2014/main" id="{C9578D21-514F-0ECF-79B2-C461971B28C7}"/>
              </a:ext>
            </a:extLst>
          </p:cNvPr>
          <p:cNvSpPr>
            <a:spLocks noGrp="1"/>
          </p:cNvSpPr>
          <p:nvPr>
            <p:ph type="sldNum" sz="quarter" idx="12"/>
          </p:nvPr>
        </p:nvSpPr>
        <p:spPr/>
        <p:txBody>
          <a:bodyPr/>
          <a:lstStyle/>
          <a:p>
            <a:fld id="{39F03CF8-3438-49BA-88CF-F0EB884D77FC}" type="slidenum">
              <a:rPr lang="en-US" smtClean="0"/>
              <a:t>11</a:t>
            </a:fld>
            <a:endParaRPr lang="en-US"/>
          </a:p>
        </p:txBody>
      </p:sp>
    </p:spTree>
    <p:extLst>
      <p:ext uri="{BB962C8B-B14F-4D97-AF65-F5344CB8AC3E}">
        <p14:creationId xmlns:p14="http://schemas.microsoft.com/office/powerpoint/2010/main" val="104933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0B86-B1EB-58D0-7814-ED461680D05E}"/>
              </a:ext>
            </a:extLst>
          </p:cNvPr>
          <p:cNvSpPr>
            <a:spLocks noGrp="1"/>
          </p:cNvSpPr>
          <p:nvPr>
            <p:ph type="title"/>
          </p:nvPr>
        </p:nvSpPr>
        <p:spPr>
          <a:xfrm>
            <a:off x="4350408" y="832008"/>
            <a:ext cx="2647122" cy="1325563"/>
          </a:xfrm>
        </p:spPr>
        <p:style>
          <a:lnRef idx="1">
            <a:schemeClr val="accent6"/>
          </a:lnRef>
          <a:fillRef idx="2">
            <a:schemeClr val="accent6"/>
          </a:fillRef>
          <a:effectRef idx="1">
            <a:schemeClr val="accent6"/>
          </a:effectRef>
          <a:fontRef idx="minor">
            <a:schemeClr val="dk1"/>
          </a:fontRef>
        </p:style>
        <p:txBody>
          <a:bodyPr/>
          <a:lstStyle/>
          <a:p>
            <a:r>
              <a:rPr lang="en-US" dirty="0">
                <a:effectLst/>
              </a:rPr>
              <a:t>Black kite</a:t>
            </a:r>
          </a:p>
        </p:txBody>
      </p:sp>
      <p:sp>
        <p:nvSpPr>
          <p:cNvPr id="3" name="Content Placeholder 2">
            <a:extLst>
              <a:ext uri="{FF2B5EF4-FFF2-40B4-BE49-F238E27FC236}">
                <a16:creationId xmlns:a16="http://schemas.microsoft.com/office/drawing/2014/main" id="{AEA8090E-A786-A99B-2DFB-7F8108E15219}"/>
              </a:ext>
            </a:extLst>
          </p:cNvPr>
          <p:cNvSpPr>
            <a:spLocks noGrp="1"/>
          </p:cNvSpPr>
          <p:nvPr>
            <p:ph idx="1"/>
          </p:nvPr>
        </p:nvSpPr>
        <p:spPr>
          <a:xfrm>
            <a:off x="1295401" y="2412939"/>
            <a:ext cx="9394925" cy="3045326"/>
          </a:xfrm>
        </p:spPr>
        <p:style>
          <a:lnRef idx="2">
            <a:schemeClr val="accent4"/>
          </a:lnRef>
          <a:fillRef idx="1">
            <a:schemeClr val="lt1"/>
          </a:fillRef>
          <a:effectRef idx="0">
            <a:schemeClr val="accent4"/>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Scientific name: </a:t>
            </a:r>
            <a:r>
              <a:rPr lang="en-US" i="1" dirty="0">
                <a:latin typeface="Times New Roman" panose="02020603050405020304" pitchFamily="18" charset="0"/>
                <a:cs typeface="Times New Roman" panose="02020603050405020304" pitchFamily="18" charset="0"/>
              </a:rPr>
              <a:t>Milvus </a:t>
            </a:r>
            <a:r>
              <a:rPr lang="en-US" i="1" dirty="0" err="1">
                <a:latin typeface="Times New Roman" panose="02020603050405020304" pitchFamily="18" charset="0"/>
                <a:cs typeface="Times New Roman" panose="02020603050405020304" pitchFamily="18" charset="0"/>
              </a:rPr>
              <a:t>migrans</a:t>
            </a:r>
            <a:endParaRPr lang="en-US" i="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These birds are generally dark in </a:t>
            </a:r>
            <a:r>
              <a:rPr lang="en-GB" dirty="0" err="1">
                <a:latin typeface="Times New Roman" panose="02020603050405020304" pitchFamily="18" charset="0"/>
                <a:cs typeface="Times New Roman" panose="02020603050405020304" pitchFamily="18" charset="0"/>
              </a:rPr>
              <a:t>color</a:t>
            </a:r>
            <a:r>
              <a:rPr lang="en-GB" dirty="0">
                <a:latin typeface="Times New Roman" panose="02020603050405020304" pitchFamily="18" charset="0"/>
                <a:cs typeface="Times New Roman" panose="02020603050405020304" pitchFamily="18" charset="0"/>
              </a:rPr>
              <a:t>. The upper plumage is brown but the head and neck tend to be paler. The patch behind the eye appears darker. The outer flight feathers are black and the feathers have dark cross bars and are mottled at the base.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Size: </a:t>
            </a:r>
            <a:r>
              <a:rPr lang="en-GB" dirty="0">
                <a:latin typeface="Times New Roman" panose="02020603050405020304" pitchFamily="18" charset="0"/>
                <a:cs typeface="Times New Roman" panose="02020603050405020304" pitchFamily="18" charset="0"/>
              </a:rPr>
              <a:t>As compared to eagles, they are smaller in size and weigh less</a:t>
            </a:r>
            <a:endParaRPr lang="en-US" dirty="0">
              <a:latin typeface="Times New Roman" panose="02020603050405020304" pitchFamily="18" charset="0"/>
              <a:cs typeface="Times New Roman" panose="02020603050405020304" pitchFamily="18" charset="0"/>
            </a:endParaRPr>
          </a:p>
          <a:p>
            <a:endParaRPr lang="en-US" dirty="0">
              <a:effectLst>
                <a:glow rad="228600">
                  <a:schemeClr val="accent4">
                    <a:satMod val="175000"/>
                    <a:alpha val="40000"/>
                  </a:schemeClr>
                </a:glow>
              </a:effectLst>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08551326-A642-363C-5B7D-8BC708554045}"/>
              </a:ext>
            </a:extLst>
          </p:cNvPr>
          <p:cNvSpPr/>
          <p:nvPr/>
        </p:nvSpPr>
        <p:spPr>
          <a:xfrm>
            <a:off x="9435548" y="28315"/>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B43644CC-D649-432D-64E0-923FF21F8F44}"/>
              </a:ext>
            </a:extLst>
          </p:cNvPr>
          <p:cNvSpPr/>
          <p:nvPr/>
        </p:nvSpPr>
        <p:spPr>
          <a:xfrm>
            <a:off x="10933043" y="81842"/>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8CFB5AE-98F8-BBF3-72D6-0CF1DCCEB1F5}"/>
              </a:ext>
            </a:extLst>
          </p:cNvPr>
          <p:cNvSpPr>
            <a:spLocks noGrp="1"/>
          </p:cNvSpPr>
          <p:nvPr>
            <p:ph type="ftr" sz="quarter" idx="11"/>
          </p:nvPr>
        </p:nvSpPr>
        <p:spPr/>
        <p:txBody>
          <a:bodyPr/>
          <a:lstStyle/>
          <a:p>
            <a:r>
              <a:rPr lang="en-US"/>
              <a:t>Lake symposium 2022-2023</a:t>
            </a:r>
          </a:p>
        </p:txBody>
      </p:sp>
      <p:sp>
        <p:nvSpPr>
          <p:cNvPr id="7" name="Slide Number Placeholder 6">
            <a:extLst>
              <a:ext uri="{FF2B5EF4-FFF2-40B4-BE49-F238E27FC236}">
                <a16:creationId xmlns:a16="http://schemas.microsoft.com/office/drawing/2014/main" id="{D43D6F7B-063F-41F0-0786-659E076CB72F}"/>
              </a:ext>
            </a:extLst>
          </p:cNvPr>
          <p:cNvSpPr>
            <a:spLocks noGrp="1"/>
          </p:cNvSpPr>
          <p:nvPr>
            <p:ph type="sldNum" sz="quarter" idx="12"/>
          </p:nvPr>
        </p:nvSpPr>
        <p:spPr/>
        <p:txBody>
          <a:bodyPr/>
          <a:lstStyle/>
          <a:p>
            <a:fld id="{39F03CF8-3438-49BA-88CF-F0EB884D77FC}" type="slidenum">
              <a:rPr lang="en-US" smtClean="0"/>
              <a:t>12</a:t>
            </a:fld>
            <a:endParaRPr lang="en-US"/>
          </a:p>
        </p:txBody>
      </p:sp>
    </p:spTree>
    <p:extLst>
      <p:ext uri="{BB962C8B-B14F-4D97-AF65-F5344CB8AC3E}">
        <p14:creationId xmlns:p14="http://schemas.microsoft.com/office/powerpoint/2010/main" val="274540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83A7-2316-E564-57CB-ADF8092CAF66}"/>
              </a:ext>
            </a:extLst>
          </p:cNvPr>
          <p:cNvSpPr>
            <a:spLocks noGrp="1"/>
          </p:cNvSpPr>
          <p:nvPr>
            <p:ph type="title"/>
          </p:nvPr>
        </p:nvSpPr>
        <p:spPr>
          <a:xfrm>
            <a:off x="4456043" y="787841"/>
            <a:ext cx="2739887" cy="1325563"/>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dirty="0">
                <a:latin typeface="Times New Roman" panose="02020603050405020304" pitchFamily="18" charset="0"/>
                <a:cs typeface="Times New Roman" panose="02020603050405020304" pitchFamily="18" charset="0"/>
              </a:rPr>
              <a:t>Asian </a:t>
            </a:r>
            <a:r>
              <a:rPr lang="en-US" b="1" dirty="0" err="1">
                <a:latin typeface="Times New Roman" panose="02020603050405020304" pitchFamily="18" charset="0"/>
                <a:cs typeface="Times New Roman" panose="02020603050405020304" pitchFamily="18" charset="0"/>
              </a:rPr>
              <a:t>Koel</a:t>
            </a:r>
            <a:r>
              <a:rPr lang="en-US" b="1" dirty="0">
                <a:latin typeface="Times New Roman" panose="02020603050405020304" pitchFamily="18" charset="0"/>
                <a:cs typeface="Times New Roman" panose="02020603050405020304" pitchFamily="18" charset="0"/>
              </a:rPr>
              <a:t>:</a:t>
            </a:r>
          </a:p>
        </p:txBody>
      </p:sp>
      <p:sp>
        <p:nvSpPr>
          <p:cNvPr id="4" name="Action Button: Go Back or Previous 3">
            <a:hlinkClick r:id="" action="ppaction://hlinkshowjump?jump=previousslide" highlightClick="1"/>
            <a:extLst>
              <a:ext uri="{FF2B5EF4-FFF2-40B4-BE49-F238E27FC236}">
                <a16:creationId xmlns:a16="http://schemas.microsoft.com/office/drawing/2014/main" id="{36D10C72-7298-1BBD-B644-15450EA3C90D}"/>
              </a:ext>
            </a:extLst>
          </p:cNvPr>
          <p:cNvSpPr/>
          <p:nvPr/>
        </p:nvSpPr>
        <p:spPr>
          <a:xfrm>
            <a:off x="36442" y="104982"/>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3982C2B1-5393-97E8-6F72-FF2912C45799}"/>
              </a:ext>
            </a:extLst>
          </p:cNvPr>
          <p:cNvSpPr/>
          <p:nvPr/>
        </p:nvSpPr>
        <p:spPr>
          <a:xfrm>
            <a:off x="10880034" y="104982"/>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D94DD7-D468-A4C3-A5CE-E9292A821A8B}"/>
              </a:ext>
            </a:extLst>
          </p:cNvPr>
          <p:cNvSpPr txBox="1"/>
          <p:nvPr/>
        </p:nvSpPr>
        <p:spPr>
          <a:xfrm>
            <a:off x="1502466" y="2645904"/>
            <a:ext cx="944604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Scientific name: </a:t>
            </a:r>
            <a:r>
              <a:rPr lang="en-US" sz="2000" i="1" dirty="0" err="1">
                <a:latin typeface="Times New Roman" panose="02020603050405020304" pitchFamily="18" charset="0"/>
                <a:cs typeface="Times New Roman" panose="02020603050405020304" pitchFamily="18" charset="0"/>
              </a:rPr>
              <a:t>Eudynamys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scolopaceus</a:t>
            </a:r>
            <a:endParaRPr lang="en-US" sz="2000"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Habitat: </a:t>
            </a:r>
            <a:r>
              <a:rPr lang="en-GB" sz="2000" dirty="0">
                <a:latin typeface="Times New Roman" panose="02020603050405020304" pitchFamily="18" charset="0"/>
                <a:cs typeface="Times New Roman" panose="02020603050405020304" pitchFamily="18" charset="0"/>
              </a:rPr>
              <a:t>The Asian </a:t>
            </a:r>
            <a:r>
              <a:rPr lang="en-GB" sz="2000" dirty="0" err="1">
                <a:latin typeface="Times New Roman" panose="02020603050405020304" pitchFamily="18" charset="0"/>
                <a:cs typeface="Times New Roman" panose="02020603050405020304" pitchFamily="18" charset="0"/>
              </a:rPr>
              <a:t>koel</a:t>
            </a:r>
            <a:r>
              <a:rPr lang="en-GB" sz="2000" dirty="0">
                <a:latin typeface="Times New Roman" panose="02020603050405020304" pitchFamily="18" charset="0"/>
                <a:cs typeface="Times New Roman" panose="02020603050405020304" pitchFamily="18" charset="0"/>
              </a:rPr>
              <a:t> is a bird of light woodland and cultivation</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Adult males glossy black with dull lime-green bill; females and immatures blackish brown with white dots on the wings and strong streaking on head and throat. </a:t>
            </a:r>
            <a:r>
              <a:rPr lang="en-US" sz="2000" dirty="0">
                <a:latin typeface="Times New Roman" panose="02020603050405020304" pitchFamily="18" charset="0"/>
                <a:cs typeface="Times New Roman" panose="02020603050405020304" pitchFamily="18" charset="0"/>
              </a:rPr>
              <a:t>Adults have ruby-red eyes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Size: </a:t>
            </a:r>
            <a:r>
              <a:rPr lang="en-GB" sz="2000" dirty="0">
                <a:latin typeface="Times New Roman" panose="02020603050405020304" pitchFamily="18" charset="0"/>
                <a:cs typeface="Times New Roman" panose="02020603050405020304" pitchFamily="18" charset="0"/>
              </a:rPr>
              <a:t>39–46 cm (15–18 in) and weighing 190–327 g (6.7–11.5 oz)</a:t>
            </a:r>
            <a:endParaRPr lang="en-US" sz="20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13F9C49-3E42-2695-CB53-7DF0E9C3F7CE}"/>
              </a:ext>
            </a:extLst>
          </p:cNvPr>
          <p:cNvSpPr>
            <a:spLocks noGrp="1"/>
          </p:cNvSpPr>
          <p:nvPr>
            <p:ph type="ftr" sz="quarter" idx="11"/>
          </p:nvPr>
        </p:nvSpPr>
        <p:spPr>
          <a:xfrm>
            <a:off x="648287" y="6473618"/>
            <a:ext cx="7305900" cy="279400"/>
          </a:xfrm>
        </p:spPr>
        <p:txBody>
          <a:bodyPr/>
          <a:lstStyle/>
          <a:p>
            <a:r>
              <a:rPr lang="en-US" dirty="0"/>
              <a:t>Lake symposium 2022-2023</a:t>
            </a:r>
          </a:p>
        </p:txBody>
      </p:sp>
      <p:sp>
        <p:nvSpPr>
          <p:cNvPr id="7" name="Slide Number Placeholder 6">
            <a:extLst>
              <a:ext uri="{FF2B5EF4-FFF2-40B4-BE49-F238E27FC236}">
                <a16:creationId xmlns:a16="http://schemas.microsoft.com/office/drawing/2014/main" id="{55D412B3-A73F-8FEC-E108-65CBEDE68A54}"/>
              </a:ext>
            </a:extLst>
          </p:cNvPr>
          <p:cNvSpPr>
            <a:spLocks noGrp="1"/>
          </p:cNvSpPr>
          <p:nvPr>
            <p:ph type="sldNum" sz="quarter" idx="12"/>
          </p:nvPr>
        </p:nvSpPr>
        <p:spPr>
          <a:xfrm>
            <a:off x="10466443" y="6473618"/>
            <a:ext cx="542697" cy="279400"/>
          </a:xfrm>
        </p:spPr>
        <p:txBody>
          <a:bodyPr/>
          <a:lstStyle/>
          <a:p>
            <a:fld id="{39F03CF8-3438-49BA-88CF-F0EB884D77FC}" type="slidenum">
              <a:rPr lang="en-US" smtClean="0"/>
              <a:t>13</a:t>
            </a:fld>
            <a:endParaRPr lang="en-US" dirty="0"/>
          </a:p>
        </p:txBody>
      </p:sp>
    </p:spTree>
    <p:extLst>
      <p:ext uri="{BB962C8B-B14F-4D97-AF65-F5344CB8AC3E}">
        <p14:creationId xmlns:p14="http://schemas.microsoft.com/office/powerpoint/2010/main" val="155723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A27B-00DC-28CB-99EA-C88EA8FF0E6A}"/>
              </a:ext>
            </a:extLst>
          </p:cNvPr>
          <p:cNvSpPr>
            <a:spLocks noGrp="1"/>
          </p:cNvSpPr>
          <p:nvPr>
            <p:ph type="title"/>
          </p:nvPr>
        </p:nvSpPr>
        <p:spPr>
          <a:xfrm>
            <a:off x="4076700" y="496783"/>
            <a:ext cx="4038600" cy="1325563"/>
          </a:xfrm>
        </p:spPr>
        <p:style>
          <a:lnRef idx="1">
            <a:schemeClr val="accent6"/>
          </a:lnRef>
          <a:fillRef idx="2">
            <a:schemeClr val="accent6"/>
          </a:fillRef>
          <a:effectRef idx="1">
            <a:schemeClr val="accent6"/>
          </a:effectRef>
          <a:fontRef idx="minor">
            <a:schemeClr val="dk1"/>
          </a:fontRef>
        </p:style>
        <p:txBody>
          <a:bodyPr/>
          <a:lstStyle/>
          <a:p>
            <a:r>
              <a:rPr lang="en-US" b="1" i="0" spc="50" dirty="0">
                <a:ln w="9525" cmpd="sng">
                  <a:solidFill>
                    <a:schemeClr val="accent1"/>
                  </a:solidFill>
                  <a:prstDash val="solid"/>
                </a:ln>
                <a:solidFill>
                  <a:srgbClr val="70AD47">
                    <a:tint val="1000"/>
                  </a:srgbClr>
                </a:solidFill>
                <a:effectLst>
                  <a:glow rad="38100">
                    <a:schemeClr val="accent1">
                      <a:alpha val="40000"/>
                    </a:schemeClr>
                  </a:glow>
                </a:effectLst>
                <a:latin typeface="Canela"/>
              </a:rPr>
              <a:t>Pied bush chat:</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a:extLst>
              <a:ext uri="{FF2B5EF4-FFF2-40B4-BE49-F238E27FC236}">
                <a16:creationId xmlns:a16="http://schemas.microsoft.com/office/drawing/2014/main" id="{BA9710A9-8511-6EE2-8CE0-7E1E75E1D369}"/>
              </a:ext>
            </a:extLst>
          </p:cNvPr>
          <p:cNvSpPr>
            <a:spLocks noGrp="1"/>
          </p:cNvSpPr>
          <p:nvPr>
            <p:ph idx="1"/>
          </p:nvPr>
        </p:nvSpPr>
        <p:spPr>
          <a:xfrm>
            <a:off x="1043607" y="2489964"/>
            <a:ext cx="10323088" cy="2959836"/>
          </a:xfrm>
        </p:spPr>
        <p:style>
          <a:lnRef idx="2">
            <a:schemeClr val="accent5"/>
          </a:lnRef>
          <a:fillRef idx="1">
            <a:schemeClr val="lt1"/>
          </a:fillRef>
          <a:effectRef idx="0">
            <a:schemeClr val="accent5"/>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Scientific name:  Saxicola </a:t>
            </a:r>
            <a:r>
              <a:rPr lang="en-US" dirty="0" err="1">
                <a:latin typeface="Times New Roman" panose="02020603050405020304" pitchFamily="18" charset="0"/>
                <a:cs typeface="Times New Roman" panose="02020603050405020304" pitchFamily="18" charset="0"/>
              </a:rPr>
              <a:t>caprata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It is found in open habitats including scrub, grassland and cultivation</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male is black except for a white rump, wing patch and lower belly. The female is drab brown and slightly streaked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Size: 13-14 cm.</a:t>
            </a:r>
          </a:p>
        </p:txBody>
      </p:sp>
      <p:sp>
        <p:nvSpPr>
          <p:cNvPr id="4" name="Action Button: Go Back or Previous 3">
            <a:hlinkClick r:id="" action="ppaction://hlinkshowjump?jump=previousslide" highlightClick="1"/>
            <a:extLst>
              <a:ext uri="{FF2B5EF4-FFF2-40B4-BE49-F238E27FC236}">
                <a16:creationId xmlns:a16="http://schemas.microsoft.com/office/drawing/2014/main" id="{B6240CF0-00F7-57A5-7707-613363879A65}"/>
              </a:ext>
            </a:extLst>
          </p:cNvPr>
          <p:cNvSpPr/>
          <p:nvPr/>
        </p:nvSpPr>
        <p:spPr>
          <a:xfrm>
            <a:off x="36442" y="104982"/>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AB283526-D7CB-8F67-B4AE-72CFA1F072AF}"/>
              </a:ext>
            </a:extLst>
          </p:cNvPr>
          <p:cNvSpPr/>
          <p:nvPr/>
        </p:nvSpPr>
        <p:spPr>
          <a:xfrm>
            <a:off x="10803834" y="5757344"/>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A791EFA-49F7-9A3E-C29A-AFA43C11F05E}"/>
              </a:ext>
            </a:extLst>
          </p:cNvPr>
          <p:cNvSpPr>
            <a:spLocks noGrp="1"/>
          </p:cNvSpPr>
          <p:nvPr>
            <p:ph type="ftr" sz="quarter" idx="11"/>
          </p:nvPr>
        </p:nvSpPr>
        <p:spPr/>
        <p:txBody>
          <a:bodyPr/>
          <a:lstStyle/>
          <a:p>
            <a:r>
              <a:rPr lang="en-US"/>
              <a:t>Lake symposium 2022-2023</a:t>
            </a:r>
          </a:p>
        </p:txBody>
      </p:sp>
      <p:sp>
        <p:nvSpPr>
          <p:cNvPr id="7" name="Slide Number Placeholder 6">
            <a:extLst>
              <a:ext uri="{FF2B5EF4-FFF2-40B4-BE49-F238E27FC236}">
                <a16:creationId xmlns:a16="http://schemas.microsoft.com/office/drawing/2014/main" id="{8BB2C705-2435-5FC7-5203-DA262C49EE26}"/>
              </a:ext>
            </a:extLst>
          </p:cNvPr>
          <p:cNvSpPr>
            <a:spLocks noGrp="1"/>
          </p:cNvSpPr>
          <p:nvPr>
            <p:ph type="sldNum" sz="quarter" idx="12"/>
          </p:nvPr>
        </p:nvSpPr>
        <p:spPr/>
        <p:txBody>
          <a:bodyPr/>
          <a:lstStyle/>
          <a:p>
            <a:fld id="{39F03CF8-3438-49BA-88CF-F0EB884D77FC}" type="slidenum">
              <a:rPr lang="en-US" smtClean="0"/>
              <a:t>14</a:t>
            </a:fld>
            <a:endParaRPr lang="en-US"/>
          </a:p>
        </p:txBody>
      </p:sp>
    </p:spTree>
    <p:extLst>
      <p:ext uri="{BB962C8B-B14F-4D97-AF65-F5344CB8AC3E}">
        <p14:creationId xmlns:p14="http://schemas.microsoft.com/office/powerpoint/2010/main" val="110212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6E1-9325-3C82-7E98-E55DD791AC57}"/>
              </a:ext>
            </a:extLst>
          </p:cNvPr>
          <p:cNvSpPr>
            <a:spLocks noGrp="1"/>
          </p:cNvSpPr>
          <p:nvPr>
            <p:ph type="title"/>
          </p:nvPr>
        </p:nvSpPr>
        <p:spPr/>
        <p:txBody>
          <a:bodyPr/>
          <a:lstStyle/>
          <a:p>
            <a:r>
              <a:rPr lang="en-US" dirty="0">
                <a:latin typeface="Arial Black" panose="020B0A04020102020204" pitchFamily="34" charset="0"/>
              </a:rPr>
              <a:t>The Green Bee Eater</a:t>
            </a:r>
          </a:p>
        </p:txBody>
      </p:sp>
      <p:sp>
        <p:nvSpPr>
          <p:cNvPr id="3" name="Content Placeholder 2">
            <a:extLst>
              <a:ext uri="{FF2B5EF4-FFF2-40B4-BE49-F238E27FC236}">
                <a16:creationId xmlns:a16="http://schemas.microsoft.com/office/drawing/2014/main" id="{D14CB407-851D-CC1A-FA6C-E8CAEDC46CE5}"/>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Scientific name: </a:t>
            </a:r>
            <a:r>
              <a:rPr lang="en-US" i="1" dirty="0" err="1">
                <a:latin typeface="Times New Roman" panose="02020603050405020304" pitchFamily="18" charset="0"/>
                <a:cs typeface="Times New Roman" panose="02020603050405020304" pitchFamily="18" charset="0"/>
              </a:rPr>
              <a:t>Merops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orientalis</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Climate zones: Tropical and Arid</a:t>
            </a: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widespread in India, found in most parts of the country except the northwest and northeast. Green Bee-eaters are found in habitats like forests, shrublands, deserts and wetlands.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entire plumage is bright green and tinged with blue especially on the chin and throat.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Size: </a:t>
            </a:r>
            <a:r>
              <a:rPr lang="en-GB" dirty="0">
                <a:latin typeface="Times New Roman" panose="02020603050405020304" pitchFamily="18" charset="0"/>
                <a:cs typeface="Times New Roman" panose="02020603050405020304" pitchFamily="18" charset="0"/>
              </a:rPr>
              <a:t>about 9 inches (16–18 cm) long.</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72834C0-EF96-2861-AC8A-150E3C8A4D4F}"/>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5E624220-FC51-B88F-EFE7-3581C5BCE81A}"/>
              </a:ext>
            </a:extLst>
          </p:cNvPr>
          <p:cNvSpPr>
            <a:spLocks noGrp="1"/>
          </p:cNvSpPr>
          <p:nvPr>
            <p:ph type="sldNum" sz="quarter" idx="12"/>
          </p:nvPr>
        </p:nvSpPr>
        <p:spPr/>
        <p:txBody>
          <a:bodyPr/>
          <a:lstStyle/>
          <a:p>
            <a:fld id="{39F03CF8-3438-49BA-88CF-F0EB884D77FC}" type="slidenum">
              <a:rPr lang="en-US" smtClean="0"/>
              <a:t>15</a:t>
            </a:fld>
            <a:endParaRPr lang="en-US"/>
          </a:p>
        </p:txBody>
      </p:sp>
    </p:spTree>
    <p:extLst>
      <p:ext uri="{BB962C8B-B14F-4D97-AF65-F5344CB8AC3E}">
        <p14:creationId xmlns:p14="http://schemas.microsoft.com/office/powerpoint/2010/main" val="1584788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BE3E-B6E2-0F4A-BDBD-A1FE9275C31D}"/>
              </a:ext>
            </a:extLst>
          </p:cNvPr>
          <p:cNvSpPr>
            <a:spLocks noGrp="1"/>
          </p:cNvSpPr>
          <p:nvPr>
            <p:ph type="title"/>
          </p:nvPr>
        </p:nvSpPr>
        <p:spPr/>
        <p:txBody>
          <a:bodyPr/>
          <a:lstStyle/>
          <a:p>
            <a:r>
              <a:rPr lang="en-US" dirty="0">
                <a:latin typeface="Arial Black" panose="020B0A04020102020204" pitchFamily="34" charset="0"/>
              </a:rPr>
              <a:t>White Throated Kingfisher</a:t>
            </a:r>
          </a:p>
        </p:txBody>
      </p:sp>
      <p:sp>
        <p:nvSpPr>
          <p:cNvPr id="3" name="Content Placeholder 2">
            <a:extLst>
              <a:ext uri="{FF2B5EF4-FFF2-40B4-BE49-F238E27FC236}">
                <a16:creationId xmlns:a16="http://schemas.microsoft.com/office/drawing/2014/main" id="{1A64A755-E281-DEDC-FC2C-982F6F9772DE}"/>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Scientific name: </a:t>
            </a:r>
            <a:r>
              <a:rPr lang="en-US" i="1" dirty="0">
                <a:latin typeface="Times New Roman" panose="02020603050405020304" pitchFamily="18" charset="0"/>
                <a:cs typeface="Times New Roman" panose="02020603050405020304" pitchFamily="18" charset="0"/>
              </a:rPr>
              <a:t>Halcyon </a:t>
            </a:r>
            <a:r>
              <a:rPr lang="en-US" i="1" dirty="0" err="1">
                <a:latin typeface="Times New Roman" panose="02020603050405020304" pitchFamily="18" charset="0"/>
                <a:cs typeface="Times New Roman" panose="02020603050405020304" pitchFamily="18" charset="0"/>
              </a:rPr>
              <a:t>smyrnensis</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mostly open country in the plains (but has been seen at 7500 ft in the Himalayas) with trees, wires or other perches.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Climate zone: tropical</a:t>
            </a: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bright blue back, wings and tail. Its head, shoulders, flanks and lower belly are chestnut, and the throat and breast are white. The large bill and legs are bright red.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Size: </a:t>
            </a:r>
            <a:r>
              <a:rPr lang="en-GB" dirty="0">
                <a:latin typeface="Times New Roman" panose="02020603050405020304" pitchFamily="18" charset="0"/>
                <a:cs typeface="Times New Roman" panose="02020603050405020304" pitchFamily="18" charset="0"/>
              </a:rPr>
              <a:t>27–28 cm (10.6–11.0 in) in length</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9413369-B0EB-1EE1-F877-A7E4F9741B6A}"/>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26186C07-F55B-1D81-6C79-56AC93C837DD}"/>
              </a:ext>
            </a:extLst>
          </p:cNvPr>
          <p:cNvSpPr>
            <a:spLocks noGrp="1"/>
          </p:cNvSpPr>
          <p:nvPr>
            <p:ph type="sldNum" sz="quarter" idx="12"/>
          </p:nvPr>
        </p:nvSpPr>
        <p:spPr/>
        <p:txBody>
          <a:bodyPr/>
          <a:lstStyle/>
          <a:p>
            <a:fld id="{39F03CF8-3438-49BA-88CF-F0EB884D77FC}" type="slidenum">
              <a:rPr lang="en-US" smtClean="0"/>
              <a:t>16</a:t>
            </a:fld>
            <a:endParaRPr lang="en-US"/>
          </a:p>
        </p:txBody>
      </p:sp>
    </p:spTree>
    <p:extLst>
      <p:ext uri="{BB962C8B-B14F-4D97-AF65-F5344CB8AC3E}">
        <p14:creationId xmlns:p14="http://schemas.microsoft.com/office/powerpoint/2010/main" val="43076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73BC-E4F0-6F91-C999-5E1FB740B5E8}"/>
              </a:ext>
            </a:extLst>
          </p:cNvPr>
          <p:cNvSpPr>
            <a:spLocks noGrp="1"/>
          </p:cNvSpPr>
          <p:nvPr>
            <p:ph type="title"/>
          </p:nvPr>
        </p:nvSpPr>
        <p:spPr/>
        <p:txBody>
          <a:bodyPr/>
          <a:lstStyle/>
          <a:p>
            <a:r>
              <a:rPr lang="en-US" dirty="0"/>
              <a:t>Common Tailorbird:</a:t>
            </a:r>
          </a:p>
        </p:txBody>
      </p:sp>
      <p:sp>
        <p:nvSpPr>
          <p:cNvPr id="3" name="Content Placeholder 2">
            <a:extLst>
              <a:ext uri="{FF2B5EF4-FFF2-40B4-BE49-F238E27FC236}">
                <a16:creationId xmlns:a16="http://schemas.microsoft.com/office/drawing/2014/main" id="{A58963A8-7918-4D0C-DCCC-E67F7FB395C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Scientific name: </a:t>
            </a:r>
            <a:r>
              <a:rPr lang="en-US" i="1" dirty="0" err="1">
                <a:latin typeface="Times New Roman" panose="02020603050405020304" pitchFamily="18" charset="0"/>
                <a:cs typeface="Times New Roman" panose="02020603050405020304" pitchFamily="18" charset="0"/>
              </a:rPr>
              <a:t>Orthotomus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sutorius</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Habitat: forests, shrublands</a:t>
            </a:r>
          </a:p>
          <a:p>
            <a:r>
              <a:rPr lang="en-US" dirty="0">
                <a:latin typeface="Times New Roman" panose="02020603050405020304" pitchFamily="18" charset="0"/>
                <a:cs typeface="Times New Roman" panose="02020603050405020304" pitchFamily="18" charset="0"/>
              </a:rPr>
              <a:t>Size: 10 to 14 </a:t>
            </a:r>
            <a:r>
              <a:rPr lang="en-US" dirty="0" err="1">
                <a:latin typeface="Times New Roman" panose="02020603050405020304" pitchFamily="18" charset="0"/>
                <a:cs typeface="Times New Roman" panose="02020603050405020304" pitchFamily="18" charset="0"/>
              </a:rPr>
              <a:t>centimetres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bright green upperparts and creamy underparts.</a:t>
            </a: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30BE4EC8-D7D8-9205-0291-E187ACEF0F8F}"/>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F005A461-E0A2-C35F-DCA6-00C6C5F82875}"/>
              </a:ext>
            </a:extLst>
          </p:cNvPr>
          <p:cNvSpPr>
            <a:spLocks noGrp="1"/>
          </p:cNvSpPr>
          <p:nvPr>
            <p:ph type="sldNum" sz="quarter" idx="12"/>
          </p:nvPr>
        </p:nvSpPr>
        <p:spPr/>
        <p:txBody>
          <a:bodyPr/>
          <a:lstStyle/>
          <a:p>
            <a:fld id="{39F03CF8-3438-49BA-88CF-F0EB884D77FC}" type="slidenum">
              <a:rPr lang="en-US" smtClean="0"/>
              <a:t>17</a:t>
            </a:fld>
            <a:endParaRPr lang="en-US"/>
          </a:p>
        </p:txBody>
      </p:sp>
    </p:spTree>
    <p:extLst>
      <p:ext uri="{BB962C8B-B14F-4D97-AF65-F5344CB8AC3E}">
        <p14:creationId xmlns:p14="http://schemas.microsoft.com/office/powerpoint/2010/main" val="1705774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24F-1D6D-114E-C586-67D2011B0A6D}"/>
              </a:ext>
            </a:extLst>
          </p:cNvPr>
          <p:cNvSpPr>
            <a:spLocks noGrp="1"/>
          </p:cNvSpPr>
          <p:nvPr>
            <p:ph type="title"/>
          </p:nvPr>
        </p:nvSpPr>
        <p:spPr>
          <a:xfrm>
            <a:off x="781871" y="745085"/>
            <a:ext cx="9601196" cy="1303867"/>
          </a:xfrm>
        </p:spPr>
        <p:txBody>
          <a:bodyPr/>
          <a:lstStyle/>
          <a:p>
            <a:r>
              <a:rPr lang="en-US" dirty="0">
                <a:latin typeface="Arial Black" panose="020B0A04020102020204" pitchFamily="34" charset="0"/>
              </a:rPr>
              <a:t>Red Whiskered Bulbul</a:t>
            </a:r>
          </a:p>
        </p:txBody>
      </p:sp>
      <p:sp>
        <p:nvSpPr>
          <p:cNvPr id="3" name="Content Placeholder 2">
            <a:extLst>
              <a:ext uri="{FF2B5EF4-FFF2-40B4-BE49-F238E27FC236}">
                <a16:creationId xmlns:a16="http://schemas.microsoft.com/office/drawing/2014/main" id="{39D5E18B-AA7F-2303-9E5F-B54FC4CF7726}"/>
              </a:ext>
            </a:extLst>
          </p:cNvPr>
          <p:cNvSpPr>
            <a:spLocks noGrp="1"/>
          </p:cNvSpPr>
          <p:nvPr>
            <p:ph idx="1"/>
          </p:nvPr>
        </p:nvSpPr>
        <p:spPr>
          <a:xfrm>
            <a:off x="781871" y="1974573"/>
            <a:ext cx="10840285" cy="3994427"/>
          </a:xfrm>
        </p:spPr>
        <p:style>
          <a:lnRef idx="2">
            <a:schemeClr val="accent2"/>
          </a:lnRef>
          <a:fillRef idx="1">
            <a:schemeClr val="lt1"/>
          </a:fillRef>
          <a:effectRef idx="0">
            <a:schemeClr val="accent2"/>
          </a:effectRef>
          <a:fontRef idx="minor">
            <a:schemeClr val="dk1"/>
          </a:fontRef>
        </p:style>
        <p:txBody>
          <a:bodyPr>
            <a:normAutofit/>
          </a:bodyPr>
          <a:lstStyle/>
          <a:p>
            <a:r>
              <a:rPr lang="en-US" sz="2600" dirty="0">
                <a:latin typeface="Times New Roman" panose="02020603050405020304" pitchFamily="18" charset="0"/>
                <a:cs typeface="Times New Roman" panose="02020603050405020304" pitchFamily="18" charset="0"/>
              </a:rPr>
              <a:t>Scientific name: </a:t>
            </a:r>
            <a:r>
              <a:rPr lang="en-US" sz="2600" dirty="0" err="1">
                <a:latin typeface="Times New Roman" panose="02020603050405020304" pitchFamily="18" charset="0"/>
                <a:cs typeface="Times New Roman" panose="02020603050405020304" pitchFamily="18" charset="0"/>
              </a:rPr>
              <a:t>Pycnonotus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jocosus</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Habitat: </a:t>
            </a:r>
            <a:r>
              <a:rPr lang="en-GB" sz="2600" dirty="0">
                <a:latin typeface="Times New Roman" panose="02020603050405020304" pitchFamily="18" charset="0"/>
                <a:cs typeface="Times New Roman" panose="02020603050405020304" pitchFamily="18" charset="0"/>
              </a:rPr>
              <a:t>These birds don’t migrate and prefer to live in lightly wooded areas, more open country with bushes and shrubs. They also occur in agricultural areas, suburbs, and urban areas.</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Climate zone: tropical</a:t>
            </a:r>
          </a:p>
          <a:p>
            <a:r>
              <a:rPr lang="en-US" sz="2600" dirty="0">
                <a:latin typeface="Times New Roman" panose="02020603050405020304" pitchFamily="18" charset="0"/>
                <a:cs typeface="Times New Roman" panose="02020603050405020304" pitchFamily="18" charset="0"/>
              </a:rPr>
              <a:t>Size: </a:t>
            </a:r>
            <a:r>
              <a:rPr lang="en-GB" sz="2600" dirty="0">
                <a:latin typeface="Times New Roman" panose="02020603050405020304" pitchFamily="18" charset="0"/>
                <a:cs typeface="Times New Roman" panose="02020603050405020304" pitchFamily="18" charset="0"/>
              </a:rPr>
              <a:t>20 centimetres (7.9 in) in length</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Colour</a:t>
            </a:r>
            <a:r>
              <a:rPr lang="en-US" sz="2600" dirty="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brown upper-parts and whitish underparts with buff flanks and a dark spur running onto the breast at shoulder level.</a:t>
            </a:r>
            <a:endParaRPr lang="en-US" sz="2600" dirty="0">
              <a:latin typeface="Times New Roman" panose="02020603050405020304" pitchFamily="18" charset="0"/>
              <a:cs typeface="Times New Roman" panose="02020603050405020304" pitchFamily="18" charset="0"/>
            </a:endParaRPr>
          </a:p>
        </p:txBody>
      </p:sp>
      <p:pic>
        <p:nvPicPr>
          <p:cNvPr id="1026" name="Picture 2" descr="Cascabela Thevetia | All about Yellow Oleander (कनेर पीली)">
            <a:extLst>
              <a:ext uri="{FF2B5EF4-FFF2-40B4-BE49-F238E27FC236}">
                <a16:creationId xmlns:a16="http://schemas.microsoft.com/office/drawing/2014/main" id="{2EFD8872-25CD-F8F0-ED58-CD9D42487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475" y="72057"/>
            <a:ext cx="2951922" cy="2213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A9AD52-ED17-00AB-1681-378918535CB3}"/>
              </a:ext>
            </a:extLst>
          </p:cNvPr>
          <p:cNvSpPr txBox="1"/>
          <p:nvPr/>
        </p:nvSpPr>
        <p:spPr>
          <a:xfrm>
            <a:off x="9795874" y="125065"/>
            <a:ext cx="172938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solidFill>
                  <a:srgbClr val="00B050"/>
                </a:solidFill>
              </a:rPr>
              <a:t>Yellow oleander</a:t>
            </a:r>
          </a:p>
        </p:txBody>
      </p:sp>
      <p:sp>
        <p:nvSpPr>
          <p:cNvPr id="5" name="Footer Placeholder 4">
            <a:extLst>
              <a:ext uri="{FF2B5EF4-FFF2-40B4-BE49-F238E27FC236}">
                <a16:creationId xmlns:a16="http://schemas.microsoft.com/office/drawing/2014/main" id="{BBE12F4C-27D6-6305-7BB3-8B77DE078257}"/>
              </a:ext>
            </a:extLst>
          </p:cNvPr>
          <p:cNvSpPr>
            <a:spLocks noGrp="1"/>
          </p:cNvSpPr>
          <p:nvPr>
            <p:ph type="ftr" sz="quarter" idx="11"/>
          </p:nvPr>
        </p:nvSpPr>
        <p:spPr/>
        <p:txBody>
          <a:bodyPr/>
          <a:lstStyle/>
          <a:p>
            <a:r>
              <a:rPr lang="en-US"/>
              <a:t>Lake symposium 2022-2023</a:t>
            </a:r>
          </a:p>
        </p:txBody>
      </p:sp>
      <p:sp>
        <p:nvSpPr>
          <p:cNvPr id="6" name="Slide Number Placeholder 5">
            <a:extLst>
              <a:ext uri="{FF2B5EF4-FFF2-40B4-BE49-F238E27FC236}">
                <a16:creationId xmlns:a16="http://schemas.microsoft.com/office/drawing/2014/main" id="{4979A773-79BA-BD5C-1117-DCD1B7C52CBD}"/>
              </a:ext>
            </a:extLst>
          </p:cNvPr>
          <p:cNvSpPr>
            <a:spLocks noGrp="1"/>
          </p:cNvSpPr>
          <p:nvPr>
            <p:ph type="sldNum" sz="quarter" idx="12"/>
          </p:nvPr>
        </p:nvSpPr>
        <p:spPr/>
        <p:txBody>
          <a:bodyPr/>
          <a:lstStyle/>
          <a:p>
            <a:fld id="{39F03CF8-3438-49BA-88CF-F0EB884D77FC}" type="slidenum">
              <a:rPr lang="en-US" smtClean="0"/>
              <a:t>18</a:t>
            </a:fld>
            <a:endParaRPr lang="en-US"/>
          </a:p>
        </p:txBody>
      </p:sp>
    </p:spTree>
    <p:extLst>
      <p:ext uri="{BB962C8B-B14F-4D97-AF65-F5344CB8AC3E}">
        <p14:creationId xmlns:p14="http://schemas.microsoft.com/office/powerpoint/2010/main" val="59127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01B2-257B-9D5A-3577-9CE87A2044D6}"/>
              </a:ext>
            </a:extLst>
          </p:cNvPr>
          <p:cNvSpPr>
            <a:spLocks noGrp="1"/>
          </p:cNvSpPr>
          <p:nvPr>
            <p:ph type="title"/>
          </p:nvPr>
        </p:nvSpPr>
        <p:spPr/>
        <p:txBody>
          <a:bodyPr/>
          <a:lstStyle/>
          <a:p>
            <a:r>
              <a:rPr lang="en-US" dirty="0">
                <a:latin typeface="Arial Black" panose="020B0A04020102020204" pitchFamily="34" charset="0"/>
              </a:rPr>
              <a:t>Jungle Babbler</a:t>
            </a:r>
          </a:p>
        </p:txBody>
      </p:sp>
      <p:sp>
        <p:nvSpPr>
          <p:cNvPr id="3" name="Content Placeholder 2">
            <a:extLst>
              <a:ext uri="{FF2B5EF4-FFF2-40B4-BE49-F238E27FC236}">
                <a16:creationId xmlns:a16="http://schemas.microsoft.com/office/drawing/2014/main" id="{BCFEABA6-64E6-DD0C-6DAA-711344D1A38D}"/>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Scientific name: </a:t>
            </a:r>
            <a:r>
              <a:rPr lang="en-US" i="1" dirty="0" err="1">
                <a:latin typeface="Times New Roman" panose="02020603050405020304" pitchFamily="18" charset="0"/>
                <a:cs typeface="Times New Roman" panose="02020603050405020304" pitchFamily="18" charset="0"/>
              </a:rPr>
              <a:t>Turdoides</a:t>
            </a:r>
            <a:r>
              <a:rPr lang="en-US" i="1" dirty="0">
                <a:latin typeface="Times New Roman" panose="02020603050405020304" pitchFamily="18" charset="0"/>
                <a:cs typeface="Times New Roman" panose="02020603050405020304" pitchFamily="18" charset="0"/>
              </a:rPr>
              <a:t> striata</a:t>
            </a: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The jungle babbler is a common resident breeding bird in most parts of the Indian subcontinent and is often seen in gardens within large cities as well as in forested areas.</a:t>
            </a:r>
            <a:endParaRPr lang="en-US" dirty="0">
              <a:latin typeface="Times New Roman" panose="02020603050405020304" pitchFamily="18" charset="0"/>
              <a:cs typeface="Times New Roman" panose="02020603050405020304" pitchFamily="18" charset="0"/>
            </a:endParaRPr>
          </a:p>
          <a:p>
            <a:pPr algn="l" fontAlgn="base"/>
            <a:r>
              <a:rPr lang="en-US" dirty="0">
                <a:latin typeface="Times New Roman" panose="02020603050405020304" pitchFamily="18" charset="0"/>
                <a:cs typeface="Times New Roman" panose="02020603050405020304" pitchFamily="18" charset="0"/>
              </a:rPr>
              <a:t>Lifestyle: Terrestrial</a:t>
            </a:r>
          </a:p>
          <a:p>
            <a:r>
              <a:rPr lang="en-US" dirty="0">
                <a:latin typeface="Times New Roman" panose="02020603050405020304" pitchFamily="18" charset="0"/>
                <a:cs typeface="Times New Roman" panose="02020603050405020304" pitchFamily="18" charset="0"/>
              </a:rPr>
              <a:t>Size: 25 cm</a:t>
            </a: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brownish grey with a yellow-bill</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72D6D25E-7A17-B942-D553-407A2CB05634}"/>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2BC7E7DC-A978-0DF6-292C-62935286D776}"/>
              </a:ext>
            </a:extLst>
          </p:cNvPr>
          <p:cNvSpPr>
            <a:spLocks noGrp="1"/>
          </p:cNvSpPr>
          <p:nvPr>
            <p:ph type="sldNum" sz="quarter" idx="12"/>
          </p:nvPr>
        </p:nvSpPr>
        <p:spPr/>
        <p:txBody>
          <a:bodyPr/>
          <a:lstStyle/>
          <a:p>
            <a:fld id="{39F03CF8-3438-49BA-88CF-F0EB884D77FC}" type="slidenum">
              <a:rPr lang="en-US" smtClean="0"/>
              <a:t>19</a:t>
            </a:fld>
            <a:endParaRPr lang="en-US"/>
          </a:p>
        </p:txBody>
      </p:sp>
    </p:spTree>
    <p:extLst>
      <p:ext uri="{BB962C8B-B14F-4D97-AF65-F5344CB8AC3E}">
        <p14:creationId xmlns:p14="http://schemas.microsoft.com/office/powerpoint/2010/main" val="221263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BA61-D872-6837-29B1-1D53E7676BE9}"/>
              </a:ext>
            </a:extLst>
          </p:cNvPr>
          <p:cNvSpPr>
            <a:spLocks noGrp="1"/>
          </p:cNvSpPr>
          <p:nvPr>
            <p:ph type="title"/>
          </p:nvPr>
        </p:nvSpPr>
        <p:spPr>
          <a:xfrm>
            <a:off x="3955195" y="35638"/>
            <a:ext cx="4240696" cy="1325563"/>
          </a:xfrm>
        </p:spPr>
        <p:style>
          <a:lnRef idx="1">
            <a:schemeClr val="accent6"/>
          </a:lnRef>
          <a:fillRef idx="2">
            <a:schemeClr val="accent6"/>
          </a:fillRef>
          <a:effectRef idx="1">
            <a:schemeClr val="accent6"/>
          </a:effectRef>
          <a:fontRef idx="minor">
            <a:schemeClr val="dk1"/>
          </a:fontRef>
        </p:style>
        <p:txBody>
          <a:bodyPr/>
          <a:lstStyle/>
          <a:p>
            <a:pPr algn="ctr"/>
            <a:r>
              <a:rPr lang="en-US" u="sng" dirty="0">
                <a:latin typeface="Arial Black" panose="020B0A04020102020204" pitchFamily="34" charset="0"/>
              </a:rPr>
              <a:t>Introduction</a:t>
            </a:r>
            <a:r>
              <a:rPr lang="en-US" dirty="0">
                <a:latin typeface="Arial Black" panose="020B0A04020102020204" pitchFamily="34" charset="0"/>
              </a:rPr>
              <a:t>:</a:t>
            </a:r>
          </a:p>
        </p:txBody>
      </p:sp>
      <p:sp>
        <p:nvSpPr>
          <p:cNvPr id="3" name="Content Placeholder 2">
            <a:extLst>
              <a:ext uri="{FF2B5EF4-FFF2-40B4-BE49-F238E27FC236}">
                <a16:creationId xmlns:a16="http://schemas.microsoft.com/office/drawing/2014/main" id="{13FD480D-BADE-6C2B-B9D6-44397F977492}"/>
              </a:ext>
            </a:extLst>
          </p:cNvPr>
          <p:cNvSpPr>
            <a:spLocks noGrp="1"/>
          </p:cNvSpPr>
          <p:nvPr>
            <p:ph idx="1"/>
          </p:nvPr>
        </p:nvSpPr>
        <p:spPr>
          <a:xfrm>
            <a:off x="160027" y="1502483"/>
            <a:ext cx="7161506" cy="4391880"/>
          </a:xfrm>
        </p:spPr>
        <p:style>
          <a:lnRef idx="2">
            <a:schemeClr val="accent6"/>
          </a:lnRef>
          <a:fillRef idx="1">
            <a:schemeClr val="lt1"/>
          </a:fillRef>
          <a:effectRef idx="0">
            <a:schemeClr val="accent6"/>
          </a:effectRef>
          <a:fontRef idx="minor">
            <a:schemeClr val="dk1"/>
          </a:fontRef>
        </p:style>
        <p:txBody>
          <a:bodyPr>
            <a:noAutofit/>
          </a:bodyPr>
          <a:lstStyle/>
          <a:p>
            <a:r>
              <a:rPr lang="en-GB" dirty="0">
                <a:latin typeface="Times New Roman" panose="02020603050405020304" pitchFamily="18" charset="0"/>
                <a:cs typeface="Times New Roman" panose="02020603050405020304" pitchFamily="18" charset="0"/>
              </a:rPr>
              <a:t>Birds are a group of warm-blooded vertebrates characterised by feathers, toothless beaked jaws, the laying of hard-shelled eggs, a high metabolic rate, a four-chambered heart, and a strong yet lightweight skeleton.</a:t>
            </a:r>
          </a:p>
          <a:p>
            <a:r>
              <a:rPr lang="en-GB" sz="3200" b="1" u="sng" dirty="0">
                <a:latin typeface="Times New Roman" panose="02020603050405020304" pitchFamily="18" charset="0"/>
                <a:cs typeface="Times New Roman" panose="02020603050405020304" pitchFamily="18" charset="0"/>
              </a:rPr>
              <a:t>Importance of birds to our ecosystem:</a:t>
            </a:r>
          </a:p>
          <a:p>
            <a:pPr lvl="1"/>
            <a:r>
              <a:rPr lang="en-GB" sz="2400" dirty="0">
                <a:latin typeface="Times New Roman" panose="02020603050405020304" pitchFamily="18" charset="0"/>
                <a:cs typeface="Times New Roman" panose="02020603050405020304" pitchFamily="18" charset="0"/>
              </a:rPr>
              <a:t>Birds have ecological value as important elements of natural systems. Birds provide insect and rodent control, plant pollination, and seed dispersal which result in tangible benefits to people.</a:t>
            </a:r>
          </a:p>
        </p:txBody>
      </p:sp>
      <p:sp>
        <p:nvSpPr>
          <p:cNvPr id="4" name="Action Button: Go Forward or Next 3">
            <a:hlinkClick r:id="" action="ppaction://hlinkshowjump?jump=nextslide" highlightClick="1"/>
            <a:extLst>
              <a:ext uri="{FF2B5EF4-FFF2-40B4-BE49-F238E27FC236}">
                <a16:creationId xmlns:a16="http://schemas.microsoft.com/office/drawing/2014/main" id="{212BB884-E359-DCD5-6444-E290C973F2DC}"/>
              </a:ext>
            </a:extLst>
          </p:cNvPr>
          <p:cNvSpPr/>
          <p:nvPr/>
        </p:nvSpPr>
        <p:spPr>
          <a:xfrm rot="10800000">
            <a:off x="185531" y="410816"/>
            <a:ext cx="1099931" cy="947531"/>
          </a:xfrm>
          <a:prstGeom prst="actionButtonForwardNext">
            <a:avLst/>
          </a:prstGeom>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95742B3D-8748-C735-9877-E5B41EB812D8}"/>
              </a:ext>
            </a:extLst>
          </p:cNvPr>
          <p:cNvSpPr/>
          <p:nvPr/>
        </p:nvSpPr>
        <p:spPr>
          <a:xfrm>
            <a:off x="10906538" y="410816"/>
            <a:ext cx="962439" cy="887896"/>
          </a:xfrm>
          <a:prstGeom prst="actionButtonForwardNex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FEDA8C0-4344-618E-2468-EA026BDCBF32}"/>
              </a:ext>
            </a:extLst>
          </p:cNvPr>
          <p:cNvSpPr>
            <a:spLocks noGrp="1"/>
          </p:cNvSpPr>
          <p:nvPr>
            <p:ph type="ftr" sz="quarter" idx="11"/>
          </p:nvPr>
        </p:nvSpPr>
        <p:spPr>
          <a:xfrm>
            <a:off x="535746" y="6526318"/>
            <a:ext cx="7305900" cy="279400"/>
          </a:xfrm>
        </p:spPr>
        <p:txBody>
          <a:bodyPr/>
          <a:lstStyle/>
          <a:p>
            <a:r>
              <a:rPr lang="en-US" dirty="0"/>
              <a:t>Lake symposium 2022-2023</a:t>
            </a:r>
          </a:p>
        </p:txBody>
      </p:sp>
      <p:sp>
        <p:nvSpPr>
          <p:cNvPr id="7" name="Slide Number Placeholder 6">
            <a:extLst>
              <a:ext uri="{FF2B5EF4-FFF2-40B4-BE49-F238E27FC236}">
                <a16:creationId xmlns:a16="http://schemas.microsoft.com/office/drawing/2014/main" id="{3102B5AF-0A01-B7B2-99AF-D1B26FE76631}"/>
              </a:ext>
            </a:extLst>
          </p:cNvPr>
          <p:cNvSpPr>
            <a:spLocks noGrp="1"/>
          </p:cNvSpPr>
          <p:nvPr>
            <p:ph type="sldNum" sz="quarter" idx="12"/>
          </p:nvPr>
        </p:nvSpPr>
        <p:spPr>
          <a:xfrm>
            <a:off x="11116408" y="6447184"/>
            <a:ext cx="542697" cy="279400"/>
          </a:xfrm>
        </p:spPr>
        <p:txBody>
          <a:bodyPr/>
          <a:lstStyle/>
          <a:p>
            <a:fld id="{39F03CF8-3438-49BA-88CF-F0EB884D77FC}" type="slidenum">
              <a:rPr lang="en-US" smtClean="0"/>
              <a:t>2</a:t>
            </a:fld>
            <a:endParaRPr lang="en-US" dirty="0"/>
          </a:p>
        </p:txBody>
      </p:sp>
      <p:sp>
        <p:nvSpPr>
          <p:cNvPr id="8" name="TextBox 7">
            <a:extLst>
              <a:ext uri="{FF2B5EF4-FFF2-40B4-BE49-F238E27FC236}">
                <a16:creationId xmlns:a16="http://schemas.microsoft.com/office/drawing/2014/main" id="{BAF8BF9C-6A41-3212-FD3A-EA6B1C08B283}"/>
              </a:ext>
            </a:extLst>
          </p:cNvPr>
          <p:cNvSpPr txBox="1"/>
          <p:nvPr/>
        </p:nvSpPr>
        <p:spPr>
          <a:xfrm>
            <a:off x="7475967" y="1205593"/>
            <a:ext cx="4150495" cy="344709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3200" b="1" u="sng" dirty="0">
                <a:solidFill>
                  <a:schemeClr val="tx1"/>
                </a:solidFill>
                <a:latin typeface="Times New Roman" panose="02020603050405020304" pitchFamily="18" charset="0"/>
                <a:cs typeface="Times New Roman" panose="02020603050405020304" pitchFamily="18" charset="0"/>
              </a:rPr>
              <a:t>Classification of birds</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Kingdom: Animalia</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Phylum: Chordate</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Class: Aves</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Orders: 23 Orders</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Family: 142 Families</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Genus: 2057  Genus</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Species: 10950 Species</a:t>
            </a:r>
          </a:p>
          <a:p>
            <a:endParaRPr lang="en-US" dirty="0"/>
          </a:p>
        </p:txBody>
      </p:sp>
      <p:pic>
        <p:nvPicPr>
          <p:cNvPr id="9" name="Picture 8" descr="110 Bird Quotes and Sayings About Birds to Inspire &amp; Motivate">
            <a:extLst>
              <a:ext uri="{FF2B5EF4-FFF2-40B4-BE49-F238E27FC236}">
                <a16:creationId xmlns:a16="http://schemas.microsoft.com/office/drawing/2014/main" id="{6129E44D-02BF-5CB5-7D8E-665EF992C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533" y="4678743"/>
            <a:ext cx="4567249" cy="2074007"/>
          </a:xfrm>
          <a:prstGeom prst="rect">
            <a:avLst/>
          </a:prstGeom>
          <a:noFill/>
          <a:effectLst>
            <a:glow rad="63500">
              <a:schemeClr val="accent4">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20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4C-1C92-2B4A-6483-32687EA96992}"/>
              </a:ext>
            </a:extLst>
          </p:cNvPr>
          <p:cNvSpPr>
            <a:spLocks noGrp="1"/>
          </p:cNvSpPr>
          <p:nvPr>
            <p:ph type="title"/>
          </p:nvPr>
        </p:nvSpPr>
        <p:spPr/>
        <p:txBody>
          <a:bodyPr/>
          <a:lstStyle/>
          <a:p>
            <a:r>
              <a:rPr lang="en-US" b="1" dirty="0"/>
              <a:t>Indian Roller</a:t>
            </a:r>
          </a:p>
        </p:txBody>
      </p:sp>
      <p:sp>
        <p:nvSpPr>
          <p:cNvPr id="3" name="Content Placeholder 2">
            <a:extLst>
              <a:ext uri="{FF2B5EF4-FFF2-40B4-BE49-F238E27FC236}">
                <a16:creationId xmlns:a16="http://schemas.microsoft.com/office/drawing/2014/main" id="{81023F36-E935-BB98-CA1D-27691A390CE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Scientific name: </a:t>
            </a:r>
            <a:r>
              <a:rPr lang="en-US" i="1" dirty="0">
                <a:latin typeface="Times New Roman" panose="02020603050405020304" pitchFamily="18" charset="0"/>
                <a:cs typeface="Times New Roman" panose="02020603050405020304" pitchFamily="18" charset="0"/>
              </a:rPr>
              <a:t>Coracias </a:t>
            </a:r>
            <a:r>
              <a:rPr lang="en-US" i="1" dirty="0" err="1">
                <a:latin typeface="Times New Roman" panose="02020603050405020304" pitchFamily="18" charset="0"/>
                <a:cs typeface="Times New Roman" panose="02020603050405020304" pitchFamily="18" charset="0"/>
              </a:rPr>
              <a:t>benghalensis</a:t>
            </a:r>
            <a:r>
              <a:rPr lang="en-US" i="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Local name: Neelkanth</a:t>
            </a: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It is often seen perched along roadside trees and wires and is commonly seen in open grassland and scrub forest habitats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Size: </a:t>
            </a:r>
            <a:r>
              <a:rPr lang="en-GB" dirty="0">
                <a:latin typeface="Times New Roman" panose="02020603050405020304" pitchFamily="18" charset="0"/>
                <a:cs typeface="Times New Roman" panose="02020603050405020304" pitchFamily="18" charset="0"/>
              </a:rPr>
              <a:t>body length of 30–34 cm (12–13 in)</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face and throat are pinkish, the head and back are brown, with blue on the rump and contrasting light and dark blue on the wings and tail.</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8F45BBE-E599-89BB-9C93-AFE5804F36EC}"/>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BFB01C9E-04A5-5A6A-5583-BB3A79B8DF69}"/>
              </a:ext>
            </a:extLst>
          </p:cNvPr>
          <p:cNvSpPr>
            <a:spLocks noGrp="1"/>
          </p:cNvSpPr>
          <p:nvPr>
            <p:ph type="sldNum" sz="quarter" idx="12"/>
          </p:nvPr>
        </p:nvSpPr>
        <p:spPr/>
        <p:txBody>
          <a:bodyPr/>
          <a:lstStyle/>
          <a:p>
            <a:fld id="{39F03CF8-3438-49BA-88CF-F0EB884D77FC}" type="slidenum">
              <a:rPr lang="en-US" smtClean="0"/>
              <a:t>20</a:t>
            </a:fld>
            <a:endParaRPr lang="en-US"/>
          </a:p>
        </p:txBody>
      </p:sp>
    </p:spTree>
    <p:extLst>
      <p:ext uri="{BB962C8B-B14F-4D97-AF65-F5344CB8AC3E}">
        <p14:creationId xmlns:p14="http://schemas.microsoft.com/office/powerpoint/2010/main" val="177273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A9ED-61D7-387C-A7C9-1B926F5E9BE9}"/>
              </a:ext>
            </a:extLst>
          </p:cNvPr>
          <p:cNvSpPr>
            <a:spLocks noGrp="1"/>
          </p:cNvSpPr>
          <p:nvPr>
            <p:ph type="title"/>
          </p:nvPr>
        </p:nvSpPr>
        <p:spPr>
          <a:xfrm>
            <a:off x="1149627" y="634998"/>
            <a:ext cx="9601196" cy="1303867"/>
          </a:xfrm>
        </p:spPr>
        <p:txBody>
          <a:bodyPr/>
          <a:lstStyle/>
          <a:p>
            <a:r>
              <a:rPr lang="en-US" b="1" dirty="0"/>
              <a:t>Greater Coucal:</a:t>
            </a:r>
          </a:p>
        </p:txBody>
      </p:sp>
      <p:sp>
        <p:nvSpPr>
          <p:cNvPr id="3" name="Content Placeholder 2">
            <a:extLst>
              <a:ext uri="{FF2B5EF4-FFF2-40B4-BE49-F238E27FC236}">
                <a16:creationId xmlns:a16="http://schemas.microsoft.com/office/drawing/2014/main" id="{FA9D4B2B-DD9A-D613-E8DC-2B05905DA113}"/>
              </a:ext>
            </a:extLst>
          </p:cNvPr>
          <p:cNvSpPr>
            <a:spLocks noGrp="1"/>
          </p:cNvSpPr>
          <p:nvPr>
            <p:ph idx="1"/>
          </p:nvPr>
        </p:nvSpPr>
        <p:spPr>
          <a:xfrm>
            <a:off x="808382" y="1889353"/>
            <a:ext cx="10575235" cy="4129159"/>
          </a:xfrm>
        </p:spPr>
        <p:style>
          <a:lnRef idx="2">
            <a:schemeClr val="accent1"/>
          </a:lnRef>
          <a:fillRef idx="1">
            <a:schemeClr val="lt1"/>
          </a:fillRef>
          <a:effectRef idx="0">
            <a:schemeClr val="accent1"/>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Scientific name: </a:t>
            </a:r>
            <a:r>
              <a:rPr lang="en-US" i="1" dirty="0" err="1">
                <a:latin typeface="Times New Roman" panose="02020603050405020304" pitchFamily="18" charset="0"/>
                <a:cs typeface="Times New Roman" panose="02020603050405020304" pitchFamily="18" charset="0"/>
              </a:rPr>
              <a:t>Centropus</a:t>
            </a:r>
            <a:r>
              <a:rPr lang="en-US" i="1" dirty="0">
                <a:latin typeface="Times New Roman" panose="02020603050405020304" pitchFamily="18" charset="0"/>
                <a:cs typeface="Times New Roman" panose="02020603050405020304" pitchFamily="18" charset="0"/>
              </a:rPr>
              <a:t> sinensis</a:t>
            </a: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Greater coucals occur in the Indian Subcontinent and Southeast Asia. They don't migrate and can be found in mangroves, shrublands, grasslands near rivers, marshes, or creeks. They also frequently visit cultivated areas and rural gardens.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Climate zone: tropical</a:t>
            </a:r>
          </a:p>
          <a:p>
            <a:r>
              <a:rPr lang="en-US" dirty="0">
                <a:latin typeface="Times New Roman" panose="02020603050405020304" pitchFamily="18" charset="0"/>
                <a:cs typeface="Times New Roman" panose="02020603050405020304" pitchFamily="18" charset="0"/>
              </a:rPr>
              <a:t>Size: 48-53 CM</a:t>
            </a: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Its plumage is black, with a purple gloss and deep rufous coloured wings.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B793EA19-50D0-E1FD-CF88-7CCF4985CE3C}"/>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B8E11E35-35E6-F89C-EA2F-3FDE3813CFA5}"/>
              </a:ext>
            </a:extLst>
          </p:cNvPr>
          <p:cNvSpPr>
            <a:spLocks noGrp="1"/>
          </p:cNvSpPr>
          <p:nvPr>
            <p:ph type="sldNum" sz="quarter" idx="12"/>
          </p:nvPr>
        </p:nvSpPr>
        <p:spPr/>
        <p:txBody>
          <a:bodyPr/>
          <a:lstStyle/>
          <a:p>
            <a:fld id="{39F03CF8-3438-49BA-88CF-F0EB884D77FC}" type="slidenum">
              <a:rPr lang="en-US" smtClean="0"/>
              <a:t>21</a:t>
            </a:fld>
            <a:endParaRPr lang="en-US"/>
          </a:p>
        </p:txBody>
      </p:sp>
    </p:spTree>
    <p:extLst>
      <p:ext uri="{BB962C8B-B14F-4D97-AF65-F5344CB8AC3E}">
        <p14:creationId xmlns:p14="http://schemas.microsoft.com/office/powerpoint/2010/main" val="349660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EF1D-82FD-B502-C56F-385AAA6BE503}"/>
              </a:ext>
            </a:extLst>
          </p:cNvPr>
          <p:cNvSpPr>
            <a:spLocks noGrp="1"/>
          </p:cNvSpPr>
          <p:nvPr>
            <p:ph type="title"/>
          </p:nvPr>
        </p:nvSpPr>
        <p:spPr>
          <a:xfrm>
            <a:off x="4230860" y="1"/>
            <a:ext cx="3182815" cy="801858"/>
          </a:xfrm>
        </p:spPr>
        <p:style>
          <a:lnRef idx="1">
            <a:schemeClr val="accent6"/>
          </a:lnRef>
          <a:fillRef idx="2">
            <a:schemeClr val="accent6"/>
          </a:fillRef>
          <a:effectRef idx="1">
            <a:schemeClr val="accent6"/>
          </a:effectRef>
          <a:fontRef idx="minor">
            <a:schemeClr val="dk1"/>
          </a:fontRef>
        </p:style>
        <p:txBody>
          <a:bodyPr>
            <a:normAutofit/>
          </a:bodyPr>
          <a:lstStyle/>
          <a:p>
            <a:r>
              <a:rPr lang="en-US" sz="4000" dirty="0">
                <a:latin typeface="Times New Roman" panose="02020603050405020304" pitchFamily="18" charset="0"/>
                <a:cs typeface="Times New Roman" panose="02020603050405020304" pitchFamily="18" charset="0"/>
              </a:rPr>
              <a:t>Results</a:t>
            </a:r>
          </a:p>
        </p:txBody>
      </p:sp>
      <p:graphicFrame>
        <p:nvGraphicFramePr>
          <p:cNvPr id="6" name="Table 6">
            <a:extLst>
              <a:ext uri="{FF2B5EF4-FFF2-40B4-BE49-F238E27FC236}">
                <a16:creationId xmlns:a16="http://schemas.microsoft.com/office/drawing/2014/main" id="{8B5CB8B3-61AA-A7D4-8811-4265EF1FCF8A}"/>
              </a:ext>
            </a:extLst>
          </p:cNvPr>
          <p:cNvGraphicFramePr>
            <a:graphicFrameLocks noGrp="1"/>
          </p:cNvGraphicFramePr>
          <p:nvPr>
            <p:ph idx="1"/>
            <p:extLst>
              <p:ext uri="{D42A27DB-BD31-4B8C-83A1-F6EECF244321}">
                <p14:modId xmlns:p14="http://schemas.microsoft.com/office/powerpoint/2010/main" val="3523042468"/>
              </p:ext>
            </p:extLst>
          </p:nvPr>
        </p:nvGraphicFramePr>
        <p:xfrm>
          <a:off x="89095" y="801859"/>
          <a:ext cx="12034910" cy="5905126"/>
        </p:xfrm>
        <a:graphic>
          <a:graphicData uri="http://schemas.openxmlformats.org/drawingml/2006/table">
            <a:tbl>
              <a:tblPr firstRow="1" bandRow="1">
                <a:tableStyleId>{7DF18680-E054-41AD-8BC1-D1AEF772440D}</a:tableStyleId>
              </a:tblPr>
              <a:tblGrid>
                <a:gridCol w="2035099">
                  <a:extLst>
                    <a:ext uri="{9D8B030D-6E8A-4147-A177-3AD203B41FA5}">
                      <a16:colId xmlns:a16="http://schemas.microsoft.com/office/drawing/2014/main" val="433929054"/>
                    </a:ext>
                  </a:extLst>
                </a:gridCol>
                <a:gridCol w="2488972">
                  <a:extLst>
                    <a:ext uri="{9D8B030D-6E8A-4147-A177-3AD203B41FA5}">
                      <a16:colId xmlns:a16="http://schemas.microsoft.com/office/drawing/2014/main" val="3958409230"/>
                    </a:ext>
                  </a:extLst>
                </a:gridCol>
                <a:gridCol w="1578962">
                  <a:extLst>
                    <a:ext uri="{9D8B030D-6E8A-4147-A177-3AD203B41FA5}">
                      <a16:colId xmlns:a16="http://schemas.microsoft.com/office/drawing/2014/main" val="2739209119"/>
                    </a:ext>
                  </a:extLst>
                </a:gridCol>
                <a:gridCol w="3028077">
                  <a:extLst>
                    <a:ext uri="{9D8B030D-6E8A-4147-A177-3AD203B41FA5}">
                      <a16:colId xmlns:a16="http://schemas.microsoft.com/office/drawing/2014/main" val="2124189451"/>
                    </a:ext>
                  </a:extLst>
                </a:gridCol>
                <a:gridCol w="2903800">
                  <a:extLst>
                    <a:ext uri="{9D8B030D-6E8A-4147-A177-3AD203B41FA5}">
                      <a16:colId xmlns:a16="http://schemas.microsoft.com/office/drawing/2014/main" val="3296875798"/>
                    </a:ext>
                  </a:extLst>
                </a:gridCol>
              </a:tblGrid>
              <a:tr h="552606">
                <a:tc>
                  <a:txBody>
                    <a:bodyPr/>
                    <a:lstStyle/>
                    <a:p>
                      <a:pPr algn="ctr"/>
                      <a:r>
                        <a:rPr lang="en-US" b="0" dirty="0"/>
                        <a:t>Name of the bird</a:t>
                      </a:r>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US" b="0" dirty="0"/>
                        <a:t>Scientific name</a:t>
                      </a:r>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US" b="0" dirty="0"/>
                        <a:t>Family</a:t>
                      </a:r>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US" b="0" dirty="0"/>
                        <a:t>IUCN status</a:t>
                      </a:r>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US" b="0" dirty="0"/>
                        <a:t>Feeding habits</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5715678"/>
                  </a:ext>
                </a:extLst>
              </a:tr>
              <a:tr h="669065">
                <a:tc>
                  <a:txBody>
                    <a:bodyPr/>
                    <a:lstStyle/>
                    <a:p>
                      <a:pPr marL="0" indent="0">
                        <a:buFont typeface="+mj-lt"/>
                        <a:buNone/>
                      </a:pPr>
                      <a:r>
                        <a:rPr lang="en-US" b="0" dirty="0"/>
                        <a:t>1.River tern</a:t>
                      </a:r>
                      <a:endParaRPr lang="en-US" b="0" dirty="0">
                        <a:latin typeface="Times New Roman" panose="02020603050405020304" pitchFamily="18" charset="0"/>
                        <a:cs typeface="Times New Roman" panose="02020603050405020304" pitchFamily="18" charset="0"/>
                      </a:endParaRPr>
                    </a:p>
                  </a:txBody>
                  <a:tcPr/>
                </a:tc>
                <a:tc>
                  <a:txBody>
                    <a:bodyPr/>
                    <a:lstStyle/>
                    <a:p>
                      <a:r>
                        <a:rPr lang="en-US" i="1" dirty="0"/>
                        <a:t>Sterna aurantia</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a:t>Laridae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Near Threatened (Population decreasing)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Carnivores and piscivores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741001"/>
                  </a:ext>
                </a:extLst>
              </a:tr>
              <a:tr h="669065">
                <a:tc>
                  <a:txBody>
                    <a:bodyPr/>
                    <a:lstStyle/>
                    <a:p>
                      <a:pPr marL="0" indent="0">
                        <a:buFont typeface="+mj-lt"/>
                        <a:buNone/>
                      </a:pPr>
                      <a:r>
                        <a:rPr lang="en-US" b="0" dirty="0"/>
                        <a:t>2. Ashy </a:t>
                      </a:r>
                      <a:r>
                        <a:rPr lang="en-US" b="0" dirty="0" err="1"/>
                        <a:t>prinia</a:t>
                      </a:r>
                      <a:endParaRPr lang="en-US"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err="1"/>
                        <a:t>Prinia</a:t>
                      </a:r>
                      <a:r>
                        <a:rPr lang="en-US" i="1" dirty="0"/>
                        <a:t> </a:t>
                      </a:r>
                      <a:r>
                        <a:rPr lang="en-US" i="1" dirty="0" err="1"/>
                        <a:t>socialis</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err="1"/>
                        <a:t>Cisticolidae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Least Concern (Population stable)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Nectarivores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891235"/>
                  </a:ext>
                </a:extLst>
              </a:tr>
              <a:tr h="669065">
                <a:tc>
                  <a:txBody>
                    <a:bodyPr/>
                    <a:lstStyle/>
                    <a:p>
                      <a:pPr marL="0" indent="0">
                        <a:buFont typeface="+mj-lt"/>
                        <a:buNone/>
                      </a:pPr>
                      <a:r>
                        <a:rPr lang="en-US" b="0" dirty="0"/>
                        <a:t>3. Indian Sunbird</a:t>
                      </a:r>
                      <a:endParaRPr lang="en-US" b="0" dirty="0">
                        <a:latin typeface="Times New Roman" panose="02020603050405020304" pitchFamily="18" charset="0"/>
                        <a:cs typeface="Times New Roman" panose="02020603050405020304" pitchFamily="18" charset="0"/>
                      </a:endParaRPr>
                    </a:p>
                  </a:txBody>
                  <a:tcPr/>
                </a:tc>
                <a:tc>
                  <a:txBody>
                    <a:bodyPr/>
                    <a:lstStyle/>
                    <a:p>
                      <a:r>
                        <a:rPr lang="en-US" i="1" dirty="0" err="1"/>
                        <a:t>Leptocoma</a:t>
                      </a:r>
                      <a:r>
                        <a:rPr lang="en-US" i="1" dirty="0"/>
                        <a:t> </a:t>
                      </a:r>
                      <a:r>
                        <a:rPr lang="en-US" i="1" dirty="0" err="1"/>
                        <a:t>zeylonica</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err="1"/>
                        <a:t>Nectariniidae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 Least Concern (Population stable)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Nectarivores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96654243"/>
                  </a:ext>
                </a:extLst>
              </a:tr>
              <a:tr h="669065">
                <a:tc>
                  <a:txBody>
                    <a:bodyPr/>
                    <a:lstStyle/>
                    <a:p>
                      <a:pPr marL="0" indent="0">
                        <a:buFont typeface="+mj-lt"/>
                        <a:buNone/>
                      </a:pPr>
                      <a:r>
                        <a:rPr lang="en-US" b="0" dirty="0"/>
                        <a:t>4. Cattle egret</a:t>
                      </a:r>
                      <a:endParaRPr lang="en-US" b="0" dirty="0">
                        <a:latin typeface="Times New Roman" panose="02020603050405020304" pitchFamily="18" charset="0"/>
                        <a:cs typeface="Times New Roman" panose="02020603050405020304" pitchFamily="18" charset="0"/>
                      </a:endParaRPr>
                    </a:p>
                  </a:txBody>
                  <a:tcPr/>
                </a:tc>
                <a:tc>
                  <a:txBody>
                    <a:bodyPr/>
                    <a:lstStyle/>
                    <a:p>
                      <a:r>
                        <a:rPr lang="en-US" i="1" dirty="0" err="1"/>
                        <a:t>Bubulcus</a:t>
                      </a:r>
                      <a:r>
                        <a:rPr lang="en-US" i="1" dirty="0"/>
                        <a:t> ibis</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a:t>Ardeidae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Least Concern (Population increasing)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Insectivores (mostly) and carnivores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5865666"/>
                  </a:ext>
                </a:extLst>
              </a:tr>
              <a:tr h="669065">
                <a:tc>
                  <a:txBody>
                    <a:bodyPr/>
                    <a:lstStyle/>
                    <a:p>
                      <a:r>
                        <a:rPr lang="en-US" b="0" dirty="0"/>
                        <a:t>5. Jungle Mynah</a:t>
                      </a:r>
                      <a:endParaRPr lang="en-US" b="0" dirty="0">
                        <a:latin typeface="Times New Roman" panose="02020603050405020304" pitchFamily="18" charset="0"/>
                        <a:cs typeface="Times New Roman" panose="02020603050405020304" pitchFamily="18" charset="0"/>
                      </a:endParaRPr>
                    </a:p>
                  </a:txBody>
                  <a:tcPr/>
                </a:tc>
                <a:tc>
                  <a:txBody>
                    <a:bodyPr/>
                    <a:lstStyle/>
                    <a:p>
                      <a:r>
                        <a:rPr lang="en-US" i="1" dirty="0" err="1"/>
                        <a:t>Acridotheres</a:t>
                      </a:r>
                      <a:r>
                        <a:rPr lang="en-US" i="1" dirty="0"/>
                        <a:t> </a:t>
                      </a:r>
                      <a:r>
                        <a:rPr lang="en-US" i="1" dirty="0" err="1"/>
                        <a:t>fuscus</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a:t>Sturnidae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Least Concern (Population decreasing)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Insectivores and frugivores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0736339"/>
                  </a:ext>
                </a:extLst>
              </a:tr>
              <a:tr h="669065">
                <a:tc>
                  <a:txBody>
                    <a:bodyPr/>
                    <a:lstStyle/>
                    <a:p>
                      <a:r>
                        <a:rPr lang="en-US" b="0" dirty="0"/>
                        <a:t>6. Black kite</a:t>
                      </a:r>
                      <a:endParaRPr lang="en-US" b="0" dirty="0">
                        <a:latin typeface="Times New Roman" panose="02020603050405020304" pitchFamily="18" charset="0"/>
                        <a:cs typeface="Times New Roman" panose="02020603050405020304" pitchFamily="18" charset="0"/>
                      </a:endParaRPr>
                    </a:p>
                  </a:txBody>
                  <a:tcPr/>
                </a:tc>
                <a:tc>
                  <a:txBody>
                    <a:bodyPr/>
                    <a:lstStyle/>
                    <a:p>
                      <a:r>
                        <a:rPr lang="en-US" i="1" dirty="0"/>
                        <a:t>Milvus </a:t>
                      </a:r>
                      <a:r>
                        <a:rPr lang="en-US" i="1" dirty="0" err="1"/>
                        <a:t>migrans</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a:t>Accipitridae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 Least Concern</a:t>
                      </a:r>
                      <a:endParaRPr lang="en-US" dirty="0">
                        <a:latin typeface="Times New Roman" panose="02020603050405020304" pitchFamily="18" charset="0"/>
                        <a:cs typeface="Times New Roman" panose="02020603050405020304" pitchFamily="18" charset="0"/>
                      </a:endParaRPr>
                    </a:p>
                  </a:txBody>
                  <a:tcPr/>
                </a:tc>
                <a:tc>
                  <a:txBody>
                    <a:bodyPr/>
                    <a:lstStyle/>
                    <a:p>
                      <a:r>
                        <a:rPr lang="en-GB" dirty="0"/>
                        <a:t>Carnivores, piscivores, and scavengers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1188800"/>
                  </a:ext>
                </a:extLst>
              </a:tr>
              <a:tr h="669065">
                <a:tc>
                  <a:txBody>
                    <a:bodyPr/>
                    <a:lstStyle/>
                    <a:p>
                      <a:r>
                        <a:rPr lang="en-US" b="0" dirty="0"/>
                        <a:t>7. Asian </a:t>
                      </a:r>
                      <a:r>
                        <a:rPr lang="en-US" b="0" dirty="0" err="1"/>
                        <a:t>koel</a:t>
                      </a:r>
                      <a:endParaRPr lang="en-US" b="0" dirty="0">
                        <a:latin typeface="Times New Roman" panose="02020603050405020304" pitchFamily="18" charset="0"/>
                        <a:cs typeface="Times New Roman" panose="02020603050405020304" pitchFamily="18" charset="0"/>
                      </a:endParaRPr>
                    </a:p>
                  </a:txBody>
                  <a:tcPr/>
                </a:tc>
                <a:tc>
                  <a:txBody>
                    <a:bodyPr/>
                    <a:lstStyle/>
                    <a:p>
                      <a:r>
                        <a:rPr lang="en-US" i="1" dirty="0" err="1"/>
                        <a:t>Eudynamys</a:t>
                      </a:r>
                      <a:r>
                        <a:rPr lang="en-US" i="1" dirty="0"/>
                        <a:t> </a:t>
                      </a:r>
                      <a:r>
                        <a:rPr lang="en-US" i="1" dirty="0" err="1"/>
                        <a:t>scolopaceus</a:t>
                      </a:r>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err="1"/>
                        <a:t>Cuculidae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Least concern (population stable)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Omnivores and Frugivores (as adults)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8422575"/>
                  </a:ext>
                </a:extLst>
              </a:tr>
              <a:tr h="669065">
                <a:tc>
                  <a:txBody>
                    <a:bodyPr/>
                    <a:lstStyle/>
                    <a:p>
                      <a:r>
                        <a:rPr lang="en-US" b="0" dirty="0"/>
                        <a:t>8. Pied bush chat</a:t>
                      </a:r>
                      <a:endParaRPr lang="en-US"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Saxicola </a:t>
                      </a:r>
                      <a:r>
                        <a:rPr lang="en-US" i="1" dirty="0" err="1"/>
                        <a:t>caprata</a:t>
                      </a:r>
                      <a:endParaRPr lang="en-US" i="1" dirty="0"/>
                    </a:p>
                    <a:p>
                      <a:endParaRPr lang="en-US" i="1" dirty="0">
                        <a:latin typeface="Times New Roman" panose="02020603050405020304" pitchFamily="18" charset="0"/>
                        <a:cs typeface="Times New Roman" panose="02020603050405020304" pitchFamily="18" charset="0"/>
                      </a:endParaRPr>
                    </a:p>
                  </a:txBody>
                  <a:tcPr/>
                </a:tc>
                <a:tc>
                  <a:txBody>
                    <a:bodyPr/>
                    <a:lstStyle/>
                    <a:p>
                      <a:r>
                        <a:rPr lang="en-US" dirty="0"/>
                        <a:t>Muscicapidae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Least Concern (Population stable)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Insectivores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6600820"/>
                  </a:ext>
                </a:extLst>
              </a:tr>
            </a:tbl>
          </a:graphicData>
        </a:graphic>
      </p:graphicFrame>
    </p:spTree>
    <p:extLst>
      <p:ext uri="{BB962C8B-B14F-4D97-AF65-F5344CB8AC3E}">
        <p14:creationId xmlns:p14="http://schemas.microsoft.com/office/powerpoint/2010/main" val="74051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062E-5AA7-BA83-DB11-4116EF545FA4}"/>
              </a:ext>
            </a:extLst>
          </p:cNvPr>
          <p:cNvSpPr>
            <a:spLocks noGrp="1"/>
          </p:cNvSpPr>
          <p:nvPr>
            <p:ph type="title"/>
          </p:nvPr>
        </p:nvSpPr>
        <p:spPr>
          <a:xfrm>
            <a:off x="4906148" y="1"/>
            <a:ext cx="2062085" cy="928468"/>
          </a:xfrm>
        </p:spPr>
        <p:style>
          <a:lnRef idx="1">
            <a:schemeClr val="accent6"/>
          </a:lnRef>
          <a:fillRef idx="2">
            <a:schemeClr val="accent6"/>
          </a:fillRef>
          <a:effectRef idx="1">
            <a:schemeClr val="accent6"/>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Results</a:t>
            </a:r>
          </a:p>
        </p:txBody>
      </p:sp>
      <p:graphicFrame>
        <p:nvGraphicFramePr>
          <p:cNvPr id="6" name="Table 6">
            <a:extLst>
              <a:ext uri="{FF2B5EF4-FFF2-40B4-BE49-F238E27FC236}">
                <a16:creationId xmlns:a16="http://schemas.microsoft.com/office/drawing/2014/main" id="{2264BAF0-5AE4-8CA6-EF9F-66703E6FB134}"/>
              </a:ext>
            </a:extLst>
          </p:cNvPr>
          <p:cNvGraphicFramePr>
            <a:graphicFrameLocks noGrp="1"/>
          </p:cNvGraphicFramePr>
          <p:nvPr>
            <p:ph idx="1"/>
            <p:extLst>
              <p:ext uri="{D42A27DB-BD31-4B8C-83A1-F6EECF244321}">
                <p14:modId xmlns:p14="http://schemas.microsoft.com/office/powerpoint/2010/main" val="3764573160"/>
              </p:ext>
            </p:extLst>
          </p:nvPr>
        </p:nvGraphicFramePr>
        <p:xfrm>
          <a:off x="478302" y="888778"/>
          <a:ext cx="11254155" cy="5603808"/>
        </p:xfrm>
        <a:graphic>
          <a:graphicData uri="http://schemas.openxmlformats.org/drawingml/2006/table">
            <a:tbl>
              <a:tblPr firstRow="1" bandRow="1">
                <a:tableStyleId>{7DF18680-E054-41AD-8BC1-D1AEF772440D}</a:tableStyleId>
              </a:tblPr>
              <a:tblGrid>
                <a:gridCol w="2250831">
                  <a:extLst>
                    <a:ext uri="{9D8B030D-6E8A-4147-A177-3AD203B41FA5}">
                      <a16:colId xmlns:a16="http://schemas.microsoft.com/office/drawing/2014/main" val="3985376665"/>
                    </a:ext>
                  </a:extLst>
                </a:gridCol>
                <a:gridCol w="2250831">
                  <a:extLst>
                    <a:ext uri="{9D8B030D-6E8A-4147-A177-3AD203B41FA5}">
                      <a16:colId xmlns:a16="http://schemas.microsoft.com/office/drawing/2014/main" val="3966563080"/>
                    </a:ext>
                  </a:extLst>
                </a:gridCol>
                <a:gridCol w="2250831">
                  <a:extLst>
                    <a:ext uri="{9D8B030D-6E8A-4147-A177-3AD203B41FA5}">
                      <a16:colId xmlns:a16="http://schemas.microsoft.com/office/drawing/2014/main" val="1025620484"/>
                    </a:ext>
                  </a:extLst>
                </a:gridCol>
                <a:gridCol w="2250831">
                  <a:extLst>
                    <a:ext uri="{9D8B030D-6E8A-4147-A177-3AD203B41FA5}">
                      <a16:colId xmlns:a16="http://schemas.microsoft.com/office/drawing/2014/main" val="3583630323"/>
                    </a:ext>
                  </a:extLst>
                </a:gridCol>
                <a:gridCol w="2250831">
                  <a:extLst>
                    <a:ext uri="{9D8B030D-6E8A-4147-A177-3AD203B41FA5}">
                      <a16:colId xmlns:a16="http://schemas.microsoft.com/office/drawing/2014/main" val="1137678556"/>
                    </a:ext>
                  </a:extLst>
                </a:gridCol>
              </a:tblGrid>
              <a:tr h="478226">
                <a:tc>
                  <a:txBody>
                    <a:bodyPr/>
                    <a:lstStyle/>
                    <a:p>
                      <a:r>
                        <a:rPr lang="en-US" dirty="0"/>
                        <a:t>Name of bird</a:t>
                      </a:r>
                    </a:p>
                  </a:txBody>
                  <a:tcPr/>
                </a:tc>
                <a:tc>
                  <a:txBody>
                    <a:bodyPr/>
                    <a:lstStyle/>
                    <a:p>
                      <a:r>
                        <a:rPr lang="en-US" dirty="0"/>
                        <a:t>Scientific name</a:t>
                      </a:r>
                    </a:p>
                  </a:txBody>
                  <a:tcPr/>
                </a:tc>
                <a:tc>
                  <a:txBody>
                    <a:bodyPr/>
                    <a:lstStyle/>
                    <a:p>
                      <a:r>
                        <a:rPr lang="en-US" dirty="0"/>
                        <a:t>Family </a:t>
                      </a:r>
                    </a:p>
                  </a:txBody>
                  <a:tcPr/>
                </a:tc>
                <a:tc>
                  <a:txBody>
                    <a:bodyPr/>
                    <a:lstStyle/>
                    <a:p>
                      <a:r>
                        <a:rPr lang="en-US" dirty="0"/>
                        <a:t>IUCN status</a:t>
                      </a:r>
                    </a:p>
                  </a:txBody>
                  <a:tcPr/>
                </a:tc>
                <a:tc>
                  <a:txBody>
                    <a:bodyPr/>
                    <a:lstStyle/>
                    <a:p>
                      <a:r>
                        <a:rPr lang="en-US" dirty="0"/>
                        <a:t>Feeding habit</a:t>
                      </a:r>
                    </a:p>
                  </a:txBody>
                  <a:tcPr/>
                </a:tc>
                <a:extLst>
                  <a:ext uri="{0D108BD9-81ED-4DB2-BD59-A6C34878D82A}">
                    <a16:rowId xmlns:a16="http://schemas.microsoft.com/office/drawing/2014/main" val="3964426877"/>
                  </a:ext>
                </a:extLst>
              </a:tr>
              <a:tr h="478226">
                <a:tc>
                  <a:txBody>
                    <a:bodyPr/>
                    <a:lstStyle/>
                    <a:p>
                      <a:r>
                        <a:rPr lang="en-US" dirty="0"/>
                        <a:t>9. Green bee-eater</a:t>
                      </a:r>
                    </a:p>
                  </a:txBody>
                  <a:tcPr/>
                </a:tc>
                <a:tc>
                  <a:txBody>
                    <a:bodyPr/>
                    <a:lstStyle/>
                    <a:p>
                      <a:r>
                        <a:rPr lang="en-US" i="1" dirty="0" err="1"/>
                        <a:t>Merops</a:t>
                      </a:r>
                      <a:r>
                        <a:rPr lang="en-US" i="1" dirty="0"/>
                        <a:t> </a:t>
                      </a:r>
                      <a:r>
                        <a:rPr lang="en-US" i="1" dirty="0" err="1"/>
                        <a:t>orientalis</a:t>
                      </a:r>
                      <a:endParaRPr lang="en-US" i="1" dirty="0"/>
                    </a:p>
                  </a:txBody>
                  <a:tcPr/>
                </a:tc>
                <a:tc>
                  <a:txBody>
                    <a:bodyPr/>
                    <a:lstStyle/>
                    <a:p>
                      <a:r>
                        <a:rPr lang="en-US" sz="1800" b="0" kern="1200" dirty="0" err="1">
                          <a:solidFill>
                            <a:schemeClr val="dk1"/>
                          </a:solidFill>
                          <a:effectLst/>
                        </a:rPr>
                        <a:t>Meropidae</a:t>
                      </a:r>
                      <a:endParaRPr lang="en-US" dirty="0"/>
                    </a:p>
                  </a:txBody>
                  <a:tcPr/>
                </a:tc>
                <a:tc>
                  <a:txBody>
                    <a:bodyPr/>
                    <a:lstStyle/>
                    <a:p>
                      <a:r>
                        <a:rPr lang="en-US" sz="1800" b="0" kern="1200" dirty="0">
                          <a:solidFill>
                            <a:schemeClr val="dk1"/>
                          </a:solidFill>
                          <a:effectLst/>
                        </a:rPr>
                        <a:t>Least Concern (Population increasing)</a:t>
                      </a:r>
                      <a:endParaRPr lang="en-US" dirty="0"/>
                    </a:p>
                  </a:txBody>
                  <a:tcPr/>
                </a:tc>
                <a:tc>
                  <a:txBody>
                    <a:bodyPr/>
                    <a:lstStyle/>
                    <a:p>
                      <a:r>
                        <a:rPr lang="en-US" dirty="0"/>
                        <a:t>Insectivores (mainly honey bees)</a:t>
                      </a:r>
                    </a:p>
                  </a:txBody>
                  <a:tcPr/>
                </a:tc>
                <a:extLst>
                  <a:ext uri="{0D108BD9-81ED-4DB2-BD59-A6C34878D82A}">
                    <a16:rowId xmlns:a16="http://schemas.microsoft.com/office/drawing/2014/main" val="2065736716"/>
                  </a:ext>
                </a:extLst>
              </a:tr>
              <a:tr h="825431">
                <a:tc>
                  <a:txBody>
                    <a:bodyPr/>
                    <a:lstStyle/>
                    <a:p>
                      <a:r>
                        <a:rPr lang="en-US" dirty="0"/>
                        <a:t>10. White-throated kingfisher</a:t>
                      </a:r>
                    </a:p>
                  </a:txBody>
                  <a:tcPr/>
                </a:tc>
                <a:tc>
                  <a:txBody>
                    <a:bodyPr/>
                    <a:lstStyle/>
                    <a:p>
                      <a:r>
                        <a:rPr lang="en-US" i="1" dirty="0"/>
                        <a:t>Halcyon </a:t>
                      </a:r>
                      <a:r>
                        <a:rPr lang="en-US" i="1" dirty="0" err="1"/>
                        <a:t>smyrnensis</a:t>
                      </a:r>
                      <a:endParaRPr lang="en-US" i="1" dirty="0"/>
                    </a:p>
                  </a:txBody>
                  <a:tcPr/>
                </a:tc>
                <a:tc>
                  <a:txBody>
                    <a:bodyPr/>
                    <a:lstStyle/>
                    <a:p>
                      <a:r>
                        <a:rPr lang="en-US" sz="1800" b="0" kern="1200" dirty="0" err="1">
                          <a:solidFill>
                            <a:schemeClr val="dk1"/>
                          </a:solidFill>
                          <a:effectLst/>
                        </a:rPr>
                        <a:t>Alcedinidae</a:t>
                      </a:r>
                      <a:endParaRPr lang="en-US" dirty="0"/>
                    </a:p>
                  </a:txBody>
                  <a:tcPr/>
                </a:tc>
                <a:tc>
                  <a:txBody>
                    <a:bodyPr/>
                    <a:lstStyle/>
                    <a:p>
                      <a:r>
                        <a:rPr lang="en-US" sz="1800" b="0" kern="1200" dirty="0">
                          <a:solidFill>
                            <a:schemeClr val="dk1"/>
                          </a:solidFill>
                          <a:effectLst/>
                        </a:rPr>
                        <a:t>Least Concern (Population increasing)</a:t>
                      </a:r>
                      <a:endParaRPr lang="en-US" dirty="0"/>
                    </a:p>
                  </a:txBody>
                  <a:tcPr/>
                </a:tc>
                <a:tc>
                  <a:txBody>
                    <a:bodyPr/>
                    <a:lstStyle/>
                    <a:p>
                      <a:r>
                        <a:rPr lang="en-US" dirty="0"/>
                        <a:t>Carnivores and piscivores</a:t>
                      </a:r>
                    </a:p>
                  </a:txBody>
                  <a:tcPr/>
                </a:tc>
                <a:extLst>
                  <a:ext uri="{0D108BD9-81ED-4DB2-BD59-A6C34878D82A}">
                    <a16:rowId xmlns:a16="http://schemas.microsoft.com/office/drawing/2014/main" val="1314317563"/>
                  </a:ext>
                </a:extLst>
              </a:tr>
              <a:tr h="825431">
                <a:tc>
                  <a:txBody>
                    <a:bodyPr/>
                    <a:lstStyle/>
                    <a:p>
                      <a:r>
                        <a:rPr lang="en-US" dirty="0"/>
                        <a:t>11. Common Tailorbird</a:t>
                      </a:r>
                    </a:p>
                  </a:txBody>
                  <a:tcPr/>
                </a:tc>
                <a:tc>
                  <a:txBody>
                    <a:bodyPr/>
                    <a:lstStyle/>
                    <a:p>
                      <a:r>
                        <a:rPr lang="en-US" i="1" dirty="0" err="1"/>
                        <a:t>Orthotomus</a:t>
                      </a:r>
                      <a:r>
                        <a:rPr lang="en-US" i="1" dirty="0"/>
                        <a:t> </a:t>
                      </a:r>
                      <a:r>
                        <a:rPr lang="en-US" i="1" dirty="0" err="1"/>
                        <a:t>sutorius</a:t>
                      </a:r>
                      <a:endParaRPr lang="en-US" i="1" dirty="0"/>
                    </a:p>
                  </a:txBody>
                  <a:tcPr/>
                </a:tc>
                <a:tc>
                  <a:txBody>
                    <a:bodyPr/>
                    <a:lstStyle/>
                    <a:p>
                      <a:r>
                        <a:rPr lang="en-US" sz="1800" b="0" i="0" kern="1200" dirty="0" err="1">
                          <a:solidFill>
                            <a:schemeClr val="dk1"/>
                          </a:solidFill>
                          <a:effectLst/>
                          <a:latin typeface="+mn-lt"/>
                          <a:ea typeface="+mn-ea"/>
                          <a:cs typeface="+mn-cs"/>
                        </a:rPr>
                        <a:t>Cisticolidae</a:t>
                      </a:r>
                      <a:endParaRPr lang="en-US" dirty="0"/>
                    </a:p>
                  </a:txBody>
                  <a:tcPr/>
                </a:tc>
                <a:tc>
                  <a:txBody>
                    <a:bodyPr/>
                    <a:lstStyle/>
                    <a:p>
                      <a:r>
                        <a:rPr lang="en-US" sz="1800" b="0" i="0" kern="1200" dirty="0">
                          <a:solidFill>
                            <a:schemeClr val="dk1"/>
                          </a:solidFill>
                          <a:effectLst/>
                          <a:latin typeface="+mn-lt"/>
                          <a:ea typeface="+mn-ea"/>
                          <a:cs typeface="+mn-cs"/>
                        </a:rPr>
                        <a:t>Least Concern (Population stable)</a:t>
                      </a:r>
                      <a:endParaRPr lang="en-US" dirty="0"/>
                    </a:p>
                  </a:txBody>
                  <a:tcPr/>
                </a:tc>
                <a:tc>
                  <a:txBody>
                    <a:bodyPr/>
                    <a:lstStyle/>
                    <a:p>
                      <a:r>
                        <a:rPr lang="en-US" dirty="0"/>
                        <a:t>Insectivores </a:t>
                      </a:r>
                    </a:p>
                  </a:txBody>
                  <a:tcPr/>
                </a:tc>
                <a:extLst>
                  <a:ext uri="{0D108BD9-81ED-4DB2-BD59-A6C34878D82A}">
                    <a16:rowId xmlns:a16="http://schemas.microsoft.com/office/drawing/2014/main" val="2868701203"/>
                  </a:ext>
                </a:extLst>
              </a:tr>
              <a:tr h="825431">
                <a:tc>
                  <a:txBody>
                    <a:bodyPr/>
                    <a:lstStyle/>
                    <a:p>
                      <a:r>
                        <a:rPr lang="en-US" dirty="0"/>
                        <a:t>12. Red whiskered bulbul</a:t>
                      </a:r>
                    </a:p>
                  </a:txBody>
                  <a:tcPr/>
                </a:tc>
                <a:tc>
                  <a:txBody>
                    <a:bodyPr/>
                    <a:lstStyle/>
                    <a:p>
                      <a:r>
                        <a:rPr lang="en-US" sz="1800" i="1" dirty="0" err="1"/>
                        <a:t>Pycnonotus</a:t>
                      </a:r>
                      <a:r>
                        <a:rPr lang="en-US" sz="1800" i="1" dirty="0"/>
                        <a:t> </a:t>
                      </a:r>
                      <a:r>
                        <a:rPr lang="en-US" sz="1800" i="1" dirty="0" err="1"/>
                        <a:t>jocosus</a:t>
                      </a:r>
                      <a:endParaRPr lang="en-US" i="1" dirty="0"/>
                    </a:p>
                  </a:txBody>
                  <a:tcPr/>
                </a:tc>
                <a:tc>
                  <a:txBody>
                    <a:bodyPr/>
                    <a:lstStyle/>
                    <a:p>
                      <a:r>
                        <a:rPr lang="en-US" sz="1800" b="0" i="0" kern="1200" dirty="0">
                          <a:solidFill>
                            <a:schemeClr val="dk1"/>
                          </a:solidFill>
                          <a:effectLst/>
                          <a:latin typeface="+mn-lt"/>
                          <a:ea typeface="+mn-ea"/>
                          <a:cs typeface="+mn-cs"/>
                        </a:rPr>
                        <a:t>Pycnonotidae</a:t>
                      </a:r>
                      <a:endParaRPr lang="en-US" dirty="0"/>
                    </a:p>
                  </a:txBody>
                  <a:tcPr/>
                </a:tc>
                <a:tc>
                  <a:txBody>
                    <a:bodyPr/>
                    <a:lstStyle/>
                    <a:p>
                      <a:r>
                        <a:rPr lang="en-US" sz="1800" b="0" i="0" kern="1200" dirty="0">
                          <a:solidFill>
                            <a:schemeClr val="dk1"/>
                          </a:solidFill>
                          <a:effectLst/>
                          <a:latin typeface="+mn-lt"/>
                          <a:ea typeface="+mn-ea"/>
                          <a:cs typeface="+mn-cs"/>
                        </a:rPr>
                        <a:t>Least Concern (Population decreasing)</a:t>
                      </a:r>
                      <a:endParaRPr lang="en-US" dirty="0"/>
                    </a:p>
                  </a:txBody>
                  <a:tcPr/>
                </a:tc>
                <a:tc>
                  <a:txBody>
                    <a:bodyPr/>
                    <a:lstStyle/>
                    <a:p>
                      <a:r>
                        <a:rPr lang="en-US" dirty="0"/>
                        <a:t>nectarivores</a:t>
                      </a:r>
                    </a:p>
                  </a:txBody>
                  <a:tcPr/>
                </a:tc>
                <a:extLst>
                  <a:ext uri="{0D108BD9-81ED-4DB2-BD59-A6C34878D82A}">
                    <a16:rowId xmlns:a16="http://schemas.microsoft.com/office/drawing/2014/main" val="1226384805"/>
                  </a:ext>
                </a:extLst>
              </a:tr>
              <a:tr h="478226">
                <a:tc>
                  <a:txBody>
                    <a:bodyPr/>
                    <a:lstStyle/>
                    <a:p>
                      <a:r>
                        <a:rPr lang="en-US" dirty="0"/>
                        <a:t>13. Jungle Babbler</a:t>
                      </a:r>
                    </a:p>
                  </a:txBody>
                  <a:tcPr/>
                </a:tc>
                <a:tc>
                  <a:txBody>
                    <a:bodyPr/>
                    <a:lstStyle/>
                    <a:p>
                      <a:r>
                        <a:rPr lang="en-US" i="1" dirty="0" err="1"/>
                        <a:t>Turdoides</a:t>
                      </a:r>
                      <a:r>
                        <a:rPr lang="en-US" i="1" dirty="0"/>
                        <a:t> striata</a:t>
                      </a:r>
                    </a:p>
                  </a:txBody>
                  <a:tcPr/>
                </a:tc>
                <a:tc>
                  <a:txBody>
                    <a:bodyPr/>
                    <a:lstStyle/>
                    <a:p>
                      <a:r>
                        <a:rPr lang="en-US" sz="1800" b="0" i="0" kern="1200" dirty="0" err="1">
                          <a:solidFill>
                            <a:schemeClr val="dk1"/>
                          </a:solidFill>
                          <a:effectLst/>
                          <a:latin typeface="+mn-lt"/>
                          <a:ea typeface="+mn-ea"/>
                          <a:cs typeface="+mn-cs"/>
                        </a:rPr>
                        <a:t>Leiothrichidae</a:t>
                      </a:r>
                      <a:endParaRPr lang="en-US" dirty="0"/>
                    </a:p>
                  </a:txBody>
                  <a:tcPr/>
                </a:tc>
                <a:tc>
                  <a:txBody>
                    <a:bodyPr/>
                    <a:lstStyle/>
                    <a:p>
                      <a:r>
                        <a:rPr lang="en-US" sz="1800" b="0" i="0" kern="1200" dirty="0">
                          <a:solidFill>
                            <a:schemeClr val="dk1"/>
                          </a:solidFill>
                          <a:effectLst/>
                          <a:latin typeface="+mn-lt"/>
                          <a:ea typeface="+mn-ea"/>
                          <a:cs typeface="+mn-cs"/>
                        </a:rPr>
                        <a:t>Least Concern (Population stable)</a:t>
                      </a:r>
                      <a:endParaRPr lang="en-US" dirty="0"/>
                    </a:p>
                  </a:txBody>
                  <a:tcPr/>
                </a:tc>
                <a:tc>
                  <a:txBody>
                    <a:bodyPr/>
                    <a:lstStyle/>
                    <a:p>
                      <a:r>
                        <a:rPr lang="en-US" dirty="0"/>
                        <a:t>Insectivores </a:t>
                      </a:r>
                    </a:p>
                  </a:txBody>
                  <a:tcPr/>
                </a:tc>
                <a:extLst>
                  <a:ext uri="{0D108BD9-81ED-4DB2-BD59-A6C34878D82A}">
                    <a16:rowId xmlns:a16="http://schemas.microsoft.com/office/drawing/2014/main" val="1958473740"/>
                  </a:ext>
                </a:extLst>
              </a:tr>
              <a:tr h="478226">
                <a:tc>
                  <a:txBody>
                    <a:bodyPr/>
                    <a:lstStyle/>
                    <a:p>
                      <a:r>
                        <a:rPr lang="en-US" dirty="0"/>
                        <a:t>14. Indian Roller</a:t>
                      </a:r>
                    </a:p>
                  </a:txBody>
                  <a:tcPr/>
                </a:tc>
                <a:tc>
                  <a:txBody>
                    <a:bodyPr/>
                    <a:lstStyle/>
                    <a:p>
                      <a:r>
                        <a:rPr lang="en-US" i="1" dirty="0"/>
                        <a:t>Coracias </a:t>
                      </a:r>
                      <a:r>
                        <a:rPr lang="en-US" i="1" dirty="0" err="1"/>
                        <a:t>benghalensis</a:t>
                      </a:r>
                      <a:r>
                        <a:rPr lang="en-US" i="1" dirty="0"/>
                        <a:t> </a:t>
                      </a:r>
                    </a:p>
                  </a:txBody>
                  <a:tcPr/>
                </a:tc>
                <a:tc>
                  <a:txBody>
                    <a:bodyPr/>
                    <a:lstStyle/>
                    <a:p>
                      <a:r>
                        <a:rPr lang="en-US" sz="1800" b="0" kern="1200" dirty="0" err="1">
                          <a:solidFill>
                            <a:schemeClr val="dk1"/>
                          </a:solidFill>
                          <a:effectLst/>
                        </a:rPr>
                        <a:t>Coraciidae</a:t>
                      </a:r>
                      <a:endParaRPr lang="en-US" dirty="0"/>
                    </a:p>
                  </a:txBody>
                  <a:tcPr/>
                </a:tc>
                <a:tc>
                  <a:txBody>
                    <a:bodyPr/>
                    <a:lstStyle/>
                    <a:p>
                      <a:r>
                        <a:rPr lang="en-US" sz="1800" b="0" i="0" kern="1200" dirty="0">
                          <a:solidFill>
                            <a:schemeClr val="dk1"/>
                          </a:solidFill>
                          <a:effectLst/>
                          <a:latin typeface="+mn-lt"/>
                          <a:ea typeface="+mn-ea"/>
                          <a:cs typeface="+mn-cs"/>
                        </a:rPr>
                        <a:t>Least Concern (Population increasing)</a:t>
                      </a:r>
                      <a:endParaRPr lang="en-US" dirty="0"/>
                    </a:p>
                  </a:txBody>
                  <a:tcPr/>
                </a:tc>
                <a:tc>
                  <a:txBody>
                    <a:bodyPr/>
                    <a:lstStyle/>
                    <a:p>
                      <a:r>
                        <a:rPr lang="en-US" dirty="0"/>
                        <a:t>carnivores</a:t>
                      </a:r>
                    </a:p>
                  </a:txBody>
                  <a:tcPr/>
                </a:tc>
                <a:extLst>
                  <a:ext uri="{0D108BD9-81ED-4DB2-BD59-A6C34878D82A}">
                    <a16:rowId xmlns:a16="http://schemas.microsoft.com/office/drawing/2014/main" val="2600133735"/>
                  </a:ext>
                </a:extLst>
              </a:tr>
              <a:tr h="478226">
                <a:tc>
                  <a:txBody>
                    <a:bodyPr/>
                    <a:lstStyle/>
                    <a:p>
                      <a:r>
                        <a:rPr lang="en-US" dirty="0"/>
                        <a:t>15. Greater Coucal</a:t>
                      </a:r>
                    </a:p>
                  </a:txBody>
                  <a:tcPr/>
                </a:tc>
                <a:tc>
                  <a:txBody>
                    <a:bodyPr/>
                    <a:lstStyle/>
                    <a:p>
                      <a:r>
                        <a:rPr lang="en-US" i="1" dirty="0" err="1"/>
                        <a:t>Centropus</a:t>
                      </a:r>
                      <a:r>
                        <a:rPr lang="en-US" i="1" dirty="0"/>
                        <a:t> sinensis</a:t>
                      </a:r>
                    </a:p>
                  </a:txBody>
                  <a:tcPr/>
                </a:tc>
                <a:tc>
                  <a:txBody>
                    <a:bodyPr/>
                    <a:lstStyle/>
                    <a:p>
                      <a:r>
                        <a:rPr lang="en-US" sz="1800" b="0" i="0" kern="1200" dirty="0" err="1">
                          <a:solidFill>
                            <a:schemeClr val="dk1"/>
                          </a:solidFill>
                          <a:effectLst/>
                          <a:latin typeface="+mn-lt"/>
                          <a:ea typeface="+mn-ea"/>
                          <a:cs typeface="+mn-cs"/>
                        </a:rPr>
                        <a:t>Cuculidae</a:t>
                      </a:r>
                      <a:endParaRPr lang="en-US" dirty="0"/>
                    </a:p>
                  </a:txBody>
                  <a:tcPr/>
                </a:tc>
                <a:tc>
                  <a:txBody>
                    <a:bodyPr/>
                    <a:lstStyle/>
                    <a:p>
                      <a:r>
                        <a:rPr lang="en-US" sz="1800" b="0" i="0" kern="1200" dirty="0">
                          <a:solidFill>
                            <a:schemeClr val="dk1"/>
                          </a:solidFill>
                          <a:effectLst/>
                          <a:latin typeface="+mn-lt"/>
                          <a:ea typeface="+mn-ea"/>
                          <a:cs typeface="+mn-cs"/>
                        </a:rPr>
                        <a:t>Least Concern (Population stable)</a:t>
                      </a:r>
                      <a:endParaRPr lang="en-US" dirty="0"/>
                    </a:p>
                  </a:txBody>
                  <a:tcPr/>
                </a:tc>
                <a:tc>
                  <a:txBody>
                    <a:bodyPr/>
                    <a:lstStyle/>
                    <a:p>
                      <a:r>
                        <a:rPr lang="en-US" dirty="0"/>
                        <a:t>Insectivores </a:t>
                      </a:r>
                    </a:p>
                  </a:txBody>
                  <a:tcPr/>
                </a:tc>
                <a:extLst>
                  <a:ext uri="{0D108BD9-81ED-4DB2-BD59-A6C34878D82A}">
                    <a16:rowId xmlns:a16="http://schemas.microsoft.com/office/drawing/2014/main" val="2608383730"/>
                  </a:ext>
                </a:extLst>
              </a:tr>
            </a:tbl>
          </a:graphicData>
        </a:graphic>
      </p:graphicFrame>
    </p:spTree>
    <p:extLst>
      <p:ext uri="{BB962C8B-B14F-4D97-AF65-F5344CB8AC3E}">
        <p14:creationId xmlns:p14="http://schemas.microsoft.com/office/powerpoint/2010/main" val="3289471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BF1461-6B04-5C4F-33F6-BDD4CAB73AE1}"/>
              </a:ext>
            </a:extLst>
          </p:cNvPr>
          <p:cNvSpPr txBox="1"/>
          <p:nvPr/>
        </p:nvSpPr>
        <p:spPr>
          <a:xfrm>
            <a:off x="4037427" y="155825"/>
            <a:ext cx="3907832" cy="707886"/>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Data analysis</a:t>
            </a:r>
          </a:p>
        </p:txBody>
      </p:sp>
      <p:sp>
        <p:nvSpPr>
          <p:cNvPr id="5" name="TextBox 4">
            <a:extLst>
              <a:ext uri="{FF2B5EF4-FFF2-40B4-BE49-F238E27FC236}">
                <a16:creationId xmlns:a16="http://schemas.microsoft.com/office/drawing/2014/main" id="{25A796AB-2681-858A-0165-9F8C6AAE3209}"/>
              </a:ext>
            </a:extLst>
          </p:cNvPr>
          <p:cNvSpPr txBox="1"/>
          <p:nvPr/>
        </p:nvSpPr>
        <p:spPr>
          <a:xfrm>
            <a:off x="1086496" y="939997"/>
            <a:ext cx="10019008"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Classification of birds studied on the basis of feeding habits</a:t>
            </a:r>
          </a:p>
          <a:p>
            <a:endParaRPr lang="en-US" sz="3200"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676D4600-8EEE-2D03-1E10-1249197109C6}"/>
              </a:ext>
            </a:extLst>
          </p:cNvPr>
          <p:cNvGraphicFramePr>
            <a:graphicFrameLocks noGrp="1"/>
          </p:cNvGraphicFramePr>
          <p:nvPr>
            <p:extLst>
              <p:ext uri="{D42A27DB-BD31-4B8C-83A1-F6EECF244321}">
                <p14:modId xmlns:p14="http://schemas.microsoft.com/office/powerpoint/2010/main" val="2630828153"/>
              </p:ext>
            </p:extLst>
          </p:nvPr>
        </p:nvGraphicFramePr>
        <p:xfrm>
          <a:off x="700572" y="2096039"/>
          <a:ext cx="10764596" cy="4606134"/>
        </p:xfrm>
        <a:graphic>
          <a:graphicData uri="http://schemas.openxmlformats.org/drawingml/2006/table">
            <a:tbl>
              <a:tblPr firstRow="1" bandRow="1">
                <a:tableStyleId>{5C22544A-7EE6-4342-B048-85BDC9FD1C3A}</a:tableStyleId>
              </a:tblPr>
              <a:tblGrid>
                <a:gridCol w="2691149">
                  <a:extLst>
                    <a:ext uri="{9D8B030D-6E8A-4147-A177-3AD203B41FA5}">
                      <a16:colId xmlns:a16="http://schemas.microsoft.com/office/drawing/2014/main" val="3022373558"/>
                    </a:ext>
                  </a:extLst>
                </a:gridCol>
                <a:gridCol w="2691149">
                  <a:extLst>
                    <a:ext uri="{9D8B030D-6E8A-4147-A177-3AD203B41FA5}">
                      <a16:colId xmlns:a16="http://schemas.microsoft.com/office/drawing/2014/main" val="4149616625"/>
                    </a:ext>
                  </a:extLst>
                </a:gridCol>
                <a:gridCol w="2691149">
                  <a:extLst>
                    <a:ext uri="{9D8B030D-6E8A-4147-A177-3AD203B41FA5}">
                      <a16:colId xmlns:a16="http://schemas.microsoft.com/office/drawing/2014/main" val="1889795516"/>
                    </a:ext>
                  </a:extLst>
                </a:gridCol>
                <a:gridCol w="2691149">
                  <a:extLst>
                    <a:ext uri="{9D8B030D-6E8A-4147-A177-3AD203B41FA5}">
                      <a16:colId xmlns:a16="http://schemas.microsoft.com/office/drawing/2014/main" val="3155875027"/>
                    </a:ext>
                  </a:extLst>
                </a:gridCol>
              </a:tblGrid>
              <a:tr h="510561">
                <a:tc>
                  <a:txBody>
                    <a:bodyPr/>
                    <a:lstStyle/>
                    <a:p>
                      <a:r>
                        <a:rPr lang="en-US" dirty="0">
                          <a:latin typeface="Times New Roman" panose="02020603050405020304" pitchFamily="18" charset="0"/>
                          <a:cs typeface="Times New Roman" panose="02020603050405020304" pitchFamily="18" charset="0"/>
                        </a:rPr>
                        <a:t>Carnivores </a:t>
                      </a:r>
                    </a:p>
                  </a:txBody>
                  <a:tcPr/>
                </a:tc>
                <a:tc>
                  <a:txBody>
                    <a:bodyPr/>
                    <a:lstStyle/>
                    <a:p>
                      <a:r>
                        <a:rPr lang="en-US" dirty="0">
                          <a:latin typeface="Times New Roman" panose="02020603050405020304" pitchFamily="18" charset="0"/>
                          <a:cs typeface="Times New Roman" panose="02020603050405020304" pitchFamily="18" charset="0"/>
                        </a:rPr>
                        <a:t>Omnivores </a:t>
                      </a:r>
                    </a:p>
                  </a:txBody>
                  <a:tcPr/>
                </a:tc>
                <a:tc>
                  <a:txBody>
                    <a:bodyPr/>
                    <a:lstStyle/>
                    <a:p>
                      <a:r>
                        <a:rPr lang="en-US" dirty="0">
                          <a:latin typeface="Times New Roman" panose="02020603050405020304" pitchFamily="18" charset="0"/>
                          <a:cs typeface="Times New Roman" panose="02020603050405020304" pitchFamily="18" charset="0"/>
                        </a:rPr>
                        <a:t>Insectivores </a:t>
                      </a:r>
                    </a:p>
                  </a:txBody>
                  <a:tcPr/>
                </a:tc>
                <a:tc>
                  <a:txBody>
                    <a:bodyPr/>
                    <a:lstStyle/>
                    <a:p>
                      <a:r>
                        <a:rPr lang="en-US" dirty="0">
                          <a:latin typeface="Times New Roman" panose="02020603050405020304" pitchFamily="18" charset="0"/>
                          <a:cs typeface="Times New Roman" panose="02020603050405020304" pitchFamily="18" charset="0"/>
                        </a:rPr>
                        <a:t>Nectarivores </a:t>
                      </a:r>
                    </a:p>
                  </a:txBody>
                  <a:tcPr/>
                </a:tc>
                <a:extLst>
                  <a:ext uri="{0D108BD9-81ED-4DB2-BD59-A6C34878D82A}">
                    <a16:rowId xmlns:a16="http://schemas.microsoft.com/office/drawing/2014/main" val="1107356785"/>
                  </a:ext>
                </a:extLst>
              </a:tr>
              <a:tr h="510561">
                <a:tc>
                  <a:txBody>
                    <a:bodyPr/>
                    <a:lstStyle/>
                    <a:p>
                      <a:r>
                        <a:rPr lang="en-US" dirty="0">
                          <a:latin typeface="Times New Roman" panose="02020603050405020304" pitchFamily="18" charset="0"/>
                          <a:cs typeface="Times New Roman" panose="02020603050405020304" pitchFamily="18" charset="0"/>
                        </a:rPr>
                        <a:t>Black kite</a:t>
                      </a:r>
                    </a:p>
                  </a:txBody>
                  <a:tcPr/>
                </a:tc>
                <a:tc>
                  <a:txBody>
                    <a:bodyPr/>
                    <a:lstStyle/>
                    <a:p>
                      <a:r>
                        <a:rPr lang="en-US" dirty="0">
                          <a:latin typeface="Times New Roman" panose="02020603050405020304" pitchFamily="18" charset="0"/>
                          <a:cs typeface="Times New Roman" panose="02020603050405020304" pitchFamily="18" charset="0"/>
                        </a:rPr>
                        <a:t>Indian </a:t>
                      </a:r>
                      <a:r>
                        <a:rPr lang="en-US" dirty="0" err="1">
                          <a:latin typeface="Times New Roman" panose="02020603050405020304" pitchFamily="18" charset="0"/>
                          <a:cs typeface="Times New Roman" panose="02020603050405020304" pitchFamily="18" charset="0"/>
                        </a:rPr>
                        <a:t>Koel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Jungle babbler</a:t>
                      </a:r>
                    </a:p>
                  </a:txBody>
                  <a:tcPr/>
                </a:tc>
                <a:tc>
                  <a:txBody>
                    <a:bodyPr/>
                    <a:lstStyle/>
                    <a:p>
                      <a:r>
                        <a:rPr lang="en-US" dirty="0">
                          <a:latin typeface="Times New Roman" panose="02020603050405020304" pitchFamily="18" charset="0"/>
                          <a:cs typeface="Times New Roman" panose="02020603050405020304" pitchFamily="18" charset="0"/>
                        </a:rPr>
                        <a:t>Red whiskered bulbul</a:t>
                      </a:r>
                    </a:p>
                  </a:txBody>
                  <a:tcPr/>
                </a:tc>
                <a:extLst>
                  <a:ext uri="{0D108BD9-81ED-4DB2-BD59-A6C34878D82A}">
                    <a16:rowId xmlns:a16="http://schemas.microsoft.com/office/drawing/2014/main" val="1449426288"/>
                  </a:ext>
                </a:extLst>
              </a:tr>
              <a:tr h="521646">
                <a:tc>
                  <a:txBody>
                    <a:bodyPr/>
                    <a:lstStyle/>
                    <a:p>
                      <a:r>
                        <a:rPr lang="en-US" dirty="0">
                          <a:latin typeface="Times New Roman" panose="02020603050405020304" pitchFamily="18" charset="0"/>
                          <a:cs typeface="Times New Roman" panose="02020603050405020304" pitchFamily="18" charset="0"/>
                        </a:rPr>
                        <a:t>White throated kingfisher</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Jungle mynah</a:t>
                      </a:r>
                    </a:p>
                  </a:txBody>
                  <a:tcPr/>
                </a:tc>
                <a:tc>
                  <a:txBody>
                    <a:bodyPr/>
                    <a:lstStyle/>
                    <a:p>
                      <a:r>
                        <a:rPr lang="en-US" dirty="0">
                          <a:latin typeface="Times New Roman" panose="02020603050405020304" pitchFamily="18" charset="0"/>
                          <a:cs typeface="Times New Roman" panose="02020603050405020304" pitchFamily="18" charset="0"/>
                        </a:rPr>
                        <a:t>Ashy </a:t>
                      </a:r>
                      <a:r>
                        <a:rPr lang="en-US" dirty="0" err="1">
                          <a:latin typeface="Times New Roman" panose="02020603050405020304" pitchFamily="18" charset="0"/>
                          <a:cs typeface="Times New Roman" panose="02020603050405020304" pitchFamily="18" charset="0"/>
                        </a:rPr>
                        <a:t>prinia</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9257298"/>
                  </a:ext>
                </a:extLst>
              </a:tr>
              <a:tr h="510561">
                <a:tc>
                  <a:txBody>
                    <a:bodyPr/>
                    <a:lstStyle/>
                    <a:p>
                      <a:r>
                        <a:rPr lang="en-US" dirty="0">
                          <a:latin typeface="Times New Roman" panose="02020603050405020304" pitchFamily="18" charset="0"/>
                          <a:cs typeface="Times New Roman" panose="02020603050405020304" pitchFamily="18" charset="0"/>
                        </a:rPr>
                        <a:t>River tern</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Green bee eater</a:t>
                      </a:r>
                    </a:p>
                  </a:txBody>
                  <a:tcPr/>
                </a:tc>
                <a:tc>
                  <a:txBody>
                    <a:bodyPr/>
                    <a:lstStyle/>
                    <a:p>
                      <a:r>
                        <a:rPr lang="en-US" dirty="0">
                          <a:latin typeface="Times New Roman" panose="02020603050405020304" pitchFamily="18" charset="0"/>
                          <a:cs typeface="Times New Roman" panose="02020603050405020304" pitchFamily="18" charset="0"/>
                        </a:rPr>
                        <a:t>Purple </a:t>
                      </a:r>
                      <a:r>
                        <a:rPr lang="en-US" dirty="0" err="1">
                          <a:latin typeface="Times New Roman" panose="02020603050405020304" pitchFamily="18" charset="0"/>
                          <a:cs typeface="Times New Roman" panose="02020603050405020304" pitchFamily="18" charset="0"/>
                        </a:rPr>
                        <a:t>rumped</a:t>
                      </a:r>
                      <a:r>
                        <a:rPr lang="en-US" dirty="0">
                          <a:latin typeface="Times New Roman" panose="02020603050405020304" pitchFamily="18" charset="0"/>
                          <a:cs typeface="Times New Roman" panose="02020603050405020304" pitchFamily="18" charset="0"/>
                        </a:rPr>
                        <a:t> sunbird</a:t>
                      </a:r>
                    </a:p>
                  </a:txBody>
                  <a:tcPr/>
                </a:tc>
                <a:extLst>
                  <a:ext uri="{0D108BD9-81ED-4DB2-BD59-A6C34878D82A}">
                    <a16:rowId xmlns:a16="http://schemas.microsoft.com/office/drawing/2014/main" val="1398062134"/>
                  </a:ext>
                </a:extLst>
              </a:tr>
              <a:tr h="510561">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Greater coucal</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8279674"/>
                  </a:ext>
                </a:extLst>
              </a:tr>
              <a:tr h="510561">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Cattle egret</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4447168"/>
                  </a:ext>
                </a:extLst>
              </a:tr>
              <a:tr h="510561">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Pied bush chat</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84978299"/>
                  </a:ext>
                </a:extLst>
              </a:tr>
              <a:tr h="510561">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Indian roller</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99138762"/>
                  </a:ext>
                </a:extLst>
              </a:tr>
              <a:tr h="510561">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Common tailor bird</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5460592"/>
                  </a:ext>
                </a:extLst>
              </a:tr>
            </a:tbl>
          </a:graphicData>
        </a:graphic>
      </p:graphicFrame>
    </p:spTree>
    <p:extLst>
      <p:ext uri="{BB962C8B-B14F-4D97-AF65-F5344CB8AC3E}">
        <p14:creationId xmlns:p14="http://schemas.microsoft.com/office/powerpoint/2010/main" val="211248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indian roller">
            <a:extLst>
              <a:ext uri="{FF2B5EF4-FFF2-40B4-BE49-F238E27FC236}">
                <a16:creationId xmlns:a16="http://schemas.microsoft.com/office/drawing/2014/main" id="{1BC868BD-1CD6-EA95-42F2-F7923D429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1204" y="153041"/>
            <a:ext cx="2138971" cy="344828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jungle babbler">
            <a:extLst>
              <a:ext uri="{FF2B5EF4-FFF2-40B4-BE49-F238E27FC236}">
                <a16:creationId xmlns:a16="http://schemas.microsoft.com/office/drawing/2014/main" id="{C0DCB96E-536A-5F8D-6550-0F5C9277F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89" y="3444409"/>
            <a:ext cx="2972972" cy="31956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07E692-8250-5986-519E-3ABC5028A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88" y="153041"/>
            <a:ext cx="2913183" cy="30643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2" descr="Jungle Myna Pictures and Detail (Acridotheres fuscus)">
            <a:extLst>
              <a:ext uri="{FF2B5EF4-FFF2-40B4-BE49-F238E27FC236}">
                <a16:creationId xmlns:a16="http://schemas.microsoft.com/office/drawing/2014/main" id="{F7253AAD-DC8C-404C-9B49-20148256D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1943" y="177980"/>
            <a:ext cx="3084050" cy="301450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8973E0F-D63E-6870-FB67-EE85CFEA985B}"/>
              </a:ext>
            </a:extLst>
          </p:cNvPr>
          <p:cNvPicPr>
            <a:picLocks noChangeAspect="1"/>
          </p:cNvPicPr>
          <p:nvPr/>
        </p:nvPicPr>
        <p:blipFill>
          <a:blip r:embed="rId6"/>
          <a:stretch>
            <a:fillRect/>
          </a:stretch>
        </p:blipFill>
        <p:spPr>
          <a:xfrm>
            <a:off x="3373021" y="3444409"/>
            <a:ext cx="2972972" cy="31956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2" descr="Image result for greater coucal">
            <a:extLst>
              <a:ext uri="{FF2B5EF4-FFF2-40B4-BE49-F238E27FC236}">
                <a16:creationId xmlns:a16="http://schemas.microsoft.com/office/drawing/2014/main" id="{CE211804-2A4B-C0BE-B38B-E3EF94E071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6623" y="3429000"/>
            <a:ext cx="2346658" cy="325796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2" descr="Image result for the green bee eater">
            <a:extLst>
              <a:ext uri="{FF2B5EF4-FFF2-40B4-BE49-F238E27FC236}">
                <a16:creationId xmlns:a16="http://schemas.microsoft.com/office/drawing/2014/main" id="{22E1CBCE-3B27-A1E0-93E9-E059BD0750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3908" y="3444409"/>
            <a:ext cx="2799469" cy="31956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7" name="Picture 2" descr="Pied Bush Chat | Bubo Birding">
            <a:extLst>
              <a:ext uri="{FF2B5EF4-FFF2-40B4-BE49-F238E27FC236}">
                <a16:creationId xmlns:a16="http://schemas.microsoft.com/office/drawing/2014/main" id="{C2B7F2D8-F9D5-B1EE-684A-B930B2E6FD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3908" y="179975"/>
            <a:ext cx="3084050" cy="306438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00E5706-2E71-7278-7C20-BB2BD4897C86}"/>
              </a:ext>
            </a:extLst>
          </p:cNvPr>
          <p:cNvSpPr>
            <a:spLocks noGrp="1"/>
          </p:cNvSpPr>
          <p:nvPr>
            <p:ph type="title"/>
          </p:nvPr>
        </p:nvSpPr>
        <p:spPr>
          <a:xfrm>
            <a:off x="4639408" y="2890911"/>
            <a:ext cx="2913183" cy="1076177"/>
          </a:xfrm>
        </p:spPr>
        <p:style>
          <a:lnRef idx="1">
            <a:schemeClr val="accent6"/>
          </a:lnRef>
          <a:fillRef idx="2">
            <a:schemeClr val="accent6"/>
          </a:fillRef>
          <a:effectRef idx="1">
            <a:schemeClr val="accent6"/>
          </a:effectRef>
          <a:fontRef idx="minor">
            <a:schemeClr val="dk1"/>
          </a:fontRef>
        </p:style>
        <p:txBody>
          <a:bodyPr/>
          <a:lstStyle/>
          <a:p>
            <a:r>
              <a:rPr lang="en-US" dirty="0"/>
              <a:t>Insectivores</a:t>
            </a:r>
          </a:p>
        </p:txBody>
      </p:sp>
      <p:sp>
        <p:nvSpPr>
          <p:cNvPr id="2" name="Footer Placeholder 1">
            <a:extLst>
              <a:ext uri="{FF2B5EF4-FFF2-40B4-BE49-F238E27FC236}">
                <a16:creationId xmlns:a16="http://schemas.microsoft.com/office/drawing/2014/main" id="{7E564B30-D4D0-5A08-5695-0E4625BD0B27}"/>
              </a:ext>
            </a:extLst>
          </p:cNvPr>
          <p:cNvSpPr>
            <a:spLocks noGrp="1"/>
          </p:cNvSpPr>
          <p:nvPr>
            <p:ph type="ftr" sz="quarter" idx="11"/>
          </p:nvPr>
        </p:nvSpPr>
        <p:spPr>
          <a:xfrm>
            <a:off x="356342" y="6475436"/>
            <a:ext cx="7305900" cy="279400"/>
          </a:xfrm>
        </p:spPr>
        <p:txBody>
          <a:bodyPr/>
          <a:lstStyle/>
          <a:p>
            <a:r>
              <a:rPr lang="en-US" dirty="0"/>
              <a:t>Lake symposium 2022-2023</a:t>
            </a:r>
          </a:p>
        </p:txBody>
      </p:sp>
      <p:sp>
        <p:nvSpPr>
          <p:cNvPr id="3" name="Slide Number Placeholder 2">
            <a:extLst>
              <a:ext uri="{FF2B5EF4-FFF2-40B4-BE49-F238E27FC236}">
                <a16:creationId xmlns:a16="http://schemas.microsoft.com/office/drawing/2014/main" id="{6E49BFFB-A6D6-3BFE-CAB0-42646A52468B}"/>
              </a:ext>
            </a:extLst>
          </p:cNvPr>
          <p:cNvSpPr>
            <a:spLocks noGrp="1"/>
          </p:cNvSpPr>
          <p:nvPr>
            <p:ph type="sldNum" sz="quarter" idx="12"/>
          </p:nvPr>
        </p:nvSpPr>
        <p:spPr>
          <a:xfrm>
            <a:off x="10625249" y="6503834"/>
            <a:ext cx="542697" cy="279400"/>
          </a:xfrm>
        </p:spPr>
        <p:txBody>
          <a:bodyPr/>
          <a:lstStyle/>
          <a:p>
            <a:fld id="{39F03CF8-3438-49BA-88CF-F0EB884D77FC}" type="slidenum">
              <a:rPr lang="en-US" smtClean="0"/>
              <a:t>25</a:t>
            </a:fld>
            <a:endParaRPr lang="en-US" dirty="0"/>
          </a:p>
        </p:txBody>
      </p:sp>
      <p:sp>
        <p:nvSpPr>
          <p:cNvPr id="14" name="TextBox 13">
            <a:extLst>
              <a:ext uri="{FF2B5EF4-FFF2-40B4-BE49-F238E27FC236}">
                <a16:creationId xmlns:a16="http://schemas.microsoft.com/office/drawing/2014/main" id="{5543EDAE-A7BF-53DE-1265-F9CEE5E9FEF7}"/>
              </a:ext>
            </a:extLst>
          </p:cNvPr>
          <p:cNvSpPr txBox="1"/>
          <p:nvPr/>
        </p:nvSpPr>
        <p:spPr>
          <a:xfrm>
            <a:off x="851087" y="177980"/>
            <a:ext cx="121155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Cattle egret</a:t>
            </a:r>
          </a:p>
        </p:txBody>
      </p:sp>
      <p:sp>
        <p:nvSpPr>
          <p:cNvPr id="15" name="TextBox 14">
            <a:extLst>
              <a:ext uri="{FF2B5EF4-FFF2-40B4-BE49-F238E27FC236}">
                <a16:creationId xmlns:a16="http://schemas.microsoft.com/office/drawing/2014/main" id="{0A12DA4D-6B4E-530D-FFCE-5AC9EF2C2D25}"/>
              </a:ext>
            </a:extLst>
          </p:cNvPr>
          <p:cNvSpPr txBox="1"/>
          <p:nvPr/>
        </p:nvSpPr>
        <p:spPr>
          <a:xfrm>
            <a:off x="858724" y="6270752"/>
            <a:ext cx="146770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Jungle babbler</a:t>
            </a:r>
          </a:p>
        </p:txBody>
      </p:sp>
      <p:sp>
        <p:nvSpPr>
          <p:cNvPr id="16" name="TextBox 15">
            <a:extLst>
              <a:ext uri="{FF2B5EF4-FFF2-40B4-BE49-F238E27FC236}">
                <a16:creationId xmlns:a16="http://schemas.microsoft.com/office/drawing/2014/main" id="{72972FB3-E6C1-E51A-3FB6-DE88CF37D819}"/>
              </a:ext>
            </a:extLst>
          </p:cNvPr>
          <p:cNvSpPr txBox="1"/>
          <p:nvPr/>
        </p:nvSpPr>
        <p:spPr>
          <a:xfrm>
            <a:off x="7263981" y="114118"/>
            <a:ext cx="149932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Pied bush chat</a:t>
            </a:r>
          </a:p>
        </p:txBody>
      </p:sp>
      <p:sp>
        <p:nvSpPr>
          <p:cNvPr id="17" name="TextBox 16">
            <a:extLst>
              <a:ext uri="{FF2B5EF4-FFF2-40B4-BE49-F238E27FC236}">
                <a16:creationId xmlns:a16="http://schemas.microsoft.com/office/drawing/2014/main" id="{BCC3ECD1-5ED3-F693-BBAE-459D54C818FD}"/>
              </a:ext>
            </a:extLst>
          </p:cNvPr>
          <p:cNvSpPr txBox="1"/>
          <p:nvPr/>
        </p:nvSpPr>
        <p:spPr>
          <a:xfrm>
            <a:off x="10386928" y="111004"/>
            <a:ext cx="129394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Indian roller</a:t>
            </a:r>
          </a:p>
        </p:txBody>
      </p:sp>
      <p:sp>
        <p:nvSpPr>
          <p:cNvPr id="19" name="TextBox 18">
            <a:extLst>
              <a:ext uri="{FF2B5EF4-FFF2-40B4-BE49-F238E27FC236}">
                <a16:creationId xmlns:a16="http://schemas.microsoft.com/office/drawing/2014/main" id="{8C7175C4-D469-63E6-0ABB-F4A852171323}"/>
              </a:ext>
            </a:extLst>
          </p:cNvPr>
          <p:cNvSpPr txBox="1"/>
          <p:nvPr/>
        </p:nvSpPr>
        <p:spPr>
          <a:xfrm>
            <a:off x="3738832" y="197897"/>
            <a:ext cx="139576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Jungle mynah</a:t>
            </a:r>
          </a:p>
        </p:txBody>
      </p:sp>
      <p:sp>
        <p:nvSpPr>
          <p:cNvPr id="21" name="TextBox 20">
            <a:extLst>
              <a:ext uri="{FF2B5EF4-FFF2-40B4-BE49-F238E27FC236}">
                <a16:creationId xmlns:a16="http://schemas.microsoft.com/office/drawing/2014/main" id="{C9D36B21-C005-BADB-8722-8D59DD02ECF8}"/>
              </a:ext>
            </a:extLst>
          </p:cNvPr>
          <p:cNvSpPr txBox="1"/>
          <p:nvPr/>
        </p:nvSpPr>
        <p:spPr>
          <a:xfrm>
            <a:off x="7263981" y="6161649"/>
            <a:ext cx="160492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Green bee eater</a:t>
            </a:r>
          </a:p>
        </p:txBody>
      </p:sp>
      <p:sp>
        <p:nvSpPr>
          <p:cNvPr id="22" name="TextBox 21">
            <a:extLst>
              <a:ext uri="{FF2B5EF4-FFF2-40B4-BE49-F238E27FC236}">
                <a16:creationId xmlns:a16="http://schemas.microsoft.com/office/drawing/2014/main" id="{3CD49D20-F853-7223-83D1-3FD36A36FB70}"/>
              </a:ext>
            </a:extLst>
          </p:cNvPr>
          <p:cNvSpPr txBox="1"/>
          <p:nvPr/>
        </p:nvSpPr>
        <p:spPr>
          <a:xfrm>
            <a:off x="10233376" y="6290770"/>
            <a:ext cx="149912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Greater coucal</a:t>
            </a:r>
          </a:p>
        </p:txBody>
      </p:sp>
      <p:sp>
        <p:nvSpPr>
          <p:cNvPr id="23" name="TextBox 22">
            <a:extLst>
              <a:ext uri="{FF2B5EF4-FFF2-40B4-BE49-F238E27FC236}">
                <a16:creationId xmlns:a16="http://schemas.microsoft.com/office/drawing/2014/main" id="{D074302B-57AF-FF8D-9EA1-F380A0E1EB15}"/>
              </a:ext>
            </a:extLst>
          </p:cNvPr>
          <p:cNvSpPr txBox="1"/>
          <p:nvPr/>
        </p:nvSpPr>
        <p:spPr>
          <a:xfrm>
            <a:off x="3871095" y="6189883"/>
            <a:ext cx="197682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Common tailor bird</a:t>
            </a:r>
          </a:p>
        </p:txBody>
      </p:sp>
    </p:spTree>
    <p:extLst>
      <p:ext uri="{BB962C8B-B14F-4D97-AF65-F5344CB8AC3E}">
        <p14:creationId xmlns:p14="http://schemas.microsoft.com/office/powerpoint/2010/main" val="38016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154E-95F9-E3A9-FE20-800DDCC69F9E}"/>
              </a:ext>
            </a:extLst>
          </p:cNvPr>
          <p:cNvSpPr>
            <a:spLocks noGrp="1"/>
          </p:cNvSpPr>
          <p:nvPr>
            <p:ph type="title"/>
          </p:nvPr>
        </p:nvSpPr>
        <p:spPr>
          <a:xfrm>
            <a:off x="1295402" y="982132"/>
            <a:ext cx="3642358" cy="1303867"/>
          </a:xfrm>
        </p:spPr>
        <p:style>
          <a:lnRef idx="1">
            <a:schemeClr val="accent6"/>
          </a:lnRef>
          <a:fillRef idx="2">
            <a:schemeClr val="accent6"/>
          </a:fillRef>
          <a:effectRef idx="1">
            <a:schemeClr val="accent6"/>
          </a:effectRef>
          <a:fontRef idx="minor">
            <a:schemeClr val="dk1"/>
          </a:fontRef>
        </p:style>
        <p:txBody>
          <a:bodyPr/>
          <a:lstStyle/>
          <a:p>
            <a:r>
              <a:rPr lang="en-US" b="1" dirty="0">
                <a:latin typeface="Times New Roman" panose="02020603050405020304" pitchFamily="18" charset="0"/>
                <a:cs typeface="Times New Roman" panose="02020603050405020304" pitchFamily="18" charset="0"/>
              </a:rPr>
              <a:t>Omnivores </a:t>
            </a:r>
          </a:p>
        </p:txBody>
      </p:sp>
      <p:sp>
        <p:nvSpPr>
          <p:cNvPr id="3" name="Footer Placeholder 2">
            <a:extLst>
              <a:ext uri="{FF2B5EF4-FFF2-40B4-BE49-F238E27FC236}">
                <a16:creationId xmlns:a16="http://schemas.microsoft.com/office/drawing/2014/main" id="{03D3096E-440D-6693-CEDB-8710610FDB8F}"/>
              </a:ext>
            </a:extLst>
          </p:cNvPr>
          <p:cNvSpPr>
            <a:spLocks noGrp="1"/>
          </p:cNvSpPr>
          <p:nvPr>
            <p:ph type="ftr" sz="quarter" idx="11"/>
          </p:nvPr>
        </p:nvSpPr>
        <p:spPr>
          <a:xfrm>
            <a:off x="732693" y="6578600"/>
            <a:ext cx="7305900" cy="279400"/>
          </a:xfrm>
        </p:spPr>
        <p:txBody>
          <a:bodyPr/>
          <a:lstStyle/>
          <a:p>
            <a:r>
              <a:rPr lang="en-US" dirty="0"/>
              <a:t>Lake symposium 2022-2023</a:t>
            </a:r>
          </a:p>
        </p:txBody>
      </p:sp>
      <p:pic>
        <p:nvPicPr>
          <p:cNvPr id="5" name="Picture 2" descr="Asian Koel - Eudynamys scolopaceus - Birds of the World">
            <a:extLst>
              <a:ext uri="{FF2B5EF4-FFF2-40B4-BE49-F238E27FC236}">
                <a16:creationId xmlns:a16="http://schemas.microsoft.com/office/drawing/2014/main" id="{BB7D6860-A261-D3BC-9EAF-1126AFABC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068" y="519202"/>
            <a:ext cx="6652919" cy="58195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extBox 6">
            <a:extLst>
              <a:ext uri="{FF2B5EF4-FFF2-40B4-BE49-F238E27FC236}">
                <a16:creationId xmlns:a16="http://schemas.microsoft.com/office/drawing/2014/main" id="{39FEE59F-A719-1123-AA00-50D4F03E23AD}"/>
              </a:ext>
            </a:extLst>
          </p:cNvPr>
          <p:cNvSpPr txBox="1"/>
          <p:nvPr/>
        </p:nvSpPr>
        <p:spPr>
          <a:xfrm>
            <a:off x="10128738" y="5904701"/>
            <a:ext cx="125425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Indian </a:t>
            </a:r>
            <a:r>
              <a:rPr lang="en-US" dirty="0" err="1"/>
              <a:t>Koel</a:t>
            </a:r>
            <a:endParaRPr lang="en-US" dirty="0"/>
          </a:p>
        </p:txBody>
      </p:sp>
    </p:spTree>
    <p:extLst>
      <p:ext uri="{BB962C8B-B14F-4D97-AF65-F5344CB8AC3E}">
        <p14:creationId xmlns:p14="http://schemas.microsoft.com/office/powerpoint/2010/main" val="3585528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82F7-22F3-C60D-2E3B-273E15612CE9}"/>
              </a:ext>
            </a:extLst>
          </p:cNvPr>
          <p:cNvSpPr>
            <a:spLocks noGrp="1"/>
          </p:cNvSpPr>
          <p:nvPr>
            <p:ph type="title"/>
          </p:nvPr>
        </p:nvSpPr>
        <p:spPr>
          <a:xfrm>
            <a:off x="4097375" y="925777"/>
            <a:ext cx="3581398" cy="1303867"/>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Carnivores</a:t>
            </a:r>
          </a:p>
        </p:txBody>
      </p:sp>
      <p:sp>
        <p:nvSpPr>
          <p:cNvPr id="3" name="Footer Placeholder 2">
            <a:extLst>
              <a:ext uri="{FF2B5EF4-FFF2-40B4-BE49-F238E27FC236}">
                <a16:creationId xmlns:a16="http://schemas.microsoft.com/office/drawing/2014/main" id="{F76087BF-CC8B-79E3-C231-8EF297624A9E}"/>
              </a:ext>
            </a:extLst>
          </p:cNvPr>
          <p:cNvSpPr>
            <a:spLocks noGrp="1"/>
          </p:cNvSpPr>
          <p:nvPr>
            <p:ph type="ftr" sz="quarter" idx="11"/>
          </p:nvPr>
        </p:nvSpPr>
        <p:spPr>
          <a:xfrm>
            <a:off x="310662" y="6560105"/>
            <a:ext cx="7305900" cy="279400"/>
          </a:xfrm>
        </p:spPr>
        <p:txBody>
          <a:bodyPr/>
          <a:lstStyle/>
          <a:p>
            <a:r>
              <a:rPr lang="en-US" dirty="0"/>
              <a:t>Lake symposium 2022-2023</a:t>
            </a:r>
          </a:p>
        </p:txBody>
      </p:sp>
      <p:sp>
        <p:nvSpPr>
          <p:cNvPr id="4" name="Slide Number Placeholder 3">
            <a:extLst>
              <a:ext uri="{FF2B5EF4-FFF2-40B4-BE49-F238E27FC236}">
                <a16:creationId xmlns:a16="http://schemas.microsoft.com/office/drawing/2014/main" id="{EE4877B1-AD3A-C8FE-BDFF-9D0727EB25C0}"/>
              </a:ext>
            </a:extLst>
          </p:cNvPr>
          <p:cNvSpPr>
            <a:spLocks noGrp="1"/>
          </p:cNvSpPr>
          <p:nvPr>
            <p:ph type="sldNum" sz="quarter" idx="12"/>
          </p:nvPr>
        </p:nvSpPr>
        <p:spPr>
          <a:xfrm>
            <a:off x="10353901" y="6420405"/>
            <a:ext cx="542697" cy="279400"/>
          </a:xfrm>
        </p:spPr>
        <p:txBody>
          <a:bodyPr/>
          <a:lstStyle/>
          <a:p>
            <a:fld id="{39F03CF8-3438-49BA-88CF-F0EB884D77FC}" type="slidenum">
              <a:rPr lang="en-US" smtClean="0"/>
              <a:t>27</a:t>
            </a:fld>
            <a:endParaRPr lang="en-US"/>
          </a:p>
        </p:txBody>
      </p:sp>
      <p:pic>
        <p:nvPicPr>
          <p:cNvPr id="5" name="Picture 4" descr="River tern - Wikipedia">
            <a:extLst>
              <a:ext uri="{FF2B5EF4-FFF2-40B4-BE49-F238E27FC236}">
                <a16:creationId xmlns:a16="http://schemas.microsoft.com/office/drawing/2014/main" id="{232E8C39-3015-2B22-4CED-2489280C4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62" y="2599966"/>
            <a:ext cx="2991729" cy="358981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 name="Picture 2" descr="Black Kite - Facts, Diet, Habitat &amp; Pictures on Animalia.bio">
            <a:extLst>
              <a:ext uri="{FF2B5EF4-FFF2-40B4-BE49-F238E27FC236}">
                <a16:creationId xmlns:a16="http://schemas.microsoft.com/office/drawing/2014/main" id="{7A365D07-231D-CC73-7187-35C816F3C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961" y="2599965"/>
            <a:ext cx="3968601" cy="35898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2" descr="White-throated Kingfisher also White-breasted Kingfisher (Halcyon  smyrnensis) by Ansel.Ma | Kingfisher, Animals wild, Birds">
            <a:extLst>
              <a:ext uri="{FF2B5EF4-FFF2-40B4-BE49-F238E27FC236}">
                <a16:creationId xmlns:a16="http://schemas.microsoft.com/office/drawing/2014/main" id="{03CC7B8A-AB54-63D6-8259-7AB056ABD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145" y="2599965"/>
            <a:ext cx="3933194" cy="358981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CF4295-90BC-F83C-D512-4640CEFC5408}"/>
              </a:ext>
            </a:extLst>
          </p:cNvPr>
          <p:cNvSpPr txBox="1"/>
          <p:nvPr/>
        </p:nvSpPr>
        <p:spPr>
          <a:xfrm>
            <a:off x="1111348" y="2286987"/>
            <a:ext cx="107170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River </a:t>
            </a:r>
            <a:r>
              <a:rPr lang="en-US" dirty="0" err="1"/>
              <a:t>terb</a:t>
            </a:r>
            <a:endParaRPr lang="en-US" dirty="0"/>
          </a:p>
        </p:txBody>
      </p:sp>
      <p:sp>
        <p:nvSpPr>
          <p:cNvPr id="9" name="TextBox 8">
            <a:extLst>
              <a:ext uri="{FF2B5EF4-FFF2-40B4-BE49-F238E27FC236}">
                <a16:creationId xmlns:a16="http://schemas.microsoft.com/office/drawing/2014/main" id="{51A2D97B-A1E1-77B1-B3AC-28994C904F1D}"/>
              </a:ext>
            </a:extLst>
          </p:cNvPr>
          <p:cNvSpPr txBox="1"/>
          <p:nvPr/>
        </p:nvSpPr>
        <p:spPr>
          <a:xfrm>
            <a:off x="4767300" y="2415299"/>
            <a:ext cx="106009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Black kite</a:t>
            </a:r>
          </a:p>
        </p:txBody>
      </p:sp>
      <p:sp>
        <p:nvSpPr>
          <p:cNvPr id="10" name="TextBox 9">
            <a:extLst>
              <a:ext uri="{FF2B5EF4-FFF2-40B4-BE49-F238E27FC236}">
                <a16:creationId xmlns:a16="http://schemas.microsoft.com/office/drawing/2014/main" id="{07832561-53CF-CEC8-184A-D27887EDB7F7}"/>
              </a:ext>
            </a:extLst>
          </p:cNvPr>
          <p:cNvSpPr txBox="1"/>
          <p:nvPr/>
        </p:nvSpPr>
        <p:spPr>
          <a:xfrm>
            <a:off x="9069136" y="2471653"/>
            <a:ext cx="247439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White throated kingfisher</a:t>
            </a:r>
          </a:p>
        </p:txBody>
      </p:sp>
    </p:spTree>
    <p:extLst>
      <p:ext uri="{BB962C8B-B14F-4D97-AF65-F5344CB8AC3E}">
        <p14:creationId xmlns:p14="http://schemas.microsoft.com/office/powerpoint/2010/main" val="177878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6963-8A92-8DEE-31C2-B586193D04D8}"/>
              </a:ext>
            </a:extLst>
          </p:cNvPr>
          <p:cNvSpPr>
            <a:spLocks noGrp="1"/>
          </p:cNvSpPr>
          <p:nvPr>
            <p:ph type="title"/>
          </p:nvPr>
        </p:nvSpPr>
        <p:spPr>
          <a:xfrm>
            <a:off x="3757249" y="0"/>
            <a:ext cx="4247269" cy="1303867"/>
          </a:xfrm>
          <a:ln>
            <a:solidFill>
              <a:srgbClr val="FF0000"/>
            </a:solidFill>
          </a:ln>
        </p:spPr>
        <p:style>
          <a:lnRef idx="1">
            <a:schemeClr val="accent6"/>
          </a:lnRef>
          <a:fillRef idx="2">
            <a:schemeClr val="accent6"/>
          </a:fillRef>
          <a:effectRef idx="1">
            <a:schemeClr val="accent6"/>
          </a:effectRef>
          <a:fontRef idx="minor">
            <a:schemeClr val="dk1"/>
          </a:fontRef>
        </p:style>
        <p:txBody>
          <a:bodyPr/>
          <a:lstStyle/>
          <a:p>
            <a:r>
              <a:rPr lang="en-US" b="1" dirty="0">
                <a:latin typeface="Times New Roman" panose="02020603050405020304" pitchFamily="18" charset="0"/>
                <a:cs typeface="Times New Roman" panose="02020603050405020304" pitchFamily="18" charset="0"/>
              </a:rPr>
              <a:t>Nectarivores</a:t>
            </a:r>
          </a:p>
        </p:txBody>
      </p:sp>
      <p:sp>
        <p:nvSpPr>
          <p:cNvPr id="3" name="Footer Placeholder 2">
            <a:extLst>
              <a:ext uri="{FF2B5EF4-FFF2-40B4-BE49-F238E27FC236}">
                <a16:creationId xmlns:a16="http://schemas.microsoft.com/office/drawing/2014/main" id="{D86CE8DD-6829-288D-E3B9-C916D4817F20}"/>
              </a:ext>
            </a:extLst>
          </p:cNvPr>
          <p:cNvSpPr>
            <a:spLocks noGrp="1"/>
          </p:cNvSpPr>
          <p:nvPr>
            <p:ph type="ftr" sz="quarter" idx="11"/>
          </p:nvPr>
        </p:nvSpPr>
        <p:spPr>
          <a:xfrm>
            <a:off x="0" y="6461369"/>
            <a:ext cx="7305900" cy="279400"/>
          </a:xfrm>
        </p:spPr>
        <p:txBody>
          <a:bodyPr/>
          <a:lstStyle/>
          <a:p>
            <a:r>
              <a:rPr lang="en-US"/>
              <a:t>Lake symposium 2022-2023</a:t>
            </a:r>
          </a:p>
        </p:txBody>
      </p:sp>
      <p:sp>
        <p:nvSpPr>
          <p:cNvPr id="4" name="Slide Number Placeholder 3">
            <a:extLst>
              <a:ext uri="{FF2B5EF4-FFF2-40B4-BE49-F238E27FC236}">
                <a16:creationId xmlns:a16="http://schemas.microsoft.com/office/drawing/2014/main" id="{297975D7-6773-2D46-7893-CB4C98606F14}"/>
              </a:ext>
            </a:extLst>
          </p:cNvPr>
          <p:cNvSpPr>
            <a:spLocks noGrp="1"/>
          </p:cNvSpPr>
          <p:nvPr>
            <p:ph type="sldNum" sz="quarter" idx="12"/>
          </p:nvPr>
        </p:nvSpPr>
        <p:spPr>
          <a:xfrm>
            <a:off x="10775932" y="6461369"/>
            <a:ext cx="542697" cy="279400"/>
          </a:xfrm>
        </p:spPr>
        <p:txBody>
          <a:bodyPr/>
          <a:lstStyle/>
          <a:p>
            <a:fld id="{39F03CF8-3438-49BA-88CF-F0EB884D77FC}" type="slidenum">
              <a:rPr lang="en-US" smtClean="0"/>
              <a:t>28</a:t>
            </a:fld>
            <a:endParaRPr lang="en-US"/>
          </a:p>
        </p:txBody>
      </p:sp>
      <p:pic>
        <p:nvPicPr>
          <p:cNvPr id="5" name="Picture 2" descr="Ashy Prinia - eBird">
            <a:extLst>
              <a:ext uri="{FF2B5EF4-FFF2-40B4-BE49-F238E27FC236}">
                <a16:creationId xmlns:a16="http://schemas.microsoft.com/office/drawing/2014/main" id="{7F06815B-B330-7069-23F5-35CE59AF0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91" y="2469970"/>
            <a:ext cx="3224967" cy="309325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 name="WhatsApp Video 2022-11-06 at 10.58.18">
            <a:hlinkClick r:id="" action="ppaction://media"/>
            <a:extLst>
              <a:ext uri="{FF2B5EF4-FFF2-40B4-BE49-F238E27FC236}">
                <a16:creationId xmlns:a16="http://schemas.microsoft.com/office/drawing/2014/main" id="{C1C7DC94-3ADF-FD96-0C8D-30B73DB7BB1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032769" y="2463353"/>
            <a:ext cx="2935662" cy="2942186"/>
          </a:xfrm>
          <a:prstGeom prst="rect">
            <a:avLst/>
          </a:prstGeom>
          <a:ln w="9525" cap="flat">
            <a:solidFill>
              <a:srgbClr val="383838"/>
            </a:solidFill>
          </a:ln>
          <a:effectLst>
            <a:outerShdw blurRad="152400" dist="317500" dir="6000000" sx="105000" sy="105000" algn="tl" rotWithShape="0">
              <a:srgbClr val="000000">
                <a:alpha val="30000"/>
              </a:srgbClr>
            </a:outerShdw>
          </a:effectLst>
          <a:scene3d>
            <a:camera prst="perspectiveRight" fov="2100000">
              <a:rot lat="0" lon="20400000" rev="0"/>
            </a:camera>
            <a:lightRig rig="threePt" dir="t"/>
          </a:scene3d>
          <a:sp3d extrusionH="889000" prstMaterial="matte">
            <a:extrusionClr>
              <a:srgbClr val="777777"/>
            </a:extrusionClr>
          </a:sp3d>
        </p:spPr>
      </p:pic>
      <p:pic>
        <p:nvPicPr>
          <p:cNvPr id="7" name="Picture 2" descr="Image result for red whiskered bulbul">
            <a:extLst>
              <a:ext uri="{FF2B5EF4-FFF2-40B4-BE49-F238E27FC236}">
                <a16:creationId xmlns:a16="http://schemas.microsoft.com/office/drawing/2014/main" id="{0E26FF5B-EAF2-79C9-CA2E-32E2A278D4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0883" y="2606584"/>
            <a:ext cx="4716061" cy="282002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97497B-CCC9-DF62-79C6-E3E42B54AFE7}"/>
              </a:ext>
            </a:extLst>
          </p:cNvPr>
          <p:cNvSpPr txBox="1"/>
          <p:nvPr/>
        </p:nvSpPr>
        <p:spPr>
          <a:xfrm>
            <a:off x="1153550" y="5808959"/>
            <a:ext cx="126829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Ashy </a:t>
            </a:r>
            <a:r>
              <a:rPr lang="en-US" dirty="0" err="1">
                <a:latin typeface="Times New Roman" panose="02020603050405020304" pitchFamily="18" charset="0"/>
                <a:cs typeface="Times New Roman" panose="02020603050405020304" pitchFamily="18" charset="0"/>
              </a:rPr>
              <a:t>prinia</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C29C75E-C897-40C5-A174-F596F047E034}"/>
              </a:ext>
            </a:extLst>
          </p:cNvPr>
          <p:cNvSpPr txBox="1"/>
          <p:nvPr/>
        </p:nvSpPr>
        <p:spPr>
          <a:xfrm>
            <a:off x="4990569" y="5624293"/>
            <a:ext cx="221086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Red whiskered bulbul</a:t>
            </a:r>
          </a:p>
        </p:txBody>
      </p:sp>
      <p:sp>
        <p:nvSpPr>
          <p:cNvPr id="10" name="TextBox 9">
            <a:extLst>
              <a:ext uri="{FF2B5EF4-FFF2-40B4-BE49-F238E27FC236}">
                <a16:creationId xmlns:a16="http://schemas.microsoft.com/office/drawing/2014/main" id="{B1D77D3A-6547-5A72-83B1-BB3CE0018AC1}"/>
              </a:ext>
            </a:extLst>
          </p:cNvPr>
          <p:cNvSpPr txBox="1"/>
          <p:nvPr/>
        </p:nvSpPr>
        <p:spPr>
          <a:xfrm>
            <a:off x="9481625" y="5576295"/>
            <a:ext cx="230063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Purple </a:t>
            </a:r>
            <a:r>
              <a:rPr lang="en-US" dirty="0" err="1">
                <a:latin typeface="Times New Roman" panose="02020603050405020304" pitchFamily="18" charset="0"/>
                <a:cs typeface="Times New Roman" panose="02020603050405020304" pitchFamily="18" charset="0"/>
              </a:rPr>
              <a:t>rumped</a:t>
            </a:r>
            <a:r>
              <a:rPr lang="en-US" dirty="0">
                <a:latin typeface="Times New Roman" panose="02020603050405020304" pitchFamily="18" charset="0"/>
                <a:cs typeface="Times New Roman" panose="02020603050405020304" pitchFamily="18" charset="0"/>
              </a:rPr>
              <a:t> sunbird</a:t>
            </a:r>
          </a:p>
        </p:txBody>
      </p:sp>
    </p:spTree>
    <p:extLst>
      <p:ext uri="{BB962C8B-B14F-4D97-AF65-F5344CB8AC3E}">
        <p14:creationId xmlns:p14="http://schemas.microsoft.com/office/powerpoint/2010/main" val="2588358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93A2-BE4A-2DEF-3D2A-4FCBEED56EDE}"/>
              </a:ext>
            </a:extLst>
          </p:cNvPr>
          <p:cNvSpPr>
            <a:spLocks noGrp="1"/>
          </p:cNvSpPr>
          <p:nvPr>
            <p:ph type="title"/>
          </p:nvPr>
        </p:nvSpPr>
        <p:spPr>
          <a:xfrm>
            <a:off x="3124202" y="0"/>
            <a:ext cx="5639970" cy="1303867"/>
          </a:xfrm>
        </p:spPr>
        <p:style>
          <a:lnRef idx="1">
            <a:schemeClr val="accent6"/>
          </a:lnRef>
          <a:fillRef idx="2">
            <a:schemeClr val="accent6"/>
          </a:fillRef>
          <a:effectRef idx="1">
            <a:schemeClr val="accent6"/>
          </a:effectRef>
          <a:fontRef idx="minor">
            <a:schemeClr val="dk1"/>
          </a:fontRef>
        </p:style>
        <p:txBody>
          <a:bodyPr/>
          <a:lstStyle/>
          <a:p>
            <a:r>
              <a:rPr lang="en-US" b="1" dirty="0">
                <a:latin typeface="Times New Roman" panose="02020603050405020304" pitchFamily="18" charset="0"/>
                <a:cs typeface="Times New Roman" panose="02020603050405020304" pitchFamily="18" charset="0"/>
              </a:rPr>
              <a:t>Observations:</a:t>
            </a:r>
          </a:p>
        </p:txBody>
      </p:sp>
      <p:sp>
        <p:nvSpPr>
          <p:cNvPr id="3" name="Content Placeholder 2">
            <a:extLst>
              <a:ext uri="{FF2B5EF4-FFF2-40B4-BE49-F238E27FC236}">
                <a16:creationId xmlns:a16="http://schemas.microsoft.com/office/drawing/2014/main" id="{5130EB23-3142-EB05-79D1-3E19708202EC}"/>
              </a:ext>
            </a:extLst>
          </p:cNvPr>
          <p:cNvSpPr>
            <a:spLocks noGrp="1"/>
          </p:cNvSpPr>
          <p:nvPr>
            <p:ph idx="1"/>
          </p:nvPr>
        </p:nvSpPr>
        <p:spPr>
          <a:xfrm>
            <a:off x="521132" y="1099429"/>
            <a:ext cx="11149736" cy="5758571"/>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r>
              <a:rPr lang="en-US" sz="3200" dirty="0">
                <a:latin typeface="Times New Roman" panose="02020603050405020304" pitchFamily="18" charset="0"/>
                <a:cs typeface="Times New Roman" panose="02020603050405020304" pitchFamily="18" charset="0"/>
              </a:rPr>
              <a:t>Asian bee eaters are usually found near bee hives because of their habit of eating flying insects.</a:t>
            </a:r>
          </a:p>
          <a:p>
            <a:r>
              <a:rPr lang="en-US" sz="3200" dirty="0">
                <a:latin typeface="Times New Roman" panose="02020603050405020304" pitchFamily="18" charset="0"/>
                <a:cs typeface="Times New Roman" panose="02020603050405020304" pitchFamily="18" charset="0"/>
              </a:rPr>
              <a:t>Birds such as ashy </a:t>
            </a:r>
            <a:r>
              <a:rPr lang="en-US" sz="3200" dirty="0" err="1">
                <a:latin typeface="Times New Roman" panose="02020603050405020304" pitchFamily="18" charset="0"/>
                <a:cs typeface="Times New Roman" panose="02020603050405020304" pitchFamily="18" charset="0"/>
              </a:rPr>
              <a:t>prinia</a:t>
            </a:r>
            <a:r>
              <a:rPr lang="en-US" sz="3200" dirty="0">
                <a:latin typeface="Times New Roman" panose="02020603050405020304" pitchFamily="18" charset="0"/>
                <a:cs typeface="Times New Roman" panose="02020603050405020304" pitchFamily="18" charset="0"/>
              </a:rPr>
              <a:t>, Indian sunbird and pied bush chat which smaller than the size of a sparrow are extremely active.</a:t>
            </a:r>
          </a:p>
          <a:p>
            <a:r>
              <a:rPr lang="en-US" sz="3200" dirty="0">
                <a:latin typeface="Times New Roman" panose="02020603050405020304" pitchFamily="18" charset="0"/>
                <a:cs typeface="Times New Roman" panose="02020603050405020304" pitchFamily="18" charset="0"/>
              </a:rPr>
              <a:t>Male Indian roller are </a:t>
            </a:r>
            <a:r>
              <a:rPr lang="en-GB" sz="3200" dirty="0">
                <a:latin typeface="Times New Roman" panose="02020603050405020304" pitchFamily="18" charset="0"/>
                <a:cs typeface="Times New Roman" panose="02020603050405020304" pitchFamily="18" charset="0"/>
              </a:rPr>
              <a:t>best known for their aerobatic displays of males during the breeding season (March to June).</a:t>
            </a:r>
          </a:p>
          <a:p>
            <a:r>
              <a:rPr lang="en-GB" sz="3200" dirty="0">
                <a:latin typeface="Times New Roman" panose="02020603050405020304" pitchFamily="18" charset="0"/>
                <a:cs typeface="Times New Roman" panose="02020603050405020304" pitchFamily="18" charset="0"/>
              </a:rPr>
              <a:t>The Cattle egrets have an association with the </a:t>
            </a:r>
            <a:r>
              <a:rPr lang="en-GB" sz="3200" dirty="0" err="1">
                <a:latin typeface="Times New Roman" panose="02020603050405020304" pitchFamily="18" charset="0"/>
                <a:cs typeface="Times New Roman" panose="02020603050405020304" pitchFamily="18" charset="0"/>
              </a:rPr>
              <a:t>cattles</a:t>
            </a:r>
            <a:r>
              <a:rPr lang="en-GB" sz="3200" dirty="0">
                <a:latin typeface="Times New Roman" panose="02020603050405020304" pitchFamily="18" charset="0"/>
                <a:cs typeface="Times New Roman" panose="02020603050405020304" pitchFamily="18" charset="0"/>
              </a:rPr>
              <a:t> and hence are often seen with cattle and other livestock.</a:t>
            </a:r>
          </a:p>
          <a:p>
            <a:r>
              <a:rPr lang="en-GB" sz="3200" dirty="0">
                <a:latin typeface="Times New Roman" panose="02020603050405020304" pitchFamily="18" charset="0"/>
                <a:cs typeface="Times New Roman" panose="02020603050405020304" pitchFamily="18" charset="0"/>
              </a:rPr>
              <a:t>Black kites are opportunistic hunters and are more likely to scavenge. They spend much time soaring and gliding in thermals in search of food. Their angled wing and distinctive forked tail make them easy to identify. They are also vociferous with a shrill whinnying call.</a:t>
            </a:r>
          </a:p>
          <a:p>
            <a:r>
              <a:rPr lang="en-GB" sz="3200" dirty="0">
                <a:latin typeface="Times New Roman" panose="02020603050405020304" pitchFamily="18" charset="0"/>
                <a:cs typeface="Times New Roman" panose="02020603050405020304" pitchFamily="18" charset="0"/>
              </a:rPr>
              <a:t>Females lay eggs in the nests of other large birds, including crows, shrikes, and starlings.</a:t>
            </a:r>
          </a:p>
          <a:p>
            <a:r>
              <a:rPr lang="en-GB" sz="3200" dirty="0">
                <a:latin typeface="Times New Roman" panose="02020603050405020304" pitchFamily="18" charset="0"/>
                <a:cs typeface="Times New Roman" panose="02020603050405020304" pitchFamily="18" charset="0"/>
              </a:rPr>
              <a:t>The common tailorbird is a songbird found across tropical Asia. Popular for its nest made of leaves "sewn" together </a:t>
            </a:r>
          </a:p>
          <a:p>
            <a:r>
              <a:rPr lang="en-GB" sz="3200" dirty="0">
                <a:latin typeface="Times New Roman" panose="02020603050405020304" pitchFamily="18" charset="0"/>
                <a:cs typeface="Times New Roman" panose="02020603050405020304" pitchFamily="18" charset="0"/>
              </a:rPr>
              <a:t>When not nesting Red-whiskered bulbuls spend their days in flocks and roost communally in loose groups of a hundred or more birds. They are more often heard than seen, but will often perch conspicuously especially in the mornings when they call from the tops of trees.</a:t>
            </a:r>
          </a:p>
          <a:p>
            <a:r>
              <a:rPr lang="en-GB" sz="3200" dirty="0">
                <a:latin typeface="Times New Roman" panose="02020603050405020304" pitchFamily="18" charset="0"/>
                <a:cs typeface="Times New Roman" panose="02020603050405020304" pitchFamily="18" charset="0"/>
              </a:rPr>
              <a:t>Greater coucals are most active in the warm hours of the morning and in the late afternoon. They sunbathe in the mornings singly or in pairs on the top of vegetation with their wings spread out.</a:t>
            </a:r>
            <a:endParaRPr lang="en-US" sz="3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28044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5E21-87B2-A7F6-1D0F-A40CFF7CFCF7}"/>
              </a:ext>
            </a:extLst>
          </p:cNvPr>
          <p:cNvSpPr>
            <a:spLocks noGrp="1"/>
          </p:cNvSpPr>
          <p:nvPr>
            <p:ph type="title"/>
          </p:nvPr>
        </p:nvSpPr>
        <p:spPr/>
        <p:txBody>
          <a:bodyPr/>
          <a:lstStyle/>
          <a:p>
            <a:r>
              <a:rPr lang="en-US" dirty="0">
                <a:latin typeface="Arial Black" panose="020B0A04020102020204" pitchFamily="34" charset="0"/>
              </a:rPr>
              <a:t>Objectives:</a:t>
            </a:r>
          </a:p>
        </p:txBody>
      </p:sp>
      <p:sp>
        <p:nvSpPr>
          <p:cNvPr id="3" name="Content Placeholder 2">
            <a:extLst>
              <a:ext uri="{FF2B5EF4-FFF2-40B4-BE49-F238E27FC236}">
                <a16:creationId xmlns:a16="http://schemas.microsoft.com/office/drawing/2014/main" id="{49820CF8-B2B9-E022-B68D-BE201D2BCAE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To Identify the various species of birds found in the selected study area.</a:t>
            </a:r>
          </a:p>
          <a:p>
            <a:r>
              <a:rPr lang="en-US" dirty="0">
                <a:latin typeface="Times New Roman" panose="02020603050405020304" pitchFamily="18" charset="0"/>
                <a:cs typeface="Times New Roman" panose="02020603050405020304" pitchFamily="18" charset="0"/>
              </a:rPr>
              <a:t>To study the various behaviors and special characteristics of the identified birds.</a:t>
            </a:r>
          </a:p>
        </p:txBody>
      </p:sp>
      <p:sp>
        <p:nvSpPr>
          <p:cNvPr id="4" name="Footer Placeholder 3">
            <a:extLst>
              <a:ext uri="{FF2B5EF4-FFF2-40B4-BE49-F238E27FC236}">
                <a16:creationId xmlns:a16="http://schemas.microsoft.com/office/drawing/2014/main" id="{FAB8D473-CD71-46E1-9A54-62442913FD5C}"/>
              </a:ext>
            </a:extLst>
          </p:cNvPr>
          <p:cNvSpPr>
            <a:spLocks noGrp="1"/>
          </p:cNvSpPr>
          <p:nvPr>
            <p:ph type="ftr" sz="quarter" idx="11"/>
          </p:nvPr>
        </p:nvSpPr>
        <p:spPr/>
        <p:txBody>
          <a:bodyPr/>
          <a:lstStyle/>
          <a:p>
            <a:r>
              <a:rPr lang="en-US"/>
              <a:t>Lake symposium 2022-2023</a:t>
            </a:r>
          </a:p>
        </p:txBody>
      </p:sp>
      <p:sp>
        <p:nvSpPr>
          <p:cNvPr id="5" name="Slide Number Placeholder 4">
            <a:extLst>
              <a:ext uri="{FF2B5EF4-FFF2-40B4-BE49-F238E27FC236}">
                <a16:creationId xmlns:a16="http://schemas.microsoft.com/office/drawing/2014/main" id="{A91AAC79-C0C8-6B37-3E2A-272D41663A75}"/>
              </a:ext>
            </a:extLst>
          </p:cNvPr>
          <p:cNvSpPr>
            <a:spLocks noGrp="1"/>
          </p:cNvSpPr>
          <p:nvPr>
            <p:ph type="sldNum" sz="quarter" idx="12"/>
          </p:nvPr>
        </p:nvSpPr>
        <p:spPr/>
        <p:txBody>
          <a:bodyPr/>
          <a:lstStyle/>
          <a:p>
            <a:fld id="{39F03CF8-3438-49BA-88CF-F0EB884D77FC}" type="slidenum">
              <a:rPr lang="en-US" smtClean="0"/>
              <a:t>3</a:t>
            </a:fld>
            <a:endParaRPr lang="en-US"/>
          </a:p>
        </p:txBody>
      </p:sp>
    </p:spTree>
    <p:extLst>
      <p:ext uri="{BB962C8B-B14F-4D97-AF65-F5344CB8AC3E}">
        <p14:creationId xmlns:p14="http://schemas.microsoft.com/office/powerpoint/2010/main" val="381813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378A-D9D8-1268-EDC1-E177311DE350}"/>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a:t>Acknowledgement and Reference Links:</a:t>
            </a:r>
          </a:p>
        </p:txBody>
      </p:sp>
      <p:sp>
        <p:nvSpPr>
          <p:cNvPr id="3" name="Content Placeholder 2">
            <a:extLst>
              <a:ext uri="{FF2B5EF4-FFF2-40B4-BE49-F238E27FC236}">
                <a16:creationId xmlns:a16="http://schemas.microsoft.com/office/drawing/2014/main" id="{2C0D4B50-5F46-EDBF-6B6B-1E0A008BBA99}"/>
              </a:ext>
            </a:extLst>
          </p:cNvPr>
          <p:cNvSpPr>
            <a:spLocks noGrp="1"/>
          </p:cNvSpPr>
          <p:nvPr>
            <p:ph idx="1"/>
          </p:nvPr>
        </p:nvSpPr>
        <p:spPr>
          <a:xfrm>
            <a:off x="940904" y="2531165"/>
            <a:ext cx="10389705" cy="3723861"/>
          </a:xfrm>
        </p:spPr>
        <p:txBody>
          <a:bodyPr>
            <a:normAutofit fontScale="85000" lnSpcReduction="10000"/>
          </a:bodyPr>
          <a:lstStyle/>
          <a:p>
            <a:r>
              <a:rPr lang="en-GB" dirty="0">
                <a:latin typeface="Times New Roman" panose="02020603050405020304" pitchFamily="18" charset="0"/>
                <a:cs typeface="Times New Roman" panose="02020603050405020304" pitchFamily="18" charset="0"/>
              </a:rPr>
              <a:t>Thanks to IISc for providing us with such an opportunity to present my hobby in the form of a study. Special thanks to our respectable R&amp;D teachers for their all time support.</a:t>
            </a:r>
          </a:p>
          <a:p>
            <a:endParaRPr lang="en-US" b="1" dirty="0">
              <a:latin typeface="Times New Roman" panose="02020603050405020304" pitchFamily="18" charset="0"/>
              <a:cs typeface="Times New Roman" panose="02020603050405020304" pitchFamily="18" charset="0"/>
              <a:hlinkClick r:id="rId2"/>
            </a:endParaRPr>
          </a:p>
          <a:p>
            <a:r>
              <a:rPr lang="en-US" b="1" dirty="0">
                <a:latin typeface="Times New Roman" panose="02020603050405020304" pitchFamily="18" charset="0"/>
                <a:cs typeface="Times New Roman" panose="02020603050405020304" pitchFamily="18" charset="0"/>
                <a:hlinkClick r:id="rId2"/>
              </a:rPr>
              <a:t>https://en.wikipedia.org/</a:t>
            </a:r>
            <a:endParaRPr lang="en-US" b="1" dirty="0">
              <a:latin typeface="Times New Roman" panose="02020603050405020304" pitchFamily="18" charset="0"/>
              <a:cs typeface="Times New Roman" panose="02020603050405020304" pitchFamily="18" charset="0"/>
            </a:endParaRPr>
          </a:p>
          <a:p>
            <a:pPr algn="l"/>
            <a:r>
              <a:rPr lang="en-GB" b="1" dirty="0">
                <a:latin typeface="Times New Roman" panose="02020603050405020304" pitchFamily="18" charset="0"/>
                <a:cs typeface="Times New Roman" panose="02020603050405020304" pitchFamily="18" charset="0"/>
                <a:hlinkClick r:id="rId3"/>
              </a:rPr>
              <a:t>https://www.allaboutbirds.org</a:t>
            </a:r>
          </a:p>
          <a:p>
            <a:pPr algn="l"/>
            <a:r>
              <a:rPr lang="en-GB" b="1" i="0" u="none" strike="noStrike" dirty="0">
                <a:solidFill>
                  <a:srgbClr val="202124"/>
                </a:solidFill>
                <a:effectLst/>
                <a:latin typeface="Times New Roman" panose="02020603050405020304" pitchFamily="18" charset="0"/>
                <a:cs typeface="Times New Roman" panose="02020603050405020304" pitchFamily="18" charset="0"/>
                <a:hlinkClick r:id="rId3"/>
              </a:rPr>
              <a:t>https://www.google.com/intl/en_in/earth/versions/</a:t>
            </a:r>
          </a:p>
          <a:p>
            <a:pPr algn="l"/>
            <a:r>
              <a:rPr lang="en-GB" b="1" u="sng" dirty="0">
                <a:solidFill>
                  <a:srgbClr val="202124"/>
                </a:solidFill>
                <a:latin typeface="Times New Roman" panose="02020603050405020304" pitchFamily="18" charset="0"/>
                <a:cs typeface="Times New Roman" panose="02020603050405020304" pitchFamily="18" charset="0"/>
              </a:rPr>
              <a:t>Websites visited:</a:t>
            </a:r>
          </a:p>
          <a:p>
            <a:pPr lvl="1"/>
            <a:r>
              <a:rPr lang="en-GB" b="0" i="0" u="none" strike="noStrike" dirty="0">
                <a:solidFill>
                  <a:srgbClr val="202124"/>
                </a:solidFill>
                <a:effectLst/>
                <a:latin typeface="Times New Roman" panose="02020603050405020304" pitchFamily="18" charset="0"/>
                <a:cs typeface="Times New Roman" panose="02020603050405020304" pitchFamily="18" charset="0"/>
              </a:rPr>
              <a:t>eBird</a:t>
            </a:r>
          </a:p>
          <a:p>
            <a:pPr lvl="1"/>
            <a:r>
              <a:rPr lang="en-GB" dirty="0" err="1">
                <a:solidFill>
                  <a:srgbClr val="202124"/>
                </a:solidFill>
                <a:latin typeface="Times New Roman" panose="02020603050405020304" pitchFamily="18" charset="0"/>
                <a:cs typeface="Times New Roman" panose="02020603050405020304" pitchFamily="18" charset="0"/>
              </a:rPr>
              <a:t>Inaturalist</a:t>
            </a:r>
            <a:endParaRPr lang="en-GB" dirty="0">
              <a:solidFill>
                <a:srgbClr val="202124"/>
              </a:solidFill>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B59C673-92D1-1818-0BF1-5C037EC08291}"/>
              </a:ext>
            </a:extLst>
          </p:cNvPr>
          <p:cNvSpPr>
            <a:spLocks noGrp="1"/>
          </p:cNvSpPr>
          <p:nvPr>
            <p:ph type="ftr" sz="quarter" idx="11"/>
          </p:nvPr>
        </p:nvSpPr>
        <p:spPr>
          <a:xfrm>
            <a:off x="1295402" y="6504490"/>
            <a:ext cx="7305900" cy="279400"/>
          </a:xfrm>
        </p:spPr>
        <p:txBody>
          <a:bodyPr/>
          <a:lstStyle/>
          <a:p>
            <a:r>
              <a:rPr lang="en-US" dirty="0"/>
              <a:t>Lake symposium 2022-2023</a:t>
            </a:r>
          </a:p>
        </p:txBody>
      </p:sp>
      <p:sp>
        <p:nvSpPr>
          <p:cNvPr id="5" name="Slide Number Placeholder 4">
            <a:extLst>
              <a:ext uri="{FF2B5EF4-FFF2-40B4-BE49-F238E27FC236}">
                <a16:creationId xmlns:a16="http://schemas.microsoft.com/office/drawing/2014/main" id="{8A059B80-55F4-915C-3140-709FA9C13728}"/>
              </a:ext>
            </a:extLst>
          </p:cNvPr>
          <p:cNvSpPr>
            <a:spLocks noGrp="1"/>
          </p:cNvSpPr>
          <p:nvPr>
            <p:ph type="sldNum" sz="quarter" idx="12"/>
          </p:nvPr>
        </p:nvSpPr>
        <p:spPr>
          <a:xfrm>
            <a:off x="10353901" y="6457860"/>
            <a:ext cx="542697" cy="279400"/>
          </a:xfrm>
        </p:spPr>
        <p:txBody>
          <a:bodyPr/>
          <a:lstStyle/>
          <a:p>
            <a:fld id="{39F03CF8-3438-49BA-88CF-F0EB884D77FC}" type="slidenum">
              <a:rPr lang="en-US" smtClean="0"/>
              <a:t>30</a:t>
            </a:fld>
            <a:endParaRPr lang="en-US" dirty="0"/>
          </a:p>
        </p:txBody>
      </p:sp>
    </p:spTree>
    <p:extLst>
      <p:ext uri="{BB962C8B-B14F-4D97-AF65-F5344CB8AC3E}">
        <p14:creationId xmlns:p14="http://schemas.microsoft.com/office/powerpoint/2010/main" val="1734402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ank You Angel Quotes. QuotesGram">
            <a:extLst>
              <a:ext uri="{FF2B5EF4-FFF2-40B4-BE49-F238E27FC236}">
                <a16:creationId xmlns:a16="http://schemas.microsoft.com/office/drawing/2014/main" id="{35346099-BF47-0FD5-751E-EDDAF68E9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8A991C96-4360-3C55-B9F8-36ACF89FB20C}"/>
              </a:ext>
            </a:extLst>
          </p:cNvPr>
          <p:cNvSpPr/>
          <p:nvPr/>
        </p:nvSpPr>
        <p:spPr>
          <a:xfrm>
            <a:off x="3180523" y="1762539"/>
            <a:ext cx="6016852" cy="2626764"/>
          </a:xfrm>
          <a:prstGeom prst="wedgeRoundRectCallout">
            <a:avLst/>
          </a:prstGeom>
          <a:solidFill>
            <a:schemeClr val="dk1">
              <a:alpha val="68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400" b="1" u="sng" dirty="0">
                <a:solidFill>
                  <a:srgbClr val="FF0000"/>
                </a:solidFill>
              </a:rPr>
              <a:t>By</a:t>
            </a:r>
            <a:r>
              <a:rPr lang="en-IN" sz="4400" b="1" dirty="0">
                <a:solidFill>
                  <a:srgbClr val="FF0000"/>
                </a:solidFill>
              </a:rPr>
              <a:t>:</a:t>
            </a:r>
            <a:br>
              <a:rPr lang="en-IN" sz="3200" b="1" dirty="0">
                <a:solidFill>
                  <a:srgbClr val="FF0000"/>
                </a:solidFill>
              </a:rPr>
            </a:br>
            <a:r>
              <a:rPr lang="en-IN" sz="3200" b="1" dirty="0">
                <a:solidFill>
                  <a:srgbClr val="FF0000"/>
                </a:solidFill>
              </a:rPr>
              <a:t>Radhika Thakur</a:t>
            </a:r>
            <a:br>
              <a:rPr lang="en-IN" sz="3200" b="1" dirty="0">
                <a:solidFill>
                  <a:srgbClr val="FF0000"/>
                </a:solidFill>
              </a:rPr>
            </a:br>
            <a:r>
              <a:rPr lang="en-IN" sz="3200" b="1" dirty="0">
                <a:solidFill>
                  <a:srgbClr val="FF0000"/>
                </a:solidFill>
              </a:rPr>
              <a:t>8</a:t>
            </a:r>
            <a:r>
              <a:rPr lang="en-IN" sz="3200" b="1" baseline="30000" dirty="0">
                <a:solidFill>
                  <a:srgbClr val="FF0000"/>
                </a:solidFill>
              </a:rPr>
              <a:t>th</a:t>
            </a:r>
            <a:r>
              <a:rPr lang="en-IN" sz="3200" b="1" dirty="0">
                <a:solidFill>
                  <a:srgbClr val="FF0000"/>
                </a:solidFill>
              </a:rPr>
              <a:t> B, </a:t>
            </a:r>
            <a:r>
              <a:rPr lang="en-IN" sz="3200" b="1" dirty="0" err="1">
                <a:solidFill>
                  <a:srgbClr val="FF0000"/>
                </a:solidFill>
              </a:rPr>
              <a:t>Vagdevi</a:t>
            </a:r>
            <a:r>
              <a:rPr lang="en-IN" sz="3200" b="1" dirty="0">
                <a:solidFill>
                  <a:srgbClr val="FF0000"/>
                </a:solidFill>
              </a:rPr>
              <a:t> Vilas School, </a:t>
            </a:r>
            <a:r>
              <a:rPr lang="en-IN" sz="3200" b="1" dirty="0" err="1">
                <a:solidFill>
                  <a:srgbClr val="FF0000"/>
                </a:solidFill>
              </a:rPr>
              <a:t>Varthur</a:t>
            </a:r>
            <a:endParaRPr lang="en-IN" sz="3200" b="1" dirty="0">
              <a:solidFill>
                <a:srgbClr val="FF0000"/>
              </a:solidFill>
            </a:endParaRPr>
          </a:p>
        </p:txBody>
      </p:sp>
      <p:sp>
        <p:nvSpPr>
          <p:cNvPr id="3" name="Footer Placeholder 2">
            <a:extLst>
              <a:ext uri="{FF2B5EF4-FFF2-40B4-BE49-F238E27FC236}">
                <a16:creationId xmlns:a16="http://schemas.microsoft.com/office/drawing/2014/main" id="{A1C59539-ED51-A069-D179-A52B34CB9297}"/>
              </a:ext>
            </a:extLst>
          </p:cNvPr>
          <p:cNvSpPr>
            <a:spLocks noGrp="1"/>
          </p:cNvSpPr>
          <p:nvPr>
            <p:ph type="ftr" sz="quarter" idx="11"/>
          </p:nvPr>
        </p:nvSpPr>
        <p:spPr/>
        <p:txBody>
          <a:bodyPr/>
          <a:lstStyle/>
          <a:p>
            <a:r>
              <a:rPr lang="en-US"/>
              <a:t>Lake symposium 2022-2023</a:t>
            </a:r>
          </a:p>
        </p:txBody>
      </p:sp>
      <p:sp>
        <p:nvSpPr>
          <p:cNvPr id="4" name="Slide Number Placeholder 3">
            <a:extLst>
              <a:ext uri="{FF2B5EF4-FFF2-40B4-BE49-F238E27FC236}">
                <a16:creationId xmlns:a16="http://schemas.microsoft.com/office/drawing/2014/main" id="{90E8DBBF-189B-A84A-898E-CE3257A4D8FF}"/>
              </a:ext>
            </a:extLst>
          </p:cNvPr>
          <p:cNvSpPr>
            <a:spLocks noGrp="1"/>
          </p:cNvSpPr>
          <p:nvPr>
            <p:ph type="sldNum" sz="quarter" idx="12"/>
          </p:nvPr>
        </p:nvSpPr>
        <p:spPr/>
        <p:txBody>
          <a:bodyPr/>
          <a:lstStyle/>
          <a:p>
            <a:fld id="{39F03CF8-3438-49BA-88CF-F0EB884D77FC}" type="slidenum">
              <a:rPr lang="en-US" smtClean="0"/>
              <a:t>31</a:t>
            </a:fld>
            <a:endParaRPr lang="en-US"/>
          </a:p>
        </p:txBody>
      </p:sp>
    </p:spTree>
    <p:extLst>
      <p:ext uri="{BB962C8B-B14F-4D97-AF65-F5344CB8AC3E}">
        <p14:creationId xmlns:p14="http://schemas.microsoft.com/office/powerpoint/2010/main" val="10570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68A3-34D1-3BA4-D211-0CC525865E4C}"/>
              </a:ext>
            </a:extLst>
          </p:cNvPr>
          <p:cNvSpPr>
            <a:spLocks noGrp="1"/>
          </p:cNvSpPr>
          <p:nvPr>
            <p:ph type="title"/>
          </p:nvPr>
        </p:nvSpPr>
        <p:spPr>
          <a:xfrm>
            <a:off x="198783" y="5622725"/>
            <a:ext cx="4766268" cy="1234240"/>
          </a:xfrm>
        </p:spPr>
        <p:style>
          <a:lnRef idx="1">
            <a:schemeClr val="dk1"/>
          </a:lnRef>
          <a:fillRef idx="2">
            <a:schemeClr val="dk1"/>
          </a:fillRef>
          <a:effectRef idx="1">
            <a:schemeClr val="dk1"/>
          </a:effectRef>
          <a:fontRef idx="minor">
            <a:schemeClr val="dk1"/>
          </a:fontRef>
        </p:style>
        <p:txBody>
          <a:bodyPr/>
          <a:lstStyle/>
          <a:p>
            <a:pPr algn="ctr"/>
            <a:r>
              <a:rPr lang="en-IN" dirty="0">
                <a:solidFill>
                  <a:schemeClr val="bg1"/>
                </a:solidFill>
                <a:latin typeface="Bahnschrift SemiCondensed" panose="020B0502040204020203" pitchFamily="34" charset="0"/>
              </a:rPr>
              <a:t>🗺️</a:t>
            </a:r>
            <a:r>
              <a:rPr lang="en-US" sz="3600" dirty="0">
                <a:solidFill>
                  <a:schemeClr val="bg1"/>
                </a:solidFill>
                <a:effectLst>
                  <a:glow rad="101600">
                    <a:schemeClr val="tx1"/>
                  </a:glow>
                </a:effectLst>
                <a:latin typeface="Bahnschrift SemiCondensed" panose="020B0502040204020203" pitchFamily="34" charset="0"/>
              </a:rPr>
              <a:t>Location:</a:t>
            </a:r>
          </a:p>
        </p:txBody>
      </p:sp>
      <p:sp>
        <p:nvSpPr>
          <p:cNvPr id="6" name="Action Button: Go Forward or Next 5">
            <a:hlinkClick r:id="" action="ppaction://hlinkshowjump?jump=nextslide" highlightClick="1"/>
            <a:extLst>
              <a:ext uri="{FF2B5EF4-FFF2-40B4-BE49-F238E27FC236}">
                <a16:creationId xmlns:a16="http://schemas.microsoft.com/office/drawing/2014/main" id="{BDD92019-C81B-5239-0F5A-B983D40007CF}"/>
              </a:ext>
            </a:extLst>
          </p:cNvPr>
          <p:cNvSpPr/>
          <p:nvPr/>
        </p:nvSpPr>
        <p:spPr>
          <a:xfrm>
            <a:off x="10893286" y="5803417"/>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Back or Previous 6">
            <a:hlinkClick r:id="" action="ppaction://hlinkshowjump?jump=previousslide" highlightClick="1"/>
            <a:extLst>
              <a:ext uri="{FF2B5EF4-FFF2-40B4-BE49-F238E27FC236}">
                <a16:creationId xmlns:a16="http://schemas.microsoft.com/office/drawing/2014/main" id="{82FD0A01-3E01-24E5-0202-740DAE533C9E}"/>
              </a:ext>
            </a:extLst>
          </p:cNvPr>
          <p:cNvSpPr/>
          <p:nvPr/>
        </p:nvSpPr>
        <p:spPr>
          <a:xfrm>
            <a:off x="9673127" y="5749890"/>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36ADF1-1855-ED98-ED47-A0865FE1BCE0}"/>
              </a:ext>
            </a:extLst>
          </p:cNvPr>
          <p:cNvSpPr txBox="1"/>
          <p:nvPr/>
        </p:nvSpPr>
        <p:spPr>
          <a:xfrm>
            <a:off x="9295440" y="4309451"/>
            <a:ext cx="2769705"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a:effectLst>
                  <a:glow rad="101600">
                    <a:schemeClr val="tx1">
                      <a:alpha val="60000"/>
                    </a:schemeClr>
                  </a:glow>
                </a:effectLst>
              </a:rPr>
              <a:t>The area of study: 427 acres</a:t>
            </a:r>
          </a:p>
        </p:txBody>
      </p:sp>
      <p:sp>
        <p:nvSpPr>
          <p:cNvPr id="4" name="TextBox 3">
            <a:extLst>
              <a:ext uri="{FF2B5EF4-FFF2-40B4-BE49-F238E27FC236}">
                <a16:creationId xmlns:a16="http://schemas.microsoft.com/office/drawing/2014/main" id="{E5E7475D-A31B-A083-C4A0-C1FDB0D0B47A}"/>
              </a:ext>
            </a:extLst>
          </p:cNvPr>
          <p:cNvSpPr txBox="1"/>
          <p:nvPr/>
        </p:nvSpPr>
        <p:spPr>
          <a:xfrm>
            <a:off x="9168586" y="107052"/>
            <a:ext cx="3023414" cy="37856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Study of birds found in my confined geographical area</a:t>
            </a:r>
          </a:p>
        </p:txBody>
      </p:sp>
      <p:sp>
        <p:nvSpPr>
          <p:cNvPr id="8" name="Footer Placeholder 7">
            <a:extLst>
              <a:ext uri="{FF2B5EF4-FFF2-40B4-BE49-F238E27FC236}">
                <a16:creationId xmlns:a16="http://schemas.microsoft.com/office/drawing/2014/main" id="{03E31E4F-AF08-2D15-75B0-9B20D4C57092}"/>
              </a:ext>
            </a:extLst>
          </p:cNvPr>
          <p:cNvSpPr>
            <a:spLocks noGrp="1"/>
          </p:cNvSpPr>
          <p:nvPr>
            <p:ph type="ftr" sz="quarter" idx="11"/>
          </p:nvPr>
        </p:nvSpPr>
        <p:spPr>
          <a:xfrm>
            <a:off x="5279015" y="6525073"/>
            <a:ext cx="7305900" cy="279400"/>
          </a:xfrm>
        </p:spPr>
        <p:txBody>
          <a:bodyPr/>
          <a:lstStyle/>
          <a:p>
            <a:r>
              <a:rPr lang="en-US" dirty="0"/>
              <a:t>Lake symposium 2022-2023</a:t>
            </a:r>
          </a:p>
        </p:txBody>
      </p:sp>
      <p:sp>
        <p:nvSpPr>
          <p:cNvPr id="9" name="Slide Number Placeholder 8">
            <a:extLst>
              <a:ext uri="{FF2B5EF4-FFF2-40B4-BE49-F238E27FC236}">
                <a16:creationId xmlns:a16="http://schemas.microsoft.com/office/drawing/2014/main" id="{310F4C1F-2B99-B188-15DC-78FDE90DC553}"/>
              </a:ext>
            </a:extLst>
          </p:cNvPr>
          <p:cNvSpPr>
            <a:spLocks noGrp="1"/>
          </p:cNvSpPr>
          <p:nvPr>
            <p:ph type="sldNum" sz="quarter" idx="12"/>
          </p:nvPr>
        </p:nvSpPr>
        <p:spPr>
          <a:xfrm>
            <a:off x="8973448" y="6490561"/>
            <a:ext cx="542697" cy="279400"/>
          </a:xfrm>
        </p:spPr>
        <p:txBody>
          <a:bodyPr/>
          <a:lstStyle/>
          <a:p>
            <a:fld id="{39F03CF8-3438-49BA-88CF-F0EB884D77FC}" type="slidenum">
              <a:rPr lang="en-US" smtClean="0"/>
              <a:t>4</a:t>
            </a:fld>
            <a:endParaRPr lang="en-US" dirty="0"/>
          </a:p>
        </p:txBody>
      </p:sp>
      <p:pic>
        <p:nvPicPr>
          <p:cNvPr id="11" name="Picture 10">
            <a:extLst>
              <a:ext uri="{FF2B5EF4-FFF2-40B4-BE49-F238E27FC236}">
                <a16:creationId xmlns:a16="http://schemas.microsoft.com/office/drawing/2014/main" id="{9235AF93-6411-79F2-DD33-61D91D11E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4" y="153796"/>
            <a:ext cx="8774664" cy="52328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8311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3254-46C2-B2FC-0A19-67EE981C545D}"/>
              </a:ext>
            </a:extLst>
          </p:cNvPr>
          <p:cNvSpPr>
            <a:spLocks noGrp="1"/>
          </p:cNvSpPr>
          <p:nvPr>
            <p:ph type="title"/>
          </p:nvPr>
        </p:nvSpPr>
        <p:spPr>
          <a:xfrm>
            <a:off x="1511039" y="732364"/>
            <a:ext cx="8798859" cy="1325563"/>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Methodology and materials used:</a:t>
            </a:r>
          </a:p>
        </p:txBody>
      </p:sp>
      <p:sp>
        <p:nvSpPr>
          <p:cNvPr id="3" name="Content Placeholder 2">
            <a:extLst>
              <a:ext uri="{FF2B5EF4-FFF2-40B4-BE49-F238E27FC236}">
                <a16:creationId xmlns:a16="http://schemas.microsoft.com/office/drawing/2014/main" id="{11165083-6E20-7770-0A39-D52DFA4352C1}"/>
              </a:ext>
            </a:extLst>
          </p:cNvPr>
          <p:cNvSpPr>
            <a:spLocks noGrp="1"/>
          </p:cNvSpPr>
          <p:nvPr>
            <p:ph idx="1"/>
          </p:nvPr>
        </p:nvSpPr>
        <p:spPr>
          <a:xfrm>
            <a:off x="1378811" y="2057927"/>
            <a:ext cx="9421711" cy="4435687"/>
          </a:xfr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ormAutofit/>
          </a:bodyPr>
          <a:lstStyle/>
          <a:p>
            <a:r>
              <a:rPr lang="en-GB"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methodology used in this study was:</a:t>
            </a:r>
          </a:p>
          <a:p>
            <a:pPr marL="1714500" lvl="3" indent="-342900">
              <a:buFont typeface="+mj-lt"/>
              <a:buAutoNum type="arabicPeriod"/>
            </a:pPr>
            <a:r>
              <a:rPr lang="en-US" sz="18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Capturing pictures/ photography.</a:t>
            </a:r>
          </a:p>
          <a:p>
            <a:pPr marL="1714500" lvl="3" indent="-342900">
              <a:buFont typeface="+mj-lt"/>
              <a:buAutoNum type="arabicPeriod"/>
            </a:pPr>
            <a:r>
              <a:rPr lang="en-US" sz="18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Patch Monitoring method</a:t>
            </a:r>
            <a:endPar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342900"/>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Duration of study: </a:t>
            </a:r>
            <a:r>
              <a:rPr lang="en-US" sz="1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months (July 2022 to November 2022)</a:t>
            </a:r>
          </a:p>
          <a:p>
            <a:pPr marL="457200" indent="-342900"/>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Timing of the day: </a:t>
            </a:r>
            <a:r>
              <a:rPr lang="en-US" sz="1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summers) 5am-8am &amp; 5pm-7pm</a:t>
            </a:r>
          </a:p>
          <a:p>
            <a:pPr marL="114300" indent="0">
              <a:buNone/>
            </a:pPr>
            <a:r>
              <a:rPr lang="en-US" sz="1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winters) 6am-8am &amp; 5pm-6pm</a:t>
            </a:r>
          </a:p>
          <a:p>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materials used were :</a:t>
            </a:r>
          </a:p>
          <a:p>
            <a:pPr marL="2171700" lvl="4" indent="-342900">
              <a:buFont typeface="+mj-lt"/>
              <a:buAutoNum type="arabicPeriod"/>
            </a:pPr>
            <a:r>
              <a:rPr lang="en-US" sz="1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Binoculars</a:t>
            </a:r>
          </a:p>
          <a:p>
            <a:pPr marL="2171700" lvl="4" indent="-342900">
              <a:buFont typeface="+mj-lt"/>
              <a:buAutoNum type="arabicPeriod"/>
            </a:pPr>
            <a:r>
              <a:rPr lang="en-US" sz="1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Photography camera</a:t>
            </a:r>
          </a:p>
        </p:txBody>
      </p:sp>
      <p:sp>
        <p:nvSpPr>
          <p:cNvPr id="4" name="Action Button: Go Forward or Next 3">
            <a:hlinkClick r:id="" action="ppaction://hlinkshowjump?jump=nextslide" highlightClick="1"/>
            <a:extLst>
              <a:ext uri="{FF2B5EF4-FFF2-40B4-BE49-F238E27FC236}">
                <a16:creationId xmlns:a16="http://schemas.microsoft.com/office/drawing/2014/main" id="{E65F9A10-8907-6805-A3F5-EA9CDFE83DCB}"/>
              </a:ext>
            </a:extLst>
          </p:cNvPr>
          <p:cNvSpPr/>
          <p:nvPr/>
        </p:nvSpPr>
        <p:spPr>
          <a:xfrm>
            <a:off x="10946295" y="5751443"/>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Back or Previous 4">
            <a:hlinkClick r:id="" action="ppaction://hlinkshowjump?jump=previousslide" highlightClick="1"/>
            <a:extLst>
              <a:ext uri="{FF2B5EF4-FFF2-40B4-BE49-F238E27FC236}">
                <a16:creationId xmlns:a16="http://schemas.microsoft.com/office/drawing/2014/main" id="{2AD3806F-F59B-60A4-F70E-BECF549C6494}"/>
              </a:ext>
            </a:extLst>
          </p:cNvPr>
          <p:cNvSpPr/>
          <p:nvPr/>
        </p:nvSpPr>
        <p:spPr>
          <a:xfrm>
            <a:off x="0" y="5671930"/>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F21C2A1-8EE2-45F4-F0CA-1901B6AEB02D}"/>
              </a:ext>
            </a:extLst>
          </p:cNvPr>
          <p:cNvSpPr>
            <a:spLocks noGrp="1"/>
          </p:cNvSpPr>
          <p:nvPr>
            <p:ph type="ftr" sz="quarter" idx="11"/>
          </p:nvPr>
        </p:nvSpPr>
        <p:spPr>
          <a:xfrm>
            <a:off x="1378811" y="6493615"/>
            <a:ext cx="7305900" cy="279400"/>
          </a:xfrm>
        </p:spPr>
        <p:txBody>
          <a:bodyPr/>
          <a:lstStyle/>
          <a:p>
            <a:r>
              <a:rPr lang="en-US" dirty="0"/>
              <a:t>Lake symposium 2022-2023</a:t>
            </a:r>
          </a:p>
        </p:txBody>
      </p:sp>
      <p:sp>
        <p:nvSpPr>
          <p:cNvPr id="7" name="Slide Number Placeholder 6">
            <a:extLst>
              <a:ext uri="{FF2B5EF4-FFF2-40B4-BE49-F238E27FC236}">
                <a16:creationId xmlns:a16="http://schemas.microsoft.com/office/drawing/2014/main" id="{34F4F21F-5DAB-1115-2071-E97ED4635E7E}"/>
              </a:ext>
            </a:extLst>
          </p:cNvPr>
          <p:cNvSpPr>
            <a:spLocks noGrp="1"/>
          </p:cNvSpPr>
          <p:nvPr>
            <p:ph type="sldNum" sz="quarter" idx="12"/>
          </p:nvPr>
        </p:nvSpPr>
        <p:spPr>
          <a:xfrm>
            <a:off x="10152857" y="6469797"/>
            <a:ext cx="542697" cy="279400"/>
          </a:xfrm>
        </p:spPr>
        <p:txBody>
          <a:bodyPr/>
          <a:lstStyle/>
          <a:p>
            <a:fld id="{39F03CF8-3438-49BA-88CF-F0EB884D77FC}" type="slidenum">
              <a:rPr lang="en-US" smtClean="0"/>
              <a:t>5</a:t>
            </a:fld>
            <a:endParaRPr lang="en-US"/>
          </a:p>
        </p:txBody>
      </p:sp>
    </p:spTree>
    <p:extLst>
      <p:ext uri="{BB962C8B-B14F-4D97-AF65-F5344CB8AC3E}">
        <p14:creationId xmlns:p14="http://schemas.microsoft.com/office/powerpoint/2010/main" val="422091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97CD3D1-8619-F59C-9D5A-E71625DA2696}"/>
              </a:ext>
            </a:extLst>
          </p:cNvPr>
          <p:cNvSpPr>
            <a:spLocks noGrp="1"/>
          </p:cNvSpPr>
          <p:nvPr>
            <p:ph type="ftr" sz="quarter" idx="11"/>
          </p:nvPr>
        </p:nvSpPr>
        <p:spPr>
          <a:xfrm>
            <a:off x="1065181" y="6448425"/>
            <a:ext cx="7305900" cy="279400"/>
          </a:xfrm>
        </p:spPr>
        <p:txBody>
          <a:bodyPr/>
          <a:lstStyle/>
          <a:p>
            <a:r>
              <a:rPr lang="en-US" dirty="0"/>
              <a:t>Lake symposium 2022-2023</a:t>
            </a:r>
          </a:p>
        </p:txBody>
      </p:sp>
      <p:sp>
        <p:nvSpPr>
          <p:cNvPr id="7" name="Slide Number Placeholder 6">
            <a:extLst>
              <a:ext uri="{FF2B5EF4-FFF2-40B4-BE49-F238E27FC236}">
                <a16:creationId xmlns:a16="http://schemas.microsoft.com/office/drawing/2014/main" id="{521C1437-492F-C57F-4E93-742F28E72175}"/>
              </a:ext>
            </a:extLst>
          </p:cNvPr>
          <p:cNvSpPr>
            <a:spLocks noGrp="1"/>
          </p:cNvSpPr>
          <p:nvPr>
            <p:ph type="sldNum" sz="quarter" idx="12"/>
          </p:nvPr>
        </p:nvSpPr>
        <p:spPr/>
        <p:txBody>
          <a:bodyPr/>
          <a:lstStyle/>
          <a:p>
            <a:fld id="{39F03CF8-3438-49BA-88CF-F0EB884D77FC}" type="slidenum">
              <a:rPr lang="en-US" smtClean="0"/>
              <a:t>6</a:t>
            </a:fld>
            <a:endParaRPr lang="en-US"/>
          </a:p>
        </p:txBody>
      </p:sp>
      <p:sp>
        <p:nvSpPr>
          <p:cNvPr id="2" name="Title 1">
            <a:extLst>
              <a:ext uri="{FF2B5EF4-FFF2-40B4-BE49-F238E27FC236}">
                <a16:creationId xmlns:a16="http://schemas.microsoft.com/office/drawing/2014/main" id="{99530E6C-393E-5BC2-AEBB-9580EE0E5276}"/>
              </a:ext>
            </a:extLst>
          </p:cNvPr>
          <p:cNvSpPr>
            <a:spLocks noGrp="1"/>
          </p:cNvSpPr>
          <p:nvPr>
            <p:ph type="title" idx="4294967295"/>
          </p:nvPr>
        </p:nvSpPr>
        <p:spPr>
          <a:xfrm>
            <a:off x="89727" y="160924"/>
            <a:ext cx="5184775" cy="1398587"/>
          </a:xfrm>
          <a:ln w="76200"/>
        </p:spPr>
        <p:style>
          <a:lnRef idx="2">
            <a:schemeClr val="accent6"/>
          </a:lnRef>
          <a:fillRef idx="1">
            <a:schemeClr val="lt1"/>
          </a:fillRef>
          <a:effectRef idx="0">
            <a:schemeClr val="accent6"/>
          </a:effectRef>
          <a:fontRef idx="minor">
            <a:schemeClr val="dk1"/>
          </a:fontRef>
        </p:style>
        <p:txBody>
          <a:bodyPr>
            <a:noAutofit/>
          </a:bodyPr>
          <a:lstStyle/>
          <a:p>
            <a:r>
              <a:rPr lang="en-US" sz="3200" b="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Major species of birds found in this region:</a:t>
            </a:r>
          </a:p>
        </p:txBody>
      </p:sp>
      <p:sp>
        <p:nvSpPr>
          <p:cNvPr id="3" name="Content Placeholder 2">
            <a:extLst>
              <a:ext uri="{FF2B5EF4-FFF2-40B4-BE49-F238E27FC236}">
                <a16:creationId xmlns:a16="http://schemas.microsoft.com/office/drawing/2014/main" id="{00FE4384-8ACB-BFF0-7E65-08BC111F7FBF}"/>
              </a:ext>
            </a:extLst>
          </p:cNvPr>
          <p:cNvSpPr>
            <a:spLocks noGrp="1"/>
          </p:cNvSpPr>
          <p:nvPr>
            <p:ph idx="4294967295"/>
          </p:nvPr>
        </p:nvSpPr>
        <p:spPr>
          <a:xfrm>
            <a:off x="5360642" y="130175"/>
            <a:ext cx="4412836" cy="6758575"/>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River tern</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Ashy </a:t>
            </a:r>
            <a:r>
              <a:rPr lang="en-US" b="1" dirty="0" err="1">
                <a:latin typeface="Times New Roman" panose="02020603050405020304" pitchFamily="18" charset="0"/>
                <a:cs typeface="Times New Roman" panose="02020603050405020304" pitchFamily="18" charset="0"/>
              </a:rPr>
              <a:t>Prinia</a:t>
            </a:r>
            <a:endParaRPr lang="en-US"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Purple sunbird </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Cattle egret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Jungle Mynah</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Black Kite</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Asian </a:t>
            </a:r>
            <a:r>
              <a:rPr lang="en-US" b="1" dirty="0" err="1">
                <a:latin typeface="Times New Roman" panose="02020603050405020304" pitchFamily="18" charset="0"/>
                <a:cs typeface="Times New Roman" panose="02020603050405020304" pitchFamily="18" charset="0"/>
              </a:rPr>
              <a:t>Koel</a:t>
            </a:r>
            <a:endParaRPr lang="en-US"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Pied bush chat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The green bee eater</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White-throated Kingfisher</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Common Tailorbird</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Red Whiskered Bulbul</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Jungle Babbler</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Indian Roller</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Greater Coucal</a:t>
            </a:r>
          </a:p>
          <a:p>
            <a:pPr marL="514350" indent="-514350">
              <a:buFont typeface="+mj-lt"/>
              <a:buAutoNum type="arabicPeriod"/>
            </a:pPr>
            <a:endParaRPr lang="en-US" dirty="0"/>
          </a:p>
          <a:p>
            <a:pPr marL="514350" indent="-514350">
              <a:buFont typeface="+mj-lt"/>
              <a:buAutoNum type="arabicPeriod"/>
            </a:pPr>
            <a:endParaRPr lang="en-US" i="0" dirty="0">
              <a:ln w="0"/>
              <a:solidFill>
                <a:schemeClr val="tx1"/>
              </a:solidFill>
              <a:effectLst>
                <a:outerShdw blurRad="38100" dist="19050" dir="2700000" algn="tl" rotWithShape="0">
                  <a:schemeClr val="dk1">
                    <a:alpha val="40000"/>
                  </a:schemeClr>
                </a:outerShdw>
              </a:effectLst>
              <a:latin typeface="Canela"/>
            </a:endParaRPr>
          </a:p>
          <a:p>
            <a:pPr marL="514350" indent="-514350">
              <a:buFont typeface="+mj-lt"/>
              <a:buAutoNum type="arabicPeriod"/>
            </a:pPr>
            <a:endParaRPr lang="en-US" dirty="0"/>
          </a:p>
          <a:p>
            <a:endParaRPr lang="en-US" dirty="0"/>
          </a:p>
        </p:txBody>
      </p:sp>
      <p:sp>
        <p:nvSpPr>
          <p:cNvPr id="4" name="Action Button: Go Forward or Next 3">
            <a:hlinkClick r:id="" action="ppaction://hlinkshowjump?jump=nextslide" highlightClick="1"/>
            <a:extLst>
              <a:ext uri="{FF2B5EF4-FFF2-40B4-BE49-F238E27FC236}">
                <a16:creationId xmlns:a16="http://schemas.microsoft.com/office/drawing/2014/main" id="{1834537D-1ADB-169B-F51F-1B1DC298FCB7}"/>
              </a:ext>
            </a:extLst>
          </p:cNvPr>
          <p:cNvSpPr/>
          <p:nvPr/>
        </p:nvSpPr>
        <p:spPr>
          <a:xfrm>
            <a:off x="10959547" y="5797826"/>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Back or Previous 4">
            <a:hlinkClick r:id="" action="ppaction://hlinkshowjump?jump=previousslide" highlightClick="1"/>
            <a:extLst>
              <a:ext uri="{FF2B5EF4-FFF2-40B4-BE49-F238E27FC236}">
                <a16:creationId xmlns:a16="http://schemas.microsoft.com/office/drawing/2014/main" id="{261AFDD4-F87A-62C6-3391-936CE9F33D7E}"/>
              </a:ext>
            </a:extLst>
          </p:cNvPr>
          <p:cNvSpPr/>
          <p:nvPr/>
        </p:nvSpPr>
        <p:spPr>
          <a:xfrm>
            <a:off x="9773477" y="5797826"/>
            <a:ext cx="1099931" cy="9475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53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69FA-61C2-4707-E90F-9996A94B3A92}"/>
              </a:ext>
            </a:extLst>
          </p:cNvPr>
          <p:cNvSpPr>
            <a:spLocks noGrp="1"/>
          </p:cNvSpPr>
          <p:nvPr>
            <p:ph type="title"/>
          </p:nvPr>
        </p:nvSpPr>
        <p:spPr>
          <a:xfrm>
            <a:off x="4492486" y="76372"/>
            <a:ext cx="2912165" cy="1325563"/>
          </a:xfrm>
          <a:ln w="76200"/>
        </p:spPr>
        <p:style>
          <a:lnRef idx="2">
            <a:schemeClr val="accent5"/>
          </a:lnRef>
          <a:fillRef idx="1">
            <a:schemeClr val="lt1"/>
          </a:fillRef>
          <a:effectRef idx="0">
            <a:schemeClr val="accent5"/>
          </a:effectRef>
          <a:fontRef idx="minor">
            <a:schemeClr val="dk1"/>
          </a:fontRef>
        </p:style>
        <p:txBody>
          <a:bodyPr/>
          <a:lstStyle/>
          <a:p>
            <a:pPr algn="ctr"/>
            <a:r>
              <a:rPr lang="en-US" dirty="0">
                <a:effectLst>
                  <a:glow rad="101600">
                    <a:schemeClr val="accent1">
                      <a:satMod val="175000"/>
                      <a:alpha val="40000"/>
                    </a:schemeClr>
                  </a:glow>
                </a:effectLst>
              </a:rPr>
              <a:t>River tern</a:t>
            </a:r>
          </a:p>
        </p:txBody>
      </p:sp>
      <p:sp>
        <p:nvSpPr>
          <p:cNvPr id="3" name="Content Placeholder 2">
            <a:extLst>
              <a:ext uri="{FF2B5EF4-FFF2-40B4-BE49-F238E27FC236}">
                <a16:creationId xmlns:a16="http://schemas.microsoft.com/office/drawing/2014/main" id="{C78E9145-15EF-318E-9A0F-F6816FEFFF15}"/>
              </a:ext>
            </a:extLst>
          </p:cNvPr>
          <p:cNvSpPr>
            <a:spLocks noGrp="1"/>
          </p:cNvSpPr>
          <p:nvPr>
            <p:ph idx="1"/>
          </p:nvPr>
        </p:nvSpPr>
        <p:spPr>
          <a:xfrm>
            <a:off x="877957" y="1401936"/>
            <a:ext cx="10783956" cy="5210900"/>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Scientific name: </a:t>
            </a:r>
            <a:r>
              <a:rPr lang="en-US"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Sterna aurantia</a:t>
            </a: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Habitat: </a:t>
            </a:r>
            <a:r>
              <a:rPr lang="en-GB"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rivers and freshwater lakes, occasionally occurring on estuaries</a:t>
            </a: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Breeding: </a:t>
            </a:r>
            <a:r>
              <a:rPr lang="en-GB"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During the breeding season, February to May, it has a deep glossy black head and nape</a:t>
            </a: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size: about the size of a pigeon</a:t>
            </a: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Color: </a:t>
            </a:r>
            <a:r>
              <a:rPr lang="en-GB"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grey upper parts, black cap on the head, yellow beak</a:t>
            </a: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Beak adaptations: long bills to catch fishes</a:t>
            </a: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Feet adaptations: relatively short legs</a:t>
            </a: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Wing adaptations: narrow wings</a:t>
            </a:r>
          </a:p>
          <a:p>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highlight>
                <a:srgbClr val="C0C0C0"/>
              </a:highlight>
            </a:endParaRPr>
          </a:p>
        </p:txBody>
      </p:sp>
      <p:sp>
        <p:nvSpPr>
          <p:cNvPr id="4" name="Action Button: Go Forward or Next 3">
            <a:hlinkClick r:id="" action="ppaction://hlinkshowjump?jump=nextslide" highlightClick="1"/>
            <a:extLst>
              <a:ext uri="{FF2B5EF4-FFF2-40B4-BE49-F238E27FC236}">
                <a16:creationId xmlns:a16="http://schemas.microsoft.com/office/drawing/2014/main" id="{C31CE398-BC2A-95D6-644F-9714C2F14747}"/>
              </a:ext>
            </a:extLst>
          </p:cNvPr>
          <p:cNvSpPr/>
          <p:nvPr/>
        </p:nvSpPr>
        <p:spPr>
          <a:xfrm>
            <a:off x="10853530" y="337930"/>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Back or Previous 4">
            <a:hlinkClick r:id="" action="ppaction://hlinkshowjump?jump=previousslide" highlightClick="1"/>
            <a:extLst>
              <a:ext uri="{FF2B5EF4-FFF2-40B4-BE49-F238E27FC236}">
                <a16:creationId xmlns:a16="http://schemas.microsoft.com/office/drawing/2014/main" id="{7C6903CD-5730-AACF-077C-8A5620B42FAF}"/>
              </a:ext>
            </a:extLst>
          </p:cNvPr>
          <p:cNvSpPr/>
          <p:nvPr/>
        </p:nvSpPr>
        <p:spPr>
          <a:xfrm>
            <a:off x="36442" y="104982"/>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7FD124-0FA8-4EEF-43A0-54360A37C2D4}"/>
              </a:ext>
            </a:extLst>
          </p:cNvPr>
          <p:cNvSpPr>
            <a:spLocks noGrp="1"/>
          </p:cNvSpPr>
          <p:nvPr>
            <p:ph type="ftr" sz="quarter" idx="11"/>
          </p:nvPr>
        </p:nvSpPr>
        <p:spPr>
          <a:xfrm>
            <a:off x="304964" y="6575807"/>
            <a:ext cx="7305900" cy="279400"/>
          </a:xfrm>
        </p:spPr>
        <p:txBody>
          <a:bodyPr/>
          <a:lstStyle/>
          <a:p>
            <a:r>
              <a:rPr lang="en-US" dirty="0"/>
              <a:t>Lake symposium 2022-2023</a:t>
            </a:r>
          </a:p>
        </p:txBody>
      </p:sp>
      <p:sp>
        <p:nvSpPr>
          <p:cNvPr id="7" name="Slide Number Placeholder 6">
            <a:extLst>
              <a:ext uri="{FF2B5EF4-FFF2-40B4-BE49-F238E27FC236}">
                <a16:creationId xmlns:a16="http://schemas.microsoft.com/office/drawing/2014/main" id="{B80B3050-2651-AE6A-7339-0A59BC33D225}"/>
              </a:ext>
            </a:extLst>
          </p:cNvPr>
          <p:cNvSpPr>
            <a:spLocks noGrp="1"/>
          </p:cNvSpPr>
          <p:nvPr>
            <p:ph type="sldNum" sz="quarter" idx="12"/>
          </p:nvPr>
        </p:nvSpPr>
        <p:spPr>
          <a:xfrm>
            <a:off x="11474374" y="6520070"/>
            <a:ext cx="542697" cy="279400"/>
          </a:xfrm>
        </p:spPr>
        <p:txBody>
          <a:bodyPr/>
          <a:lstStyle/>
          <a:p>
            <a:fld id="{39F03CF8-3438-49BA-88CF-F0EB884D77FC}" type="slidenum">
              <a:rPr lang="en-US" smtClean="0"/>
              <a:t>7</a:t>
            </a:fld>
            <a:endParaRPr lang="en-US" dirty="0"/>
          </a:p>
        </p:txBody>
      </p:sp>
    </p:spTree>
    <p:extLst>
      <p:ext uri="{BB962C8B-B14F-4D97-AF65-F5344CB8AC3E}">
        <p14:creationId xmlns:p14="http://schemas.microsoft.com/office/powerpoint/2010/main" val="89790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88CD-C24F-067F-490B-7EDB16693DAF}"/>
              </a:ext>
            </a:extLst>
          </p:cNvPr>
          <p:cNvSpPr>
            <a:spLocks noGrp="1"/>
          </p:cNvSpPr>
          <p:nvPr>
            <p:ph type="title"/>
          </p:nvPr>
        </p:nvSpPr>
        <p:spPr>
          <a:xfrm>
            <a:off x="4298355" y="731826"/>
            <a:ext cx="3346174" cy="1325563"/>
          </a:xfrm>
          <a:ln>
            <a:solidFill>
              <a:srgbClr val="002060"/>
            </a:solidFill>
          </a:ln>
        </p:spPr>
        <p:style>
          <a:lnRef idx="0">
            <a:schemeClr val="accent6"/>
          </a:lnRef>
          <a:fillRef idx="3">
            <a:schemeClr val="accent6"/>
          </a:fillRef>
          <a:effectRef idx="3">
            <a:schemeClr val="accent6"/>
          </a:effectRef>
          <a:fontRef idx="minor">
            <a:schemeClr val="lt1"/>
          </a:fontRef>
        </p:style>
        <p:txBody>
          <a:bodyPr/>
          <a:lstStyle/>
          <a:p>
            <a:pPr algn="ctr"/>
            <a:r>
              <a:rPr lang="en-US" b="1" dirty="0"/>
              <a:t>Ashy prinia:</a:t>
            </a:r>
          </a:p>
        </p:txBody>
      </p:sp>
      <p:sp>
        <p:nvSpPr>
          <p:cNvPr id="3" name="Content Placeholder 2">
            <a:extLst>
              <a:ext uri="{FF2B5EF4-FFF2-40B4-BE49-F238E27FC236}">
                <a16:creationId xmlns:a16="http://schemas.microsoft.com/office/drawing/2014/main" id="{D07EF1C6-3FE8-1818-1281-3C73144BFC81}"/>
              </a:ext>
            </a:extLst>
          </p:cNvPr>
          <p:cNvSpPr>
            <a:spLocks noGrp="1"/>
          </p:cNvSpPr>
          <p:nvPr>
            <p:ph idx="1"/>
          </p:nvPr>
        </p:nvSpPr>
        <p:spPr>
          <a:xfrm>
            <a:off x="1352398" y="2637386"/>
            <a:ext cx="9851640" cy="3488788"/>
          </a:xfrm>
        </p:spPr>
        <p:style>
          <a:lnRef idx="1">
            <a:schemeClr val="accent6"/>
          </a:lnRef>
          <a:fillRef idx="2">
            <a:schemeClr val="accent6"/>
          </a:fillRef>
          <a:effectRef idx="1">
            <a:schemeClr val="accent6"/>
          </a:effectRef>
          <a:fontRef idx="minor">
            <a:schemeClr val="dk1"/>
          </a:fontRef>
        </p:style>
        <p:txBody>
          <a:bodyPr>
            <a:normAutofit lnSpcReduction="10000"/>
          </a:bodyPr>
          <a:lstStyle/>
          <a:p>
            <a:endParaRPr lang="en-US" b="1" dirty="0">
              <a:latin typeface="Arial" panose="020B0604020202020204" pitchFamily="34" charset="0"/>
              <a:cs typeface="Arial" panose="020B0604020202020204" pitchFamily="34" charset="0"/>
            </a:endParaRPr>
          </a:p>
          <a:p>
            <a:r>
              <a:rPr lang="en-US" dirty="0">
                <a:latin typeface="Times New Roman" panose="02020603050405020304" pitchFamily="18" charset="0"/>
                <a:cs typeface="Times New Roman" panose="02020603050405020304" pitchFamily="18" charset="0"/>
              </a:rPr>
              <a:t>Scientific name: Prinia </a:t>
            </a:r>
            <a:r>
              <a:rPr lang="en-US" dirty="0" err="1">
                <a:latin typeface="Times New Roman" panose="02020603050405020304" pitchFamily="18" charset="0"/>
                <a:cs typeface="Times New Roman" panose="02020603050405020304" pitchFamily="18" charset="0"/>
              </a:rPr>
              <a:t>socialis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Habitat: </a:t>
            </a:r>
            <a:r>
              <a:rPr lang="en-GB" dirty="0">
                <a:latin typeface="Times New Roman" panose="02020603050405020304" pitchFamily="18" charset="0"/>
                <a:cs typeface="Times New Roman" panose="02020603050405020304" pitchFamily="18" charset="0"/>
              </a:rPr>
              <a:t>likely to occur in all habitats except for woodlands with a thick canopy.</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purple-grey upperparts and pale yellowish-brown underparts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Size: sparrow-sized bird </a:t>
            </a:r>
          </a:p>
          <a:p>
            <a:r>
              <a:rPr lang="en-US" dirty="0">
                <a:latin typeface="Times New Roman" panose="02020603050405020304" pitchFamily="18" charset="0"/>
                <a:cs typeface="Times New Roman" panose="02020603050405020304" pitchFamily="18" charset="0"/>
              </a:rPr>
              <a:t>Adaptations: it has adapted with human society to live in urban areas and are commonly found sitting on. </a:t>
            </a:r>
          </a:p>
        </p:txBody>
      </p:sp>
      <p:sp>
        <p:nvSpPr>
          <p:cNvPr id="4" name="Action Button: Go Back or Previous 3">
            <a:hlinkClick r:id="" action="ppaction://hlinkshowjump?jump=previousslide" highlightClick="1"/>
            <a:extLst>
              <a:ext uri="{FF2B5EF4-FFF2-40B4-BE49-F238E27FC236}">
                <a16:creationId xmlns:a16="http://schemas.microsoft.com/office/drawing/2014/main" id="{DA5141AD-7013-B0BB-3BFF-79CF30E1B8F3}"/>
              </a:ext>
            </a:extLst>
          </p:cNvPr>
          <p:cNvSpPr/>
          <p:nvPr/>
        </p:nvSpPr>
        <p:spPr>
          <a:xfrm>
            <a:off x="36442" y="104982"/>
            <a:ext cx="1007165" cy="10545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 action="ppaction://hlinkshowjump?jump=nextslide" highlightClick="1"/>
            <a:extLst>
              <a:ext uri="{FF2B5EF4-FFF2-40B4-BE49-F238E27FC236}">
                <a16:creationId xmlns:a16="http://schemas.microsoft.com/office/drawing/2014/main" id="{43D1A894-02E9-914D-9A80-6F057DEBE06E}"/>
              </a:ext>
            </a:extLst>
          </p:cNvPr>
          <p:cNvSpPr/>
          <p:nvPr/>
        </p:nvSpPr>
        <p:spPr>
          <a:xfrm>
            <a:off x="10853530" y="337930"/>
            <a:ext cx="1099931" cy="9475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2FF2429-AF1D-6BDB-A58C-829D4FDA0F08}"/>
              </a:ext>
            </a:extLst>
          </p:cNvPr>
          <p:cNvSpPr>
            <a:spLocks noGrp="1"/>
          </p:cNvSpPr>
          <p:nvPr>
            <p:ph type="ftr" sz="quarter" idx="11"/>
          </p:nvPr>
        </p:nvSpPr>
        <p:spPr>
          <a:xfrm>
            <a:off x="645405" y="6510301"/>
            <a:ext cx="7305900" cy="279400"/>
          </a:xfrm>
        </p:spPr>
        <p:txBody>
          <a:bodyPr/>
          <a:lstStyle/>
          <a:p>
            <a:r>
              <a:rPr lang="en-US" dirty="0"/>
              <a:t>Lake symposium 2022-2023</a:t>
            </a:r>
          </a:p>
        </p:txBody>
      </p:sp>
      <p:sp>
        <p:nvSpPr>
          <p:cNvPr id="7" name="Slide Number Placeholder 6">
            <a:extLst>
              <a:ext uri="{FF2B5EF4-FFF2-40B4-BE49-F238E27FC236}">
                <a16:creationId xmlns:a16="http://schemas.microsoft.com/office/drawing/2014/main" id="{FDD25F83-1CAF-5859-418C-DAEDAFE06FF1}"/>
              </a:ext>
            </a:extLst>
          </p:cNvPr>
          <p:cNvSpPr>
            <a:spLocks noGrp="1"/>
          </p:cNvSpPr>
          <p:nvPr>
            <p:ph type="sldNum" sz="quarter" idx="12"/>
          </p:nvPr>
        </p:nvSpPr>
        <p:spPr>
          <a:xfrm>
            <a:off x="11546595" y="6520070"/>
            <a:ext cx="542697" cy="279400"/>
          </a:xfrm>
        </p:spPr>
        <p:txBody>
          <a:bodyPr/>
          <a:lstStyle/>
          <a:p>
            <a:fld id="{39F03CF8-3438-49BA-88CF-F0EB884D77FC}" type="slidenum">
              <a:rPr lang="en-US" smtClean="0"/>
              <a:t>8</a:t>
            </a:fld>
            <a:endParaRPr lang="en-US"/>
          </a:p>
        </p:txBody>
      </p:sp>
    </p:spTree>
    <p:extLst>
      <p:ext uri="{BB962C8B-B14F-4D97-AF65-F5344CB8AC3E}">
        <p14:creationId xmlns:p14="http://schemas.microsoft.com/office/powerpoint/2010/main" val="68891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8167-37FC-28E0-3F9F-7453234311CF}"/>
              </a:ext>
            </a:extLst>
          </p:cNvPr>
          <p:cNvSpPr>
            <a:spLocks noGrp="1"/>
          </p:cNvSpPr>
          <p:nvPr>
            <p:ph type="title"/>
          </p:nvPr>
        </p:nvSpPr>
        <p:spPr>
          <a:xfrm>
            <a:off x="3502855" y="1021075"/>
            <a:ext cx="4333512" cy="1303867"/>
          </a:xfrm>
        </p:spPr>
        <p:style>
          <a:lnRef idx="1">
            <a:schemeClr val="accent6"/>
          </a:lnRef>
          <a:fillRef idx="2">
            <a:schemeClr val="accent6"/>
          </a:fillRef>
          <a:effectRef idx="1">
            <a:schemeClr val="accent6"/>
          </a:effectRef>
          <a:fontRef idx="minor">
            <a:schemeClr val="dk1"/>
          </a:fontRef>
        </p:style>
        <p:txBody>
          <a:bodyPr/>
          <a:lstStyle/>
          <a:p>
            <a:r>
              <a:rPr lang="en-US" b="1" dirty="0"/>
              <a:t>Indian sunbird:</a:t>
            </a:r>
          </a:p>
        </p:txBody>
      </p:sp>
      <p:sp>
        <p:nvSpPr>
          <p:cNvPr id="3" name="Content Placeholder 2">
            <a:extLst>
              <a:ext uri="{FF2B5EF4-FFF2-40B4-BE49-F238E27FC236}">
                <a16:creationId xmlns:a16="http://schemas.microsoft.com/office/drawing/2014/main" id="{3A1A5191-3384-56EE-593F-84D5BE05CC20}"/>
              </a:ext>
            </a:extLst>
          </p:cNvPr>
          <p:cNvSpPr>
            <a:spLocks noGrp="1"/>
          </p:cNvSpPr>
          <p:nvPr>
            <p:ph idx="1"/>
          </p:nvPr>
        </p:nvSpPr>
        <p:spPr>
          <a:xfrm>
            <a:off x="1295400" y="2477603"/>
            <a:ext cx="9601196" cy="3909391"/>
          </a:xfrm>
        </p:spPr>
        <p:txBody>
          <a:bodyPr>
            <a:normAutofit/>
          </a:bodyPr>
          <a:lstStyle/>
          <a:p>
            <a:r>
              <a:rPr lang="en-US" b="1" dirty="0">
                <a:latin typeface="Times New Roman" panose="02020603050405020304" pitchFamily="18" charset="0"/>
                <a:cs typeface="Times New Roman" panose="02020603050405020304" pitchFamily="18" charset="0"/>
              </a:rPr>
              <a:t>Scientific name: </a:t>
            </a:r>
            <a:r>
              <a:rPr lang="en-US" b="1" i="1" dirty="0" err="1">
                <a:latin typeface="Times New Roman" panose="02020603050405020304" pitchFamily="18" charset="0"/>
                <a:cs typeface="Times New Roman" panose="02020603050405020304" pitchFamily="18" charset="0"/>
              </a:rPr>
              <a:t>Leptocoma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zeylonica</a:t>
            </a:r>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Habitat: </a:t>
            </a:r>
            <a:r>
              <a:rPr lang="en-GB" b="1" dirty="0">
                <a:latin typeface="Times New Roman" panose="02020603050405020304" pitchFamily="18" charset="0"/>
                <a:cs typeface="Times New Roman" panose="02020603050405020304" pitchFamily="18" charset="0"/>
              </a:rPr>
              <a:t>The purple-</a:t>
            </a:r>
            <a:r>
              <a:rPr lang="en-GB" b="1" dirty="0" err="1">
                <a:latin typeface="Times New Roman" panose="02020603050405020304" pitchFamily="18" charset="0"/>
                <a:cs typeface="Times New Roman" panose="02020603050405020304" pitchFamily="18" charset="0"/>
              </a:rPr>
              <a:t>rumped</a:t>
            </a:r>
            <a:r>
              <a:rPr lang="en-GB" b="1" dirty="0">
                <a:latin typeface="Times New Roman" panose="02020603050405020304" pitchFamily="18" charset="0"/>
                <a:cs typeface="Times New Roman" panose="02020603050405020304" pitchFamily="18" charset="0"/>
              </a:rPr>
              <a:t> sunbird is a common resident breeder in southern India. Habitats with trees, including scrub and cultivated land</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Size: </a:t>
            </a:r>
            <a:r>
              <a:rPr lang="en-GB" b="1" dirty="0">
                <a:latin typeface="Times New Roman" panose="02020603050405020304" pitchFamily="18" charset="0"/>
                <a:cs typeface="Times New Roman" panose="02020603050405020304" pitchFamily="18" charset="0"/>
              </a:rPr>
              <a:t>less than 10 cm long</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Colour</a:t>
            </a:r>
            <a:r>
              <a:rPr lang="en-US"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dark maroon </a:t>
            </a:r>
            <a:r>
              <a:rPr lang="en-GB" b="1" dirty="0" err="1">
                <a:latin typeface="Times New Roman" panose="02020603050405020304" pitchFamily="18" charset="0"/>
                <a:cs typeface="Times New Roman" panose="02020603050405020304" pitchFamily="18" charset="0"/>
              </a:rPr>
              <a:t>upperside</a:t>
            </a:r>
            <a:r>
              <a:rPr lang="en-GB" b="1" dirty="0">
                <a:latin typeface="Times New Roman" panose="02020603050405020304" pitchFamily="18" charset="0"/>
                <a:cs typeface="Times New Roman" panose="02020603050405020304" pitchFamily="18" charset="0"/>
              </a:rPr>
              <a:t> with a blue-green crown that glistens at some angles, bright green shoulder patch and violet/purple rump patch</a:t>
            </a:r>
            <a:endParaRPr lang="en-US" b="1"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EC793E2E-1033-E9A3-CD25-227C5F46B2A5}"/>
              </a:ext>
            </a:extLst>
          </p:cNvPr>
          <p:cNvSpPr>
            <a:spLocks noGrp="1"/>
          </p:cNvSpPr>
          <p:nvPr>
            <p:ph type="ftr" sz="quarter" idx="11"/>
          </p:nvPr>
        </p:nvSpPr>
        <p:spPr>
          <a:xfrm>
            <a:off x="1295400" y="6386994"/>
            <a:ext cx="7305900" cy="279400"/>
          </a:xfrm>
        </p:spPr>
        <p:txBody>
          <a:bodyPr/>
          <a:lstStyle/>
          <a:p>
            <a:r>
              <a:rPr lang="en-US" dirty="0"/>
              <a:t>Lake symposium 2022-2023</a:t>
            </a:r>
          </a:p>
        </p:txBody>
      </p:sp>
      <p:sp>
        <p:nvSpPr>
          <p:cNvPr id="5" name="Slide Number Placeholder 4">
            <a:extLst>
              <a:ext uri="{FF2B5EF4-FFF2-40B4-BE49-F238E27FC236}">
                <a16:creationId xmlns:a16="http://schemas.microsoft.com/office/drawing/2014/main" id="{0F2987E6-B617-4101-EDA3-EBF904EEA483}"/>
              </a:ext>
            </a:extLst>
          </p:cNvPr>
          <p:cNvSpPr>
            <a:spLocks noGrp="1"/>
          </p:cNvSpPr>
          <p:nvPr>
            <p:ph type="sldNum" sz="quarter" idx="12"/>
          </p:nvPr>
        </p:nvSpPr>
        <p:spPr/>
        <p:txBody>
          <a:bodyPr/>
          <a:lstStyle/>
          <a:p>
            <a:fld id="{39F03CF8-3438-49BA-88CF-F0EB884D77FC}" type="slidenum">
              <a:rPr lang="en-US" smtClean="0"/>
              <a:t>9</a:t>
            </a:fld>
            <a:endParaRPr lang="en-US"/>
          </a:p>
        </p:txBody>
      </p:sp>
    </p:spTree>
    <p:extLst>
      <p:ext uri="{BB962C8B-B14F-4D97-AF65-F5344CB8AC3E}">
        <p14:creationId xmlns:p14="http://schemas.microsoft.com/office/powerpoint/2010/main" val="5824851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A2A323BED9B54492F34E06067DDE03" ma:contentTypeVersion="13" ma:contentTypeDescription="Create a new document." ma:contentTypeScope="" ma:versionID="98082bb9cebc1f35305db961064cdea1">
  <xsd:schema xmlns:xsd="http://www.w3.org/2001/XMLSchema" xmlns:xs="http://www.w3.org/2001/XMLSchema" xmlns:p="http://schemas.microsoft.com/office/2006/metadata/properties" xmlns:ns3="b3907c96-e455-4159-801e-21f5bb340b76" xmlns:ns4="987d0c70-6f95-4c38-b916-81f32f3dda4e" targetNamespace="http://schemas.microsoft.com/office/2006/metadata/properties" ma:root="true" ma:fieldsID="94a2ada0996dbcc8f8bfb26b0afb2bd1" ns3:_="" ns4:_="">
    <xsd:import namespace="b3907c96-e455-4159-801e-21f5bb340b76"/>
    <xsd:import namespace="987d0c70-6f95-4c38-b916-81f32f3dda4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07c96-e455-4159-801e-21f5bb340b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7d0c70-6f95-4c38-b916-81f32f3dda4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0E13B-3E58-4D3B-A237-4CE3B2ED397F}">
  <ds:schemaRefs>
    <ds:schemaRef ds:uri="http://schemas.microsoft.com/sharepoint/v3/contenttype/forms"/>
  </ds:schemaRefs>
</ds:datastoreItem>
</file>

<file path=customXml/itemProps2.xml><?xml version="1.0" encoding="utf-8"?>
<ds:datastoreItem xmlns:ds="http://schemas.openxmlformats.org/officeDocument/2006/customXml" ds:itemID="{1C4C0C8C-647B-418C-9CB4-93ED13822540}">
  <ds:schemaRef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987d0c70-6f95-4c38-b916-81f32f3dda4e"/>
    <ds:schemaRef ds:uri="b3907c96-e455-4159-801e-21f5bb340b7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BB32445-525A-4F80-A102-E82A26FAB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07c96-e455-4159-801e-21f5bb340b76"/>
    <ds:schemaRef ds:uri="987d0c70-6f95-4c38-b916-81f32f3dda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2546</TotalTime>
  <Words>2117</Words>
  <Application>Microsoft Office PowerPoint</Application>
  <PresentationFormat>Widescreen</PresentationFormat>
  <Paragraphs>344</Paragraphs>
  <Slides>31</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Bahnschrift SemiCondensed</vt:lpstr>
      <vt:lpstr>Calibri</vt:lpstr>
      <vt:lpstr>Canela</vt:lpstr>
      <vt:lpstr>Garamond</vt:lpstr>
      <vt:lpstr>Times New Roman</vt:lpstr>
      <vt:lpstr>Wingdings</vt:lpstr>
      <vt:lpstr>Organic</vt:lpstr>
      <vt:lpstr>PowerPoint Presentation</vt:lpstr>
      <vt:lpstr>Introduction:</vt:lpstr>
      <vt:lpstr>Objectives:</vt:lpstr>
      <vt:lpstr>🗺️Location:</vt:lpstr>
      <vt:lpstr>Methodology and materials used:</vt:lpstr>
      <vt:lpstr>Major species of birds found in this region:</vt:lpstr>
      <vt:lpstr>River tern</vt:lpstr>
      <vt:lpstr>Ashy prinia:</vt:lpstr>
      <vt:lpstr>Indian sunbird:</vt:lpstr>
      <vt:lpstr>The cattle egret:</vt:lpstr>
      <vt:lpstr>Jungle Mynah</vt:lpstr>
      <vt:lpstr>Black kite</vt:lpstr>
      <vt:lpstr>Asian Koel:</vt:lpstr>
      <vt:lpstr>Pied bush chat:</vt:lpstr>
      <vt:lpstr>The Green Bee Eater</vt:lpstr>
      <vt:lpstr>White Throated Kingfisher</vt:lpstr>
      <vt:lpstr>Common Tailorbird:</vt:lpstr>
      <vt:lpstr>Red Whiskered Bulbul</vt:lpstr>
      <vt:lpstr>Jungle Babbler</vt:lpstr>
      <vt:lpstr>Indian Roller</vt:lpstr>
      <vt:lpstr>Greater Coucal:</vt:lpstr>
      <vt:lpstr>Results</vt:lpstr>
      <vt:lpstr>Results</vt:lpstr>
      <vt:lpstr>PowerPoint Presentation</vt:lpstr>
      <vt:lpstr>Insectivores</vt:lpstr>
      <vt:lpstr>Omnivores </vt:lpstr>
      <vt:lpstr>Carnivores</vt:lpstr>
      <vt:lpstr>Nectarivores</vt:lpstr>
      <vt:lpstr>Observations:</vt:lpstr>
      <vt:lpstr>Acknowledgement and Reference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Symposium 2022</dc:title>
  <dc:creator>RADHIKA THAKUR -STD 7</dc:creator>
  <cp:lastModifiedBy>RADHIKA THAKUR</cp:lastModifiedBy>
  <cp:revision>42</cp:revision>
  <dcterms:created xsi:type="dcterms:W3CDTF">2022-10-30T05:54:33Z</dcterms:created>
  <dcterms:modified xsi:type="dcterms:W3CDTF">2022-12-15T12:25:53Z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0x01010061A2A323BED9B54492F34E06067DDE03</vt:lpwstr>
  </property>
</Properties>
</file>