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7" r:id="rId6"/>
    <p:sldId id="268" r:id="rId7"/>
    <p:sldId id="265" r:id="rId8"/>
    <p:sldId id="259" r:id="rId9"/>
    <p:sldId id="264" r:id="rId10"/>
    <p:sldId id="269" r:id="rId11"/>
    <p:sldId id="270" r:id="rId12"/>
    <p:sldId id="271" r:id="rId13"/>
    <p:sldId id="272" r:id="rId14"/>
    <p:sldId id="278" r:id="rId15"/>
    <p:sldId id="274" r:id="rId16"/>
    <p:sldId id="275" r:id="rId17"/>
    <p:sldId id="276" r:id="rId18"/>
    <p:sldId id="277" r:id="rId19"/>
    <p:sldId id="279" r:id="rId20"/>
    <p:sldId id="283" r:id="rId21"/>
    <p:sldId id="282" r:id="rId22"/>
    <p:sldId id="284"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A9567A-60D4-4E32-8C63-DBB34BA9C9AE}">
          <p14:sldIdLst>
            <p14:sldId id="257"/>
            <p14:sldId id="258"/>
            <p14:sldId id="260"/>
            <p14:sldId id="261"/>
            <p14:sldId id="267"/>
            <p14:sldId id="268"/>
            <p14:sldId id="265"/>
            <p14:sldId id="259"/>
            <p14:sldId id="264"/>
            <p14:sldId id="269"/>
            <p14:sldId id="270"/>
            <p14:sldId id="271"/>
            <p14:sldId id="272"/>
            <p14:sldId id="278"/>
          </p14:sldIdLst>
        </p14:section>
        <p14:section name="Untitled Section" id="{E64BEF93-DFE3-441F-95DE-24A526306EB5}">
          <p14:sldIdLst>
            <p14:sldId id="274"/>
            <p14:sldId id="275"/>
            <p14:sldId id="276"/>
            <p14:sldId id="277"/>
            <p14:sldId id="279"/>
            <p14:sldId id="283"/>
            <p14:sldId id="282"/>
            <p14:sldId id="284"/>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69" d="100"/>
          <a:sy n="69"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07F1B4E-809B-4681-A93B-7F7CEC3454A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59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521F9-DBA1-4D89-A159-436E95120CD8}"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65892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6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49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373884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335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66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721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8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393793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00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521F9-DBA1-4D89-A159-436E95120CD8}"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406847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521F9-DBA1-4D89-A159-436E95120CD8}" type="datetimeFigureOut">
              <a:rPr lang="en-US" smtClean="0"/>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F1B4E-809B-4681-A93B-7F7CEC3454A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8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521F9-DBA1-4D89-A159-436E95120CD8}"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F1B4E-809B-4681-A93B-7F7CEC3454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90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521F9-DBA1-4D89-A159-436E95120CD8}" type="datetimeFigureOut">
              <a:rPr lang="en-US" smtClean="0"/>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44333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521F9-DBA1-4D89-A159-436E95120CD8}"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76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521F9-DBA1-4D89-A159-436E95120CD8}"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367376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E521F9-DBA1-4D89-A159-436E95120CD8}" type="datetimeFigureOut">
              <a:rPr lang="en-US" smtClean="0"/>
              <a:t>12/17/2022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F1B4E-809B-4681-A93B-7F7CEC3454AB}" type="slidenum">
              <a:rPr lang="en-US" smtClean="0"/>
              <a:t>‹#›</a:t>
            </a:fld>
            <a:endParaRPr lang="en-US"/>
          </a:p>
        </p:txBody>
      </p:sp>
      <p:sp>
        <p:nvSpPr>
          <p:cNvPr id="12" name="MSIPCMContentMarking" descr="{&quot;HashCode&quot;:758215280,&quot;Placement&quot;:&quot;Header&quot;,&quot;Top&quot;:0.0,&quot;Left&quot;:0.0,&quot;SlideWidth&quot;:960,&quot;SlideHeight&quot;:540}">
            <a:extLst>
              <a:ext uri="{FF2B5EF4-FFF2-40B4-BE49-F238E27FC236}">
                <a16:creationId xmlns:a16="http://schemas.microsoft.com/office/drawing/2014/main" id="{A0194C9F-E12A-20C2-46FD-82F5D7A77C6A}"/>
              </a:ext>
            </a:extLst>
          </p:cNvPr>
          <p:cNvSpPr txBox="1"/>
          <p:nvPr userDrawn="1"/>
        </p:nvSpPr>
        <p:spPr>
          <a:xfrm>
            <a:off x="0" y="0"/>
            <a:ext cx="663105" cy="252360"/>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orpoS" pitchFamily="2" charset="0"/>
              </a:rPr>
              <a:t>Internal</a:t>
            </a:r>
          </a:p>
        </p:txBody>
      </p:sp>
    </p:spTree>
    <p:extLst>
      <p:ext uri="{BB962C8B-B14F-4D97-AF65-F5344CB8AC3E}">
        <p14:creationId xmlns:p14="http://schemas.microsoft.com/office/powerpoint/2010/main" val="706686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oilhealth.dac.gov.in/" TargetMode="External"/><Relationship Id="rId2" Type="http://schemas.openxmlformats.org/officeDocument/2006/relationships/hyperlink" Target="http://www.soilquality.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50672" y="4189464"/>
            <a:ext cx="9601196" cy="1303867"/>
          </a:xfrm>
        </p:spPr>
        <p:txBody>
          <a:bodyPr>
            <a:normAutofit fontScale="90000"/>
          </a:bodyPr>
          <a:lstStyle/>
          <a:p>
            <a:r>
              <a:rPr lang="en-US" sz="7300" dirty="0"/>
              <a:t>SOIL QUALITY ANALYSIS</a:t>
            </a:r>
            <a:br>
              <a:rPr lang="en-US" dirty="0"/>
            </a:b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7418" y="1066801"/>
            <a:ext cx="5638800" cy="262493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50182" y="1068785"/>
            <a:ext cx="4627418" cy="2360215"/>
          </a:xfrm>
        </p:spPr>
      </p:pic>
      <p:sp>
        <p:nvSpPr>
          <p:cNvPr id="8" name="Rectangle 7"/>
          <p:cNvSpPr/>
          <p:nvPr/>
        </p:nvSpPr>
        <p:spPr>
          <a:xfrm>
            <a:off x="618448" y="4770056"/>
            <a:ext cx="8345443" cy="1446550"/>
          </a:xfrm>
          <a:prstGeom prst="rect">
            <a:avLst/>
          </a:prstGeom>
        </p:spPr>
        <p:txBody>
          <a:bodyPr wrap="square">
            <a:spAutoFit/>
          </a:bodyPr>
          <a:lstStyle/>
          <a:p>
            <a:r>
              <a:rPr lang="en-US" sz="4400" i="1" dirty="0">
                <a:solidFill>
                  <a:schemeClr val="tx1">
                    <a:lumMod val="95000"/>
                    <a:lumOff val="5000"/>
                  </a:schemeClr>
                </a:solidFill>
              </a:rPr>
              <a:t>Janya.R- Grade 9</a:t>
            </a:r>
          </a:p>
          <a:p>
            <a:r>
              <a:rPr lang="en-US" sz="4400" i="1" dirty="0">
                <a:solidFill>
                  <a:schemeClr val="tx1">
                    <a:lumMod val="95000"/>
                    <a:lumOff val="5000"/>
                  </a:schemeClr>
                </a:solidFill>
              </a:rPr>
              <a:t>Rajshree Dubey- Grade 9</a:t>
            </a:r>
          </a:p>
        </p:txBody>
      </p:sp>
      <p:sp>
        <p:nvSpPr>
          <p:cNvPr id="2" name="Oval 1">
            <a:extLst>
              <a:ext uri="{FF2B5EF4-FFF2-40B4-BE49-F238E27FC236}">
                <a16:creationId xmlns:a16="http://schemas.microsoft.com/office/drawing/2014/main" id="{D36E18E9-705A-AEC8-31DB-E1C6E95179C3}"/>
              </a:ext>
            </a:extLst>
          </p:cNvPr>
          <p:cNvSpPr/>
          <p:nvPr/>
        </p:nvSpPr>
        <p:spPr>
          <a:xfrm>
            <a:off x="11151868" y="5669280"/>
            <a:ext cx="125732" cy="119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0678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CC8D-1AC2-369A-9535-02F48B6920B0}"/>
              </a:ext>
            </a:extLst>
          </p:cNvPr>
          <p:cNvSpPr>
            <a:spLocks noGrp="1"/>
          </p:cNvSpPr>
          <p:nvPr>
            <p:ph type="title"/>
          </p:nvPr>
        </p:nvSpPr>
        <p:spPr/>
        <p:txBody>
          <a:bodyPr/>
          <a:lstStyle/>
          <a:p>
            <a:r>
              <a:rPr lang="en-US" dirty="0"/>
              <a:t>N.P.K test</a:t>
            </a:r>
            <a:endParaRPr lang="en-IN" dirty="0"/>
          </a:p>
        </p:txBody>
      </p:sp>
      <p:sp>
        <p:nvSpPr>
          <p:cNvPr id="3" name="Content Placeholder 2">
            <a:extLst>
              <a:ext uri="{FF2B5EF4-FFF2-40B4-BE49-F238E27FC236}">
                <a16:creationId xmlns:a16="http://schemas.microsoft.com/office/drawing/2014/main" id="{892F656B-A547-629C-D3B3-48455ACAC747}"/>
              </a:ext>
            </a:extLst>
          </p:cNvPr>
          <p:cNvSpPr>
            <a:spLocks noGrp="1"/>
          </p:cNvSpPr>
          <p:nvPr>
            <p:ph idx="1"/>
          </p:nvPr>
        </p:nvSpPr>
        <p:spPr>
          <a:xfrm>
            <a:off x="1108364" y="2556932"/>
            <a:ext cx="10113817" cy="3318936"/>
          </a:xfrm>
        </p:spPr>
        <p:txBody>
          <a:bodyPr/>
          <a:lstStyle/>
          <a:p>
            <a:pPr marL="0" indent="0">
              <a:buNone/>
            </a:pPr>
            <a:r>
              <a:rPr lang="en-US" dirty="0"/>
              <a:t>Nitrogen amount test :</a:t>
            </a:r>
          </a:p>
          <a:p>
            <a:pPr>
              <a:buFont typeface="Wingdings" panose="05000000000000000000" pitchFamily="2" charset="2"/>
              <a:buChar char="v"/>
            </a:pPr>
            <a:r>
              <a:rPr lang="en-US" dirty="0"/>
              <a:t>Take 5c.c of soil in soil mixing tube. Add 25mL of nitrogen reageant-1 and stir is for 10-15 mins. Add a pinch of decolourizer to the solution </a:t>
            </a:r>
            <a:r>
              <a:rPr lang="en-IN" dirty="0"/>
              <a:t>and filter it into a colour developing bottle. </a:t>
            </a:r>
          </a:p>
          <a:p>
            <a:pPr>
              <a:buFont typeface="Wingdings" panose="05000000000000000000" pitchFamily="2" charset="2"/>
              <a:buChar char="v"/>
            </a:pPr>
            <a:r>
              <a:rPr lang="en-IN" dirty="0"/>
              <a:t>Add 1mL of nitrogen reagent-2 to develop the colour (wait for 2-3 mins)</a:t>
            </a:r>
            <a:r>
              <a:rPr lang="en-US" dirty="0"/>
              <a:t>.</a:t>
            </a:r>
          </a:p>
          <a:p>
            <a:pPr>
              <a:buFont typeface="Wingdings" panose="05000000000000000000" pitchFamily="2" charset="2"/>
              <a:buChar char="v"/>
            </a:pPr>
            <a:r>
              <a:rPr lang="en-US" dirty="0"/>
              <a:t>Shake the test tube lightly before checking the Nitrogen content by matching the solution colour on the nitrogen colour chart.</a:t>
            </a:r>
            <a:endParaRPr lang="en-IN" dirty="0"/>
          </a:p>
        </p:txBody>
      </p:sp>
      <p:sp>
        <p:nvSpPr>
          <p:cNvPr id="4" name="Oval 3">
            <a:extLst>
              <a:ext uri="{FF2B5EF4-FFF2-40B4-BE49-F238E27FC236}">
                <a16:creationId xmlns:a16="http://schemas.microsoft.com/office/drawing/2014/main" id="{A557E2AE-79B5-4CE4-929C-ACE62C458F25}"/>
              </a:ext>
            </a:extLst>
          </p:cNvPr>
          <p:cNvSpPr/>
          <p:nvPr/>
        </p:nvSpPr>
        <p:spPr>
          <a:xfrm>
            <a:off x="11222181" y="982132"/>
            <a:ext cx="155568" cy="128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0108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700B-026D-BA53-F53A-FAC1B7F0CD97}"/>
              </a:ext>
            </a:extLst>
          </p:cNvPr>
          <p:cNvSpPr>
            <a:spLocks noGrp="1"/>
          </p:cNvSpPr>
          <p:nvPr>
            <p:ph type="title"/>
          </p:nvPr>
        </p:nvSpPr>
        <p:spPr/>
        <p:txBody>
          <a:bodyPr/>
          <a:lstStyle/>
          <a:p>
            <a:r>
              <a:rPr lang="en-US" dirty="0"/>
              <a:t>Phosphorous test</a:t>
            </a:r>
            <a:endParaRPr lang="en-IN" dirty="0"/>
          </a:p>
        </p:txBody>
      </p:sp>
      <p:sp>
        <p:nvSpPr>
          <p:cNvPr id="3" name="Content Placeholder 2">
            <a:extLst>
              <a:ext uri="{FF2B5EF4-FFF2-40B4-BE49-F238E27FC236}">
                <a16:creationId xmlns:a16="http://schemas.microsoft.com/office/drawing/2014/main" id="{D2AB21F8-9A6E-CB6F-6BE7-6090F03797A2}"/>
              </a:ext>
            </a:extLst>
          </p:cNvPr>
          <p:cNvSpPr>
            <a:spLocks noGrp="1"/>
          </p:cNvSpPr>
          <p:nvPr>
            <p:ph idx="1"/>
          </p:nvPr>
        </p:nvSpPr>
        <p:spPr/>
        <p:txBody>
          <a:bodyPr>
            <a:normAutofit lnSpcReduction="10000"/>
          </a:bodyPr>
          <a:lstStyle/>
          <a:p>
            <a:r>
              <a:rPr lang="en-US" dirty="0"/>
              <a:t>Phosphorous amount test :</a:t>
            </a:r>
          </a:p>
          <a:p>
            <a:r>
              <a:rPr lang="en-IN" dirty="0"/>
              <a:t>Take 5c.c of soil into the soil mixing tube. Add 25mL of phosphorous reagent – 1 and stir the solution for 10-15 mins. Add a pinch of decolourizer and filter it into a colour developing bottle. </a:t>
            </a:r>
          </a:p>
          <a:p>
            <a:r>
              <a:rPr lang="en-IN" dirty="0"/>
              <a:t>Add 1mL of Phosphorous reagent – 2 to develop the colour (wait for 2-3 mins)</a:t>
            </a:r>
          </a:p>
          <a:p>
            <a:r>
              <a:rPr lang="en-IN" dirty="0"/>
              <a:t>Shake the test tube before checking , now check the phosphorous content by matching the solution colour with the phosphorous colour chart.</a:t>
            </a:r>
          </a:p>
        </p:txBody>
      </p:sp>
      <p:sp>
        <p:nvSpPr>
          <p:cNvPr id="4" name="Isosceles Triangle 3">
            <a:extLst>
              <a:ext uri="{FF2B5EF4-FFF2-40B4-BE49-F238E27FC236}">
                <a16:creationId xmlns:a16="http://schemas.microsoft.com/office/drawing/2014/main" id="{BD61A664-BE36-7413-CF96-042A85CABBDA}"/>
              </a:ext>
            </a:extLst>
          </p:cNvPr>
          <p:cNvSpPr/>
          <p:nvPr/>
        </p:nvSpPr>
        <p:spPr>
          <a:xfrm>
            <a:off x="10776857" y="982132"/>
            <a:ext cx="222069" cy="1543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6720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4F2A-4D4D-BC59-171D-03C5B08C395F}"/>
              </a:ext>
            </a:extLst>
          </p:cNvPr>
          <p:cNvSpPr>
            <a:spLocks noGrp="1"/>
          </p:cNvSpPr>
          <p:nvPr>
            <p:ph type="title"/>
          </p:nvPr>
        </p:nvSpPr>
        <p:spPr/>
        <p:txBody>
          <a:bodyPr/>
          <a:lstStyle/>
          <a:p>
            <a:r>
              <a:rPr lang="en-US" dirty="0"/>
              <a:t>Potassium test</a:t>
            </a:r>
            <a:endParaRPr lang="en-IN" dirty="0"/>
          </a:p>
        </p:txBody>
      </p:sp>
      <p:sp>
        <p:nvSpPr>
          <p:cNvPr id="3" name="Content Placeholder 2">
            <a:extLst>
              <a:ext uri="{FF2B5EF4-FFF2-40B4-BE49-F238E27FC236}">
                <a16:creationId xmlns:a16="http://schemas.microsoft.com/office/drawing/2014/main" id="{2B32C7ED-056D-7A99-0C20-4C315CF7FDC7}"/>
              </a:ext>
            </a:extLst>
          </p:cNvPr>
          <p:cNvSpPr>
            <a:spLocks noGrp="1"/>
          </p:cNvSpPr>
          <p:nvPr>
            <p:ph idx="1"/>
          </p:nvPr>
        </p:nvSpPr>
        <p:spPr/>
        <p:txBody>
          <a:bodyPr>
            <a:normAutofit/>
          </a:bodyPr>
          <a:lstStyle/>
          <a:p>
            <a:r>
              <a:rPr lang="en-US" dirty="0"/>
              <a:t>Take 5c.c of soil in soil mixing tube. Add 25mL of potassium reageant-1 and stir is for 10-15 mins. Add a pinch of decolourizer to the solution </a:t>
            </a:r>
            <a:r>
              <a:rPr lang="en-IN" dirty="0"/>
              <a:t>and filter it into a colour developing bottle. </a:t>
            </a:r>
          </a:p>
          <a:p>
            <a:r>
              <a:rPr lang="en-IN" dirty="0"/>
              <a:t>Add 1mL of potassium reagent-2 to develop the colour (wait for 2-3 mins)</a:t>
            </a:r>
            <a:r>
              <a:rPr lang="en-US" dirty="0"/>
              <a:t>.</a:t>
            </a:r>
          </a:p>
          <a:p>
            <a:r>
              <a:rPr lang="en-US" dirty="0"/>
              <a:t>Shake the test tube lightly before checking. Now Check the potassium content by matching the solution colour on the potassium colour chart.</a:t>
            </a:r>
            <a:endParaRPr lang="en-IN" dirty="0"/>
          </a:p>
          <a:p>
            <a:endParaRPr lang="en-IN" dirty="0"/>
          </a:p>
          <a:p>
            <a:endParaRPr lang="en-IN" dirty="0"/>
          </a:p>
        </p:txBody>
      </p:sp>
      <p:sp>
        <p:nvSpPr>
          <p:cNvPr id="4" name="Oval 3">
            <a:extLst>
              <a:ext uri="{FF2B5EF4-FFF2-40B4-BE49-F238E27FC236}">
                <a16:creationId xmlns:a16="http://schemas.microsoft.com/office/drawing/2014/main" id="{24C6EA58-56EC-B8BB-CF96-9F70CF81BF2E}"/>
              </a:ext>
            </a:extLst>
          </p:cNvPr>
          <p:cNvSpPr/>
          <p:nvPr/>
        </p:nvSpPr>
        <p:spPr>
          <a:xfrm>
            <a:off x="10541726" y="982132"/>
            <a:ext cx="195943" cy="141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1318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B3F9-4B4A-32F5-456F-B2F483F2E150}"/>
              </a:ext>
            </a:extLst>
          </p:cNvPr>
          <p:cNvSpPr>
            <a:spLocks noGrp="1"/>
          </p:cNvSpPr>
          <p:nvPr>
            <p:ph type="title"/>
          </p:nvPr>
        </p:nvSpPr>
        <p:spPr>
          <a:xfrm>
            <a:off x="1186220" y="755979"/>
            <a:ext cx="9601196" cy="1303867"/>
          </a:xfrm>
        </p:spPr>
        <p:txBody>
          <a:bodyPr/>
          <a:lstStyle/>
          <a:p>
            <a:r>
              <a:rPr lang="en-US" dirty="0"/>
              <a:t>N.P.K test</a:t>
            </a:r>
            <a:endParaRPr lang="en-IN" dirty="0"/>
          </a:p>
        </p:txBody>
      </p:sp>
      <p:graphicFrame>
        <p:nvGraphicFramePr>
          <p:cNvPr id="4" name="Table 4">
            <a:extLst>
              <a:ext uri="{FF2B5EF4-FFF2-40B4-BE49-F238E27FC236}">
                <a16:creationId xmlns:a16="http://schemas.microsoft.com/office/drawing/2014/main" id="{50FD3FC7-3884-B229-60AB-CE440B2E424D}"/>
              </a:ext>
            </a:extLst>
          </p:cNvPr>
          <p:cNvGraphicFramePr>
            <a:graphicFrameLocks noGrp="1"/>
          </p:cNvGraphicFramePr>
          <p:nvPr>
            <p:ph idx="1"/>
            <p:extLst>
              <p:ext uri="{D42A27DB-BD31-4B8C-83A1-F6EECF244321}">
                <p14:modId xmlns:p14="http://schemas.microsoft.com/office/powerpoint/2010/main" val="3829371450"/>
              </p:ext>
            </p:extLst>
          </p:nvPr>
        </p:nvGraphicFramePr>
        <p:xfrm>
          <a:off x="834787" y="1932437"/>
          <a:ext cx="10522426" cy="4169584"/>
        </p:xfrm>
        <a:graphic>
          <a:graphicData uri="http://schemas.openxmlformats.org/drawingml/2006/table">
            <a:tbl>
              <a:tblPr firstRow="1" bandRow="1">
                <a:tableStyleId>{21E4AEA4-8DFA-4A89-87EB-49C32662AFE0}</a:tableStyleId>
              </a:tblPr>
              <a:tblGrid>
                <a:gridCol w="2375550">
                  <a:extLst>
                    <a:ext uri="{9D8B030D-6E8A-4147-A177-3AD203B41FA5}">
                      <a16:colId xmlns:a16="http://schemas.microsoft.com/office/drawing/2014/main" val="3431705510"/>
                    </a:ext>
                  </a:extLst>
                </a:gridCol>
                <a:gridCol w="2262415">
                  <a:extLst>
                    <a:ext uri="{9D8B030D-6E8A-4147-A177-3AD203B41FA5}">
                      <a16:colId xmlns:a16="http://schemas.microsoft.com/office/drawing/2014/main" val="2081814301"/>
                    </a:ext>
                  </a:extLst>
                </a:gridCol>
                <a:gridCol w="2661314">
                  <a:extLst>
                    <a:ext uri="{9D8B030D-6E8A-4147-A177-3AD203B41FA5}">
                      <a16:colId xmlns:a16="http://schemas.microsoft.com/office/drawing/2014/main" val="978378103"/>
                    </a:ext>
                  </a:extLst>
                </a:gridCol>
                <a:gridCol w="3223147">
                  <a:extLst>
                    <a:ext uri="{9D8B030D-6E8A-4147-A177-3AD203B41FA5}">
                      <a16:colId xmlns:a16="http://schemas.microsoft.com/office/drawing/2014/main" val="3384934029"/>
                    </a:ext>
                  </a:extLst>
                </a:gridCol>
              </a:tblGrid>
              <a:tr h="608056">
                <a:tc>
                  <a:txBody>
                    <a:bodyPr/>
                    <a:lstStyle/>
                    <a:p>
                      <a:r>
                        <a:rPr lang="en-US" dirty="0"/>
                        <a:t>Type of soil</a:t>
                      </a:r>
                      <a:endParaRPr lang="en-IN" dirty="0"/>
                    </a:p>
                  </a:txBody>
                  <a:tcPr/>
                </a:tc>
                <a:tc>
                  <a:txBody>
                    <a:bodyPr/>
                    <a:lstStyle/>
                    <a:p>
                      <a:r>
                        <a:rPr lang="en-US" dirty="0"/>
                        <a:t>Amount of Nitrogen :</a:t>
                      </a:r>
                      <a:endParaRPr lang="en-IN" dirty="0"/>
                    </a:p>
                  </a:txBody>
                  <a:tcPr/>
                </a:tc>
                <a:tc>
                  <a:txBody>
                    <a:bodyPr/>
                    <a:lstStyle/>
                    <a:p>
                      <a:r>
                        <a:rPr lang="en-US" dirty="0"/>
                        <a:t>Amount of Phosphorous :</a:t>
                      </a:r>
                      <a:endParaRPr lang="en-IN" dirty="0"/>
                    </a:p>
                  </a:txBody>
                  <a:tcPr/>
                </a:tc>
                <a:tc>
                  <a:txBody>
                    <a:bodyPr/>
                    <a:lstStyle/>
                    <a:p>
                      <a:r>
                        <a:rPr lang="en-US" dirty="0"/>
                        <a:t>Amount of Potassium :</a:t>
                      </a:r>
                      <a:endParaRPr lang="en-IN" dirty="0"/>
                    </a:p>
                  </a:txBody>
                  <a:tcPr/>
                </a:tc>
                <a:extLst>
                  <a:ext uri="{0D108BD9-81ED-4DB2-BD59-A6C34878D82A}">
                    <a16:rowId xmlns:a16="http://schemas.microsoft.com/office/drawing/2014/main" val="1021544096"/>
                  </a:ext>
                </a:extLst>
              </a:tr>
              <a:tr h="608056">
                <a:tc>
                  <a:txBody>
                    <a:bodyPr/>
                    <a:lstStyle/>
                    <a:p>
                      <a:r>
                        <a:rPr lang="en-US" dirty="0"/>
                        <a:t>Lake Soil {Sample 1}</a:t>
                      </a:r>
                      <a:endParaRPr lang="en-IN" dirty="0"/>
                    </a:p>
                  </a:txBody>
                  <a:tcPr/>
                </a:tc>
                <a:tc>
                  <a:txBody>
                    <a:bodyPr/>
                    <a:lstStyle/>
                    <a:p>
                      <a:r>
                        <a:rPr lang="en-US" dirty="0"/>
                        <a:t>L1</a:t>
                      </a:r>
                      <a:endParaRPr lang="en-IN" dirty="0"/>
                    </a:p>
                  </a:txBody>
                  <a:tcPr/>
                </a:tc>
                <a:tc>
                  <a:txBody>
                    <a:bodyPr/>
                    <a:lstStyle/>
                    <a:p>
                      <a:r>
                        <a:rPr lang="en-US" dirty="0"/>
                        <a:t>L1</a:t>
                      </a:r>
                      <a:endParaRPr lang="en-IN" dirty="0"/>
                    </a:p>
                  </a:txBody>
                  <a:tcPr/>
                </a:tc>
                <a:tc>
                  <a:txBody>
                    <a:bodyPr/>
                    <a:lstStyle/>
                    <a:p>
                      <a:r>
                        <a:rPr lang="en-US" dirty="0"/>
                        <a:t>M1</a:t>
                      </a:r>
                      <a:endParaRPr lang="en-IN" dirty="0"/>
                    </a:p>
                  </a:txBody>
                  <a:tcPr/>
                </a:tc>
                <a:extLst>
                  <a:ext uri="{0D108BD9-81ED-4DB2-BD59-A6C34878D82A}">
                    <a16:rowId xmlns:a16="http://schemas.microsoft.com/office/drawing/2014/main" val="4231788745"/>
                  </a:ext>
                </a:extLst>
              </a:tr>
              <a:tr h="608056">
                <a:tc>
                  <a:txBody>
                    <a:bodyPr/>
                    <a:lstStyle/>
                    <a:p>
                      <a:r>
                        <a:rPr lang="en-US" dirty="0"/>
                        <a:t>Lake soil {sample 2}</a:t>
                      </a:r>
                      <a:endParaRPr lang="en-IN" dirty="0"/>
                    </a:p>
                  </a:txBody>
                  <a:tcPr/>
                </a:tc>
                <a:tc>
                  <a:txBody>
                    <a:bodyPr/>
                    <a:lstStyle/>
                    <a:p>
                      <a:r>
                        <a:rPr lang="en-US" dirty="0"/>
                        <a:t>L2</a:t>
                      </a:r>
                      <a:endParaRPr lang="en-IN" dirty="0"/>
                    </a:p>
                  </a:txBody>
                  <a:tcPr/>
                </a:tc>
                <a:tc>
                  <a:txBody>
                    <a:bodyPr/>
                    <a:lstStyle/>
                    <a:p>
                      <a:r>
                        <a:rPr lang="en-US" dirty="0"/>
                        <a:t>L2</a:t>
                      </a:r>
                      <a:endParaRPr lang="en-IN" dirty="0"/>
                    </a:p>
                  </a:txBody>
                  <a:tcPr/>
                </a:tc>
                <a:tc>
                  <a:txBody>
                    <a:bodyPr/>
                    <a:lstStyle/>
                    <a:p>
                      <a:r>
                        <a:rPr lang="en-US" dirty="0"/>
                        <a:t>H1</a:t>
                      </a:r>
                      <a:endParaRPr lang="en-IN" dirty="0"/>
                    </a:p>
                  </a:txBody>
                  <a:tcPr/>
                </a:tc>
                <a:extLst>
                  <a:ext uri="{0D108BD9-81ED-4DB2-BD59-A6C34878D82A}">
                    <a16:rowId xmlns:a16="http://schemas.microsoft.com/office/drawing/2014/main" val="777106933"/>
                  </a:ext>
                </a:extLst>
              </a:tr>
              <a:tr h="347461">
                <a:tc>
                  <a:txBody>
                    <a:bodyPr/>
                    <a:lstStyle/>
                    <a:p>
                      <a:r>
                        <a:rPr lang="en-US" dirty="0"/>
                        <a:t>Agriculture</a:t>
                      </a:r>
                      <a:endParaRPr lang="en-IN" dirty="0"/>
                    </a:p>
                  </a:txBody>
                  <a:tcPr/>
                </a:tc>
                <a:tc>
                  <a:txBody>
                    <a:bodyPr/>
                    <a:lstStyle/>
                    <a:p>
                      <a:r>
                        <a:rPr lang="en-US" dirty="0"/>
                        <a:t>H1</a:t>
                      </a:r>
                      <a:endParaRPr lang="en-IN" dirty="0"/>
                    </a:p>
                  </a:txBody>
                  <a:tcPr/>
                </a:tc>
                <a:tc>
                  <a:txBody>
                    <a:bodyPr/>
                    <a:lstStyle/>
                    <a:p>
                      <a:r>
                        <a:rPr lang="en-US" dirty="0"/>
                        <a:t>H2</a:t>
                      </a:r>
                      <a:endParaRPr lang="en-IN" dirty="0"/>
                    </a:p>
                  </a:txBody>
                  <a:tcPr/>
                </a:tc>
                <a:tc>
                  <a:txBody>
                    <a:bodyPr/>
                    <a:lstStyle/>
                    <a:p>
                      <a:r>
                        <a:rPr lang="en-US" dirty="0"/>
                        <a:t>H2</a:t>
                      </a:r>
                      <a:endParaRPr lang="en-IN" dirty="0"/>
                    </a:p>
                  </a:txBody>
                  <a:tcPr/>
                </a:tc>
                <a:extLst>
                  <a:ext uri="{0D108BD9-81ED-4DB2-BD59-A6C34878D82A}">
                    <a16:rowId xmlns:a16="http://schemas.microsoft.com/office/drawing/2014/main" val="407719070"/>
                  </a:ext>
                </a:extLst>
              </a:tr>
              <a:tr h="608056">
                <a:tc>
                  <a:txBody>
                    <a:bodyPr/>
                    <a:lstStyle/>
                    <a:p>
                      <a:r>
                        <a:rPr lang="en-US" dirty="0"/>
                        <a:t>Ground soil {Sample 1}</a:t>
                      </a:r>
                      <a:endParaRPr lang="en-IN" dirty="0"/>
                    </a:p>
                  </a:txBody>
                  <a:tcPr/>
                </a:tc>
                <a:tc>
                  <a:txBody>
                    <a:bodyPr/>
                    <a:lstStyle/>
                    <a:p>
                      <a:r>
                        <a:rPr lang="en-IN" dirty="0"/>
                        <a:t>L2</a:t>
                      </a:r>
                    </a:p>
                  </a:txBody>
                  <a:tcPr/>
                </a:tc>
                <a:tc>
                  <a:txBody>
                    <a:bodyPr/>
                    <a:lstStyle/>
                    <a:p>
                      <a:r>
                        <a:rPr lang="en-IN" dirty="0"/>
                        <a:t>M1</a:t>
                      </a:r>
                    </a:p>
                  </a:txBody>
                  <a:tcPr/>
                </a:tc>
                <a:tc>
                  <a:txBody>
                    <a:bodyPr/>
                    <a:lstStyle/>
                    <a:p>
                      <a:r>
                        <a:rPr lang="en-IN" dirty="0"/>
                        <a:t>M1</a:t>
                      </a:r>
                    </a:p>
                  </a:txBody>
                  <a:tcPr/>
                </a:tc>
                <a:extLst>
                  <a:ext uri="{0D108BD9-81ED-4DB2-BD59-A6C34878D82A}">
                    <a16:rowId xmlns:a16="http://schemas.microsoft.com/office/drawing/2014/main" val="3321980456"/>
                  </a:ext>
                </a:extLst>
              </a:tr>
              <a:tr h="608056">
                <a:tc>
                  <a:txBody>
                    <a:bodyPr/>
                    <a:lstStyle/>
                    <a:p>
                      <a:r>
                        <a:rPr lang="en-US" dirty="0"/>
                        <a:t>Ground soil {Sample 2}</a:t>
                      </a:r>
                      <a:endParaRPr lang="en-IN" dirty="0"/>
                    </a:p>
                  </a:txBody>
                  <a:tcPr/>
                </a:tc>
                <a:tc>
                  <a:txBody>
                    <a:bodyPr/>
                    <a:lstStyle/>
                    <a:p>
                      <a:r>
                        <a:rPr lang="en-US" dirty="0"/>
                        <a:t>L1</a:t>
                      </a:r>
                      <a:endParaRPr lang="en-IN" dirty="0"/>
                    </a:p>
                  </a:txBody>
                  <a:tcPr/>
                </a:tc>
                <a:tc>
                  <a:txBody>
                    <a:bodyPr/>
                    <a:lstStyle/>
                    <a:p>
                      <a:r>
                        <a:rPr lang="en-US" dirty="0"/>
                        <a:t>M1</a:t>
                      </a:r>
                      <a:endParaRPr lang="en-IN" dirty="0"/>
                    </a:p>
                  </a:txBody>
                  <a:tcPr/>
                </a:tc>
                <a:tc>
                  <a:txBody>
                    <a:bodyPr/>
                    <a:lstStyle/>
                    <a:p>
                      <a:r>
                        <a:rPr lang="en-US" dirty="0"/>
                        <a:t>L2</a:t>
                      </a:r>
                      <a:endParaRPr lang="en-IN" dirty="0"/>
                    </a:p>
                  </a:txBody>
                  <a:tcPr/>
                </a:tc>
                <a:extLst>
                  <a:ext uri="{0D108BD9-81ED-4DB2-BD59-A6C34878D82A}">
                    <a16:rowId xmlns:a16="http://schemas.microsoft.com/office/drawing/2014/main" val="459935081"/>
                  </a:ext>
                </a:extLst>
              </a:tr>
              <a:tr h="0">
                <a:tc>
                  <a:txBody>
                    <a:bodyPr/>
                    <a:lstStyle/>
                    <a:p>
                      <a:r>
                        <a:rPr lang="en-US" dirty="0"/>
                        <a:t>Garden soil 1</a:t>
                      </a:r>
                      <a:endParaRPr lang="en-IN" dirty="0"/>
                    </a:p>
                  </a:txBody>
                  <a:tcPr/>
                </a:tc>
                <a:tc>
                  <a:txBody>
                    <a:bodyPr/>
                    <a:lstStyle/>
                    <a:p>
                      <a:r>
                        <a:rPr lang="en-US" dirty="0"/>
                        <a:t>M2</a:t>
                      </a:r>
                      <a:endParaRPr lang="en-IN" dirty="0"/>
                    </a:p>
                  </a:txBody>
                  <a:tcPr/>
                </a:tc>
                <a:tc>
                  <a:txBody>
                    <a:bodyPr/>
                    <a:lstStyle/>
                    <a:p>
                      <a:r>
                        <a:rPr lang="en-US" dirty="0"/>
                        <a:t>L2</a:t>
                      </a:r>
                      <a:endParaRPr lang="en-IN" dirty="0"/>
                    </a:p>
                  </a:txBody>
                  <a:tcPr/>
                </a:tc>
                <a:tc>
                  <a:txBody>
                    <a:bodyPr/>
                    <a:lstStyle/>
                    <a:p>
                      <a:r>
                        <a:rPr lang="en-US" dirty="0"/>
                        <a:t>H1</a:t>
                      </a:r>
                      <a:endParaRPr lang="en-IN" dirty="0"/>
                    </a:p>
                  </a:txBody>
                  <a:tcPr/>
                </a:tc>
                <a:extLst>
                  <a:ext uri="{0D108BD9-81ED-4DB2-BD59-A6C34878D82A}">
                    <a16:rowId xmlns:a16="http://schemas.microsoft.com/office/drawing/2014/main" val="282303441"/>
                  </a:ext>
                </a:extLst>
              </a:tr>
              <a:tr h="347461">
                <a:tc>
                  <a:txBody>
                    <a:bodyPr/>
                    <a:lstStyle/>
                    <a:p>
                      <a:r>
                        <a:rPr lang="en-US" dirty="0"/>
                        <a:t>Garden soil 2 </a:t>
                      </a:r>
                      <a:endParaRPr lang="en-IN" dirty="0"/>
                    </a:p>
                  </a:txBody>
                  <a:tcPr/>
                </a:tc>
                <a:tc>
                  <a:txBody>
                    <a:bodyPr/>
                    <a:lstStyle/>
                    <a:p>
                      <a:r>
                        <a:rPr lang="en-US" dirty="0"/>
                        <a:t>M1</a:t>
                      </a:r>
                      <a:endParaRPr lang="en-IN" dirty="0"/>
                    </a:p>
                  </a:txBody>
                  <a:tcPr/>
                </a:tc>
                <a:tc>
                  <a:txBody>
                    <a:bodyPr/>
                    <a:lstStyle/>
                    <a:p>
                      <a:r>
                        <a:rPr lang="en-US" dirty="0"/>
                        <a:t>M2</a:t>
                      </a:r>
                      <a:endParaRPr lang="en-IN" dirty="0"/>
                    </a:p>
                  </a:txBody>
                  <a:tcPr/>
                </a:tc>
                <a:tc>
                  <a:txBody>
                    <a:bodyPr/>
                    <a:lstStyle/>
                    <a:p>
                      <a:r>
                        <a:rPr lang="en-US" dirty="0"/>
                        <a:t>L2</a:t>
                      </a:r>
                      <a:endParaRPr lang="en-IN" dirty="0"/>
                    </a:p>
                  </a:txBody>
                  <a:tcPr/>
                </a:tc>
                <a:extLst>
                  <a:ext uri="{0D108BD9-81ED-4DB2-BD59-A6C34878D82A}">
                    <a16:rowId xmlns:a16="http://schemas.microsoft.com/office/drawing/2014/main" val="4071254820"/>
                  </a:ext>
                </a:extLst>
              </a:tr>
            </a:tbl>
          </a:graphicData>
        </a:graphic>
      </p:graphicFrame>
      <p:sp>
        <p:nvSpPr>
          <p:cNvPr id="3" name="Isosceles Triangle 2">
            <a:extLst>
              <a:ext uri="{FF2B5EF4-FFF2-40B4-BE49-F238E27FC236}">
                <a16:creationId xmlns:a16="http://schemas.microsoft.com/office/drawing/2014/main" id="{FA034A4A-54EF-7825-3690-F5BF811A9539}"/>
              </a:ext>
            </a:extLst>
          </p:cNvPr>
          <p:cNvSpPr/>
          <p:nvPr/>
        </p:nvSpPr>
        <p:spPr>
          <a:xfrm>
            <a:off x="10045337" y="1188720"/>
            <a:ext cx="143692" cy="1436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0261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0C31-6C10-118F-C6AD-7BABAEFA948F}"/>
              </a:ext>
            </a:extLst>
          </p:cNvPr>
          <p:cNvSpPr>
            <a:spLocks noGrp="1"/>
          </p:cNvSpPr>
          <p:nvPr>
            <p:ph type="title"/>
          </p:nvPr>
        </p:nvSpPr>
        <p:spPr/>
        <p:txBody>
          <a:bodyPr/>
          <a:lstStyle/>
          <a:p>
            <a:r>
              <a:rPr lang="en-US" dirty="0"/>
              <a:t>Moisture Test</a:t>
            </a:r>
            <a:endParaRPr lang="en-IN" dirty="0"/>
          </a:p>
        </p:txBody>
      </p:sp>
      <p:sp>
        <p:nvSpPr>
          <p:cNvPr id="3" name="Content Placeholder 2">
            <a:extLst>
              <a:ext uri="{FF2B5EF4-FFF2-40B4-BE49-F238E27FC236}">
                <a16:creationId xmlns:a16="http://schemas.microsoft.com/office/drawing/2014/main" id="{DE7F4FD4-01A0-7C5C-2886-54DF6BCFF754}"/>
              </a:ext>
            </a:extLst>
          </p:cNvPr>
          <p:cNvSpPr>
            <a:spLocks noGrp="1"/>
          </p:cNvSpPr>
          <p:nvPr>
            <p:ph idx="1"/>
          </p:nvPr>
        </p:nvSpPr>
        <p:spPr/>
        <p:txBody>
          <a:bodyPr>
            <a:noAutofit/>
          </a:bodyPr>
          <a:lstStyle/>
          <a:p>
            <a:r>
              <a:rPr lang="en-US" dirty="0"/>
              <a:t>This test is done to find out the moisture content of the collected soil sample:</a:t>
            </a:r>
          </a:p>
          <a:p>
            <a:r>
              <a:rPr lang="en-US" dirty="0"/>
              <a:t>Procedure : Take the desired soil sample and weigh it. Now let the soil dry for 12 hours and check the weight again.</a:t>
            </a:r>
          </a:p>
          <a:p>
            <a:r>
              <a:rPr lang="en-US" dirty="0"/>
              <a:t>There will be a difference between the weight of the wet soil and dry soil.</a:t>
            </a:r>
          </a:p>
          <a:p>
            <a:r>
              <a:rPr lang="en-US" dirty="0"/>
              <a:t>Now the difference is the amount of moisture content present in the soil.</a:t>
            </a:r>
          </a:p>
        </p:txBody>
      </p:sp>
      <p:sp>
        <p:nvSpPr>
          <p:cNvPr id="4" name="Oval 3">
            <a:extLst>
              <a:ext uri="{FF2B5EF4-FFF2-40B4-BE49-F238E27FC236}">
                <a16:creationId xmlns:a16="http://schemas.microsoft.com/office/drawing/2014/main" id="{AD488A64-1081-CBAC-672E-02F5D5323E61}"/>
              </a:ext>
            </a:extLst>
          </p:cNvPr>
          <p:cNvSpPr/>
          <p:nvPr/>
        </p:nvSpPr>
        <p:spPr>
          <a:xfrm>
            <a:off x="10896597" y="1136469"/>
            <a:ext cx="219894" cy="156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3479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1F40-D26B-6502-14FF-0BF78C4BD879}"/>
              </a:ext>
            </a:extLst>
          </p:cNvPr>
          <p:cNvSpPr>
            <a:spLocks noGrp="1"/>
          </p:cNvSpPr>
          <p:nvPr>
            <p:ph type="title"/>
          </p:nvPr>
        </p:nvSpPr>
        <p:spPr>
          <a:xfrm>
            <a:off x="1295402" y="463517"/>
            <a:ext cx="9601196" cy="1303867"/>
          </a:xfrm>
        </p:spPr>
        <p:txBody>
          <a:bodyPr/>
          <a:lstStyle/>
          <a:p>
            <a:r>
              <a:rPr lang="en-US" dirty="0"/>
              <a:t>Moisture Test</a:t>
            </a:r>
            <a:endParaRPr lang="en-IN" dirty="0"/>
          </a:p>
        </p:txBody>
      </p:sp>
      <p:graphicFrame>
        <p:nvGraphicFramePr>
          <p:cNvPr id="6" name="Table 6">
            <a:extLst>
              <a:ext uri="{FF2B5EF4-FFF2-40B4-BE49-F238E27FC236}">
                <a16:creationId xmlns:a16="http://schemas.microsoft.com/office/drawing/2014/main" id="{8BBD9BD5-5DFF-0A05-B809-A7BBCCD28DAF}"/>
              </a:ext>
            </a:extLst>
          </p:cNvPr>
          <p:cNvGraphicFramePr>
            <a:graphicFrameLocks noGrp="1"/>
          </p:cNvGraphicFramePr>
          <p:nvPr>
            <p:ph idx="1"/>
            <p:extLst>
              <p:ext uri="{D42A27DB-BD31-4B8C-83A1-F6EECF244321}">
                <p14:modId xmlns:p14="http://schemas.microsoft.com/office/powerpoint/2010/main" val="3552922156"/>
              </p:ext>
            </p:extLst>
          </p:nvPr>
        </p:nvGraphicFramePr>
        <p:xfrm>
          <a:off x="891540" y="1493064"/>
          <a:ext cx="10401302" cy="4617971"/>
        </p:xfrm>
        <a:graphic>
          <a:graphicData uri="http://schemas.openxmlformats.org/drawingml/2006/table">
            <a:tbl>
              <a:tblPr firstRow="1" bandRow="1">
                <a:tableStyleId>{5C22544A-7EE6-4342-B048-85BDC9FD1C3A}</a:tableStyleId>
              </a:tblPr>
              <a:tblGrid>
                <a:gridCol w="1802712">
                  <a:extLst>
                    <a:ext uri="{9D8B030D-6E8A-4147-A177-3AD203B41FA5}">
                      <a16:colId xmlns:a16="http://schemas.microsoft.com/office/drawing/2014/main" val="2753126927"/>
                    </a:ext>
                  </a:extLst>
                </a:gridCol>
                <a:gridCol w="1802712">
                  <a:extLst>
                    <a:ext uri="{9D8B030D-6E8A-4147-A177-3AD203B41FA5}">
                      <a16:colId xmlns:a16="http://schemas.microsoft.com/office/drawing/2014/main" val="419967803"/>
                    </a:ext>
                  </a:extLst>
                </a:gridCol>
                <a:gridCol w="1802712">
                  <a:extLst>
                    <a:ext uri="{9D8B030D-6E8A-4147-A177-3AD203B41FA5}">
                      <a16:colId xmlns:a16="http://schemas.microsoft.com/office/drawing/2014/main" val="65953959"/>
                    </a:ext>
                  </a:extLst>
                </a:gridCol>
                <a:gridCol w="2496583">
                  <a:extLst>
                    <a:ext uri="{9D8B030D-6E8A-4147-A177-3AD203B41FA5}">
                      <a16:colId xmlns:a16="http://schemas.microsoft.com/office/drawing/2014/main" val="3347853999"/>
                    </a:ext>
                  </a:extLst>
                </a:gridCol>
                <a:gridCol w="2496583">
                  <a:extLst>
                    <a:ext uri="{9D8B030D-6E8A-4147-A177-3AD203B41FA5}">
                      <a16:colId xmlns:a16="http://schemas.microsoft.com/office/drawing/2014/main" val="423604930"/>
                    </a:ext>
                  </a:extLst>
                </a:gridCol>
              </a:tblGrid>
              <a:tr h="875137">
                <a:tc>
                  <a:txBody>
                    <a:bodyPr/>
                    <a:lstStyle/>
                    <a:p>
                      <a:r>
                        <a:rPr lang="en-US" dirty="0"/>
                        <a:t>SL. No.</a:t>
                      </a:r>
                      <a:endParaRPr lang="en-IN" dirty="0"/>
                    </a:p>
                  </a:txBody>
                  <a:tcPr/>
                </a:tc>
                <a:tc>
                  <a:txBody>
                    <a:bodyPr/>
                    <a:lstStyle/>
                    <a:p>
                      <a:r>
                        <a:rPr lang="en-IN" dirty="0"/>
                        <a:t>Weight of the sample collected (X)</a:t>
                      </a:r>
                    </a:p>
                  </a:txBody>
                  <a:tcPr/>
                </a:tc>
                <a:tc>
                  <a:txBody>
                    <a:bodyPr/>
                    <a:lstStyle/>
                    <a:p>
                      <a:r>
                        <a:rPr lang="en-US" dirty="0"/>
                        <a:t>Weight of the container and dry soil (Y)</a:t>
                      </a:r>
                      <a:endParaRPr lang="en-IN" dirty="0"/>
                    </a:p>
                  </a:txBody>
                  <a:tcPr/>
                </a:tc>
                <a:tc>
                  <a:txBody>
                    <a:bodyPr/>
                    <a:lstStyle/>
                    <a:p>
                      <a:r>
                        <a:rPr lang="en-IN" dirty="0"/>
                        <a:t>Difference in weight: (X-Y)</a:t>
                      </a:r>
                    </a:p>
                  </a:txBody>
                  <a:tcPr/>
                </a:tc>
                <a:tc>
                  <a:txBody>
                    <a:bodyPr/>
                    <a:lstStyle/>
                    <a:p>
                      <a:r>
                        <a:rPr lang="en-IN" dirty="0"/>
                        <a:t>Percentage :</a:t>
                      </a:r>
                    </a:p>
                    <a:p>
                      <a:r>
                        <a:rPr lang="en-IN" dirty="0"/>
                        <a:t>(X-Y)/X x 100</a:t>
                      </a:r>
                    </a:p>
                  </a:txBody>
                  <a:tcPr/>
                </a:tc>
                <a:extLst>
                  <a:ext uri="{0D108BD9-81ED-4DB2-BD59-A6C34878D82A}">
                    <a16:rowId xmlns:a16="http://schemas.microsoft.com/office/drawing/2014/main" val="3429901758"/>
                  </a:ext>
                </a:extLst>
              </a:tr>
              <a:tr h="387072">
                <a:tc>
                  <a:txBody>
                    <a:bodyPr/>
                    <a:lstStyle/>
                    <a:p>
                      <a:r>
                        <a:rPr lang="en-IN" dirty="0"/>
                        <a:t>Agricultural soil</a:t>
                      </a:r>
                    </a:p>
                  </a:txBody>
                  <a:tcPr/>
                </a:tc>
                <a:tc>
                  <a:txBody>
                    <a:bodyPr/>
                    <a:lstStyle/>
                    <a:p>
                      <a:r>
                        <a:rPr lang="en-IN" sz="1800" kern="1200" dirty="0">
                          <a:solidFill>
                            <a:schemeClr val="dk1"/>
                          </a:solidFill>
                          <a:latin typeface="+mn-lt"/>
                          <a:ea typeface="+mn-ea"/>
                          <a:cs typeface="+mn-cs"/>
                        </a:rPr>
                        <a:t>150g </a:t>
                      </a:r>
                    </a:p>
                  </a:txBody>
                  <a:tcPr/>
                </a:tc>
                <a:tc>
                  <a:txBody>
                    <a:bodyPr/>
                    <a:lstStyle/>
                    <a:p>
                      <a:r>
                        <a:rPr lang="en-IN" dirty="0"/>
                        <a:t>53.68</a:t>
                      </a:r>
                      <a:endParaRPr lang="en-IN" sz="1800" kern="1200" dirty="0">
                        <a:solidFill>
                          <a:schemeClr val="dk1"/>
                        </a:solidFill>
                        <a:latin typeface="+mn-lt"/>
                        <a:ea typeface="+mn-ea"/>
                        <a:cs typeface="+mn-cs"/>
                      </a:endParaRPr>
                    </a:p>
                  </a:txBody>
                  <a:tcPr/>
                </a:tc>
                <a:tc>
                  <a:txBody>
                    <a:bodyPr/>
                    <a:lstStyle/>
                    <a:p>
                      <a:r>
                        <a:rPr lang="en-IN" dirty="0"/>
                        <a:t>96.2</a:t>
                      </a:r>
                    </a:p>
                  </a:txBody>
                  <a:tcPr/>
                </a:tc>
                <a:tc>
                  <a:txBody>
                    <a:bodyPr/>
                    <a:lstStyle/>
                    <a:p>
                      <a:r>
                        <a:rPr lang="en-IN" sz="1800" kern="1200" dirty="0">
                          <a:solidFill>
                            <a:schemeClr val="dk1"/>
                          </a:solidFill>
                          <a:latin typeface="+mn-lt"/>
                          <a:ea typeface="+mn-ea"/>
                          <a:cs typeface="+mn-cs"/>
                        </a:rPr>
                        <a:t>64.13%</a:t>
                      </a:r>
                    </a:p>
                  </a:txBody>
                  <a:tcPr/>
                </a:tc>
                <a:extLst>
                  <a:ext uri="{0D108BD9-81ED-4DB2-BD59-A6C34878D82A}">
                    <a16:rowId xmlns:a16="http://schemas.microsoft.com/office/drawing/2014/main" val="367255710"/>
                  </a:ext>
                </a:extLst>
              </a:tr>
              <a:tr h="612596">
                <a:tc>
                  <a:txBody>
                    <a:bodyPr/>
                    <a:lstStyle/>
                    <a:p>
                      <a:r>
                        <a:rPr lang="en-IN" dirty="0"/>
                        <a:t>Lake soil{Sample 1}</a:t>
                      </a:r>
                    </a:p>
                  </a:txBody>
                  <a:tcPr/>
                </a:tc>
                <a:tc>
                  <a:txBody>
                    <a:bodyPr/>
                    <a:lstStyle/>
                    <a:p>
                      <a:r>
                        <a:rPr lang="en-IN" dirty="0"/>
                        <a:t>150g</a:t>
                      </a:r>
                    </a:p>
                  </a:txBody>
                  <a:tcPr/>
                </a:tc>
                <a:tc>
                  <a:txBody>
                    <a:bodyPr/>
                    <a:lstStyle/>
                    <a:p>
                      <a:r>
                        <a:rPr lang="en-US" dirty="0"/>
                        <a:t>59.09</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90.91</a:t>
                      </a:r>
                    </a:p>
                  </a:txBody>
                  <a:tcPr/>
                </a:tc>
                <a:tc>
                  <a:txBody>
                    <a:bodyPr/>
                    <a:lstStyle/>
                    <a:p>
                      <a:r>
                        <a:rPr lang="en-IN" dirty="0"/>
                        <a:t>60.60%</a:t>
                      </a:r>
                    </a:p>
                  </a:txBody>
                  <a:tcPr/>
                </a:tc>
                <a:extLst>
                  <a:ext uri="{0D108BD9-81ED-4DB2-BD59-A6C34878D82A}">
                    <a16:rowId xmlns:a16="http://schemas.microsoft.com/office/drawing/2014/main" val="3169247041"/>
                  </a:ext>
                </a:extLst>
              </a:tr>
              <a:tr h="612596">
                <a:tc>
                  <a:txBody>
                    <a:bodyPr/>
                    <a:lstStyle/>
                    <a:p>
                      <a:r>
                        <a:rPr lang="en-IN" dirty="0"/>
                        <a:t>Lake soil {Sample 2}</a:t>
                      </a:r>
                    </a:p>
                  </a:txBody>
                  <a:tcPr/>
                </a:tc>
                <a:tc>
                  <a:txBody>
                    <a:bodyPr/>
                    <a:lstStyle/>
                    <a:p>
                      <a:r>
                        <a:rPr lang="en-IN" dirty="0"/>
                        <a:t>150g</a:t>
                      </a:r>
                    </a:p>
                  </a:txBody>
                  <a:tcPr/>
                </a:tc>
                <a:tc>
                  <a:txBody>
                    <a:bodyPr/>
                    <a:lstStyle/>
                    <a:p>
                      <a:r>
                        <a:rPr lang="en-US" dirty="0"/>
                        <a:t>75.86</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74.14</a:t>
                      </a:r>
                    </a:p>
                  </a:txBody>
                  <a:tcPr/>
                </a:tc>
                <a:tc>
                  <a:txBody>
                    <a:bodyPr/>
                    <a:lstStyle/>
                    <a:p>
                      <a:r>
                        <a:rPr lang="en-IN" dirty="0"/>
                        <a:t>49.42%</a:t>
                      </a:r>
                    </a:p>
                  </a:txBody>
                  <a:tcPr/>
                </a:tc>
                <a:extLst>
                  <a:ext uri="{0D108BD9-81ED-4DB2-BD59-A6C34878D82A}">
                    <a16:rowId xmlns:a16="http://schemas.microsoft.com/office/drawing/2014/main" val="1381082875"/>
                  </a:ext>
                </a:extLst>
              </a:tr>
              <a:tr h="612596">
                <a:tc>
                  <a:txBody>
                    <a:bodyPr/>
                    <a:lstStyle/>
                    <a:p>
                      <a:r>
                        <a:rPr lang="en-IN" dirty="0"/>
                        <a:t>Ground soil {Sample 1}</a:t>
                      </a:r>
                    </a:p>
                  </a:txBody>
                  <a:tcPr/>
                </a:tc>
                <a:tc>
                  <a:txBody>
                    <a:bodyPr/>
                    <a:lstStyle/>
                    <a:p>
                      <a:r>
                        <a:rPr lang="en-IN" dirty="0"/>
                        <a:t>150g</a:t>
                      </a:r>
                    </a:p>
                  </a:txBody>
                  <a:tcPr/>
                </a:tc>
                <a:tc>
                  <a:txBody>
                    <a:bodyPr/>
                    <a:lstStyle/>
                    <a:p>
                      <a:r>
                        <a:rPr lang="en-US" dirty="0"/>
                        <a:t>55.67</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94.33</a:t>
                      </a:r>
                    </a:p>
                  </a:txBody>
                  <a:tcPr/>
                </a:tc>
                <a:tc>
                  <a:txBody>
                    <a:bodyPr/>
                    <a:lstStyle/>
                    <a:p>
                      <a:r>
                        <a:rPr lang="en-IN" dirty="0"/>
                        <a:t>62.88%</a:t>
                      </a:r>
                    </a:p>
                  </a:txBody>
                  <a:tcPr/>
                </a:tc>
                <a:extLst>
                  <a:ext uri="{0D108BD9-81ED-4DB2-BD59-A6C34878D82A}">
                    <a16:rowId xmlns:a16="http://schemas.microsoft.com/office/drawing/2014/main" val="1114278500"/>
                  </a:ext>
                </a:extLst>
              </a:tr>
              <a:tr h="651587">
                <a:tc>
                  <a:txBody>
                    <a:bodyPr/>
                    <a:lstStyle/>
                    <a:p>
                      <a:r>
                        <a:rPr lang="en-IN" dirty="0"/>
                        <a:t>Ground soil Sample 2</a:t>
                      </a:r>
                    </a:p>
                  </a:txBody>
                  <a:tcPr/>
                </a:tc>
                <a:tc>
                  <a:txBody>
                    <a:bodyPr/>
                    <a:lstStyle/>
                    <a:p>
                      <a:r>
                        <a:rPr lang="en-IN" dirty="0"/>
                        <a:t>150g</a:t>
                      </a:r>
                    </a:p>
                  </a:txBody>
                  <a:tcPr/>
                </a:tc>
                <a:tc>
                  <a:txBody>
                    <a:bodyPr/>
                    <a:lstStyle/>
                    <a:p>
                      <a:r>
                        <a:rPr lang="en-US" dirty="0"/>
                        <a:t>55.30</a:t>
                      </a:r>
                      <a:endParaRPr lang="en-IN" dirty="0"/>
                    </a:p>
                  </a:txBody>
                  <a:tcPr/>
                </a:tc>
                <a:tc>
                  <a:txBody>
                    <a:bodyPr/>
                    <a:lstStyle/>
                    <a:p>
                      <a:r>
                        <a:rPr lang="en-IN" dirty="0"/>
                        <a:t>94.7</a:t>
                      </a:r>
                    </a:p>
                  </a:txBody>
                  <a:tcPr/>
                </a:tc>
                <a:tc>
                  <a:txBody>
                    <a:bodyPr/>
                    <a:lstStyle/>
                    <a:p>
                      <a:r>
                        <a:rPr lang="en-IN" dirty="0"/>
                        <a:t>63.13%</a:t>
                      </a:r>
                    </a:p>
                  </a:txBody>
                  <a:tcPr/>
                </a:tc>
                <a:extLst>
                  <a:ext uri="{0D108BD9-81ED-4DB2-BD59-A6C34878D82A}">
                    <a16:rowId xmlns:a16="http://schemas.microsoft.com/office/drawing/2014/main" val="410140699"/>
                  </a:ext>
                </a:extLst>
              </a:tr>
              <a:tr h="372336">
                <a:tc>
                  <a:txBody>
                    <a:bodyPr/>
                    <a:lstStyle/>
                    <a:p>
                      <a:r>
                        <a:rPr lang="en-IN" dirty="0"/>
                        <a:t>Garden soil 1 </a:t>
                      </a:r>
                    </a:p>
                  </a:txBody>
                  <a:tcPr/>
                </a:tc>
                <a:tc>
                  <a:txBody>
                    <a:bodyPr/>
                    <a:lstStyle/>
                    <a:p>
                      <a:r>
                        <a:rPr lang="en-IN" dirty="0"/>
                        <a:t>150g</a:t>
                      </a:r>
                    </a:p>
                  </a:txBody>
                  <a:tcPr/>
                </a:tc>
                <a:tc>
                  <a:txBody>
                    <a:bodyPr/>
                    <a:lstStyle/>
                    <a:p>
                      <a:r>
                        <a:rPr lang="en-US" dirty="0"/>
                        <a:t>41.10</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108.19</a:t>
                      </a:r>
                    </a:p>
                  </a:txBody>
                  <a:tcPr/>
                </a:tc>
                <a:tc>
                  <a:txBody>
                    <a:bodyPr/>
                    <a:lstStyle/>
                    <a:p>
                      <a:r>
                        <a:rPr lang="en-IN" dirty="0"/>
                        <a:t>72.12%</a:t>
                      </a:r>
                    </a:p>
                  </a:txBody>
                  <a:tcPr/>
                </a:tc>
                <a:extLst>
                  <a:ext uri="{0D108BD9-81ED-4DB2-BD59-A6C34878D82A}">
                    <a16:rowId xmlns:a16="http://schemas.microsoft.com/office/drawing/2014/main" val="1164681625"/>
                  </a:ext>
                </a:extLst>
              </a:tr>
              <a:tr h="372336">
                <a:tc>
                  <a:txBody>
                    <a:bodyPr/>
                    <a:lstStyle/>
                    <a:p>
                      <a:r>
                        <a:rPr lang="en-IN" dirty="0"/>
                        <a:t>Garden soil 2 </a:t>
                      </a:r>
                    </a:p>
                  </a:txBody>
                  <a:tcPr/>
                </a:tc>
                <a:tc>
                  <a:txBody>
                    <a:bodyPr/>
                    <a:lstStyle/>
                    <a:p>
                      <a:r>
                        <a:rPr lang="en-IN" dirty="0"/>
                        <a:t>150g</a:t>
                      </a:r>
                    </a:p>
                  </a:txBody>
                  <a:tcPr/>
                </a:tc>
                <a:tc>
                  <a:txBody>
                    <a:bodyPr/>
                    <a:lstStyle/>
                    <a:p>
                      <a:r>
                        <a:rPr lang="en-US" dirty="0"/>
                        <a:t>55.08</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94.92</a:t>
                      </a:r>
                    </a:p>
                  </a:txBody>
                  <a:tcPr/>
                </a:tc>
                <a:tc>
                  <a:txBody>
                    <a:bodyPr/>
                    <a:lstStyle/>
                    <a:p>
                      <a:r>
                        <a:rPr lang="en-IN" dirty="0"/>
                        <a:t>63.28%</a:t>
                      </a:r>
                    </a:p>
                  </a:txBody>
                  <a:tcPr/>
                </a:tc>
                <a:extLst>
                  <a:ext uri="{0D108BD9-81ED-4DB2-BD59-A6C34878D82A}">
                    <a16:rowId xmlns:a16="http://schemas.microsoft.com/office/drawing/2014/main" val="329866686"/>
                  </a:ext>
                </a:extLst>
              </a:tr>
            </a:tbl>
          </a:graphicData>
        </a:graphic>
      </p:graphicFrame>
      <p:sp>
        <p:nvSpPr>
          <p:cNvPr id="3" name="Oval 2">
            <a:extLst>
              <a:ext uri="{FF2B5EF4-FFF2-40B4-BE49-F238E27FC236}">
                <a16:creationId xmlns:a16="http://schemas.microsoft.com/office/drawing/2014/main" id="{396A8818-7C36-059C-65E7-5BD3FA987317}"/>
              </a:ext>
            </a:extLst>
          </p:cNvPr>
          <p:cNvSpPr/>
          <p:nvPr/>
        </p:nvSpPr>
        <p:spPr>
          <a:xfrm>
            <a:off x="9901646" y="809897"/>
            <a:ext cx="209005" cy="143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5667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44F29-DF3B-834E-0FFB-A1A82B21648D}"/>
              </a:ext>
            </a:extLst>
          </p:cNvPr>
          <p:cNvSpPr>
            <a:spLocks noGrp="1"/>
          </p:cNvSpPr>
          <p:nvPr>
            <p:ph type="title"/>
          </p:nvPr>
        </p:nvSpPr>
        <p:spPr/>
        <p:txBody>
          <a:bodyPr/>
          <a:lstStyle/>
          <a:p>
            <a:endParaRPr lang="en-IN"/>
          </a:p>
        </p:txBody>
      </p:sp>
      <p:sp>
        <p:nvSpPr>
          <p:cNvPr id="5" name="Text Placeholder 4">
            <a:extLst>
              <a:ext uri="{FF2B5EF4-FFF2-40B4-BE49-F238E27FC236}">
                <a16:creationId xmlns:a16="http://schemas.microsoft.com/office/drawing/2014/main" id="{9D0A6F90-2C9A-1054-9E54-ABF5B6A14A2A}"/>
              </a:ext>
            </a:extLst>
          </p:cNvPr>
          <p:cNvSpPr>
            <a:spLocks noGrp="1"/>
          </p:cNvSpPr>
          <p:nvPr>
            <p:ph type="body" idx="1"/>
          </p:nvPr>
        </p:nvSpPr>
        <p:spPr/>
        <p:txBody>
          <a:bodyPr/>
          <a:lstStyle/>
          <a:p>
            <a:endParaRPr lang="en-IN"/>
          </a:p>
        </p:txBody>
      </p:sp>
      <p:pic>
        <p:nvPicPr>
          <p:cNvPr id="10" name="Content Placeholder 9">
            <a:extLst>
              <a:ext uri="{FF2B5EF4-FFF2-40B4-BE49-F238E27FC236}">
                <a16:creationId xmlns:a16="http://schemas.microsoft.com/office/drawing/2014/main" id="{69CC072E-49FD-4C1D-0D4C-CB62B5556F7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30806" y="999252"/>
            <a:ext cx="4718299" cy="4893206"/>
          </a:xfrm>
          <a:prstGeom prst="rect">
            <a:avLst/>
          </a:prstGeom>
          <a:ln w="88900" cap="sq" cmpd="thickThin">
            <a:solidFill>
              <a:srgbClr val="000000"/>
            </a:solidFill>
            <a:prstDash val="solid"/>
            <a:miter lim="800000"/>
          </a:ln>
          <a:effectLst>
            <a:innerShdw blurRad="76200">
              <a:srgbClr val="000000"/>
            </a:innerShdw>
          </a:effectLst>
        </p:spPr>
      </p:pic>
      <p:sp>
        <p:nvSpPr>
          <p:cNvPr id="7" name="Text Placeholder 6">
            <a:extLst>
              <a:ext uri="{FF2B5EF4-FFF2-40B4-BE49-F238E27FC236}">
                <a16:creationId xmlns:a16="http://schemas.microsoft.com/office/drawing/2014/main" id="{E8BCEDF8-C786-476B-4EC6-63CE13692660}"/>
              </a:ext>
            </a:extLst>
          </p:cNvPr>
          <p:cNvSpPr>
            <a:spLocks noGrp="1"/>
          </p:cNvSpPr>
          <p:nvPr>
            <p:ph type="body" sz="quarter" idx="3"/>
          </p:nvPr>
        </p:nvSpPr>
        <p:spPr/>
        <p:txBody>
          <a:bodyPr/>
          <a:lstStyle/>
          <a:p>
            <a:endParaRPr lang="en-IN"/>
          </a:p>
        </p:txBody>
      </p:sp>
      <p:pic>
        <p:nvPicPr>
          <p:cNvPr id="12" name="Content Placeholder 11">
            <a:extLst>
              <a:ext uri="{FF2B5EF4-FFF2-40B4-BE49-F238E27FC236}">
                <a16:creationId xmlns:a16="http://schemas.microsoft.com/office/drawing/2014/main" id="{41355C73-7EEA-BC5B-E670-235DC66E054C}"/>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15370" y="982132"/>
            <a:ext cx="4718299" cy="4910325"/>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a:extLst>
              <a:ext uri="{FF2B5EF4-FFF2-40B4-BE49-F238E27FC236}">
                <a16:creationId xmlns:a16="http://schemas.microsoft.com/office/drawing/2014/main" id="{198433EF-743C-E171-450E-D8DFC26BAF4C}"/>
              </a:ext>
            </a:extLst>
          </p:cNvPr>
          <p:cNvSpPr/>
          <p:nvPr/>
        </p:nvSpPr>
        <p:spPr>
          <a:xfrm>
            <a:off x="3932377" y="3021950"/>
            <a:ext cx="4327246" cy="92333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N.P.K TEST:</a:t>
            </a:r>
            <a:endParaRPr lang="en-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Isosceles Triangle 2">
            <a:extLst>
              <a:ext uri="{FF2B5EF4-FFF2-40B4-BE49-F238E27FC236}">
                <a16:creationId xmlns:a16="http://schemas.microsoft.com/office/drawing/2014/main" id="{B4F126AA-F256-654B-D708-E1D16E7E1B4C}"/>
              </a:ext>
            </a:extLst>
          </p:cNvPr>
          <p:cNvSpPr/>
          <p:nvPr/>
        </p:nvSpPr>
        <p:spPr>
          <a:xfrm>
            <a:off x="11194869" y="875211"/>
            <a:ext cx="117565" cy="1240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6605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EE54DAD-2187-2010-09FF-B3FF43D010F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2591" y="1123406"/>
            <a:ext cx="4816699" cy="4893206"/>
          </a:xfrm>
          <a:prstGeom prst="rect">
            <a:avLst/>
          </a:prstGeom>
          <a:ln w="88900" cap="sq" cmpd="thickThin">
            <a:solidFill>
              <a:srgbClr val="000000"/>
            </a:solidFill>
            <a:prstDash val="solid"/>
            <a:miter lim="800000"/>
          </a:ln>
          <a:effectLst>
            <a:innerShdw blurRad="76200">
              <a:srgbClr val="000000"/>
            </a:innerShdw>
          </a:effectLst>
        </p:spPr>
      </p:pic>
      <p:pic>
        <p:nvPicPr>
          <p:cNvPr id="26" name="Content Placeholder 25">
            <a:extLst>
              <a:ext uri="{FF2B5EF4-FFF2-40B4-BE49-F238E27FC236}">
                <a16:creationId xmlns:a16="http://schemas.microsoft.com/office/drawing/2014/main" id="{46DBC279-4255-4790-DC94-0388A5641CC9}"/>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04552" y="982131"/>
            <a:ext cx="4718303" cy="4893206"/>
          </a:xfrm>
          <a:prstGeom prst="rect">
            <a:avLst/>
          </a:prstGeom>
          <a:ln w="88900" cap="sq" cmpd="thickThin">
            <a:solidFill>
              <a:srgbClr val="000000"/>
            </a:solidFill>
            <a:prstDash val="solid"/>
            <a:miter lim="800000"/>
          </a:ln>
          <a:effectLst>
            <a:innerShdw blurRad="76200">
              <a:srgbClr val="000000"/>
            </a:innerShdw>
          </a:effectLst>
        </p:spPr>
      </p:pic>
      <p:sp>
        <p:nvSpPr>
          <p:cNvPr id="2" name="Isosceles Triangle 1">
            <a:extLst>
              <a:ext uri="{FF2B5EF4-FFF2-40B4-BE49-F238E27FC236}">
                <a16:creationId xmlns:a16="http://schemas.microsoft.com/office/drawing/2014/main" id="{AB415842-90C4-75DE-4B08-6640E933FE0C}"/>
              </a:ext>
            </a:extLst>
          </p:cNvPr>
          <p:cNvSpPr/>
          <p:nvPr/>
        </p:nvSpPr>
        <p:spPr>
          <a:xfrm>
            <a:off x="11286309" y="1123406"/>
            <a:ext cx="117565" cy="1567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7146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100B-EE2A-0859-75A6-B280B2C7B07F}"/>
              </a:ext>
            </a:extLst>
          </p:cNvPr>
          <p:cNvSpPr>
            <a:spLocks noGrp="1"/>
          </p:cNvSpPr>
          <p:nvPr>
            <p:ph type="title"/>
          </p:nvPr>
        </p:nvSpPr>
        <p:spPr/>
        <p:txBody>
          <a:bodyPr/>
          <a:lstStyle/>
          <a:p>
            <a:r>
              <a:rPr lang="en-US" dirty="0"/>
              <a:t>Result and discussion : </a:t>
            </a:r>
            <a:endParaRPr lang="en-IN" dirty="0"/>
          </a:p>
        </p:txBody>
      </p:sp>
      <p:sp>
        <p:nvSpPr>
          <p:cNvPr id="7" name="Content Placeholder 6">
            <a:extLst>
              <a:ext uri="{FF2B5EF4-FFF2-40B4-BE49-F238E27FC236}">
                <a16:creationId xmlns:a16="http://schemas.microsoft.com/office/drawing/2014/main" id="{13206868-41C2-CF67-0F89-1A743C3AA9D2}"/>
              </a:ext>
            </a:extLst>
          </p:cNvPr>
          <p:cNvSpPr>
            <a:spLocks noGrp="1"/>
          </p:cNvSpPr>
          <p:nvPr>
            <p:ph idx="1"/>
          </p:nvPr>
        </p:nvSpPr>
        <p:spPr>
          <a:xfrm>
            <a:off x="862083" y="2285999"/>
            <a:ext cx="10510767" cy="3318936"/>
          </a:xfrm>
        </p:spPr>
        <p:txBody>
          <a:bodyPr>
            <a:noAutofit/>
          </a:bodyPr>
          <a:lstStyle/>
          <a:p>
            <a:r>
              <a:rPr lang="en-US" dirty="0"/>
              <a:t>According to the tests conducted by us, We had taken 7 soil samples for each test and each soil sample had different test results.</a:t>
            </a:r>
          </a:p>
          <a:p>
            <a:r>
              <a:rPr lang="en-US" dirty="0"/>
              <a:t>By pH test we were able to check the ideal pH level in each type of soil.</a:t>
            </a:r>
          </a:p>
          <a:p>
            <a:r>
              <a:rPr lang="en-US" dirty="0"/>
              <a:t>By the moisture test we were able to check how much moisture is present in the soil samples.</a:t>
            </a:r>
          </a:p>
          <a:p>
            <a:r>
              <a:rPr lang="en-US" dirty="0"/>
              <a:t>By the N.P.K test we were able to check how much nitrogen , potassium, phosphorous amounts were present in the soil samples.</a:t>
            </a:r>
          </a:p>
          <a:p>
            <a:pPr marL="0" indent="0">
              <a:buNone/>
            </a:pPr>
            <a:r>
              <a:rPr lang="en-US" dirty="0"/>
              <a:t>Percolation test helped us to detect the water holding capacity of the soil samples.</a:t>
            </a:r>
            <a:endParaRPr lang="en-IN" dirty="0"/>
          </a:p>
        </p:txBody>
      </p:sp>
      <p:sp>
        <p:nvSpPr>
          <p:cNvPr id="3" name="Isosceles Triangle 2">
            <a:extLst>
              <a:ext uri="{FF2B5EF4-FFF2-40B4-BE49-F238E27FC236}">
                <a16:creationId xmlns:a16="http://schemas.microsoft.com/office/drawing/2014/main" id="{19E0580A-C44E-6305-4AEE-E893A49FE778}"/>
              </a:ext>
            </a:extLst>
          </p:cNvPr>
          <p:cNvSpPr/>
          <p:nvPr/>
        </p:nvSpPr>
        <p:spPr>
          <a:xfrm>
            <a:off x="10306594" y="1136469"/>
            <a:ext cx="274320" cy="2090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6266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24CC-F9EE-FAAE-1689-19555A3F145A}"/>
              </a:ext>
            </a:extLst>
          </p:cNvPr>
          <p:cNvSpPr>
            <a:spLocks noGrp="1"/>
          </p:cNvSpPr>
          <p:nvPr>
            <p:ph type="title"/>
          </p:nvPr>
        </p:nvSpPr>
        <p:spPr>
          <a:xfrm>
            <a:off x="-2457732" y="465664"/>
            <a:ext cx="9601196" cy="1303867"/>
          </a:xfrm>
        </p:spPr>
        <p:txBody>
          <a:bodyPr/>
          <a:lstStyle/>
          <a:p>
            <a:r>
              <a:rPr lang="en-US" dirty="0"/>
              <a:t>Conclusion : </a:t>
            </a:r>
            <a:endParaRPr lang="en-IN" dirty="0"/>
          </a:p>
        </p:txBody>
      </p:sp>
      <p:sp>
        <p:nvSpPr>
          <p:cNvPr id="3" name="Content Placeholder 2">
            <a:extLst>
              <a:ext uri="{FF2B5EF4-FFF2-40B4-BE49-F238E27FC236}">
                <a16:creationId xmlns:a16="http://schemas.microsoft.com/office/drawing/2014/main" id="{9D39B728-6A58-13F4-34E2-0DB5D8D84333}"/>
              </a:ext>
            </a:extLst>
          </p:cNvPr>
          <p:cNvSpPr>
            <a:spLocks noGrp="1"/>
          </p:cNvSpPr>
          <p:nvPr>
            <p:ph idx="1"/>
          </p:nvPr>
        </p:nvSpPr>
        <p:spPr>
          <a:xfrm>
            <a:off x="776785" y="1769531"/>
            <a:ext cx="10605447" cy="4371961"/>
          </a:xfrm>
        </p:spPr>
        <p:txBody>
          <a:bodyPr>
            <a:normAutofit fontScale="92500" lnSpcReduction="20000"/>
          </a:bodyPr>
          <a:lstStyle/>
          <a:p>
            <a:r>
              <a:rPr lang="en-US" dirty="0">
                <a:latin typeface="Arial" panose="020B0604020202020204" pitchFamily="34" charset="0"/>
                <a:cs typeface="Arial" panose="020B0604020202020204" pitchFamily="34" charset="0"/>
              </a:rPr>
              <a:t>By all these experiments/tests we can conclude that different soil types have different quality.</a:t>
            </a:r>
          </a:p>
          <a:p>
            <a:r>
              <a:rPr lang="en-US" dirty="0">
                <a:solidFill>
                  <a:srgbClr val="202124"/>
                </a:solidFill>
                <a:latin typeface="arial" panose="020B0604020202020204" pitchFamily="34" charset="0"/>
              </a:rPr>
              <a:t>In terms of quality : Agriculture &gt; Garden &gt; Ground &gt; Lake soil.</a:t>
            </a:r>
          </a:p>
          <a:p>
            <a:r>
              <a:rPr lang="en-US" dirty="0">
                <a:solidFill>
                  <a:srgbClr val="202124"/>
                </a:solidFill>
                <a:latin typeface="arial" panose="020B0604020202020204" pitchFamily="34" charset="0"/>
              </a:rPr>
              <a:t>By this we can conclude that Agricultural soil has higher nutrients/a good quality as it is used in cultivation of crops due to which they gain nutrients from plants.</a:t>
            </a:r>
          </a:p>
          <a:p>
            <a:r>
              <a:rPr lang="en-US" dirty="0">
                <a:solidFill>
                  <a:srgbClr val="202124"/>
                </a:solidFill>
                <a:latin typeface="arial" panose="020B0604020202020204" pitchFamily="34" charset="0"/>
              </a:rPr>
              <a:t>Garden soil has the ideal pH level as it watered daily and maintained for the purpose of growing plants.</a:t>
            </a:r>
          </a:p>
          <a:p>
            <a:r>
              <a:rPr lang="en-US" dirty="0">
                <a:solidFill>
                  <a:srgbClr val="202124"/>
                </a:solidFill>
                <a:latin typeface="arial" panose="020B0604020202020204" pitchFamily="34" charset="0"/>
              </a:rPr>
              <a:t>Ground soil is comparatively less in the amounts of nutrients as the soil sample is taken from where the soil is continuously under the sun. Due to which the soil gets very dry as a result it kills the micro organisms present in the soil.</a:t>
            </a:r>
          </a:p>
          <a:p>
            <a:r>
              <a:rPr lang="en-US" dirty="0">
                <a:latin typeface="Arial" panose="020B0604020202020204" pitchFamily="34" charset="0"/>
                <a:cs typeface="Arial" panose="020B0604020202020204" pitchFamily="34" charset="0"/>
              </a:rPr>
              <a:t>Lake soil has very less nutrients as compared to the other samples because the samples are taken from a lake which is polluted due to which the soil contains nutrients to a certain level but is highly acidic.</a:t>
            </a:r>
          </a:p>
        </p:txBody>
      </p:sp>
      <p:sp>
        <p:nvSpPr>
          <p:cNvPr id="4" name="Oval 3">
            <a:extLst>
              <a:ext uri="{FF2B5EF4-FFF2-40B4-BE49-F238E27FC236}">
                <a16:creationId xmlns:a16="http://schemas.microsoft.com/office/drawing/2014/main" id="{4D171D1A-FA9D-5B9A-83A4-93B0559B846B}"/>
              </a:ext>
            </a:extLst>
          </p:cNvPr>
          <p:cNvSpPr/>
          <p:nvPr/>
        </p:nvSpPr>
        <p:spPr>
          <a:xfrm>
            <a:off x="10633166" y="979714"/>
            <a:ext cx="156754" cy="156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6041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Soil Quality Analysis – Introduction.</a:t>
            </a:r>
          </a:p>
        </p:txBody>
      </p:sp>
      <p:sp>
        <p:nvSpPr>
          <p:cNvPr id="4" name="Content Placeholder 3"/>
          <p:cNvSpPr>
            <a:spLocks noGrp="1"/>
          </p:cNvSpPr>
          <p:nvPr>
            <p:ph idx="1"/>
          </p:nvPr>
        </p:nvSpPr>
        <p:spPr/>
        <p:txBody>
          <a:bodyPr/>
          <a:lstStyle/>
          <a:p>
            <a:pPr>
              <a:buFont typeface="Wingdings" panose="05000000000000000000" pitchFamily="2" charset="2"/>
              <a:buChar char="v"/>
            </a:pPr>
            <a:r>
              <a:rPr lang="en-US" dirty="0"/>
              <a:t>Assessing soil quality involves measuring physical, chemical, and biological soil properties and using these measured values to identify properties of the soil that may be inhibiting soil function or to monitor how changes in management are affecting soil functions</a:t>
            </a:r>
          </a:p>
          <a:p>
            <a:pPr>
              <a:buFont typeface="Wingdings" panose="05000000000000000000" pitchFamily="2" charset="2"/>
              <a:buChar char="v"/>
            </a:pPr>
            <a:endParaRPr lang="en-US" dirty="0"/>
          </a:p>
        </p:txBody>
      </p:sp>
      <p:sp>
        <p:nvSpPr>
          <p:cNvPr id="2" name="Oval 1">
            <a:extLst>
              <a:ext uri="{FF2B5EF4-FFF2-40B4-BE49-F238E27FC236}">
                <a16:creationId xmlns:a16="http://schemas.microsoft.com/office/drawing/2014/main" id="{1DCFE9F8-AFB7-799A-1C57-8A2A0DE675F6}"/>
              </a:ext>
            </a:extLst>
          </p:cNvPr>
          <p:cNvSpPr/>
          <p:nvPr/>
        </p:nvSpPr>
        <p:spPr>
          <a:xfrm>
            <a:off x="11116491" y="5721531"/>
            <a:ext cx="261258"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2348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D8E5-8D47-6AE4-47D8-C9C8F333C6E9}"/>
              </a:ext>
            </a:extLst>
          </p:cNvPr>
          <p:cNvSpPr>
            <a:spLocks noGrp="1"/>
          </p:cNvSpPr>
          <p:nvPr>
            <p:ph type="title"/>
          </p:nvPr>
        </p:nvSpPr>
        <p:spPr/>
        <p:txBody>
          <a:bodyPr/>
          <a:lstStyle/>
          <a:p>
            <a:endParaRPr lang="en-IN"/>
          </a:p>
        </p:txBody>
      </p:sp>
      <p:pic>
        <p:nvPicPr>
          <p:cNvPr id="1026" name="Picture 2" descr="The travail for soil health in Bagalkot – An IIJNM Publication">
            <a:extLst>
              <a:ext uri="{FF2B5EF4-FFF2-40B4-BE49-F238E27FC236}">
                <a16:creationId xmlns:a16="http://schemas.microsoft.com/office/drawing/2014/main" id="{43A83C83-8BE7-6F98-1ADC-6074B308C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782" y="335968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6FC4D4-8D60-8475-03C9-7A9B022CC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28826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7E95-E7E0-B967-0798-9D9E4C445C3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DE11625-E238-9A1B-BB4E-8B41AD482B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5584" y="2511694"/>
            <a:ext cx="4511297" cy="3635098"/>
          </a:xfrm>
        </p:spPr>
      </p:pic>
      <p:pic>
        <p:nvPicPr>
          <p:cNvPr id="7" name="Picture 6">
            <a:extLst>
              <a:ext uri="{FF2B5EF4-FFF2-40B4-BE49-F238E27FC236}">
                <a16:creationId xmlns:a16="http://schemas.microsoft.com/office/drawing/2014/main" id="{74D8882C-9975-3D41-728E-E421AFBA08CF}"/>
              </a:ext>
            </a:extLst>
          </p:cNvPr>
          <p:cNvPicPr>
            <a:picLocks noChangeAspect="1"/>
          </p:cNvPicPr>
          <p:nvPr/>
        </p:nvPicPr>
        <p:blipFill rotWithShape="1">
          <a:blip r:embed="rId3">
            <a:extLst>
              <a:ext uri="{28A0092B-C50C-407E-A947-70E740481C1C}">
                <a14:useLocalDpi xmlns:a14="http://schemas.microsoft.com/office/drawing/2010/main" val="0"/>
              </a:ext>
            </a:extLst>
          </a:blip>
          <a:srcRect t="12743" r="1381" b="10326"/>
          <a:stretch/>
        </p:blipFill>
        <p:spPr>
          <a:xfrm>
            <a:off x="0" y="1"/>
            <a:ext cx="12192000" cy="6858000"/>
          </a:xfrm>
          <a:prstGeom prst="rect">
            <a:avLst/>
          </a:prstGeom>
        </p:spPr>
      </p:pic>
    </p:spTree>
    <p:extLst>
      <p:ext uri="{BB962C8B-B14F-4D97-AF65-F5344CB8AC3E}">
        <p14:creationId xmlns:p14="http://schemas.microsoft.com/office/powerpoint/2010/main" val="3072398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D204-3F69-17F9-2CC1-A008BA05F97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C0B1858-DE91-3EE7-2EE2-B06DA884F7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005" y="557260"/>
            <a:ext cx="10445990" cy="5743479"/>
          </a:xfrm>
        </p:spPr>
      </p:pic>
    </p:spTree>
    <p:extLst>
      <p:ext uri="{BB962C8B-B14F-4D97-AF65-F5344CB8AC3E}">
        <p14:creationId xmlns:p14="http://schemas.microsoft.com/office/powerpoint/2010/main" val="351964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858A-10D1-DC20-4BBD-2FDD929FF404}"/>
              </a:ext>
            </a:extLst>
          </p:cNvPr>
          <p:cNvSpPr>
            <a:spLocks noGrp="1"/>
          </p:cNvSpPr>
          <p:nvPr>
            <p:ph type="title"/>
          </p:nvPr>
        </p:nvSpPr>
        <p:spPr/>
        <p:txBody>
          <a:bodyPr/>
          <a:lstStyle/>
          <a:p>
            <a:r>
              <a:rPr lang="en-US" dirty="0"/>
              <a:t>Acknowledgements : </a:t>
            </a:r>
            <a:endParaRPr lang="en-IN" dirty="0"/>
          </a:p>
        </p:txBody>
      </p:sp>
      <p:sp>
        <p:nvSpPr>
          <p:cNvPr id="3" name="Content Placeholder 2">
            <a:extLst>
              <a:ext uri="{FF2B5EF4-FFF2-40B4-BE49-F238E27FC236}">
                <a16:creationId xmlns:a16="http://schemas.microsoft.com/office/drawing/2014/main" id="{168468CC-3F08-737B-1B07-9CC818958617}"/>
              </a:ext>
            </a:extLst>
          </p:cNvPr>
          <p:cNvSpPr>
            <a:spLocks noGrp="1"/>
          </p:cNvSpPr>
          <p:nvPr>
            <p:ph idx="1"/>
          </p:nvPr>
        </p:nvSpPr>
        <p:spPr/>
        <p:txBody>
          <a:bodyPr>
            <a:normAutofit lnSpcReduction="10000"/>
          </a:bodyPr>
          <a:lstStyle/>
          <a:p>
            <a:r>
              <a:rPr lang="en-IN" dirty="0"/>
              <a:t>IISC, Bengaluru </a:t>
            </a:r>
          </a:p>
          <a:p>
            <a:r>
              <a:rPr lang="en-IN" dirty="0"/>
              <a:t>Vagdevi vilas institute  </a:t>
            </a:r>
          </a:p>
          <a:p>
            <a:pPr marL="0" indent="0">
              <a:buNone/>
            </a:pPr>
            <a:r>
              <a:rPr lang="en-IN" sz="4400" dirty="0"/>
              <a:t>Reference :-</a:t>
            </a:r>
          </a:p>
          <a:p>
            <a:r>
              <a:rPr lang="en-US" dirty="0">
                <a:hlinkClick r:id="rId2"/>
              </a:rPr>
              <a:t>http://www.soilquality.org</a:t>
            </a:r>
          </a:p>
          <a:p>
            <a:r>
              <a:rPr lang="en-US" b="1" dirty="0"/>
              <a:t> </a:t>
            </a:r>
            <a:r>
              <a:rPr lang="en-US" dirty="0">
                <a:hlinkClick r:id="rId3"/>
              </a:rPr>
              <a:t>soilhealth.dac.gov.in</a:t>
            </a:r>
            <a:br>
              <a:rPr lang="en-US" dirty="0"/>
            </a:br>
            <a:endParaRPr lang="en-IN" sz="4400" dirty="0"/>
          </a:p>
        </p:txBody>
      </p:sp>
      <p:sp>
        <p:nvSpPr>
          <p:cNvPr id="4" name="Isosceles Triangle 3">
            <a:extLst>
              <a:ext uri="{FF2B5EF4-FFF2-40B4-BE49-F238E27FC236}">
                <a16:creationId xmlns:a16="http://schemas.microsoft.com/office/drawing/2014/main" id="{64008270-8502-3405-98F5-91AFE66DEFE2}"/>
              </a:ext>
            </a:extLst>
          </p:cNvPr>
          <p:cNvSpPr/>
          <p:nvPr/>
        </p:nvSpPr>
        <p:spPr>
          <a:xfrm>
            <a:off x="10896597" y="1254034"/>
            <a:ext cx="128454"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21669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Thank you 001.jp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164" y="792214"/>
            <a:ext cx="9452008" cy="5179378"/>
          </a:xfrm>
        </p:spPr>
      </p:pic>
      <p:sp>
        <p:nvSpPr>
          <p:cNvPr id="2" name="Oval 1">
            <a:extLst>
              <a:ext uri="{FF2B5EF4-FFF2-40B4-BE49-F238E27FC236}">
                <a16:creationId xmlns:a16="http://schemas.microsoft.com/office/drawing/2014/main" id="{28C25E30-3B52-8245-BA24-7233419A6940}"/>
              </a:ext>
            </a:extLst>
          </p:cNvPr>
          <p:cNvSpPr/>
          <p:nvPr/>
        </p:nvSpPr>
        <p:spPr>
          <a:xfrm>
            <a:off x="11038114" y="1058091"/>
            <a:ext cx="261257"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5573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966" y="2022764"/>
            <a:ext cx="3193471" cy="595745"/>
          </a:xfrm>
        </p:spPr>
        <p:txBody>
          <a:bodyPr>
            <a:normAutofit fontScale="90000"/>
          </a:bodyPr>
          <a:lstStyle/>
          <a:p>
            <a:r>
              <a:rPr lang="en-US" dirty="0"/>
              <a:t>Study Area</a:t>
            </a:r>
            <a:br>
              <a:rPr lang="en-US" dirty="0"/>
            </a:br>
            <a:endParaRPr lang="en-US" dirty="0"/>
          </a:p>
        </p:txBody>
      </p:sp>
      <p:pic>
        <p:nvPicPr>
          <p:cNvPr id="4" name="Content Placeholder 3">
            <a:extLst>
              <a:ext uri="{FF2B5EF4-FFF2-40B4-BE49-F238E27FC236}">
                <a16:creationId xmlns:a16="http://schemas.microsoft.com/office/drawing/2014/main" id="{FE94BF1F-EC61-BAEE-A1E3-407DE01F71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379" y="1149157"/>
            <a:ext cx="6067211" cy="4559686"/>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3D9D7076-AD98-AF8C-CAEF-856367732401}"/>
              </a:ext>
            </a:extLst>
          </p:cNvPr>
          <p:cNvSpPr txBox="1"/>
          <p:nvPr/>
        </p:nvSpPr>
        <p:spPr>
          <a:xfrm>
            <a:off x="7568046" y="2604654"/>
            <a:ext cx="3412767" cy="2062103"/>
          </a:xfrm>
          <a:prstGeom prst="rect">
            <a:avLst/>
          </a:prstGeom>
          <a:noFill/>
        </p:spPr>
        <p:txBody>
          <a:bodyPr wrap="square">
            <a:spAutoFit/>
          </a:bodyPr>
          <a:lstStyle/>
          <a:p>
            <a:r>
              <a:rPr lang="en-IN" sz="3200" dirty="0"/>
              <a:t>Soil samples are collected from Varthur lake and the surroundings.</a:t>
            </a:r>
          </a:p>
        </p:txBody>
      </p:sp>
      <p:sp>
        <p:nvSpPr>
          <p:cNvPr id="3" name="Isosceles Triangle 2">
            <a:extLst>
              <a:ext uri="{FF2B5EF4-FFF2-40B4-BE49-F238E27FC236}">
                <a16:creationId xmlns:a16="http://schemas.microsoft.com/office/drawing/2014/main" id="{A3E0AB4A-7CF8-0FB5-9FDF-2DDF87745C32}"/>
              </a:ext>
            </a:extLst>
          </p:cNvPr>
          <p:cNvSpPr/>
          <p:nvPr/>
        </p:nvSpPr>
        <p:spPr>
          <a:xfrm>
            <a:off x="10855234" y="5708843"/>
            <a:ext cx="325387" cy="2347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27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80F8D-2659-AB93-2F1F-4A7F1215E870}"/>
              </a:ext>
            </a:extLst>
          </p:cNvPr>
          <p:cNvSpPr>
            <a:spLocks noGrp="1"/>
          </p:cNvSpPr>
          <p:nvPr>
            <p:ph type="title"/>
          </p:nvPr>
        </p:nvSpPr>
        <p:spPr/>
        <p:txBody>
          <a:bodyPr/>
          <a:lstStyle/>
          <a:p>
            <a:r>
              <a:rPr lang="en-US" dirty="0"/>
              <a:t>Objectives : </a:t>
            </a:r>
            <a:endParaRPr lang="en-IN" dirty="0"/>
          </a:p>
        </p:txBody>
      </p:sp>
      <p:sp>
        <p:nvSpPr>
          <p:cNvPr id="5" name="Content Placeholder 4">
            <a:extLst>
              <a:ext uri="{FF2B5EF4-FFF2-40B4-BE49-F238E27FC236}">
                <a16:creationId xmlns:a16="http://schemas.microsoft.com/office/drawing/2014/main" id="{47FFF8A2-157D-8F1F-1173-5A963332E104}"/>
              </a:ext>
            </a:extLst>
          </p:cNvPr>
          <p:cNvSpPr>
            <a:spLocks noGrp="1"/>
          </p:cNvSpPr>
          <p:nvPr>
            <p:ph idx="1"/>
          </p:nvPr>
        </p:nvSpPr>
        <p:spPr/>
        <p:txBody>
          <a:bodyPr>
            <a:normAutofit lnSpcReduction="10000"/>
          </a:bodyPr>
          <a:lstStyle/>
          <a:p>
            <a:r>
              <a:rPr lang="en-US" dirty="0"/>
              <a:t>To test the quality of the soil taken from Varthur Lake and the surrounding areas .</a:t>
            </a:r>
          </a:p>
          <a:p>
            <a:r>
              <a:rPr lang="en-US" dirty="0"/>
              <a:t>The following tests that are done by us to check the quality of the soil :</a:t>
            </a:r>
          </a:p>
          <a:p>
            <a:r>
              <a:rPr lang="en-US" dirty="0"/>
              <a:t>pH value test</a:t>
            </a:r>
          </a:p>
          <a:p>
            <a:r>
              <a:rPr lang="en-US" dirty="0"/>
              <a:t>Moisture test.</a:t>
            </a:r>
          </a:p>
          <a:p>
            <a:r>
              <a:rPr lang="en-US" dirty="0"/>
              <a:t>Percolation test</a:t>
            </a:r>
          </a:p>
          <a:p>
            <a:r>
              <a:rPr lang="en-US" dirty="0"/>
              <a:t>NPK test</a:t>
            </a:r>
          </a:p>
          <a:p>
            <a:endParaRPr lang="en-US" dirty="0"/>
          </a:p>
          <a:p>
            <a:endParaRPr lang="en-US" dirty="0"/>
          </a:p>
          <a:p>
            <a:endParaRPr lang="en-US" dirty="0"/>
          </a:p>
          <a:p>
            <a:endParaRPr lang="en-IN" dirty="0"/>
          </a:p>
          <a:p>
            <a:endParaRPr lang="en-IN" dirty="0"/>
          </a:p>
        </p:txBody>
      </p:sp>
      <p:sp>
        <p:nvSpPr>
          <p:cNvPr id="2" name="Isosceles Triangle 1">
            <a:extLst>
              <a:ext uri="{FF2B5EF4-FFF2-40B4-BE49-F238E27FC236}">
                <a16:creationId xmlns:a16="http://schemas.microsoft.com/office/drawing/2014/main" id="{1F1DD228-DAB9-B73B-08D0-E4EDED915BC2}"/>
              </a:ext>
            </a:extLst>
          </p:cNvPr>
          <p:cNvSpPr/>
          <p:nvPr/>
        </p:nvSpPr>
        <p:spPr>
          <a:xfrm>
            <a:off x="10633166" y="5512526"/>
            <a:ext cx="156754" cy="2481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3978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3F44-638D-26ED-3829-8A17ECFFA5EA}"/>
              </a:ext>
            </a:extLst>
          </p:cNvPr>
          <p:cNvSpPr>
            <a:spLocks noGrp="1"/>
          </p:cNvSpPr>
          <p:nvPr>
            <p:ph type="title"/>
          </p:nvPr>
        </p:nvSpPr>
        <p:spPr>
          <a:xfrm>
            <a:off x="-2444086" y="344111"/>
            <a:ext cx="9601196" cy="1303867"/>
          </a:xfrm>
        </p:spPr>
        <p:txBody>
          <a:bodyPr/>
          <a:lstStyle/>
          <a:p>
            <a:r>
              <a:rPr lang="en-US" dirty="0"/>
              <a:t>pH value test</a:t>
            </a:r>
            <a:endParaRPr lang="en-IN" dirty="0"/>
          </a:p>
        </p:txBody>
      </p:sp>
      <p:sp>
        <p:nvSpPr>
          <p:cNvPr id="3" name="Content Placeholder 2">
            <a:extLst>
              <a:ext uri="{FF2B5EF4-FFF2-40B4-BE49-F238E27FC236}">
                <a16:creationId xmlns:a16="http://schemas.microsoft.com/office/drawing/2014/main" id="{FCBE76FE-77D3-89EB-7657-CF261A3EC9A8}"/>
              </a:ext>
            </a:extLst>
          </p:cNvPr>
          <p:cNvSpPr>
            <a:spLocks noGrp="1"/>
          </p:cNvSpPr>
          <p:nvPr>
            <p:ph idx="1"/>
          </p:nvPr>
        </p:nvSpPr>
        <p:spPr>
          <a:xfrm>
            <a:off x="765464" y="1647978"/>
            <a:ext cx="10661071" cy="4377509"/>
          </a:xfrm>
        </p:spPr>
        <p:txBody>
          <a:bodyPr>
            <a:normAutofit fontScale="92500"/>
          </a:bodyPr>
          <a:lstStyle/>
          <a:p>
            <a:r>
              <a:rPr lang="en-US" dirty="0">
                <a:latin typeface="Arial" panose="020B0604020202020204" pitchFamily="34" charset="0"/>
                <a:cs typeface="Arial" panose="020B0604020202020204" pitchFamily="34" charset="0"/>
              </a:rPr>
              <a:t>pH test is used to find out how acidic or basic the soil is..</a:t>
            </a:r>
          </a:p>
          <a:p>
            <a:r>
              <a:rPr lang="en-US" dirty="0">
                <a:latin typeface="Arial" panose="020B0604020202020204" pitchFamily="34" charset="0"/>
                <a:cs typeface="Arial" panose="020B0604020202020204" pitchFamily="34" charset="0"/>
              </a:rPr>
              <a:t>Materials Required : Desired soil samples , pH paper , Beaker , Water.</a:t>
            </a:r>
          </a:p>
          <a:p>
            <a:r>
              <a:rPr lang="en-US" dirty="0">
                <a:latin typeface="Arial" panose="020B0604020202020204" pitchFamily="34" charset="0"/>
                <a:cs typeface="Arial" panose="020B0604020202020204" pitchFamily="34" charset="0"/>
              </a:rPr>
              <a:t>Method : Take a beaker and fill it with 150 mL of water and mix 50g of soil and then stir it well.</a:t>
            </a:r>
          </a:p>
          <a:p>
            <a:r>
              <a:rPr lang="en-US" dirty="0">
                <a:latin typeface="Arial" panose="020B0604020202020204" pitchFamily="34" charset="0"/>
                <a:cs typeface="Arial" panose="020B0604020202020204" pitchFamily="34" charset="0"/>
              </a:rPr>
              <a:t>Let it rest for 12 hrs.</a:t>
            </a:r>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Later check the pH value with the help of pH paper, which indicates how acidic or basic the soil is.</a:t>
            </a:r>
          </a:p>
          <a:p>
            <a:r>
              <a:rPr lang="en-US" i="0" dirty="0">
                <a:solidFill>
                  <a:srgbClr val="202124"/>
                </a:solidFill>
                <a:effectLst/>
                <a:latin typeface="arial" panose="020B0604020202020204" pitchFamily="34" charset="0"/>
              </a:rPr>
              <a:t>A soil with a pH of 6 is 10 times more acidic than a soil with a pH of 7, and a pH of 5 is 100 times more acidic than a pH of 7.</a:t>
            </a:r>
          </a:p>
          <a:p>
            <a:r>
              <a:rPr lang="en-US" b="0" i="0" dirty="0">
                <a:solidFill>
                  <a:srgbClr val="202124"/>
                </a:solidFill>
                <a:effectLst/>
                <a:latin typeface="arial" panose="020B0604020202020204" pitchFamily="34" charset="0"/>
              </a:rPr>
              <a:t>plants that do best in acidic soil are : blueberries, rhododendrons, and azaleas</a:t>
            </a:r>
            <a:endParaRPr lang="en-IN" dirty="0"/>
          </a:p>
        </p:txBody>
      </p:sp>
      <p:sp>
        <p:nvSpPr>
          <p:cNvPr id="4" name="Oval 3">
            <a:extLst>
              <a:ext uri="{FF2B5EF4-FFF2-40B4-BE49-F238E27FC236}">
                <a16:creationId xmlns:a16="http://schemas.microsoft.com/office/drawing/2014/main" id="{62400878-198F-6554-D783-5EAE9FCFAF47}"/>
              </a:ext>
            </a:extLst>
          </p:cNvPr>
          <p:cNvSpPr/>
          <p:nvPr/>
        </p:nvSpPr>
        <p:spPr>
          <a:xfrm>
            <a:off x="11220994" y="5957152"/>
            <a:ext cx="205541" cy="16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9248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1D8C-5981-6FC4-0C8C-42E0E5EBEB11}"/>
              </a:ext>
            </a:extLst>
          </p:cNvPr>
          <p:cNvSpPr>
            <a:spLocks noGrp="1"/>
          </p:cNvSpPr>
          <p:nvPr>
            <p:ph type="title"/>
          </p:nvPr>
        </p:nvSpPr>
        <p:spPr/>
        <p:txBody>
          <a:bodyPr/>
          <a:lstStyle/>
          <a:p>
            <a:r>
              <a:rPr lang="en-US" dirty="0"/>
              <a:t>Percolation test :</a:t>
            </a:r>
            <a:endParaRPr lang="en-IN" dirty="0"/>
          </a:p>
        </p:txBody>
      </p:sp>
      <p:sp>
        <p:nvSpPr>
          <p:cNvPr id="3" name="Content Placeholder 2">
            <a:extLst>
              <a:ext uri="{FF2B5EF4-FFF2-40B4-BE49-F238E27FC236}">
                <a16:creationId xmlns:a16="http://schemas.microsoft.com/office/drawing/2014/main" id="{1DF41A87-8D18-D230-23F2-4BD1AD26EC6E}"/>
              </a:ext>
            </a:extLst>
          </p:cNvPr>
          <p:cNvSpPr>
            <a:spLocks noGrp="1"/>
          </p:cNvSpPr>
          <p:nvPr>
            <p:ph idx="1"/>
          </p:nvPr>
        </p:nvSpPr>
        <p:spPr>
          <a:xfrm>
            <a:off x="1025238" y="2556932"/>
            <a:ext cx="10598726" cy="3318936"/>
          </a:xfrm>
        </p:spPr>
        <p:txBody>
          <a:bodyPr>
            <a:normAutofit fontScale="25000" lnSpcReduction="20000"/>
          </a:bodyPr>
          <a:lstStyle/>
          <a:p>
            <a:r>
              <a:rPr lang="en-US" sz="8000" dirty="0">
                <a:latin typeface="Arial" panose="020B0604020202020204" pitchFamily="34" charset="0"/>
                <a:cs typeface="Arial" panose="020B0604020202020204" pitchFamily="34" charset="0"/>
              </a:rPr>
              <a:t>This test is performed to check how much amount of water can each type of soil hold.</a:t>
            </a:r>
          </a:p>
          <a:p>
            <a:r>
              <a:rPr lang="en-IN" sz="8000" dirty="0">
                <a:latin typeface="Arial" panose="020B0604020202020204" pitchFamily="34" charset="0"/>
                <a:cs typeface="Arial" panose="020B0604020202020204" pitchFamily="34" charset="0"/>
              </a:rPr>
              <a:t>Materials Required : Funnel , beaker , Filter paper , Measuring cylinder ,Soil and water.</a:t>
            </a:r>
          </a:p>
          <a:p>
            <a:r>
              <a:rPr lang="en-US" sz="8000" dirty="0">
                <a:latin typeface="Arial" panose="020B0604020202020204" pitchFamily="34" charset="0"/>
                <a:cs typeface="Arial" panose="020B0604020202020204" pitchFamily="34" charset="0"/>
              </a:rPr>
              <a:t>Place a filter paper inside a funnel and insert the funnel in the mouth of a measuring cylinder.</a:t>
            </a:r>
          </a:p>
          <a:p>
            <a:r>
              <a:rPr lang="en-US" sz="8000" dirty="0">
                <a:latin typeface="Arial" panose="020B0604020202020204" pitchFamily="34" charset="0"/>
                <a:cs typeface="Arial" panose="020B0604020202020204" pitchFamily="34" charset="0"/>
                <a:sym typeface="Wingdings" panose="05000000000000000000" pitchFamily="2" charset="2"/>
              </a:rPr>
              <a:t>Note the weight of the soil and add the soil in the filter paper. (50g)</a:t>
            </a:r>
          </a:p>
          <a:p>
            <a:r>
              <a:rPr lang="en-US" sz="8000" dirty="0">
                <a:latin typeface="Arial" panose="020B0604020202020204" pitchFamily="34" charset="0"/>
                <a:cs typeface="Arial" panose="020B0604020202020204" pitchFamily="34" charset="0"/>
                <a:sym typeface="Wingdings" panose="05000000000000000000" pitchFamily="2" charset="2"/>
              </a:rPr>
              <a:t>Now , add the exact mL of water as same as the weight of soil. (50mL)</a:t>
            </a:r>
          </a:p>
          <a:p>
            <a:r>
              <a:rPr lang="en-US" sz="8000" dirty="0">
                <a:latin typeface="Arial" panose="020B0604020202020204" pitchFamily="34" charset="0"/>
                <a:cs typeface="Arial" panose="020B0604020202020204" pitchFamily="34" charset="0"/>
                <a:sym typeface="Wingdings" panose="05000000000000000000" pitchFamily="2" charset="2"/>
              </a:rPr>
              <a:t>Wait until the excess water is drained out.</a:t>
            </a:r>
          </a:p>
          <a:p>
            <a:r>
              <a:rPr lang="en-US" sz="8000" dirty="0">
                <a:latin typeface="Arial" panose="020B0604020202020204" pitchFamily="34" charset="0"/>
                <a:cs typeface="Arial" panose="020B0604020202020204" pitchFamily="34" charset="0"/>
                <a:sym typeface="Wingdings" panose="05000000000000000000" pitchFamily="2" charset="2"/>
              </a:rPr>
              <a:t>Now check the amount of excess water and then compare it with the water taken.</a:t>
            </a:r>
          </a:p>
          <a:p>
            <a:r>
              <a:rPr lang="en-US" sz="8000" dirty="0">
                <a:latin typeface="Arial" panose="020B0604020202020204" pitchFamily="34" charset="0"/>
                <a:cs typeface="Arial" panose="020B0604020202020204" pitchFamily="34" charset="0"/>
                <a:sym typeface="Wingdings" panose="05000000000000000000" pitchFamily="2" charset="2"/>
              </a:rPr>
              <a:t>So based on the amount of water drained we can draw a conclusion that the WHC of soil is high/low.</a:t>
            </a:r>
          </a:p>
          <a:p>
            <a:endParaRPr lang="en-IN" dirty="0"/>
          </a:p>
        </p:txBody>
      </p:sp>
    </p:spTree>
    <p:extLst>
      <p:ext uri="{BB962C8B-B14F-4D97-AF65-F5344CB8AC3E}">
        <p14:creationId xmlns:p14="http://schemas.microsoft.com/office/powerpoint/2010/main" val="60621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8E8D0FC-65AE-6DA4-ECFA-5F2D2ECDE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328" y="841664"/>
            <a:ext cx="5174672" cy="5174672"/>
          </a:xfrm>
          <a:prstGeom prst="rect">
            <a:avLst/>
          </a:prstGeom>
        </p:spPr>
      </p:pic>
      <p:sp>
        <p:nvSpPr>
          <p:cNvPr id="16" name="Rectangle 15">
            <a:extLst>
              <a:ext uri="{FF2B5EF4-FFF2-40B4-BE49-F238E27FC236}">
                <a16:creationId xmlns:a16="http://schemas.microsoft.com/office/drawing/2014/main" id="{318EDA88-DF47-623E-D57E-D79AA8829F6B}"/>
              </a:ext>
            </a:extLst>
          </p:cNvPr>
          <p:cNvSpPr/>
          <p:nvPr/>
        </p:nvSpPr>
        <p:spPr>
          <a:xfrm>
            <a:off x="1496847" y="3064317"/>
            <a:ext cx="4314579" cy="923330"/>
          </a:xfrm>
          <a:prstGeom prst="rect">
            <a:avLst/>
          </a:prstGeom>
          <a:noFill/>
        </p:spPr>
        <p:txBody>
          <a:bodyPr wrap="none" lIns="91440" tIns="45720" rIns="91440" bIns="45720">
            <a:spAutoFit/>
          </a:bodyPr>
          <a:lstStyle/>
          <a:p>
            <a:pPr algn="ct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Value test :</a:t>
            </a:r>
          </a:p>
        </p:txBody>
      </p:sp>
      <p:pic>
        <p:nvPicPr>
          <p:cNvPr id="18" name="Picture 17">
            <a:extLst>
              <a:ext uri="{FF2B5EF4-FFF2-40B4-BE49-F238E27FC236}">
                <a16:creationId xmlns:a16="http://schemas.microsoft.com/office/drawing/2014/main" id="{BA17AEEC-85EE-08B1-DEC3-06B479123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8677" y="1036493"/>
            <a:ext cx="4881995" cy="4785014"/>
          </a:xfrm>
          <a:prstGeom prst="rect">
            <a:avLst/>
          </a:prstGeom>
        </p:spPr>
      </p:pic>
      <p:sp>
        <p:nvSpPr>
          <p:cNvPr id="19" name="Rectangle 18">
            <a:extLst>
              <a:ext uri="{FF2B5EF4-FFF2-40B4-BE49-F238E27FC236}">
                <a16:creationId xmlns:a16="http://schemas.microsoft.com/office/drawing/2014/main" id="{E27E4251-A03B-06B5-12FB-62F6DB2DDCCF}"/>
              </a:ext>
            </a:extLst>
          </p:cNvPr>
          <p:cNvSpPr/>
          <p:nvPr/>
        </p:nvSpPr>
        <p:spPr>
          <a:xfrm>
            <a:off x="6399898" y="4528435"/>
            <a:ext cx="508786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Percolation test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7436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55659"/>
            <a:ext cx="9601196" cy="1303867"/>
          </a:xfrm>
        </p:spPr>
        <p:txBody>
          <a:bodyPr/>
          <a:lstStyle/>
          <a:p>
            <a:r>
              <a:rPr lang="en-US" dirty="0"/>
              <a:t>Observation of pH value test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8520498"/>
              </p:ext>
            </p:extLst>
          </p:nvPr>
        </p:nvGraphicFramePr>
        <p:xfrm>
          <a:off x="1295402" y="1759525"/>
          <a:ext cx="9601196" cy="4150735"/>
        </p:xfrm>
        <a:graphic>
          <a:graphicData uri="http://schemas.openxmlformats.org/drawingml/2006/table">
            <a:tbl>
              <a:tblPr firstRow="1" bandRow="1">
                <a:tableStyleId>{5C22544A-7EE6-4342-B048-85BDC9FD1C3A}</a:tableStyleId>
              </a:tblPr>
              <a:tblGrid>
                <a:gridCol w="858386">
                  <a:extLst>
                    <a:ext uri="{9D8B030D-6E8A-4147-A177-3AD203B41FA5}">
                      <a16:colId xmlns:a16="http://schemas.microsoft.com/office/drawing/2014/main" val="1277157452"/>
                    </a:ext>
                  </a:extLst>
                </a:gridCol>
                <a:gridCol w="3320502">
                  <a:extLst>
                    <a:ext uri="{9D8B030D-6E8A-4147-A177-3AD203B41FA5}">
                      <a16:colId xmlns:a16="http://schemas.microsoft.com/office/drawing/2014/main" val="1361943282"/>
                    </a:ext>
                  </a:extLst>
                </a:gridCol>
                <a:gridCol w="2492074">
                  <a:extLst>
                    <a:ext uri="{9D8B030D-6E8A-4147-A177-3AD203B41FA5}">
                      <a16:colId xmlns:a16="http://schemas.microsoft.com/office/drawing/2014/main" val="1897224849"/>
                    </a:ext>
                  </a:extLst>
                </a:gridCol>
                <a:gridCol w="2930234">
                  <a:extLst>
                    <a:ext uri="{9D8B030D-6E8A-4147-A177-3AD203B41FA5}">
                      <a16:colId xmlns:a16="http://schemas.microsoft.com/office/drawing/2014/main" val="1326686272"/>
                    </a:ext>
                  </a:extLst>
                </a:gridCol>
              </a:tblGrid>
              <a:tr h="1118895">
                <a:tc>
                  <a:txBody>
                    <a:bodyPr/>
                    <a:lstStyle/>
                    <a:p>
                      <a:r>
                        <a:rPr lang="en-US" dirty="0"/>
                        <a:t>S</a:t>
                      </a:r>
                      <a:r>
                        <a:rPr lang="en-US" baseline="0" dirty="0"/>
                        <a:t>erial No.</a:t>
                      </a:r>
                      <a:endParaRPr lang="en-US" dirty="0"/>
                    </a:p>
                  </a:txBody>
                  <a:tcPr marL="83489" marR="83489"/>
                </a:tc>
                <a:tc>
                  <a:txBody>
                    <a:bodyPr/>
                    <a:lstStyle/>
                    <a:p>
                      <a:r>
                        <a:rPr lang="en-US" dirty="0"/>
                        <a:t>Solution</a:t>
                      </a:r>
                    </a:p>
                  </a:txBody>
                  <a:tcPr marL="83489" marR="83489"/>
                </a:tc>
                <a:tc>
                  <a:txBody>
                    <a:bodyPr/>
                    <a:lstStyle/>
                    <a:p>
                      <a:r>
                        <a:rPr lang="en-US" sz="2800" dirty="0"/>
                        <a:t>Approximate Paper</a:t>
                      </a:r>
                    </a:p>
                  </a:txBody>
                  <a:tcPr marL="83489" marR="83489"/>
                </a:tc>
                <a:tc>
                  <a:txBody>
                    <a:bodyPr/>
                    <a:lstStyle/>
                    <a:p>
                      <a:r>
                        <a:rPr lang="en-US" sz="2400" dirty="0"/>
                        <a:t>Nature of pH value substance</a:t>
                      </a:r>
                    </a:p>
                  </a:txBody>
                  <a:tcPr marL="83489" marR="83489"/>
                </a:tc>
                <a:extLst>
                  <a:ext uri="{0D108BD9-81ED-4DB2-BD59-A6C34878D82A}">
                    <a16:rowId xmlns:a16="http://schemas.microsoft.com/office/drawing/2014/main" val="2043518077"/>
                  </a:ext>
                </a:extLst>
              </a:tr>
              <a:tr h="433120">
                <a:tc>
                  <a:txBody>
                    <a:bodyPr/>
                    <a:lstStyle/>
                    <a:p>
                      <a:r>
                        <a:rPr lang="en-US" dirty="0"/>
                        <a:t>1.</a:t>
                      </a:r>
                    </a:p>
                  </a:txBody>
                  <a:tcPr marL="83489" marR="83489"/>
                </a:tc>
                <a:tc>
                  <a:txBody>
                    <a:bodyPr/>
                    <a:lstStyle/>
                    <a:p>
                      <a:r>
                        <a:rPr lang="en-US" dirty="0"/>
                        <a:t>Agricultural</a:t>
                      </a:r>
                      <a:r>
                        <a:rPr lang="en-US" baseline="0" dirty="0"/>
                        <a:t> soil </a:t>
                      </a:r>
                      <a:endParaRPr lang="en-US" dirty="0"/>
                    </a:p>
                  </a:txBody>
                  <a:tcPr marL="83489" marR="83489"/>
                </a:tc>
                <a:tc>
                  <a:txBody>
                    <a:bodyPr/>
                    <a:lstStyle/>
                    <a:p>
                      <a:r>
                        <a:rPr lang="en-US" dirty="0"/>
                        <a:t>7</a:t>
                      </a:r>
                    </a:p>
                  </a:txBody>
                  <a:tcPr marL="83489" marR="83489"/>
                </a:tc>
                <a:tc>
                  <a:txBody>
                    <a:bodyPr/>
                    <a:lstStyle/>
                    <a:p>
                      <a:r>
                        <a:rPr lang="en-US" dirty="0"/>
                        <a:t>Neutral</a:t>
                      </a:r>
                    </a:p>
                  </a:txBody>
                  <a:tcPr marL="83489" marR="83489"/>
                </a:tc>
                <a:extLst>
                  <a:ext uri="{0D108BD9-81ED-4DB2-BD59-A6C34878D82A}">
                    <a16:rowId xmlns:a16="http://schemas.microsoft.com/office/drawing/2014/main" val="2761740502"/>
                  </a:ext>
                </a:extLst>
              </a:tr>
              <a:tr h="433120">
                <a:tc>
                  <a:txBody>
                    <a:bodyPr/>
                    <a:lstStyle/>
                    <a:p>
                      <a:r>
                        <a:rPr lang="en-US" dirty="0"/>
                        <a:t>2.</a:t>
                      </a:r>
                    </a:p>
                  </a:txBody>
                  <a:tcPr marL="83489" marR="83489"/>
                </a:tc>
                <a:tc>
                  <a:txBody>
                    <a:bodyPr/>
                    <a:lstStyle/>
                    <a:p>
                      <a:r>
                        <a:rPr lang="en-US" dirty="0"/>
                        <a:t>Lake soil</a:t>
                      </a:r>
                      <a:r>
                        <a:rPr lang="en-US" baseline="0" dirty="0"/>
                        <a:t> {Sample 1}</a:t>
                      </a:r>
                      <a:endParaRPr lang="en-US" dirty="0"/>
                    </a:p>
                  </a:txBody>
                  <a:tcPr marL="83489" marR="83489"/>
                </a:tc>
                <a:tc>
                  <a:txBody>
                    <a:bodyPr/>
                    <a:lstStyle/>
                    <a:p>
                      <a:r>
                        <a:rPr lang="en-US" dirty="0"/>
                        <a:t>5</a:t>
                      </a:r>
                    </a:p>
                  </a:txBody>
                  <a:tcPr marL="83489" marR="83489"/>
                </a:tc>
                <a:tc>
                  <a:txBody>
                    <a:bodyPr/>
                    <a:lstStyle/>
                    <a:p>
                      <a:r>
                        <a:rPr lang="en-US" dirty="0"/>
                        <a:t>Acidic</a:t>
                      </a:r>
                    </a:p>
                  </a:txBody>
                  <a:tcPr marL="83489" marR="83489"/>
                </a:tc>
                <a:extLst>
                  <a:ext uri="{0D108BD9-81ED-4DB2-BD59-A6C34878D82A}">
                    <a16:rowId xmlns:a16="http://schemas.microsoft.com/office/drawing/2014/main" val="3080321436"/>
                  </a:ext>
                </a:extLst>
              </a:tr>
              <a:tr h="433120">
                <a:tc>
                  <a:txBody>
                    <a:bodyPr/>
                    <a:lstStyle/>
                    <a:p>
                      <a:r>
                        <a:rPr lang="en-US" dirty="0"/>
                        <a:t>3.</a:t>
                      </a:r>
                    </a:p>
                  </a:txBody>
                  <a:tcPr marL="83489" marR="83489"/>
                </a:tc>
                <a:tc>
                  <a:txBody>
                    <a:bodyPr/>
                    <a:lstStyle/>
                    <a:p>
                      <a:r>
                        <a:rPr lang="en-US" dirty="0"/>
                        <a:t>Lake soil {Sample</a:t>
                      </a:r>
                      <a:r>
                        <a:rPr lang="en-US" baseline="0" dirty="0"/>
                        <a:t> 2}</a:t>
                      </a:r>
                      <a:endParaRPr lang="en-US" dirty="0"/>
                    </a:p>
                  </a:txBody>
                  <a:tcPr marL="83489" marR="83489"/>
                </a:tc>
                <a:tc>
                  <a:txBody>
                    <a:bodyPr/>
                    <a:lstStyle/>
                    <a:p>
                      <a:r>
                        <a:rPr lang="en-US" dirty="0"/>
                        <a:t>9</a:t>
                      </a:r>
                    </a:p>
                  </a:txBody>
                  <a:tcPr marL="83489" marR="83489"/>
                </a:tc>
                <a:tc>
                  <a:txBody>
                    <a:bodyPr/>
                    <a:lstStyle/>
                    <a:p>
                      <a:r>
                        <a:rPr lang="en-US" dirty="0"/>
                        <a:t>Basic</a:t>
                      </a:r>
                    </a:p>
                  </a:txBody>
                  <a:tcPr marL="83489" marR="83489"/>
                </a:tc>
                <a:extLst>
                  <a:ext uri="{0D108BD9-81ED-4DB2-BD59-A6C34878D82A}">
                    <a16:rowId xmlns:a16="http://schemas.microsoft.com/office/drawing/2014/main" val="3699060523"/>
                  </a:ext>
                </a:extLst>
              </a:tr>
              <a:tr h="433120">
                <a:tc>
                  <a:txBody>
                    <a:bodyPr/>
                    <a:lstStyle/>
                    <a:p>
                      <a:r>
                        <a:rPr lang="en-US" dirty="0"/>
                        <a:t>4.</a:t>
                      </a:r>
                    </a:p>
                  </a:txBody>
                  <a:tcPr marL="83489" marR="83489"/>
                </a:tc>
                <a:tc>
                  <a:txBody>
                    <a:bodyPr/>
                    <a:lstStyle/>
                    <a:p>
                      <a:r>
                        <a:rPr lang="en-US" dirty="0"/>
                        <a:t>Ground</a:t>
                      </a:r>
                      <a:r>
                        <a:rPr lang="en-US" baseline="0" dirty="0"/>
                        <a:t> Soil {Sample 1}</a:t>
                      </a:r>
                    </a:p>
                  </a:txBody>
                  <a:tcPr marL="83489" marR="83489"/>
                </a:tc>
                <a:tc>
                  <a:txBody>
                    <a:bodyPr/>
                    <a:lstStyle/>
                    <a:p>
                      <a:r>
                        <a:rPr lang="en-US" dirty="0"/>
                        <a:t>5</a:t>
                      </a:r>
                    </a:p>
                  </a:txBody>
                  <a:tcPr marL="83489" marR="83489"/>
                </a:tc>
                <a:tc>
                  <a:txBody>
                    <a:bodyPr/>
                    <a:lstStyle/>
                    <a:p>
                      <a:r>
                        <a:rPr lang="en-US" dirty="0"/>
                        <a:t>Acidic</a:t>
                      </a:r>
                    </a:p>
                  </a:txBody>
                  <a:tcPr marL="83489" marR="83489"/>
                </a:tc>
                <a:extLst>
                  <a:ext uri="{0D108BD9-81ED-4DB2-BD59-A6C34878D82A}">
                    <a16:rowId xmlns:a16="http://schemas.microsoft.com/office/drawing/2014/main" val="363508771"/>
                  </a:ext>
                </a:extLst>
              </a:tr>
              <a:tr h="433120">
                <a:tc>
                  <a:txBody>
                    <a:bodyPr/>
                    <a:lstStyle/>
                    <a:p>
                      <a:r>
                        <a:rPr lang="en-US" dirty="0"/>
                        <a:t>5.</a:t>
                      </a:r>
                    </a:p>
                  </a:txBody>
                  <a:tcPr marL="83489" marR="83489"/>
                </a:tc>
                <a:tc>
                  <a:txBody>
                    <a:bodyPr/>
                    <a:lstStyle/>
                    <a:p>
                      <a:r>
                        <a:rPr lang="en-US" dirty="0"/>
                        <a:t>Ground Soil {Sample</a:t>
                      </a:r>
                      <a:r>
                        <a:rPr lang="en-US" baseline="0" dirty="0"/>
                        <a:t> 2}</a:t>
                      </a:r>
                      <a:endParaRPr lang="en-US" dirty="0"/>
                    </a:p>
                  </a:txBody>
                  <a:tcPr marL="83489" marR="83489"/>
                </a:tc>
                <a:tc>
                  <a:txBody>
                    <a:bodyPr/>
                    <a:lstStyle/>
                    <a:p>
                      <a:r>
                        <a:rPr lang="en-US" dirty="0"/>
                        <a:t>10</a:t>
                      </a:r>
                    </a:p>
                  </a:txBody>
                  <a:tcPr marL="83489" marR="83489"/>
                </a:tc>
                <a:tc>
                  <a:txBody>
                    <a:bodyPr/>
                    <a:lstStyle/>
                    <a:p>
                      <a:r>
                        <a:rPr lang="en-US" dirty="0"/>
                        <a:t>Basic</a:t>
                      </a:r>
                    </a:p>
                  </a:txBody>
                  <a:tcPr marL="83489" marR="83489"/>
                </a:tc>
                <a:extLst>
                  <a:ext uri="{0D108BD9-81ED-4DB2-BD59-A6C34878D82A}">
                    <a16:rowId xmlns:a16="http://schemas.microsoft.com/office/drawing/2014/main" val="2053652590"/>
                  </a:ext>
                </a:extLst>
              </a:tr>
              <a:tr h="433120">
                <a:tc>
                  <a:txBody>
                    <a:bodyPr/>
                    <a:lstStyle/>
                    <a:p>
                      <a:r>
                        <a:rPr lang="en-US" dirty="0"/>
                        <a:t>6.</a:t>
                      </a:r>
                    </a:p>
                  </a:txBody>
                  <a:tcPr marL="83489" marR="83489"/>
                </a:tc>
                <a:tc>
                  <a:txBody>
                    <a:bodyPr/>
                    <a:lstStyle/>
                    <a:p>
                      <a:r>
                        <a:rPr lang="en-US" dirty="0"/>
                        <a:t>Garden</a:t>
                      </a:r>
                      <a:r>
                        <a:rPr lang="en-US" baseline="0" dirty="0"/>
                        <a:t> Soil {Sample 1}</a:t>
                      </a:r>
                      <a:endParaRPr lang="en-US" dirty="0"/>
                    </a:p>
                  </a:txBody>
                  <a:tcPr marL="83489" marR="83489"/>
                </a:tc>
                <a:tc>
                  <a:txBody>
                    <a:bodyPr/>
                    <a:lstStyle/>
                    <a:p>
                      <a:r>
                        <a:rPr lang="en-US" dirty="0"/>
                        <a:t>5</a:t>
                      </a:r>
                    </a:p>
                  </a:txBody>
                  <a:tcPr marL="83489" marR="83489"/>
                </a:tc>
                <a:tc>
                  <a:txBody>
                    <a:bodyPr/>
                    <a:lstStyle/>
                    <a:p>
                      <a:r>
                        <a:rPr lang="en-US" dirty="0"/>
                        <a:t>Acidic </a:t>
                      </a:r>
                    </a:p>
                  </a:txBody>
                  <a:tcPr marL="83489" marR="83489"/>
                </a:tc>
                <a:extLst>
                  <a:ext uri="{0D108BD9-81ED-4DB2-BD59-A6C34878D82A}">
                    <a16:rowId xmlns:a16="http://schemas.microsoft.com/office/drawing/2014/main" val="1144279462"/>
                  </a:ext>
                </a:extLst>
              </a:tr>
              <a:tr h="433120">
                <a:tc>
                  <a:txBody>
                    <a:bodyPr/>
                    <a:lstStyle/>
                    <a:p>
                      <a:r>
                        <a:rPr lang="en-US" dirty="0"/>
                        <a:t>7.</a:t>
                      </a:r>
                    </a:p>
                  </a:txBody>
                  <a:tcPr marL="83489" marR="83489"/>
                </a:tc>
                <a:tc>
                  <a:txBody>
                    <a:bodyPr/>
                    <a:lstStyle/>
                    <a:p>
                      <a:r>
                        <a:rPr lang="en-US" dirty="0"/>
                        <a:t>Garden Soil {Sample</a:t>
                      </a:r>
                      <a:r>
                        <a:rPr lang="en-US" baseline="0" dirty="0"/>
                        <a:t> 2}</a:t>
                      </a:r>
                      <a:endParaRPr lang="en-US" dirty="0"/>
                    </a:p>
                  </a:txBody>
                  <a:tcPr marL="83489" marR="83489"/>
                </a:tc>
                <a:tc>
                  <a:txBody>
                    <a:bodyPr/>
                    <a:lstStyle/>
                    <a:p>
                      <a:r>
                        <a:rPr lang="en-US" dirty="0"/>
                        <a:t>8</a:t>
                      </a:r>
                    </a:p>
                  </a:txBody>
                  <a:tcPr marL="83489" marR="83489"/>
                </a:tc>
                <a:tc>
                  <a:txBody>
                    <a:bodyPr/>
                    <a:lstStyle/>
                    <a:p>
                      <a:r>
                        <a:rPr lang="en-US" dirty="0"/>
                        <a:t>Basic</a:t>
                      </a:r>
                    </a:p>
                  </a:txBody>
                  <a:tcPr marL="83489" marR="83489"/>
                </a:tc>
                <a:extLst>
                  <a:ext uri="{0D108BD9-81ED-4DB2-BD59-A6C34878D82A}">
                    <a16:rowId xmlns:a16="http://schemas.microsoft.com/office/drawing/2014/main" val="3029269261"/>
                  </a:ext>
                </a:extLst>
              </a:tr>
            </a:tbl>
          </a:graphicData>
        </a:graphic>
      </p:graphicFrame>
      <p:sp>
        <p:nvSpPr>
          <p:cNvPr id="3" name="Oval 2">
            <a:extLst>
              <a:ext uri="{FF2B5EF4-FFF2-40B4-BE49-F238E27FC236}">
                <a16:creationId xmlns:a16="http://schemas.microsoft.com/office/drawing/2014/main" id="{70CD906A-9A60-D8FD-CFBE-A4BC514750CB}"/>
              </a:ext>
            </a:extLst>
          </p:cNvPr>
          <p:cNvSpPr/>
          <p:nvPr/>
        </p:nvSpPr>
        <p:spPr>
          <a:xfrm>
            <a:off x="10593977" y="979714"/>
            <a:ext cx="156754"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8884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9606-DD1D-DE46-17E0-04CC88808067}"/>
              </a:ext>
            </a:extLst>
          </p:cNvPr>
          <p:cNvSpPr>
            <a:spLocks noGrp="1"/>
          </p:cNvSpPr>
          <p:nvPr>
            <p:ph type="title"/>
          </p:nvPr>
        </p:nvSpPr>
        <p:spPr>
          <a:xfrm>
            <a:off x="1295402" y="982133"/>
            <a:ext cx="9601196" cy="888232"/>
          </a:xfrm>
        </p:spPr>
        <p:txBody>
          <a:bodyPr/>
          <a:lstStyle/>
          <a:p>
            <a:r>
              <a:rPr lang="en-US" dirty="0"/>
              <a:t>Percolation test results :</a:t>
            </a:r>
            <a:endParaRPr lang="en-IN" dirty="0"/>
          </a:p>
        </p:txBody>
      </p:sp>
      <p:graphicFrame>
        <p:nvGraphicFramePr>
          <p:cNvPr id="4" name="Table 4">
            <a:extLst>
              <a:ext uri="{FF2B5EF4-FFF2-40B4-BE49-F238E27FC236}">
                <a16:creationId xmlns:a16="http://schemas.microsoft.com/office/drawing/2014/main" id="{EA900ADF-9F42-CF70-65E5-66AAAB9A071F}"/>
              </a:ext>
            </a:extLst>
          </p:cNvPr>
          <p:cNvGraphicFramePr>
            <a:graphicFrameLocks noGrp="1"/>
          </p:cNvGraphicFramePr>
          <p:nvPr>
            <p:ph idx="1"/>
            <p:extLst>
              <p:ext uri="{D42A27DB-BD31-4B8C-83A1-F6EECF244321}">
                <p14:modId xmlns:p14="http://schemas.microsoft.com/office/powerpoint/2010/main" val="117481493"/>
              </p:ext>
            </p:extLst>
          </p:nvPr>
        </p:nvGraphicFramePr>
        <p:xfrm>
          <a:off x="949036" y="2036618"/>
          <a:ext cx="10293928" cy="4120250"/>
        </p:xfrm>
        <a:graphic>
          <a:graphicData uri="http://schemas.openxmlformats.org/drawingml/2006/table">
            <a:tbl>
              <a:tblPr firstRow="1" bandRow="1">
                <a:tableStyleId>{00A15C55-8517-42AA-B614-E9B94910E393}</a:tableStyleId>
              </a:tblPr>
              <a:tblGrid>
                <a:gridCol w="602673">
                  <a:extLst>
                    <a:ext uri="{9D8B030D-6E8A-4147-A177-3AD203B41FA5}">
                      <a16:colId xmlns:a16="http://schemas.microsoft.com/office/drawing/2014/main" val="3948776979"/>
                    </a:ext>
                  </a:extLst>
                </a:gridCol>
                <a:gridCol w="2576946">
                  <a:extLst>
                    <a:ext uri="{9D8B030D-6E8A-4147-A177-3AD203B41FA5}">
                      <a16:colId xmlns:a16="http://schemas.microsoft.com/office/drawing/2014/main" val="3746762839"/>
                    </a:ext>
                  </a:extLst>
                </a:gridCol>
                <a:gridCol w="1176645">
                  <a:extLst>
                    <a:ext uri="{9D8B030D-6E8A-4147-A177-3AD203B41FA5}">
                      <a16:colId xmlns:a16="http://schemas.microsoft.com/office/drawing/2014/main" val="1365631172"/>
                    </a:ext>
                  </a:extLst>
                </a:gridCol>
                <a:gridCol w="1484416">
                  <a:extLst>
                    <a:ext uri="{9D8B030D-6E8A-4147-A177-3AD203B41FA5}">
                      <a16:colId xmlns:a16="http://schemas.microsoft.com/office/drawing/2014/main" val="2325364125"/>
                    </a:ext>
                  </a:extLst>
                </a:gridCol>
                <a:gridCol w="1484416">
                  <a:extLst>
                    <a:ext uri="{9D8B030D-6E8A-4147-A177-3AD203B41FA5}">
                      <a16:colId xmlns:a16="http://schemas.microsoft.com/office/drawing/2014/main" val="2821336656"/>
                    </a:ext>
                  </a:extLst>
                </a:gridCol>
                <a:gridCol w="1484416">
                  <a:extLst>
                    <a:ext uri="{9D8B030D-6E8A-4147-A177-3AD203B41FA5}">
                      <a16:colId xmlns:a16="http://schemas.microsoft.com/office/drawing/2014/main" val="2718256963"/>
                    </a:ext>
                  </a:extLst>
                </a:gridCol>
                <a:gridCol w="1484416">
                  <a:extLst>
                    <a:ext uri="{9D8B030D-6E8A-4147-A177-3AD203B41FA5}">
                      <a16:colId xmlns:a16="http://schemas.microsoft.com/office/drawing/2014/main" val="1481393747"/>
                    </a:ext>
                  </a:extLst>
                </a:gridCol>
              </a:tblGrid>
              <a:tr h="1472945">
                <a:tc>
                  <a:txBody>
                    <a:bodyPr/>
                    <a:lstStyle/>
                    <a:p>
                      <a:r>
                        <a:rPr lang="en-US" dirty="0"/>
                        <a:t>SL. No.</a:t>
                      </a:r>
                      <a:endParaRPr lang="en-IN" dirty="0"/>
                    </a:p>
                  </a:txBody>
                  <a:tcPr/>
                </a:tc>
                <a:tc>
                  <a:txBody>
                    <a:bodyPr/>
                    <a:lstStyle/>
                    <a:p>
                      <a:r>
                        <a:rPr lang="en-US" dirty="0"/>
                        <a:t>Soil Types</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Weight of soil (X)</a:t>
                      </a:r>
                      <a:endParaRPr lang="en-IN" dirty="0"/>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Volume of water poured (Y)</a:t>
                      </a:r>
                      <a:endParaRPr lang="en-IN" dirty="0"/>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Volume of water (Z) collected in the cylinder </a:t>
                      </a:r>
                      <a:endParaRPr lang="en-IN" dirty="0"/>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Volume of water (Y-Z) retained by the soil.</a:t>
                      </a:r>
                      <a:endParaRPr lang="en-IN" dirty="0"/>
                    </a:p>
                    <a:p>
                      <a:endParaRPr lang="en-IN" dirty="0"/>
                    </a:p>
                  </a:txBody>
                  <a:tcPr/>
                </a:tc>
                <a:tc>
                  <a:txBody>
                    <a:bodyPr/>
                    <a:lstStyle/>
                    <a:p>
                      <a:r>
                        <a:rPr lang="en-US" dirty="0"/>
                        <a:t>WHC is percentage </a:t>
                      </a:r>
                    </a:p>
                    <a:p>
                      <a:r>
                        <a:rPr lang="en-US" dirty="0"/>
                        <a:t>Y-z / X </a:t>
                      </a:r>
                      <a:r>
                        <a:rPr lang="en-US" dirty="0" err="1"/>
                        <a:t>x</a:t>
                      </a:r>
                      <a:r>
                        <a:rPr lang="en-US" dirty="0"/>
                        <a:t> 100</a:t>
                      </a:r>
                    </a:p>
                    <a:p>
                      <a:r>
                        <a:rPr lang="en-US" dirty="0"/>
                        <a:t>         (%)</a:t>
                      </a:r>
                      <a:endParaRPr lang="en-IN" dirty="0"/>
                    </a:p>
                  </a:txBody>
                  <a:tcPr/>
                </a:tc>
                <a:extLst>
                  <a:ext uri="{0D108BD9-81ED-4DB2-BD59-A6C34878D82A}">
                    <a16:rowId xmlns:a16="http://schemas.microsoft.com/office/drawing/2014/main" val="3830168979"/>
                  </a:ext>
                </a:extLst>
              </a:tr>
              <a:tr h="377803">
                <a:tc>
                  <a:txBody>
                    <a:bodyPr/>
                    <a:lstStyle/>
                    <a:p>
                      <a:r>
                        <a:rPr lang="en-US" dirty="0"/>
                        <a:t>1</a:t>
                      </a:r>
                      <a:r>
                        <a:rPr lang="en-IN" dirty="0"/>
                        <a:t>.</a:t>
                      </a:r>
                      <a:endParaRPr lang="en-US" dirty="0"/>
                    </a:p>
                  </a:txBody>
                  <a:tcPr/>
                </a:tc>
                <a:tc>
                  <a:txBody>
                    <a:bodyPr/>
                    <a:lstStyle/>
                    <a:p>
                      <a:r>
                        <a:rPr lang="en-US" dirty="0"/>
                        <a:t>Agricultural soil</a:t>
                      </a:r>
                      <a:endParaRPr lang="en-IN" dirty="0"/>
                    </a:p>
                  </a:txBody>
                  <a:tcPr/>
                </a:tc>
                <a:tc>
                  <a:txBody>
                    <a:bodyPr/>
                    <a:lstStyle/>
                    <a:p>
                      <a:r>
                        <a:rPr lang="en-US" dirty="0"/>
                        <a:t>50g</a:t>
                      </a:r>
                    </a:p>
                  </a:txBody>
                  <a:tcPr/>
                </a:tc>
                <a:tc>
                  <a:txBody>
                    <a:bodyPr/>
                    <a:lstStyle/>
                    <a:p>
                      <a:r>
                        <a:rPr lang="en-US" dirty="0"/>
                        <a:t>50mL</a:t>
                      </a:r>
                      <a:endParaRPr lang="en-IN" dirty="0"/>
                    </a:p>
                  </a:txBody>
                  <a:tcPr/>
                </a:tc>
                <a:tc>
                  <a:txBody>
                    <a:bodyPr/>
                    <a:lstStyle/>
                    <a:p>
                      <a:r>
                        <a:rPr lang="en-US" dirty="0"/>
                        <a:t>10.8 mL</a:t>
                      </a:r>
                      <a:endParaRPr lang="en-IN" dirty="0"/>
                    </a:p>
                  </a:txBody>
                  <a:tcPr/>
                </a:tc>
                <a:tc>
                  <a:txBody>
                    <a:bodyPr/>
                    <a:lstStyle/>
                    <a:p>
                      <a:r>
                        <a:rPr lang="en-US" dirty="0"/>
                        <a:t>39.2 mL</a:t>
                      </a:r>
                      <a:endParaRPr lang="en-IN" dirty="0"/>
                    </a:p>
                  </a:txBody>
                  <a:tcPr/>
                </a:tc>
                <a:tc>
                  <a:txBody>
                    <a:bodyPr/>
                    <a:lstStyle/>
                    <a:p>
                      <a:r>
                        <a:rPr lang="en-IN" dirty="0"/>
                        <a:t>78.8%</a:t>
                      </a:r>
                    </a:p>
                  </a:txBody>
                  <a:tcPr/>
                </a:tc>
                <a:extLst>
                  <a:ext uri="{0D108BD9-81ED-4DB2-BD59-A6C34878D82A}">
                    <a16:rowId xmlns:a16="http://schemas.microsoft.com/office/drawing/2014/main" val="1821456311"/>
                  </a:ext>
                </a:extLst>
              </a:tr>
              <a:tr h="377803">
                <a:tc>
                  <a:txBody>
                    <a:bodyPr/>
                    <a:lstStyle/>
                    <a:p>
                      <a:r>
                        <a:rPr lang="en-US" dirty="0"/>
                        <a:t>2.</a:t>
                      </a:r>
                      <a:endParaRPr lang="en-IN" dirty="0"/>
                    </a:p>
                  </a:txBody>
                  <a:tcPr/>
                </a:tc>
                <a:tc>
                  <a:txBody>
                    <a:bodyPr/>
                    <a:lstStyle/>
                    <a:p>
                      <a:r>
                        <a:rPr lang="en-US" dirty="0"/>
                        <a:t>Lake soil { sample 1}</a:t>
                      </a:r>
                    </a:p>
                  </a:txBody>
                  <a:tcPr/>
                </a:tc>
                <a:tc>
                  <a:txBody>
                    <a:bodyPr/>
                    <a:lstStyle/>
                    <a:p>
                      <a:r>
                        <a:rPr lang="en-US" dirty="0"/>
                        <a:t>50g</a:t>
                      </a:r>
                    </a:p>
                  </a:txBody>
                  <a:tcPr/>
                </a:tc>
                <a:tc>
                  <a:txBody>
                    <a:bodyPr/>
                    <a:lstStyle/>
                    <a:p>
                      <a:r>
                        <a:rPr lang="en-US" dirty="0"/>
                        <a:t>50mL</a:t>
                      </a:r>
                      <a:endParaRPr lang="en-IN" dirty="0"/>
                    </a:p>
                  </a:txBody>
                  <a:tcPr/>
                </a:tc>
                <a:tc>
                  <a:txBody>
                    <a:bodyPr/>
                    <a:lstStyle/>
                    <a:p>
                      <a:r>
                        <a:rPr lang="en-US" dirty="0"/>
                        <a:t>20.7 mL</a:t>
                      </a:r>
                      <a:endParaRPr lang="en-IN" dirty="0"/>
                    </a:p>
                  </a:txBody>
                  <a:tcPr/>
                </a:tc>
                <a:tc>
                  <a:txBody>
                    <a:bodyPr/>
                    <a:lstStyle/>
                    <a:p>
                      <a:r>
                        <a:rPr lang="en-US" dirty="0"/>
                        <a:t>29.3 mL</a:t>
                      </a:r>
                      <a:endParaRPr lang="en-IN" dirty="0"/>
                    </a:p>
                  </a:txBody>
                  <a:tcPr/>
                </a:tc>
                <a:tc>
                  <a:txBody>
                    <a:bodyPr/>
                    <a:lstStyle/>
                    <a:p>
                      <a:r>
                        <a:rPr lang="en-US" dirty="0"/>
                        <a:t>58.6%</a:t>
                      </a:r>
                      <a:endParaRPr lang="en-IN" dirty="0"/>
                    </a:p>
                  </a:txBody>
                  <a:tcPr/>
                </a:tc>
                <a:extLst>
                  <a:ext uri="{0D108BD9-81ED-4DB2-BD59-A6C34878D82A}">
                    <a16:rowId xmlns:a16="http://schemas.microsoft.com/office/drawing/2014/main" val="2668536075"/>
                  </a:ext>
                </a:extLst>
              </a:tr>
              <a:tr h="380487">
                <a:tc>
                  <a:txBody>
                    <a:bodyPr/>
                    <a:lstStyle/>
                    <a:p>
                      <a:r>
                        <a:rPr lang="en-US" dirty="0"/>
                        <a:t>3.</a:t>
                      </a:r>
                      <a:endParaRPr lang="en-IN" dirty="0"/>
                    </a:p>
                  </a:txBody>
                  <a:tcPr/>
                </a:tc>
                <a:tc>
                  <a:txBody>
                    <a:bodyPr/>
                    <a:lstStyle/>
                    <a:p>
                      <a:r>
                        <a:rPr lang="en-US" dirty="0"/>
                        <a:t>Lake soil {sample 2}</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IN" dirty="0"/>
                        <a:t>19.6</a:t>
                      </a:r>
                    </a:p>
                  </a:txBody>
                  <a:tcPr/>
                </a:tc>
                <a:tc>
                  <a:txBody>
                    <a:bodyPr/>
                    <a:lstStyle/>
                    <a:p>
                      <a:r>
                        <a:rPr lang="en-IN" dirty="0"/>
                        <a:t>26.2 mL</a:t>
                      </a:r>
                    </a:p>
                  </a:txBody>
                  <a:tcPr/>
                </a:tc>
                <a:tc>
                  <a:txBody>
                    <a:bodyPr/>
                    <a:lstStyle/>
                    <a:p>
                      <a:r>
                        <a:rPr lang="en-IN" dirty="0"/>
                        <a:t>52.4%</a:t>
                      </a:r>
                    </a:p>
                  </a:txBody>
                  <a:tcPr/>
                </a:tc>
                <a:extLst>
                  <a:ext uri="{0D108BD9-81ED-4DB2-BD59-A6C34878D82A}">
                    <a16:rowId xmlns:a16="http://schemas.microsoft.com/office/drawing/2014/main" val="190951035"/>
                  </a:ext>
                </a:extLst>
              </a:tr>
              <a:tr h="377803">
                <a:tc>
                  <a:txBody>
                    <a:bodyPr/>
                    <a:lstStyle/>
                    <a:p>
                      <a:r>
                        <a:rPr lang="en-US" dirty="0"/>
                        <a:t>4.</a:t>
                      </a:r>
                      <a:endParaRPr lang="en-IN" dirty="0"/>
                    </a:p>
                  </a:txBody>
                  <a:tcPr/>
                </a:tc>
                <a:tc>
                  <a:txBody>
                    <a:bodyPr/>
                    <a:lstStyle/>
                    <a:p>
                      <a:r>
                        <a:rPr lang="en-US" dirty="0"/>
                        <a:t>Ground soil {sample1}</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20.6 mL</a:t>
                      </a:r>
                      <a:endParaRPr lang="en-IN" dirty="0"/>
                    </a:p>
                  </a:txBody>
                  <a:tcPr/>
                </a:tc>
                <a:tc>
                  <a:txBody>
                    <a:bodyPr/>
                    <a:lstStyle/>
                    <a:p>
                      <a:r>
                        <a:rPr lang="en-US" dirty="0"/>
                        <a:t>29.4 mL</a:t>
                      </a:r>
                      <a:endParaRPr lang="en-IN" dirty="0"/>
                    </a:p>
                  </a:txBody>
                  <a:tcPr/>
                </a:tc>
                <a:tc>
                  <a:txBody>
                    <a:bodyPr/>
                    <a:lstStyle/>
                    <a:p>
                      <a:r>
                        <a:rPr lang="en-US" dirty="0"/>
                        <a:t>58.8%</a:t>
                      </a:r>
                      <a:endParaRPr lang="en-IN" dirty="0"/>
                    </a:p>
                  </a:txBody>
                  <a:tcPr/>
                </a:tc>
                <a:extLst>
                  <a:ext uri="{0D108BD9-81ED-4DB2-BD59-A6C34878D82A}">
                    <a16:rowId xmlns:a16="http://schemas.microsoft.com/office/drawing/2014/main" val="450855466"/>
                  </a:ext>
                </a:extLst>
              </a:tr>
              <a:tr h="377803">
                <a:tc>
                  <a:txBody>
                    <a:bodyPr/>
                    <a:lstStyle/>
                    <a:p>
                      <a:r>
                        <a:rPr lang="en-US" dirty="0"/>
                        <a:t>5.</a:t>
                      </a:r>
                      <a:endParaRPr lang="en-IN" dirty="0"/>
                    </a:p>
                  </a:txBody>
                  <a:tcPr/>
                </a:tc>
                <a:tc>
                  <a:txBody>
                    <a:bodyPr/>
                    <a:lstStyle/>
                    <a:p>
                      <a:r>
                        <a:rPr lang="en-US" dirty="0"/>
                        <a:t>Ground soil {sample2}</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30.5 mL</a:t>
                      </a:r>
                      <a:endParaRPr lang="en-IN" dirty="0"/>
                    </a:p>
                  </a:txBody>
                  <a:tcPr/>
                </a:tc>
                <a:tc>
                  <a:txBody>
                    <a:bodyPr/>
                    <a:lstStyle/>
                    <a:p>
                      <a:r>
                        <a:rPr lang="en-US" dirty="0"/>
                        <a:t>19.5 mL</a:t>
                      </a:r>
                      <a:endParaRPr lang="en-IN" dirty="0"/>
                    </a:p>
                  </a:txBody>
                  <a:tcPr/>
                </a:tc>
                <a:tc>
                  <a:txBody>
                    <a:bodyPr/>
                    <a:lstStyle/>
                    <a:p>
                      <a:r>
                        <a:rPr lang="en-US" dirty="0"/>
                        <a:t>39%</a:t>
                      </a:r>
                      <a:endParaRPr lang="en-IN" dirty="0"/>
                    </a:p>
                  </a:txBody>
                  <a:tcPr/>
                </a:tc>
                <a:extLst>
                  <a:ext uri="{0D108BD9-81ED-4DB2-BD59-A6C34878D82A}">
                    <a16:rowId xmlns:a16="http://schemas.microsoft.com/office/drawing/2014/main" val="1072241354"/>
                  </a:ext>
                </a:extLst>
              </a:tr>
              <a:tr h="377803">
                <a:tc>
                  <a:txBody>
                    <a:bodyPr/>
                    <a:lstStyle/>
                    <a:p>
                      <a:r>
                        <a:rPr lang="en-US" dirty="0"/>
                        <a:t>6.</a:t>
                      </a:r>
                      <a:endParaRPr lang="en-IN" dirty="0"/>
                    </a:p>
                  </a:txBody>
                  <a:tcPr/>
                </a:tc>
                <a:tc>
                  <a:txBody>
                    <a:bodyPr/>
                    <a:lstStyle/>
                    <a:p>
                      <a:r>
                        <a:rPr lang="en-US" dirty="0"/>
                        <a:t>Garden soil {sample 1}</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30.2 mL</a:t>
                      </a:r>
                      <a:endParaRPr lang="en-IN" dirty="0"/>
                    </a:p>
                  </a:txBody>
                  <a:tcPr/>
                </a:tc>
                <a:tc>
                  <a:txBody>
                    <a:bodyPr/>
                    <a:lstStyle/>
                    <a:p>
                      <a:r>
                        <a:rPr lang="en-US" dirty="0"/>
                        <a:t>19.8 mL</a:t>
                      </a:r>
                      <a:endParaRPr lang="en-IN" dirty="0"/>
                    </a:p>
                  </a:txBody>
                  <a:tcPr/>
                </a:tc>
                <a:tc>
                  <a:txBody>
                    <a:bodyPr/>
                    <a:lstStyle/>
                    <a:p>
                      <a:r>
                        <a:rPr lang="en-US" dirty="0"/>
                        <a:t>39.6%</a:t>
                      </a:r>
                      <a:endParaRPr lang="en-IN" dirty="0"/>
                    </a:p>
                  </a:txBody>
                  <a:tcPr/>
                </a:tc>
                <a:extLst>
                  <a:ext uri="{0D108BD9-81ED-4DB2-BD59-A6C34878D82A}">
                    <a16:rowId xmlns:a16="http://schemas.microsoft.com/office/drawing/2014/main" val="2666570473"/>
                  </a:ext>
                </a:extLst>
              </a:tr>
              <a:tr h="377803">
                <a:tc>
                  <a:txBody>
                    <a:bodyPr/>
                    <a:lstStyle/>
                    <a:p>
                      <a:r>
                        <a:rPr lang="en-US" dirty="0"/>
                        <a:t>7.</a:t>
                      </a:r>
                      <a:endParaRPr lang="en-IN" dirty="0"/>
                    </a:p>
                  </a:txBody>
                  <a:tcPr/>
                </a:tc>
                <a:tc>
                  <a:txBody>
                    <a:bodyPr/>
                    <a:lstStyle/>
                    <a:p>
                      <a:r>
                        <a:rPr lang="en-US" dirty="0"/>
                        <a:t>Garden soil {sample 2}</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30.6 mL</a:t>
                      </a:r>
                      <a:endParaRPr lang="en-IN" dirty="0"/>
                    </a:p>
                  </a:txBody>
                  <a:tcPr/>
                </a:tc>
                <a:tc>
                  <a:txBody>
                    <a:bodyPr/>
                    <a:lstStyle/>
                    <a:p>
                      <a:r>
                        <a:rPr lang="en-US" dirty="0"/>
                        <a:t>19.4 mL</a:t>
                      </a:r>
                      <a:endParaRPr lang="en-IN" dirty="0"/>
                    </a:p>
                  </a:txBody>
                  <a:tcPr/>
                </a:tc>
                <a:tc>
                  <a:txBody>
                    <a:bodyPr/>
                    <a:lstStyle/>
                    <a:p>
                      <a:r>
                        <a:rPr lang="en-US" dirty="0"/>
                        <a:t>38.8%</a:t>
                      </a:r>
                      <a:endParaRPr lang="en-IN" dirty="0"/>
                    </a:p>
                  </a:txBody>
                  <a:tcPr/>
                </a:tc>
                <a:extLst>
                  <a:ext uri="{0D108BD9-81ED-4DB2-BD59-A6C34878D82A}">
                    <a16:rowId xmlns:a16="http://schemas.microsoft.com/office/drawing/2014/main" val="3812580619"/>
                  </a:ext>
                </a:extLst>
              </a:tr>
            </a:tbl>
          </a:graphicData>
        </a:graphic>
      </p:graphicFrame>
      <p:sp>
        <p:nvSpPr>
          <p:cNvPr id="3" name="Isosceles Triangle 2">
            <a:extLst>
              <a:ext uri="{FF2B5EF4-FFF2-40B4-BE49-F238E27FC236}">
                <a16:creationId xmlns:a16="http://schemas.microsoft.com/office/drawing/2014/main" id="{0C5BE378-6339-6245-48C4-A2B97DBF57BB}"/>
              </a:ext>
            </a:extLst>
          </p:cNvPr>
          <p:cNvSpPr/>
          <p:nvPr/>
        </p:nvSpPr>
        <p:spPr>
          <a:xfrm>
            <a:off x="10896598" y="1201783"/>
            <a:ext cx="193768" cy="1959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25385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196</TotalTime>
  <Words>1466</Words>
  <Application>Microsoft Office PowerPoint</Application>
  <PresentationFormat>Widescreen</PresentationFormat>
  <Paragraphs>242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vt:lpstr>
      <vt:lpstr>CorpoS</vt:lpstr>
      <vt:lpstr>Garamond</vt:lpstr>
      <vt:lpstr>Wingdings</vt:lpstr>
      <vt:lpstr>Organic</vt:lpstr>
      <vt:lpstr>SOIL QUALITY ANALYSIS </vt:lpstr>
      <vt:lpstr>Soil Quality Analysis – Introduction.</vt:lpstr>
      <vt:lpstr>Study Area </vt:lpstr>
      <vt:lpstr>Objectives : </vt:lpstr>
      <vt:lpstr>pH value test</vt:lpstr>
      <vt:lpstr>Percolation test :</vt:lpstr>
      <vt:lpstr>PowerPoint Presentation</vt:lpstr>
      <vt:lpstr>Observation of pH value test :-</vt:lpstr>
      <vt:lpstr>Percolation test results :</vt:lpstr>
      <vt:lpstr>N.P.K test</vt:lpstr>
      <vt:lpstr>Phosphorous test</vt:lpstr>
      <vt:lpstr>Potassium test</vt:lpstr>
      <vt:lpstr>N.P.K test</vt:lpstr>
      <vt:lpstr>Moisture Test</vt:lpstr>
      <vt:lpstr>Moisture Test</vt:lpstr>
      <vt:lpstr>PowerPoint Presentation</vt:lpstr>
      <vt:lpstr>PowerPoint Presentation</vt:lpstr>
      <vt:lpstr>Result and discussion : </vt:lpstr>
      <vt:lpstr>Conclusion : </vt:lpstr>
      <vt:lpstr>PowerPoint Presentation</vt:lpstr>
      <vt:lpstr>PowerPoint Presentation</vt:lpstr>
      <vt:lpstr>PowerPoint Presentation</vt:lpstr>
      <vt:lpstr>Acknowledgements : </vt:lpstr>
      <vt:lpstr>PowerPoint Presentation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Dubey, Rajesh (623)</dc:creator>
  <cp:lastModifiedBy>Kanthi Rachuru</cp:lastModifiedBy>
  <cp:revision>28</cp:revision>
  <dcterms:created xsi:type="dcterms:W3CDTF">2022-11-30T12:47:36Z</dcterms:created>
  <dcterms:modified xsi:type="dcterms:W3CDTF">2022-12-17T16:01:29Z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4dbb1d-991d-4bbd-aad5-33bac1d8ffaf_Enabled">
    <vt:lpwstr>true</vt:lpwstr>
  </property>
  <property fmtid="{D5CDD505-2E9C-101B-9397-08002B2CF9AE}" pid="3" name="MSIP_Label_924dbb1d-991d-4bbd-aad5-33bac1d8ffaf_SetDate">
    <vt:lpwstr>2022-12-07T17:14:30Z</vt:lpwstr>
  </property>
  <property fmtid="{D5CDD505-2E9C-101B-9397-08002B2CF9AE}" pid="4" name="MSIP_Label_924dbb1d-991d-4bbd-aad5-33bac1d8ffaf_Method">
    <vt:lpwstr>Standard</vt:lpwstr>
  </property>
  <property fmtid="{D5CDD505-2E9C-101B-9397-08002B2CF9AE}" pid="5" name="MSIP_Label_924dbb1d-991d-4bbd-aad5-33bac1d8ffaf_Name">
    <vt:lpwstr>924dbb1d-991d-4bbd-aad5-33bac1d8ffaf</vt:lpwstr>
  </property>
  <property fmtid="{D5CDD505-2E9C-101B-9397-08002B2CF9AE}" pid="6" name="MSIP_Label_924dbb1d-991d-4bbd-aad5-33bac1d8ffaf_SiteId">
    <vt:lpwstr>9652d7c2-1ccf-4940-8151-4a92bd474ed0</vt:lpwstr>
  </property>
  <property fmtid="{D5CDD505-2E9C-101B-9397-08002B2CF9AE}" pid="7" name="MSIP_Label_924dbb1d-991d-4bbd-aad5-33bac1d8ffaf_ActionId">
    <vt:lpwstr>beafa1b0-fb15-4246-a096-57f37f748abc</vt:lpwstr>
  </property>
  <property fmtid="{D5CDD505-2E9C-101B-9397-08002B2CF9AE}" pid="8" name="MSIP_Label_924dbb1d-991d-4bbd-aad5-33bac1d8ffaf_ContentBits">
    <vt:lpwstr>1</vt:lpwstr>
  </property>
</Properties>
</file>