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7" r:id="rId6"/>
    <p:sldId id="268" r:id="rId7"/>
    <p:sldId id="265" r:id="rId8"/>
    <p:sldId id="259" r:id="rId9"/>
    <p:sldId id="264" r:id="rId10"/>
    <p:sldId id="269" r:id="rId11"/>
    <p:sldId id="270" r:id="rId12"/>
    <p:sldId id="271" r:id="rId13"/>
    <p:sldId id="278" r:id="rId14"/>
    <p:sldId id="272" r:id="rId15"/>
    <p:sldId id="273" r:id="rId16"/>
    <p:sldId id="274" r:id="rId17"/>
    <p:sldId id="275" r:id="rId18"/>
    <p:sldId id="276" r:id="rId19"/>
    <p:sldId id="277"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A9567A-60D4-4E32-8C63-DBB34BA9C9AE}">
          <p14:sldIdLst>
            <p14:sldId id="257"/>
            <p14:sldId id="258"/>
            <p14:sldId id="260"/>
            <p14:sldId id="261"/>
            <p14:sldId id="267"/>
            <p14:sldId id="268"/>
            <p14:sldId id="265"/>
            <p14:sldId id="259"/>
            <p14:sldId id="264"/>
            <p14:sldId id="269"/>
            <p14:sldId id="270"/>
            <p14:sldId id="271"/>
            <p14:sldId id="278"/>
          </p14:sldIdLst>
        </p14:section>
        <p14:section name="Untitled Section" id="{E64BEF93-DFE3-441F-95DE-24A526306EB5}">
          <p14:sldIdLst>
            <p14:sldId id="272"/>
            <p14:sldId id="273"/>
            <p14:sldId id="274"/>
            <p14:sldId id="275"/>
            <p14:sldId id="276"/>
            <p14:sldId id="277"/>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07F1B4E-809B-4681-A93B-7F7CEC3454A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59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65892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6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49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73884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33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6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72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9379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521F9-DBA1-4D89-A159-436E95120CD8}"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1B4E-809B-4681-A93B-7F7CEC3454A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0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521F9-DBA1-4D89-A159-436E95120CD8}"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40684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521F9-DBA1-4D89-A159-436E95120CD8}"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F1B4E-809B-4681-A93B-7F7CEC3454A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8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521F9-DBA1-4D89-A159-436E95120CD8}"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F1B4E-809B-4681-A93B-7F7CEC3454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0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521F9-DBA1-4D89-A159-436E95120CD8}"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4433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76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E521F9-DBA1-4D89-A159-436E95120CD8}"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1B4E-809B-4681-A93B-7F7CEC3454AB}" type="slidenum">
              <a:rPr lang="en-US" smtClean="0"/>
              <a:t>‹#›</a:t>
            </a:fld>
            <a:endParaRPr lang="en-US"/>
          </a:p>
        </p:txBody>
      </p:sp>
    </p:spTree>
    <p:extLst>
      <p:ext uri="{BB962C8B-B14F-4D97-AF65-F5344CB8AC3E}">
        <p14:creationId xmlns:p14="http://schemas.microsoft.com/office/powerpoint/2010/main" val="36737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E521F9-DBA1-4D89-A159-436E95120CD8}" type="datetimeFigureOut">
              <a:rPr lang="en-US" smtClean="0"/>
              <a:t>12/8/2022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F1B4E-809B-4681-A93B-7F7CEC3454AB}" type="slidenum">
              <a:rPr lang="en-US" smtClean="0"/>
              <a:t>‹#›</a:t>
            </a:fld>
            <a:endParaRPr lang="en-US"/>
          </a:p>
        </p:txBody>
      </p:sp>
      <p:sp>
        <p:nvSpPr>
          <p:cNvPr id="12" name="MSIPCMContentMarking" descr="{&quot;HashCode&quot;:758215280,&quot;Placement&quot;:&quot;Header&quot;,&quot;Top&quot;:0.0,&quot;Left&quot;:0.0,&quot;SlideWidth&quot;:960,&quot;SlideHeight&quot;:540}">
            <a:extLst>
              <a:ext uri="{FF2B5EF4-FFF2-40B4-BE49-F238E27FC236}">
                <a16:creationId xmlns:a16="http://schemas.microsoft.com/office/drawing/2014/main" id="{A0194C9F-E12A-20C2-46FD-82F5D7A77C6A}"/>
              </a:ext>
            </a:extLst>
          </p:cNvPr>
          <p:cNvSpPr txBox="1"/>
          <p:nvPr userDrawn="1"/>
        </p:nvSpPr>
        <p:spPr>
          <a:xfrm>
            <a:off x="0" y="0"/>
            <a:ext cx="663105" cy="252360"/>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orpoS" pitchFamily="2" charset="0"/>
              </a:rPr>
              <a:t>Internal</a:t>
            </a:r>
          </a:p>
        </p:txBody>
      </p:sp>
    </p:spTree>
    <p:extLst>
      <p:ext uri="{BB962C8B-B14F-4D97-AF65-F5344CB8AC3E}">
        <p14:creationId xmlns:p14="http://schemas.microsoft.com/office/powerpoint/2010/main" val="706686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fif" /><Relationship Id="rId2" Type="http://schemas.openxmlformats.org/officeDocument/2006/relationships/image" Target="../media/image7.jpg" /><Relationship Id="rId1" Type="http://schemas.openxmlformats.org/officeDocument/2006/relationships/slideLayout" Target="../slideLayouts/slideLayout4.xml" /><Relationship Id="rId4" Type="http://schemas.openxmlformats.org/officeDocument/2006/relationships/image" Target="../media/image9.jfif"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hyperlink" Target="http://www.soilhealth.dac.gov.in/" TargetMode="External" /><Relationship Id="rId2" Type="http://schemas.openxmlformats.org/officeDocument/2006/relationships/hyperlink" Target="http://www.soilquality.org/" TargetMode="Externa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47802" y="3855391"/>
            <a:ext cx="9601196" cy="1303867"/>
          </a:xfrm>
        </p:spPr>
        <p:txBody>
          <a:bodyPr>
            <a:normAutofit fontScale="90000"/>
          </a:bodyPr>
          <a:lstStyle/>
          <a:p>
            <a:r>
              <a:rPr lang="en-US" sz="7300" dirty="0"/>
              <a:t>SOIL QUALITY</a:t>
            </a:r>
            <a:br>
              <a:rPr lang="en-US" dirty="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7418" y="1066801"/>
            <a:ext cx="5638800" cy="262493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50182" y="1068785"/>
            <a:ext cx="4627418" cy="2360215"/>
          </a:xfrm>
        </p:spPr>
      </p:pic>
      <p:sp>
        <p:nvSpPr>
          <p:cNvPr id="8" name="Rectangle 7"/>
          <p:cNvSpPr/>
          <p:nvPr/>
        </p:nvSpPr>
        <p:spPr>
          <a:xfrm>
            <a:off x="618448" y="4770056"/>
            <a:ext cx="8345443" cy="1446550"/>
          </a:xfrm>
          <a:prstGeom prst="rect">
            <a:avLst/>
          </a:prstGeom>
        </p:spPr>
        <p:txBody>
          <a:bodyPr wrap="square">
            <a:spAutoFit/>
          </a:bodyPr>
          <a:lstStyle/>
          <a:p>
            <a:r>
              <a:rPr lang="en-US" sz="4400" i="1" dirty="0">
                <a:solidFill>
                  <a:schemeClr val="tx1">
                    <a:lumMod val="95000"/>
                    <a:lumOff val="5000"/>
                  </a:schemeClr>
                </a:solidFill>
              </a:rPr>
              <a:t>Janya.R- Grade 9</a:t>
            </a:r>
          </a:p>
          <a:p>
            <a:r>
              <a:rPr lang="en-US" sz="4400" i="1" dirty="0">
                <a:solidFill>
                  <a:schemeClr val="tx1">
                    <a:lumMod val="95000"/>
                    <a:lumOff val="5000"/>
                  </a:schemeClr>
                </a:solidFill>
              </a:rPr>
              <a:t>Rajshree Dubey- Grade 9</a:t>
            </a:r>
          </a:p>
        </p:txBody>
      </p:sp>
    </p:spTree>
    <p:extLst>
      <p:ext uri="{BB962C8B-B14F-4D97-AF65-F5344CB8AC3E}">
        <p14:creationId xmlns:p14="http://schemas.microsoft.com/office/powerpoint/2010/main" val="300678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CC8D-1AC2-369A-9535-02F48B6920B0}"/>
              </a:ext>
            </a:extLst>
          </p:cNvPr>
          <p:cNvSpPr>
            <a:spLocks noGrp="1"/>
          </p:cNvSpPr>
          <p:nvPr>
            <p:ph type="title"/>
          </p:nvPr>
        </p:nvSpPr>
        <p:spPr/>
        <p:txBody>
          <a:bodyPr/>
          <a:lstStyle/>
          <a:p>
            <a:r>
              <a:rPr lang="en-US" dirty="0"/>
              <a:t>N.P.K test</a:t>
            </a:r>
            <a:endParaRPr lang="en-IN" dirty="0"/>
          </a:p>
        </p:txBody>
      </p:sp>
      <p:sp>
        <p:nvSpPr>
          <p:cNvPr id="3" name="Content Placeholder 2">
            <a:extLst>
              <a:ext uri="{FF2B5EF4-FFF2-40B4-BE49-F238E27FC236}">
                <a16:creationId xmlns:a16="http://schemas.microsoft.com/office/drawing/2014/main" id="{892F656B-A547-629C-D3B3-48455ACAC747}"/>
              </a:ext>
            </a:extLst>
          </p:cNvPr>
          <p:cNvSpPr>
            <a:spLocks noGrp="1"/>
          </p:cNvSpPr>
          <p:nvPr>
            <p:ph idx="1"/>
          </p:nvPr>
        </p:nvSpPr>
        <p:spPr>
          <a:xfrm>
            <a:off x="1108364" y="2556932"/>
            <a:ext cx="10113817" cy="3318936"/>
          </a:xfrm>
        </p:spPr>
        <p:txBody>
          <a:bodyPr/>
          <a:lstStyle/>
          <a:p>
            <a:pPr marL="0" indent="0">
              <a:buNone/>
            </a:pPr>
            <a:r>
              <a:rPr lang="en-US" dirty="0"/>
              <a:t>Nitrogen amount test :</a:t>
            </a:r>
          </a:p>
          <a:p>
            <a:pPr>
              <a:buFont typeface="Wingdings" panose="05000000000000000000" pitchFamily="2" charset="2"/>
              <a:buChar char="v"/>
            </a:pPr>
            <a:r>
              <a:rPr lang="en-US" dirty="0"/>
              <a:t>Take 5c.c of soil in soil mixing tube. Add 25mL of potassium reageant-1 and stir is for 10-15 mins. Add a pinch of decolourizer to the solution </a:t>
            </a:r>
            <a:r>
              <a:rPr lang="en-IN" dirty="0"/>
              <a:t>and filter it into a colour developing bottle. </a:t>
            </a:r>
          </a:p>
          <a:p>
            <a:pPr>
              <a:buFont typeface="Wingdings" panose="05000000000000000000" pitchFamily="2" charset="2"/>
              <a:buChar char="v"/>
            </a:pPr>
            <a:r>
              <a:rPr lang="en-IN" dirty="0"/>
              <a:t>Add 1mL of potassium reagent-2 to develop the colour (wait for 2-3 mins)</a:t>
            </a:r>
            <a:r>
              <a:rPr lang="en-US" dirty="0"/>
              <a:t>.</a:t>
            </a:r>
          </a:p>
          <a:p>
            <a:pPr>
              <a:buFont typeface="Wingdings" panose="05000000000000000000" pitchFamily="2" charset="2"/>
              <a:buChar char="v"/>
            </a:pPr>
            <a:r>
              <a:rPr lang="en-US" dirty="0"/>
              <a:t>Shake the test tube lightly before checking. now Check the Nitrogen content by matching the solution colour on the nitrogen colour chart.</a:t>
            </a:r>
            <a:endParaRPr lang="en-IN" dirty="0"/>
          </a:p>
        </p:txBody>
      </p:sp>
    </p:spTree>
    <p:extLst>
      <p:ext uri="{BB962C8B-B14F-4D97-AF65-F5344CB8AC3E}">
        <p14:creationId xmlns:p14="http://schemas.microsoft.com/office/powerpoint/2010/main" val="220108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700B-026D-BA53-F53A-FAC1B7F0CD97}"/>
              </a:ext>
            </a:extLst>
          </p:cNvPr>
          <p:cNvSpPr>
            <a:spLocks noGrp="1"/>
          </p:cNvSpPr>
          <p:nvPr>
            <p:ph type="title"/>
          </p:nvPr>
        </p:nvSpPr>
        <p:spPr/>
        <p:txBody>
          <a:bodyPr/>
          <a:lstStyle/>
          <a:p>
            <a:r>
              <a:rPr lang="en-US" dirty="0"/>
              <a:t>Phosphorous test</a:t>
            </a:r>
            <a:endParaRPr lang="en-IN" dirty="0"/>
          </a:p>
        </p:txBody>
      </p:sp>
      <p:sp>
        <p:nvSpPr>
          <p:cNvPr id="3" name="Content Placeholder 2">
            <a:extLst>
              <a:ext uri="{FF2B5EF4-FFF2-40B4-BE49-F238E27FC236}">
                <a16:creationId xmlns:a16="http://schemas.microsoft.com/office/drawing/2014/main" id="{D2AB21F8-9A6E-CB6F-6BE7-6090F03797A2}"/>
              </a:ext>
            </a:extLst>
          </p:cNvPr>
          <p:cNvSpPr>
            <a:spLocks noGrp="1"/>
          </p:cNvSpPr>
          <p:nvPr>
            <p:ph idx="1"/>
          </p:nvPr>
        </p:nvSpPr>
        <p:spPr/>
        <p:txBody>
          <a:bodyPr>
            <a:normAutofit lnSpcReduction="10000"/>
          </a:bodyPr>
          <a:lstStyle/>
          <a:p>
            <a:r>
              <a:rPr lang="en-US" dirty="0"/>
              <a:t>Phosphorous amount test :</a:t>
            </a:r>
          </a:p>
          <a:p>
            <a:r>
              <a:rPr lang="en-IN" dirty="0"/>
              <a:t>Take 5c.c of soil into the soil mixing tube. Add 25mL of phosphorous reagent – 1 and stir the solution for 10-15 mins. Add a pinch of decolourizer and filter it into a colour developing bottle. </a:t>
            </a:r>
          </a:p>
          <a:p>
            <a:r>
              <a:rPr lang="en-IN" dirty="0"/>
              <a:t>Add 1mL of Phosphorous reagent – 2 to develop the colour (wait for 2-3 mins)</a:t>
            </a:r>
          </a:p>
          <a:p>
            <a:r>
              <a:rPr lang="en-IN" dirty="0"/>
              <a:t>Shake the test tube before checking , now check the phosphorous content by matching the solution colour with the phosphorous colour chart.</a:t>
            </a:r>
          </a:p>
        </p:txBody>
      </p:sp>
    </p:spTree>
    <p:extLst>
      <p:ext uri="{BB962C8B-B14F-4D97-AF65-F5344CB8AC3E}">
        <p14:creationId xmlns:p14="http://schemas.microsoft.com/office/powerpoint/2010/main" val="56720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4F2A-4D4D-BC59-171D-03C5B08C395F}"/>
              </a:ext>
            </a:extLst>
          </p:cNvPr>
          <p:cNvSpPr>
            <a:spLocks noGrp="1"/>
          </p:cNvSpPr>
          <p:nvPr>
            <p:ph type="title"/>
          </p:nvPr>
        </p:nvSpPr>
        <p:spPr/>
        <p:txBody>
          <a:bodyPr/>
          <a:lstStyle/>
          <a:p>
            <a:r>
              <a:rPr lang="en-US" dirty="0"/>
              <a:t>Potassium test</a:t>
            </a:r>
            <a:endParaRPr lang="en-IN" dirty="0"/>
          </a:p>
        </p:txBody>
      </p:sp>
      <p:sp>
        <p:nvSpPr>
          <p:cNvPr id="3" name="Content Placeholder 2">
            <a:extLst>
              <a:ext uri="{FF2B5EF4-FFF2-40B4-BE49-F238E27FC236}">
                <a16:creationId xmlns:a16="http://schemas.microsoft.com/office/drawing/2014/main" id="{2B32C7ED-056D-7A99-0C20-4C315CF7FDC7}"/>
              </a:ext>
            </a:extLst>
          </p:cNvPr>
          <p:cNvSpPr>
            <a:spLocks noGrp="1"/>
          </p:cNvSpPr>
          <p:nvPr>
            <p:ph idx="1"/>
          </p:nvPr>
        </p:nvSpPr>
        <p:spPr/>
        <p:txBody>
          <a:bodyPr>
            <a:normAutofit/>
          </a:bodyPr>
          <a:lstStyle/>
          <a:p>
            <a:r>
              <a:rPr lang="en-US" dirty="0"/>
              <a:t>Take 5c.c of soil in soil mixing tube. Add 25mL of phosphorous reageant-1 and stir is for 10-15 mins. Add a pinch of decolourizer to the solution </a:t>
            </a:r>
            <a:r>
              <a:rPr lang="en-IN" dirty="0"/>
              <a:t>and filter it into a colour developing bottle. </a:t>
            </a:r>
          </a:p>
          <a:p>
            <a:r>
              <a:rPr lang="en-IN" dirty="0"/>
              <a:t>Add 1mL of phosphorous reagent-2 to develop the colour (wait for 2-3 mins)</a:t>
            </a:r>
            <a:r>
              <a:rPr lang="en-US" dirty="0"/>
              <a:t>.</a:t>
            </a:r>
          </a:p>
          <a:p>
            <a:r>
              <a:rPr lang="en-US" dirty="0"/>
              <a:t>Shake the test tube lightly before checking. Now Check the phosphorous content by matching the solution colour on the phosphorous colour chart.</a:t>
            </a:r>
            <a:endParaRPr lang="en-IN" dirty="0"/>
          </a:p>
          <a:p>
            <a:endParaRPr lang="en-IN" dirty="0"/>
          </a:p>
          <a:p>
            <a:endParaRPr lang="en-IN" dirty="0"/>
          </a:p>
        </p:txBody>
      </p:sp>
    </p:spTree>
    <p:extLst>
      <p:ext uri="{BB962C8B-B14F-4D97-AF65-F5344CB8AC3E}">
        <p14:creationId xmlns:p14="http://schemas.microsoft.com/office/powerpoint/2010/main" val="361318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0C31-6C10-118F-C6AD-7BABAEFA948F}"/>
              </a:ext>
            </a:extLst>
          </p:cNvPr>
          <p:cNvSpPr>
            <a:spLocks noGrp="1"/>
          </p:cNvSpPr>
          <p:nvPr>
            <p:ph type="title"/>
          </p:nvPr>
        </p:nvSpPr>
        <p:spPr/>
        <p:txBody>
          <a:bodyPr/>
          <a:lstStyle/>
          <a:p>
            <a:r>
              <a:rPr lang="en-US" dirty="0"/>
              <a:t>Moisture Test</a:t>
            </a:r>
            <a:endParaRPr lang="en-IN" dirty="0"/>
          </a:p>
        </p:txBody>
      </p:sp>
      <p:sp>
        <p:nvSpPr>
          <p:cNvPr id="3" name="Content Placeholder 2">
            <a:extLst>
              <a:ext uri="{FF2B5EF4-FFF2-40B4-BE49-F238E27FC236}">
                <a16:creationId xmlns:a16="http://schemas.microsoft.com/office/drawing/2014/main" id="{DE7F4FD4-01A0-7C5C-2886-54DF6BCFF754}"/>
              </a:ext>
            </a:extLst>
          </p:cNvPr>
          <p:cNvSpPr>
            <a:spLocks noGrp="1"/>
          </p:cNvSpPr>
          <p:nvPr>
            <p:ph idx="1"/>
          </p:nvPr>
        </p:nvSpPr>
        <p:spPr/>
        <p:txBody>
          <a:bodyPr/>
          <a:lstStyle/>
          <a:p>
            <a:r>
              <a:rPr lang="en-US" dirty="0"/>
              <a:t>This test is done to check how much amount of moisture can the soil hold :</a:t>
            </a:r>
          </a:p>
          <a:p>
            <a:r>
              <a:rPr lang="en-US" dirty="0"/>
              <a:t>To perform this test : You should take the desired soil sample and add the same amount of water as the soil, now check the weight of the container your adding soil and water into. </a:t>
            </a:r>
          </a:p>
          <a:p>
            <a:r>
              <a:rPr lang="en-US" dirty="0"/>
              <a:t>Now let the soil dry for few hours and check the weight again.</a:t>
            </a:r>
          </a:p>
          <a:p>
            <a:r>
              <a:rPr lang="en-US" dirty="0"/>
              <a:t>There much be a difference between the weight of the wet soil and dry soil.</a:t>
            </a:r>
          </a:p>
          <a:p>
            <a:r>
              <a:rPr lang="en-US" dirty="0"/>
              <a:t>Now the difference is the amount of moisture the soil can hold.</a:t>
            </a:r>
          </a:p>
        </p:txBody>
      </p:sp>
    </p:spTree>
    <p:extLst>
      <p:ext uri="{BB962C8B-B14F-4D97-AF65-F5344CB8AC3E}">
        <p14:creationId xmlns:p14="http://schemas.microsoft.com/office/powerpoint/2010/main" val="83479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B3F9-4B4A-32F5-456F-B2F483F2E150}"/>
              </a:ext>
            </a:extLst>
          </p:cNvPr>
          <p:cNvSpPr>
            <a:spLocks noGrp="1"/>
          </p:cNvSpPr>
          <p:nvPr>
            <p:ph type="title"/>
          </p:nvPr>
        </p:nvSpPr>
        <p:spPr>
          <a:xfrm>
            <a:off x="1186220" y="755979"/>
            <a:ext cx="9601196" cy="1303867"/>
          </a:xfrm>
        </p:spPr>
        <p:txBody>
          <a:bodyPr/>
          <a:lstStyle/>
          <a:p>
            <a:r>
              <a:rPr lang="en-US" dirty="0"/>
              <a:t>N.P.K test</a:t>
            </a:r>
            <a:endParaRPr lang="en-IN" dirty="0"/>
          </a:p>
        </p:txBody>
      </p:sp>
      <p:graphicFrame>
        <p:nvGraphicFramePr>
          <p:cNvPr id="4" name="Table 4">
            <a:extLst>
              <a:ext uri="{FF2B5EF4-FFF2-40B4-BE49-F238E27FC236}">
                <a16:creationId xmlns:a16="http://schemas.microsoft.com/office/drawing/2014/main" id="{50FD3FC7-3884-B229-60AB-CE440B2E424D}"/>
              </a:ext>
            </a:extLst>
          </p:cNvPr>
          <p:cNvGraphicFramePr>
            <a:graphicFrameLocks noGrp="1"/>
          </p:cNvGraphicFramePr>
          <p:nvPr>
            <p:ph idx="1"/>
            <p:extLst>
              <p:ext uri="{D42A27DB-BD31-4B8C-83A1-F6EECF244321}">
                <p14:modId xmlns:p14="http://schemas.microsoft.com/office/powerpoint/2010/main" val="1268966447"/>
              </p:ext>
            </p:extLst>
          </p:nvPr>
        </p:nvGraphicFramePr>
        <p:xfrm>
          <a:off x="834787" y="1932437"/>
          <a:ext cx="10522426" cy="4169584"/>
        </p:xfrm>
        <a:graphic>
          <a:graphicData uri="http://schemas.openxmlformats.org/drawingml/2006/table">
            <a:tbl>
              <a:tblPr firstRow="1" bandRow="1">
                <a:tableStyleId>{21E4AEA4-8DFA-4A89-87EB-49C32662AFE0}</a:tableStyleId>
              </a:tblPr>
              <a:tblGrid>
                <a:gridCol w="2375550">
                  <a:extLst>
                    <a:ext uri="{9D8B030D-6E8A-4147-A177-3AD203B41FA5}">
                      <a16:colId xmlns:a16="http://schemas.microsoft.com/office/drawing/2014/main" val="3431705510"/>
                    </a:ext>
                  </a:extLst>
                </a:gridCol>
                <a:gridCol w="2262415">
                  <a:extLst>
                    <a:ext uri="{9D8B030D-6E8A-4147-A177-3AD203B41FA5}">
                      <a16:colId xmlns:a16="http://schemas.microsoft.com/office/drawing/2014/main" val="2081814301"/>
                    </a:ext>
                  </a:extLst>
                </a:gridCol>
                <a:gridCol w="2661314">
                  <a:extLst>
                    <a:ext uri="{9D8B030D-6E8A-4147-A177-3AD203B41FA5}">
                      <a16:colId xmlns:a16="http://schemas.microsoft.com/office/drawing/2014/main" val="978378103"/>
                    </a:ext>
                  </a:extLst>
                </a:gridCol>
                <a:gridCol w="3223147">
                  <a:extLst>
                    <a:ext uri="{9D8B030D-6E8A-4147-A177-3AD203B41FA5}">
                      <a16:colId xmlns:a16="http://schemas.microsoft.com/office/drawing/2014/main" val="3384934029"/>
                    </a:ext>
                  </a:extLst>
                </a:gridCol>
              </a:tblGrid>
              <a:tr h="608056">
                <a:tc>
                  <a:txBody>
                    <a:bodyPr/>
                    <a:lstStyle/>
                    <a:p>
                      <a:r>
                        <a:rPr lang="en-US" dirty="0"/>
                        <a:t>Type of soil</a:t>
                      </a:r>
                      <a:endParaRPr lang="en-IN" dirty="0"/>
                    </a:p>
                  </a:txBody>
                  <a:tcPr/>
                </a:tc>
                <a:tc>
                  <a:txBody>
                    <a:bodyPr/>
                    <a:lstStyle/>
                    <a:p>
                      <a:r>
                        <a:rPr lang="en-US" dirty="0"/>
                        <a:t>Amount of Nitrogen :</a:t>
                      </a:r>
                      <a:endParaRPr lang="en-IN" dirty="0"/>
                    </a:p>
                  </a:txBody>
                  <a:tcPr/>
                </a:tc>
                <a:tc>
                  <a:txBody>
                    <a:bodyPr/>
                    <a:lstStyle/>
                    <a:p>
                      <a:r>
                        <a:rPr lang="en-US" dirty="0"/>
                        <a:t>Amount of Phosphorous :</a:t>
                      </a:r>
                      <a:endParaRPr lang="en-IN" dirty="0"/>
                    </a:p>
                  </a:txBody>
                  <a:tcPr/>
                </a:tc>
                <a:tc>
                  <a:txBody>
                    <a:bodyPr/>
                    <a:lstStyle/>
                    <a:p>
                      <a:r>
                        <a:rPr lang="en-US" dirty="0"/>
                        <a:t>Amount of Potassium :</a:t>
                      </a:r>
                      <a:endParaRPr lang="en-IN" dirty="0"/>
                    </a:p>
                  </a:txBody>
                  <a:tcPr/>
                </a:tc>
                <a:extLst>
                  <a:ext uri="{0D108BD9-81ED-4DB2-BD59-A6C34878D82A}">
                    <a16:rowId xmlns:a16="http://schemas.microsoft.com/office/drawing/2014/main" val="1021544096"/>
                  </a:ext>
                </a:extLst>
              </a:tr>
              <a:tr h="608056">
                <a:tc>
                  <a:txBody>
                    <a:bodyPr/>
                    <a:lstStyle/>
                    <a:p>
                      <a:r>
                        <a:rPr lang="en-US" dirty="0"/>
                        <a:t>Lake Soil {Sample 1}</a:t>
                      </a:r>
                      <a:endParaRPr lang="en-IN" dirty="0"/>
                    </a:p>
                  </a:txBody>
                  <a:tcPr/>
                </a:tc>
                <a:tc>
                  <a:txBody>
                    <a:bodyPr/>
                    <a:lstStyle/>
                    <a:p>
                      <a:r>
                        <a:rPr lang="en-US" dirty="0"/>
                        <a:t>L1</a:t>
                      </a:r>
                      <a:endParaRPr lang="en-IN" dirty="0"/>
                    </a:p>
                  </a:txBody>
                  <a:tcPr/>
                </a:tc>
                <a:tc>
                  <a:txBody>
                    <a:bodyPr/>
                    <a:lstStyle/>
                    <a:p>
                      <a:r>
                        <a:rPr lang="en-US" dirty="0"/>
                        <a:t>L1</a:t>
                      </a:r>
                      <a:endParaRPr lang="en-IN" dirty="0"/>
                    </a:p>
                  </a:txBody>
                  <a:tcPr/>
                </a:tc>
                <a:tc>
                  <a:txBody>
                    <a:bodyPr/>
                    <a:lstStyle/>
                    <a:p>
                      <a:r>
                        <a:rPr lang="en-US" dirty="0"/>
                        <a:t>M1</a:t>
                      </a:r>
                      <a:endParaRPr lang="en-IN" dirty="0"/>
                    </a:p>
                  </a:txBody>
                  <a:tcPr/>
                </a:tc>
                <a:extLst>
                  <a:ext uri="{0D108BD9-81ED-4DB2-BD59-A6C34878D82A}">
                    <a16:rowId xmlns:a16="http://schemas.microsoft.com/office/drawing/2014/main" val="4231788745"/>
                  </a:ext>
                </a:extLst>
              </a:tr>
              <a:tr h="608056">
                <a:tc>
                  <a:txBody>
                    <a:bodyPr/>
                    <a:lstStyle/>
                    <a:p>
                      <a:r>
                        <a:rPr lang="en-US" dirty="0"/>
                        <a:t>Lake soil {sample 2}</a:t>
                      </a:r>
                      <a:endParaRPr lang="en-IN" dirty="0"/>
                    </a:p>
                  </a:txBody>
                  <a:tcPr/>
                </a:tc>
                <a:tc>
                  <a:txBody>
                    <a:bodyPr/>
                    <a:lstStyle/>
                    <a:p>
                      <a:r>
                        <a:rPr lang="en-US" dirty="0"/>
                        <a:t>L2</a:t>
                      </a:r>
                      <a:endParaRPr lang="en-IN" dirty="0"/>
                    </a:p>
                  </a:txBody>
                  <a:tcPr/>
                </a:tc>
                <a:tc>
                  <a:txBody>
                    <a:bodyPr/>
                    <a:lstStyle/>
                    <a:p>
                      <a:r>
                        <a:rPr lang="en-US" dirty="0"/>
                        <a:t>L2</a:t>
                      </a:r>
                      <a:endParaRPr lang="en-IN" dirty="0"/>
                    </a:p>
                  </a:txBody>
                  <a:tcPr/>
                </a:tc>
                <a:tc>
                  <a:txBody>
                    <a:bodyPr/>
                    <a:lstStyle/>
                    <a:p>
                      <a:r>
                        <a:rPr lang="en-US" dirty="0"/>
                        <a:t>H1</a:t>
                      </a:r>
                      <a:endParaRPr lang="en-IN" dirty="0"/>
                    </a:p>
                  </a:txBody>
                  <a:tcPr/>
                </a:tc>
                <a:extLst>
                  <a:ext uri="{0D108BD9-81ED-4DB2-BD59-A6C34878D82A}">
                    <a16:rowId xmlns:a16="http://schemas.microsoft.com/office/drawing/2014/main" val="777106933"/>
                  </a:ext>
                </a:extLst>
              </a:tr>
              <a:tr h="347461">
                <a:tc>
                  <a:txBody>
                    <a:bodyPr/>
                    <a:lstStyle/>
                    <a:p>
                      <a:r>
                        <a:rPr lang="en-US" dirty="0"/>
                        <a:t>Agriculture</a:t>
                      </a:r>
                      <a:endParaRPr lang="en-IN" dirty="0"/>
                    </a:p>
                  </a:txBody>
                  <a:tcPr/>
                </a:tc>
                <a:tc>
                  <a:txBody>
                    <a:bodyPr/>
                    <a:lstStyle/>
                    <a:p>
                      <a:r>
                        <a:rPr lang="en-US" dirty="0"/>
                        <a:t>H1</a:t>
                      </a:r>
                      <a:endParaRPr lang="en-IN" dirty="0"/>
                    </a:p>
                  </a:txBody>
                  <a:tcPr/>
                </a:tc>
                <a:tc>
                  <a:txBody>
                    <a:bodyPr/>
                    <a:lstStyle/>
                    <a:p>
                      <a:r>
                        <a:rPr lang="en-US" dirty="0"/>
                        <a:t>H2</a:t>
                      </a:r>
                      <a:endParaRPr lang="en-IN" dirty="0"/>
                    </a:p>
                  </a:txBody>
                  <a:tcPr/>
                </a:tc>
                <a:tc>
                  <a:txBody>
                    <a:bodyPr/>
                    <a:lstStyle/>
                    <a:p>
                      <a:r>
                        <a:rPr lang="en-US" dirty="0"/>
                        <a:t>H2</a:t>
                      </a:r>
                      <a:endParaRPr lang="en-IN" dirty="0"/>
                    </a:p>
                  </a:txBody>
                  <a:tcPr/>
                </a:tc>
                <a:extLst>
                  <a:ext uri="{0D108BD9-81ED-4DB2-BD59-A6C34878D82A}">
                    <a16:rowId xmlns:a16="http://schemas.microsoft.com/office/drawing/2014/main" val="407719070"/>
                  </a:ext>
                </a:extLst>
              </a:tr>
              <a:tr h="608056">
                <a:tc>
                  <a:txBody>
                    <a:bodyPr/>
                    <a:lstStyle/>
                    <a:p>
                      <a:r>
                        <a:rPr lang="en-US" dirty="0"/>
                        <a:t>Ground soil {Sample 1}</a:t>
                      </a:r>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321980456"/>
                  </a:ext>
                </a:extLst>
              </a:tr>
              <a:tr h="608056">
                <a:tc>
                  <a:txBody>
                    <a:bodyPr/>
                    <a:lstStyle/>
                    <a:p>
                      <a:r>
                        <a:rPr lang="en-US" dirty="0"/>
                        <a:t>Ground soil {Sample 2}</a:t>
                      </a:r>
                      <a:endParaRPr lang="en-IN" dirty="0"/>
                    </a:p>
                  </a:txBody>
                  <a:tcPr/>
                </a:tc>
                <a:tc>
                  <a:txBody>
                    <a:bodyPr/>
                    <a:lstStyle/>
                    <a:p>
                      <a:r>
                        <a:rPr lang="en-US" dirty="0"/>
                        <a:t>L1</a:t>
                      </a:r>
                      <a:endParaRPr lang="en-IN" dirty="0"/>
                    </a:p>
                  </a:txBody>
                  <a:tcPr/>
                </a:tc>
                <a:tc>
                  <a:txBody>
                    <a:bodyPr/>
                    <a:lstStyle/>
                    <a:p>
                      <a:r>
                        <a:rPr lang="en-US" dirty="0"/>
                        <a:t>M1</a:t>
                      </a:r>
                      <a:endParaRPr lang="en-IN" dirty="0"/>
                    </a:p>
                  </a:txBody>
                  <a:tcPr/>
                </a:tc>
                <a:tc>
                  <a:txBody>
                    <a:bodyPr/>
                    <a:lstStyle/>
                    <a:p>
                      <a:r>
                        <a:rPr lang="en-US" dirty="0"/>
                        <a:t>L2</a:t>
                      </a:r>
                      <a:endParaRPr lang="en-IN" dirty="0"/>
                    </a:p>
                  </a:txBody>
                  <a:tcPr/>
                </a:tc>
                <a:extLst>
                  <a:ext uri="{0D108BD9-81ED-4DB2-BD59-A6C34878D82A}">
                    <a16:rowId xmlns:a16="http://schemas.microsoft.com/office/drawing/2014/main" val="459935081"/>
                  </a:ext>
                </a:extLst>
              </a:tr>
              <a:tr h="0">
                <a:tc>
                  <a:txBody>
                    <a:bodyPr/>
                    <a:lstStyle/>
                    <a:p>
                      <a:r>
                        <a:rPr lang="en-US" dirty="0"/>
                        <a:t>Garden soil 1</a:t>
                      </a:r>
                      <a:endParaRPr lang="en-IN" dirty="0"/>
                    </a:p>
                  </a:txBody>
                  <a:tcPr/>
                </a:tc>
                <a:tc>
                  <a:txBody>
                    <a:bodyPr/>
                    <a:lstStyle/>
                    <a:p>
                      <a:r>
                        <a:rPr lang="en-US" dirty="0"/>
                        <a:t>M2</a:t>
                      </a:r>
                      <a:endParaRPr lang="en-IN" dirty="0"/>
                    </a:p>
                  </a:txBody>
                  <a:tcPr/>
                </a:tc>
                <a:tc>
                  <a:txBody>
                    <a:bodyPr/>
                    <a:lstStyle/>
                    <a:p>
                      <a:r>
                        <a:rPr lang="en-US" dirty="0"/>
                        <a:t>L2</a:t>
                      </a:r>
                      <a:endParaRPr lang="en-IN" dirty="0"/>
                    </a:p>
                  </a:txBody>
                  <a:tcPr/>
                </a:tc>
                <a:tc>
                  <a:txBody>
                    <a:bodyPr/>
                    <a:lstStyle/>
                    <a:p>
                      <a:r>
                        <a:rPr lang="en-US" dirty="0"/>
                        <a:t>H1</a:t>
                      </a:r>
                      <a:endParaRPr lang="en-IN" dirty="0"/>
                    </a:p>
                  </a:txBody>
                  <a:tcPr/>
                </a:tc>
                <a:extLst>
                  <a:ext uri="{0D108BD9-81ED-4DB2-BD59-A6C34878D82A}">
                    <a16:rowId xmlns:a16="http://schemas.microsoft.com/office/drawing/2014/main" val="282303441"/>
                  </a:ext>
                </a:extLst>
              </a:tr>
              <a:tr h="347461">
                <a:tc>
                  <a:txBody>
                    <a:bodyPr/>
                    <a:lstStyle/>
                    <a:p>
                      <a:r>
                        <a:rPr lang="en-US" dirty="0"/>
                        <a:t>Garden soil 2 </a:t>
                      </a:r>
                      <a:endParaRPr lang="en-IN" dirty="0"/>
                    </a:p>
                  </a:txBody>
                  <a:tcPr/>
                </a:tc>
                <a:tc>
                  <a:txBody>
                    <a:bodyPr/>
                    <a:lstStyle/>
                    <a:p>
                      <a:r>
                        <a:rPr lang="en-US" dirty="0"/>
                        <a:t>M1</a:t>
                      </a:r>
                      <a:endParaRPr lang="en-IN" dirty="0"/>
                    </a:p>
                  </a:txBody>
                  <a:tcPr/>
                </a:tc>
                <a:tc>
                  <a:txBody>
                    <a:bodyPr/>
                    <a:lstStyle/>
                    <a:p>
                      <a:r>
                        <a:rPr lang="en-US" dirty="0"/>
                        <a:t>M2</a:t>
                      </a:r>
                      <a:endParaRPr lang="en-IN" dirty="0"/>
                    </a:p>
                  </a:txBody>
                  <a:tcPr/>
                </a:tc>
                <a:tc>
                  <a:txBody>
                    <a:bodyPr/>
                    <a:lstStyle/>
                    <a:p>
                      <a:r>
                        <a:rPr lang="en-US" dirty="0"/>
                        <a:t>L2</a:t>
                      </a:r>
                      <a:endParaRPr lang="en-IN" dirty="0"/>
                    </a:p>
                  </a:txBody>
                  <a:tcPr/>
                </a:tc>
                <a:extLst>
                  <a:ext uri="{0D108BD9-81ED-4DB2-BD59-A6C34878D82A}">
                    <a16:rowId xmlns:a16="http://schemas.microsoft.com/office/drawing/2014/main" val="4071254820"/>
                  </a:ext>
                </a:extLst>
              </a:tr>
            </a:tbl>
          </a:graphicData>
        </a:graphic>
      </p:graphicFrame>
    </p:spTree>
    <p:extLst>
      <p:ext uri="{BB962C8B-B14F-4D97-AF65-F5344CB8AC3E}">
        <p14:creationId xmlns:p14="http://schemas.microsoft.com/office/powerpoint/2010/main" val="210261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9070-EF20-51E7-4DCD-0177B0E141C4}"/>
              </a:ext>
            </a:extLst>
          </p:cNvPr>
          <p:cNvSpPr>
            <a:spLocks noGrp="1"/>
          </p:cNvSpPr>
          <p:nvPr>
            <p:ph type="title"/>
          </p:nvPr>
        </p:nvSpPr>
        <p:spPr/>
        <p:txBody>
          <a:bodyPr/>
          <a:lstStyle/>
          <a:p>
            <a:r>
              <a:rPr lang="en-US" dirty="0"/>
              <a:t>Soil Health Card </a:t>
            </a:r>
            <a:endParaRPr lang="en-IN" dirty="0"/>
          </a:p>
        </p:txBody>
      </p:sp>
      <p:sp>
        <p:nvSpPr>
          <p:cNvPr id="3" name="Content Placeholder 2">
            <a:extLst>
              <a:ext uri="{FF2B5EF4-FFF2-40B4-BE49-F238E27FC236}">
                <a16:creationId xmlns:a16="http://schemas.microsoft.com/office/drawing/2014/main" id="{C81C8F43-5075-6B21-5B7F-D3C62EBBC570}"/>
              </a:ext>
            </a:extLst>
          </p:cNvPr>
          <p:cNvSpPr>
            <a:spLocks noGrp="1"/>
          </p:cNvSpPr>
          <p:nvPr>
            <p:ph sz="half" idx="1"/>
          </p:nvPr>
        </p:nvSpPr>
        <p:spPr/>
        <p:txBody>
          <a:bodyPr>
            <a:normAutofit fontScale="92500" lnSpcReduction="20000"/>
          </a:bodyPr>
          <a:lstStyle/>
          <a:p>
            <a:r>
              <a:rPr lang="en-US" dirty="0">
                <a:solidFill>
                  <a:srgbClr val="242424"/>
                </a:solidFill>
                <a:effectLst/>
                <a:latin typeface="-apple-system"/>
              </a:rPr>
              <a:t>Soil Health Card is a scheme launched by the govt. Of India  on 19 February 2015. Under the scheme, the government plans to issue soil cards to farmers which will carry crop-wise recommendations of nutrients and fertilizers required for the individual farms to help farmers to improve productivity through judicious use of inputs. </a:t>
            </a:r>
          </a:p>
          <a:p>
            <a:endParaRPr lang="en-IN" dirty="0"/>
          </a:p>
        </p:txBody>
      </p:sp>
      <p:pic>
        <p:nvPicPr>
          <p:cNvPr id="6" name="Content Placeholder 5">
            <a:extLst>
              <a:ext uri="{FF2B5EF4-FFF2-40B4-BE49-F238E27FC236}">
                <a16:creationId xmlns:a16="http://schemas.microsoft.com/office/drawing/2014/main" id="{A5F46720-EFE9-4E86-7FDC-0450FEA7BA5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51964" y="2560320"/>
            <a:ext cx="3228110" cy="33101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0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1F40-D26B-6502-14FF-0BF78C4BD879}"/>
              </a:ext>
            </a:extLst>
          </p:cNvPr>
          <p:cNvSpPr>
            <a:spLocks noGrp="1"/>
          </p:cNvSpPr>
          <p:nvPr>
            <p:ph type="title"/>
          </p:nvPr>
        </p:nvSpPr>
        <p:spPr>
          <a:xfrm>
            <a:off x="1295402" y="463517"/>
            <a:ext cx="9601196" cy="1303867"/>
          </a:xfrm>
        </p:spPr>
        <p:txBody>
          <a:bodyPr/>
          <a:lstStyle/>
          <a:p>
            <a:r>
              <a:rPr lang="en-US" dirty="0"/>
              <a:t>Moisture Test</a:t>
            </a:r>
            <a:endParaRPr lang="en-IN" dirty="0"/>
          </a:p>
        </p:txBody>
      </p:sp>
      <p:graphicFrame>
        <p:nvGraphicFramePr>
          <p:cNvPr id="6" name="Table 6">
            <a:extLst>
              <a:ext uri="{FF2B5EF4-FFF2-40B4-BE49-F238E27FC236}">
                <a16:creationId xmlns:a16="http://schemas.microsoft.com/office/drawing/2014/main" id="{8BBD9BD5-5DFF-0A05-B809-A7BBCCD28DAF}"/>
              </a:ext>
            </a:extLst>
          </p:cNvPr>
          <p:cNvGraphicFramePr>
            <a:graphicFrameLocks noGrp="1"/>
          </p:cNvGraphicFramePr>
          <p:nvPr>
            <p:ph idx="1"/>
            <p:extLst>
              <p:ext uri="{D42A27DB-BD31-4B8C-83A1-F6EECF244321}">
                <p14:modId xmlns:p14="http://schemas.microsoft.com/office/powerpoint/2010/main" val="3808060775"/>
              </p:ext>
            </p:extLst>
          </p:nvPr>
        </p:nvGraphicFramePr>
        <p:xfrm>
          <a:off x="1066799" y="1657597"/>
          <a:ext cx="9979728" cy="4156366"/>
        </p:xfrm>
        <a:graphic>
          <a:graphicData uri="http://schemas.openxmlformats.org/drawingml/2006/table">
            <a:tbl>
              <a:tblPr firstRow="1" bandRow="1">
                <a:tableStyleId>{5C22544A-7EE6-4342-B048-85BDC9FD1C3A}</a:tableStyleId>
              </a:tblPr>
              <a:tblGrid>
                <a:gridCol w="3326576">
                  <a:extLst>
                    <a:ext uri="{9D8B030D-6E8A-4147-A177-3AD203B41FA5}">
                      <a16:colId xmlns:a16="http://schemas.microsoft.com/office/drawing/2014/main" val="65953959"/>
                    </a:ext>
                  </a:extLst>
                </a:gridCol>
                <a:gridCol w="3326576">
                  <a:extLst>
                    <a:ext uri="{9D8B030D-6E8A-4147-A177-3AD203B41FA5}">
                      <a16:colId xmlns:a16="http://schemas.microsoft.com/office/drawing/2014/main" val="3347853999"/>
                    </a:ext>
                  </a:extLst>
                </a:gridCol>
                <a:gridCol w="3326576">
                  <a:extLst>
                    <a:ext uri="{9D8B030D-6E8A-4147-A177-3AD203B41FA5}">
                      <a16:colId xmlns:a16="http://schemas.microsoft.com/office/drawing/2014/main" val="423604930"/>
                    </a:ext>
                  </a:extLst>
                </a:gridCol>
              </a:tblGrid>
              <a:tr h="753096">
                <a:tc>
                  <a:txBody>
                    <a:bodyPr/>
                    <a:lstStyle/>
                    <a:p>
                      <a:r>
                        <a:rPr lang="en-US" dirty="0"/>
                        <a:t>SL. No.</a:t>
                      </a:r>
                      <a:endParaRPr lang="en-IN" dirty="0"/>
                    </a:p>
                  </a:txBody>
                  <a:tcPr/>
                </a:tc>
                <a:tc>
                  <a:txBody>
                    <a:bodyPr/>
                    <a:lstStyle/>
                    <a:p>
                      <a:r>
                        <a:rPr lang="en-US" dirty="0"/>
                        <a:t>Weight of empty container W1</a:t>
                      </a:r>
                      <a:endParaRPr lang="en-IN" dirty="0"/>
                    </a:p>
                  </a:txBody>
                  <a:tcPr/>
                </a:tc>
                <a:tc>
                  <a:txBody>
                    <a:bodyPr/>
                    <a:lstStyle/>
                    <a:p>
                      <a:r>
                        <a:rPr lang="en-US" dirty="0"/>
                        <a:t>Weight of the container and dry soil </a:t>
                      </a:r>
                      <a:endParaRPr lang="en-IN" dirty="0"/>
                    </a:p>
                  </a:txBody>
                  <a:tcPr/>
                </a:tc>
                <a:extLst>
                  <a:ext uri="{0D108BD9-81ED-4DB2-BD59-A6C34878D82A}">
                    <a16:rowId xmlns:a16="http://schemas.microsoft.com/office/drawing/2014/main" val="3429901758"/>
                  </a:ext>
                </a:extLst>
              </a:tr>
              <a:tr h="447373">
                <a:tc>
                  <a:txBody>
                    <a:bodyPr/>
                    <a:lstStyle/>
                    <a:p>
                      <a:r>
                        <a:rPr lang="en-IN" dirty="0"/>
                        <a:t>Agricultural soil</a:t>
                      </a:r>
                    </a:p>
                  </a:txBody>
                  <a:tcPr/>
                </a:tc>
                <a:tc>
                  <a:txBody>
                    <a:bodyPr/>
                    <a:lstStyle/>
                    <a:p>
                      <a:r>
                        <a:rPr lang="en-US" dirty="0"/>
                        <a:t>0.93</a:t>
                      </a:r>
                      <a:endParaRPr lang="en-IN" dirty="0"/>
                    </a:p>
                  </a:txBody>
                  <a:tcPr/>
                </a:tc>
                <a:tc>
                  <a:txBody>
                    <a:bodyPr/>
                    <a:lstStyle/>
                    <a:p>
                      <a:r>
                        <a:rPr lang="en-IN" dirty="0"/>
                        <a:t>53.68</a:t>
                      </a:r>
                      <a:endParaRPr lang="en-IN" sz="1800" kern="1200" dirty="0">
                        <a:solidFill>
                          <a:schemeClr val="dk1"/>
                        </a:solidFill>
                        <a:latin typeface="+mn-lt"/>
                        <a:ea typeface="+mn-ea"/>
                        <a:cs typeface="+mn-cs"/>
                      </a:endParaRPr>
                    </a:p>
                  </a:txBody>
                  <a:tcPr/>
                </a:tc>
                <a:extLst>
                  <a:ext uri="{0D108BD9-81ED-4DB2-BD59-A6C34878D82A}">
                    <a16:rowId xmlns:a16="http://schemas.microsoft.com/office/drawing/2014/main" val="367255710"/>
                  </a:ext>
                </a:extLst>
              </a:tr>
              <a:tr h="447373">
                <a:tc>
                  <a:txBody>
                    <a:bodyPr/>
                    <a:lstStyle/>
                    <a:p>
                      <a:r>
                        <a:rPr lang="en-IN" dirty="0"/>
                        <a:t>Lake soil{Sample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txBody>
                  <a:tcPr/>
                </a:tc>
                <a:tc>
                  <a:txBody>
                    <a:bodyPr/>
                    <a:lstStyle/>
                    <a:p>
                      <a:r>
                        <a:rPr lang="en-US" dirty="0"/>
                        <a:t>59.09</a:t>
                      </a:r>
                      <a:endParaRPr lang="en-IN" dirty="0"/>
                    </a:p>
                  </a:txBody>
                  <a:tcPr/>
                </a:tc>
                <a:extLst>
                  <a:ext uri="{0D108BD9-81ED-4DB2-BD59-A6C34878D82A}">
                    <a16:rowId xmlns:a16="http://schemas.microsoft.com/office/drawing/2014/main" val="3169247041"/>
                  </a:ext>
                </a:extLst>
              </a:tr>
              <a:tr h="447373">
                <a:tc>
                  <a:txBody>
                    <a:bodyPr/>
                    <a:lstStyle/>
                    <a:p>
                      <a:r>
                        <a:rPr lang="en-IN" dirty="0"/>
                        <a:t>Lake soil {Sample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txBody>
                  <a:tcPr/>
                </a:tc>
                <a:tc>
                  <a:txBody>
                    <a:bodyPr/>
                    <a:lstStyle/>
                    <a:p>
                      <a:r>
                        <a:rPr lang="en-US" dirty="0"/>
                        <a:t>75.86</a:t>
                      </a:r>
                      <a:endParaRPr lang="en-IN" dirty="0"/>
                    </a:p>
                  </a:txBody>
                  <a:tcPr/>
                </a:tc>
                <a:extLst>
                  <a:ext uri="{0D108BD9-81ED-4DB2-BD59-A6C34878D82A}">
                    <a16:rowId xmlns:a16="http://schemas.microsoft.com/office/drawing/2014/main" val="1381082875"/>
                  </a:ext>
                </a:extLst>
              </a:tr>
              <a:tr h="447373">
                <a:tc>
                  <a:txBody>
                    <a:bodyPr/>
                    <a:lstStyle/>
                    <a:p>
                      <a:r>
                        <a:rPr lang="en-IN" dirty="0"/>
                        <a:t>Ground soil {Sample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txBody>
                  <a:tcPr/>
                </a:tc>
                <a:tc>
                  <a:txBody>
                    <a:bodyPr/>
                    <a:lstStyle/>
                    <a:p>
                      <a:r>
                        <a:rPr lang="en-US" dirty="0"/>
                        <a:t>55.67</a:t>
                      </a:r>
                      <a:endParaRPr lang="en-IN" dirty="0"/>
                    </a:p>
                  </a:txBody>
                  <a:tcPr/>
                </a:tc>
                <a:extLst>
                  <a:ext uri="{0D108BD9-81ED-4DB2-BD59-A6C34878D82A}">
                    <a16:rowId xmlns:a16="http://schemas.microsoft.com/office/drawing/2014/main" val="1114278500"/>
                  </a:ext>
                </a:extLst>
              </a:tr>
              <a:tr h="753096">
                <a:tc>
                  <a:txBody>
                    <a:bodyPr/>
                    <a:lstStyle/>
                    <a:p>
                      <a:r>
                        <a:rPr lang="en-IN" dirty="0"/>
                        <a:t>Ground soil Sample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p>
                      <a:endParaRPr lang="en-IN" dirty="0"/>
                    </a:p>
                  </a:txBody>
                  <a:tcPr/>
                </a:tc>
                <a:tc>
                  <a:txBody>
                    <a:bodyPr/>
                    <a:lstStyle/>
                    <a:p>
                      <a:r>
                        <a:rPr lang="en-US" dirty="0"/>
                        <a:t>55.30</a:t>
                      </a:r>
                      <a:endParaRPr lang="en-IN" dirty="0"/>
                    </a:p>
                  </a:txBody>
                  <a:tcPr/>
                </a:tc>
                <a:extLst>
                  <a:ext uri="{0D108BD9-81ED-4DB2-BD59-A6C34878D82A}">
                    <a16:rowId xmlns:a16="http://schemas.microsoft.com/office/drawing/2014/main" val="410140699"/>
                  </a:ext>
                </a:extLst>
              </a:tr>
              <a:tr h="430341">
                <a:tc>
                  <a:txBody>
                    <a:bodyPr/>
                    <a:lstStyle/>
                    <a:p>
                      <a:r>
                        <a:rPr lang="en-IN" dirty="0"/>
                        <a:t>Garden soil 1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txBody>
                  <a:tcPr/>
                </a:tc>
                <a:tc>
                  <a:txBody>
                    <a:bodyPr/>
                    <a:lstStyle/>
                    <a:p>
                      <a:r>
                        <a:rPr lang="en-US" dirty="0"/>
                        <a:t>41.10</a:t>
                      </a:r>
                      <a:endParaRPr lang="en-IN" dirty="0"/>
                    </a:p>
                  </a:txBody>
                  <a:tcPr/>
                </a:tc>
                <a:extLst>
                  <a:ext uri="{0D108BD9-81ED-4DB2-BD59-A6C34878D82A}">
                    <a16:rowId xmlns:a16="http://schemas.microsoft.com/office/drawing/2014/main" val="1164681625"/>
                  </a:ext>
                </a:extLst>
              </a:tr>
              <a:tr h="430341">
                <a:tc>
                  <a:txBody>
                    <a:bodyPr/>
                    <a:lstStyle/>
                    <a:p>
                      <a:r>
                        <a:rPr lang="en-IN" dirty="0"/>
                        <a:t>Garden soil 2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0.93</a:t>
                      </a:r>
                      <a:endParaRPr lang="en-IN" dirty="0"/>
                    </a:p>
                  </a:txBody>
                  <a:tcPr/>
                </a:tc>
                <a:tc>
                  <a:txBody>
                    <a:bodyPr/>
                    <a:lstStyle/>
                    <a:p>
                      <a:r>
                        <a:rPr lang="en-US" dirty="0"/>
                        <a:t>55.08</a:t>
                      </a:r>
                      <a:endParaRPr lang="en-IN" dirty="0"/>
                    </a:p>
                  </a:txBody>
                  <a:tcPr/>
                </a:tc>
                <a:extLst>
                  <a:ext uri="{0D108BD9-81ED-4DB2-BD59-A6C34878D82A}">
                    <a16:rowId xmlns:a16="http://schemas.microsoft.com/office/drawing/2014/main" val="329866686"/>
                  </a:ext>
                </a:extLst>
              </a:tr>
            </a:tbl>
          </a:graphicData>
        </a:graphic>
      </p:graphicFrame>
    </p:spTree>
    <p:extLst>
      <p:ext uri="{BB962C8B-B14F-4D97-AF65-F5344CB8AC3E}">
        <p14:creationId xmlns:p14="http://schemas.microsoft.com/office/powerpoint/2010/main" val="39566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44F29-DF3B-834E-0FFB-A1A82B21648D}"/>
              </a:ext>
            </a:extLst>
          </p:cNvPr>
          <p:cNvSpPr>
            <a:spLocks noGrp="1"/>
          </p:cNvSpPr>
          <p:nvPr>
            <p:ph type="title"/>
          </p:nvPr>
        </p:nvSpPr>
        <p:spPr/>
        <p:txBody>
          <a:bodyPr/>
          <a:lstStyle/>
          <a:p>
            <a:endParaRPr lang="en-IN"/>
          </a:p>
        </p:txBody>
      </p:sp>
      <p:sp>
        <p:nvSpPr>
          <p:cNvPr id="5" name="Text Placeholder 4">
            <a:extLst>
              <a:ext uri="{FF2B5EF4-FFF2-40B4-BE49-F238E27FC236}">
                <a16:creationId xmlns:a16="http://schemas.microsoft.com/office/drawing/2014/main" id="{9D0A6F90-2C9A-1054-9E54-ABF5B6A14A2A}"/>
              </a:ext>
            </a:extLst>
          </p:cNvPr>
          <p:cNvSpPr>
            <a:spLocks noGrp="1"/>
          </p:cNvSpPr>
          <p:nvPr>
            <p:ph type="body" idx="1"/>
          </p:nvPr>
        </p:nvSpPr>
        <p:spPr/>
        <p:txBody>
          <a:bodyPr/>
          <a:lstStyle/>
          <a:p>
            <a:endParaRPr lang="en-IN"/>
          </a:p>
        </p:txBody>
      </p:sp>
      <p:pic>
        <p:nvPicPr>
          <p:cNvPr id="10" name="Content Placeholder 9">
            <a:extLst>
              <a:ext uri="{FF2B5EF4-FFF2-40B4-BE49-F238E27FC236}">
                <a16:creationId xmlns:a16="http://schemas.microsoft.com/office/drawing/2014/main" id="{69CC072E-49FD-4C1D-0D4C-CB62B5556F7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30806" y="999252"/>
            <a:ext cx="4718299" cy="4893206"/>
          </a:xfrm>
          <a:prstGeom prst="rect">
            <a:avLst/>
          </a:prstGeom>
          <a:ln w="88900" cap="sq" cmpd="thickThin">
            <a:solidFill>
              <a:srgbClr val="000000"/>
            </a:solidFill>
            <a:prstDash val="solid"/>
            <a:miter lim="800000"/>
          </a:ln>
          <a:effectLst>
            <a:innerShdw blurRad="76200">
              <a:srgbClr val="000000"/>
            </a:innerShdw>
          </a:effectLst>
        </p:spPr>
      </p:pic>
      <p:sp>
        <p:nvSpPr>
          <p:cNvPr id="7" name="Text Placeholder 6">
            <a:extLst>
              <a:ext uri="{FF2B5EF4-FFF2-40B4-BE49-F238E27FC236}">
                <a16:creationId xmlns:a16="http://schemas.microsoft.com/office/drawing/2014/main" id="{E8BCEDF8-C786-476B-4EC6-63CE13692660}"/>
              </a:ext>
            </a:extLst>
          </p:cNvPr>
          <p:cNvSpPr>
            <a:spLocks noGrp="1"/>
          </p:cNvSpPr>
          <p:nvPr>
            <p:ph type="body" sz="quarter" idx="3"/>
          </p:nvPr>
        </p:nvSpPr>
        <p:spPr/>
        <p:txBody>
          <a:bodyPr/>
          <a:lstStyle/>
          <a:p>
            <a:endParaRPr lang="en-IN"/>
          </a:p>
        </p:txBody>
      </p:sp>
      <p:pic>
        <p:nvPicPr>
          <p:cNvPr id="12" name="Content Placeholder 11">
            <a:extLst>
              <a:ext uri="{FF2B5EF4-FFF2-40B4-BE49-F238E27FC236}">
                <a16:creationId xmlns:a16="http://schemas.microsoft.com/office/drawing/2014/main" id="{41355C73-7EEA-BC5B-E670-235DC66E054C}"/>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15370" y="982132"/>
            <a:ext cx="4718299" cy="4910325"/>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id="{198433EF-743C-E171-450E-D8DFC26BAF4C}"/>
              </a:ext>
            </a:extLst>
          </p:cNvPr>
          <p:cNvSpPr/>
          <p:nvPr/>
        </p:nvSpPr>
        <p:spPr>
          <a:xfrm>
            <a:off x="3932377" y="3021950"/>
            <a:ext cx="4327246" cy="92333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N.P.K TEST:</a:t>
            </a:r>
            <a:endParaRPr lang="e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6605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EE54DAD-2187-2010-09FF-B3FF43D010F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04552" y="982133"/>
            <a:ext cx="4816699" cy="4893206"/>
          </a:xfrm>
          <a:prstGeom prst="rect">
            <a:avLst/>
          </a:prstGeom>
          <a:ln w="88900" cap="sq" cmpd="thickThin">
            <a:solidFill>
              <a:srgbClr val="000000"/>
            </a:solidFill>
            <a:prstDash val="solid"/>
            <a:miter lim="800000"/>
          </a:ln>
          <a:effectLst>
            <a:innerShdw blurRad="76200">
              <a:srgbClr val="000000"/>
            </a:innerShdw>
          </a:effectLst>
        </p:spPr>
      </p:pic>
      <p:pic>
        <p:nvPicPr>
          <p:cNvPr id="26" name="Content Placeholder 25">
            <a:extLst>
              <a:ext uri="{FF2B5EF4-FFF2-40B4-BE49-F238E27FC236}">
                <a16:creationId xmlns:a16="http://schemas.microsoft.com/office/drawing/2014/main" id="{46DBC279-4255-4790-DC94-0388A5641CC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04552" y="982131"/>
            <a:ext cx="4718303" cy="48932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146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100B-EE2A-0859-75A6-B280B2C7B07F}"/>
              </a:ext>
            </a:extLst>
          </p:cNvPr>
          <p:cNvSpPr>
            <a:spLocks noGrp="1"/>
          </p:cNvSpPr>
          <p:nvPr>
            <p:ph type="title"/>
          </p:nvPr>
        </p:nvSpPr>
        <p:spPr/>
        <p:txBody>
          <a:bodyPr/>
          <a:lstStyle/>
          <a:p>
            <a:r>
              <a:rPr lang="en-US" dirty="0"/>
              <a:t>Result and discussion : </a:t>
            </a:r>
            <a:endParaRPr lang="en-IN" dirty="0"/>
          </a:p>
        </p:txBody>
      </p:sp>
      <p:sp>
        <p:nvSpPr>
          <p:cNvPr id="7" name="Content Placeholder 6">
            <a:extLst>
              <a:ext uri="{FF2B5EF4-FFF2-40B4-BE49-F238E27FC236}">
                <a16:creationId xmlns:a16="http://schemas.microsoft.com/office/drawing/2014/main" id="{13206868-41C2-CF67-0F89-1A743C3AA9D2}"/>
              </a:ext>
            </a:extLst>
          </p:cNvPr>
          <p:cNvSpPr>
            <a:spLocks noGrp="1"/>
          </p:cNvSpPr>
          <p:nvPr>
            <p:ph idx="1"/>
          </p:nvPr>
        </p:nvSpPr>
        <p:spPr>
          <a:xfrm>
            <a:off x="914400" y="2556932"/>
            <a:ext cx="10467833" cy="3318936"/>
          </a:xfrm>
        </p:spPr>
        <p:txBody>
          <a:bodyPr>
            <a:noAutofit/>
          </a:bodyPr>
          <a:lstStyle/>
          <a:p>
            <a:r>
              <a:rPr lang="en-US" dirty="0"/>
              <a:t>According to the tests conducted by us, We had taken 7 soil samples for each test and each soil sample had different test results.</a:t>
            </a:r>
          </a:p>
          <a:p>
            <a:r>
              <a:rPr lang="en-US" dirty="0"/>
              <a:t>By pH test we were able to check the ideal pH level in each type of soil.</a:t>
            </a:r>
          </a:p>
          <a:p>
            <a:r>
              <a:rPr lang="en-US" dirty="0"/>
              <a:t>By the moisture test we were able to check how much moisture can the soil hold</a:t>
            </a:r>
          </a:p>
          <a:p>
            <a:r>
              <a:rPr lang="en-US" dirty="0"/>
              <a:t>By the N.P.K test we were able to check how much nitrogen , potassium, phosphorous amounts were present in the soil sample</a:t>
            </a:r>
          </a:p>
          <a:p>
            <a:r>
              <a:rPr lang="en-US" dirty="0"/>
              <a:t>By the percolation test we were able to check the water holding capacity of the soil sample</a:t>
            </a:r>
            <a:endParaRPr lang="en-IN" dirty="0"/>
          </a:p>
        </p:txBody>
      </p:sp>
    </p:spTree>
    <p:extLst>
      <p:ext uri="{BB962C8B-B14F-4D97-AF65-F5344CB8AC3E}">
        <p14:creationId xmlns:p14="http://schemas.microsoft.com/office/powerpoint/2010/main" val="30626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Soil Quality – Introduction.</a:t>
            </a:r>
          </a:p>
        </p:txBody>
      </p:sp>
      <p:sp>
        <p:nvSpPr>
          <p:cNvPr id="4" name="Content Placeholder 3"/>
          <p:cNvSpPr>
            <a:spLocks noGrp="1"/>
          </p:cNvSpPr>
          <p:nvPr>
            <p:ph idx="1"/>
          </p:nvPr>
        </p:nvSpPr>
        <p:spPr/>
        <p:txBody>
          <a:bodyPr/>
          <a:lstStyle/>
          <a:p>
            <a:pPr>
              <a:buFont typeface="Wingdings" panose="05000000000000000000" pitchFamily="2" charset="2"/>
              <a:buChar char="v"/>
            </a:pPr>
            <a:r>
              <a:rPr lang="en-US" dirty="0"/>
              <a:t>Assessing soil quality involves measuring physical, chemical, and biological soil properties and using these measured values to identify properties of the soil that may be inhibiting soil function or to monitor how changes in management are affecting soil functions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2348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24CC-F9EE-FAAE-1689-19555A3F145A}"/>
              </a:ext>
            </a:extLst>
          </p:cNvPr>
          <p:cNvSpPr>
            <a:spLocks noGrp="1"/>
          </p:cNvSpPr>
          <p:nvPr>
            <p:ph type="title"/>
          </p:nvPr>
        </p:nvSpPr>
        <p:spPr>
          <a:xfrm>
            <a:off x="-2457732" y="465664"/>
            <a:ext cx="9601196" cy="1303867"/>
          </a:xfrm>
        </p:spPr>
        <p:txBody>
          <a:bodyPr/>
          <a:lstStyle/>
          <a:p>
            <a:r>
              <a:rPr lang="en-US" dirty="0"/>
              <a:t>Conclusion : </a:t>
            </a:r>
            <a:endParaRPr lang="en-IN" dirty="0"/>
          </a:p>
        </p:txBody>
      </p:sp>
      <p:sp>
        <p:nvSpPr>
          <p:cNvPr id="3" name="Content Placeholder 2">
            <a:extLst>
              <a:ext uri="{FF2B5EF4-FFF2-40B4-BE49-F238E27FC236}">
                <a16:creationId xmlns:a16="http://schemas.microsoft.com/office/drawing/2014/main" id="{9D39B728-6A58-13F4-34E2-0DB5D8D84333}"/>
              </a:ext>
            </a:extLst>
          </p:cNvPr>
          <p:cNvSpPr>
            <a:spLocks noGrp="1"/>
          </p:cNvSpPr>
          <p:nvPr>
            <p:ph idx="1"/>
          </p:nvPr>
        </p:nvSpPr>
        <p:spPr>
          <a:xfrm>
            <a:off x="776785" y="1769531"/>
            <a:ext cx="10605447" cy="4371961"/>
          </a:xfrm>
        </p:spPr>
        <p:txBody>
          <a:bodyPr>
            <a:normAutofit fontScale="92500" lnSpcReduction="20000"/>
          </a:bodyPr>
          <a:lstStyle/>
          <a:p>
            <a:r>
              <a:rPr lang="en-US" dirty="0">
                <a:latin typeface="Arial" panose="020B0604020202020204" pitchFamily="34" charset="0"/>
                <a:cs typeface="Arial" panose="020B0604020202020204" pitchFamily="34" charset="0"/>
              </a:rPr>
              <a:t>By all these experiments/tests we can conclude that different soil types have different quality..</a:t>
            </a:r>
          </a:p>
          <a:p>
            <a:r>
              <a:rPr lang="en-US" dirty="0">
                <a:solidFill>
                  <a:srgbClr val="202124"/>
                </a:solidFill>
                <a:latin typeface="arial" panose="020B0604020202020204" pitchFamily="34" charset="0"/>
              </a:rPr>
              <a:t>In terms of quality : Agriculture &gt; Garden &gt; Ground &gt; Lake soil.</a:t>
            </a:r>
          </a:p>
          <a:p>
            <a:r>
              <a:rPr lang="en-US" dirty="0">
                <a:solidFill>
                  <a:srgbClr val="202124"/>
                </a:solidFill>
                <a:latin typeface="arial" panose="020B0604020202020204" pitchFamily="34" charset="0"/>
              </a:rPr>
              <a:t>By this we can conclude that Agricultural soil has higher nutrients/a good quality as it is used in cultivation of crops due to which they gain nutrients from plants.</a:t>
            </a:r>
          </a:p>
          <a:p>
            <a:r>
              <a:rPr lang="en-US" dirty="0">
                <a:solidFill>
                  <a:srgbClr val="202124"/>
                </a:solidFill>
                <a:latin typeface="arial" panose="020B0604020202020204" pitchFamily="34" charset="0"/>
              </a:rPr>
              <a:t>Garden soil has the ideal pH level as it watered daily and maintained for the purpose of growing plants.</a:t>
            </a:r>
          </a:p>
          <a:p>
            <a:r>
              <a:rPr lang="en-US" dirty="0">
                <a:solidFill>
                  <a:srgbClr val="202124"/>
                </a:solidFill>
                <a:latin typeface="arial" panose="020B0604020202020204" pitchFamily="34" charset="0"/>
              </a:rPr>
              <a:t>Ground soil is comparatively less in the amounts of nutrients as the soil sample is taken from where the soil is continuously under the sun.. Due to which the soil gets very dry as a result it kills the micro organisms present in the soil.</a:t>
            </a:r>
          </a:p>
          <a:p>
            <a:r>
              <a:rPr lang="en-US" dirty="0">
                <a:latin typeface="Arial" panose="020B0604020202020204" pitchFamily="34" charset="0"/>
                <a:cs typeface="Arial" panose="020B0604020202020204" pitchFamily="34" charset="0"/>
              </a:rPr>
              <a:t>Lake soil has very less nutrients as compared to the other samples because the samples are taken from a lake which is polluted due to which the soil contains nutrients to a certain level but is highly acidic.</a:t>
            </a:r>
          </a:p>
        </p:txBody>
      </p:sp>
    </p:spTree>
    <p:extLst>
      <p:ext uri="{BB962C8B-B14F-4D97-AF65-F5344CB8AC3E}">
        <p14:creationId xmlns:p14="http://schemas.microsoft.com/office/powerpoint/2010/main" val="276041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858A-10D1-DC20-4BBD-2FDD929FF404}"/>
              </a:ext>
            </a:extLst>
          </p:cNvPr>
          <p:cNvSpPr>
            <a:spLocks noGrp="1"/>
          </p:cNvSpPr>
          <p:nvPr>
            <p:ph type="title"/>
          </p:nvPr>
        </p:nvSpPr>
        <p:spPr/>
        <p:txBody>
          <a:bodyPr/>
          <a:lstStyle/>
          <a:p>
            <a:r>
              <a:rPr lang="en-US" dirty="0"/>
              <a:t>Acknowledgements : </a:t>
            </a:r>
            <a:endParaRPr lang="en-IN" dirty="0"/>
          </a:p>
        </p:txBody>
      </p:sp>
      <p:sp>
        <p:nvSpPr>
          <p:cNvPr id="3" name="Content Placeholder 2">
            <a:extLst>
              <a:ext uri="{FF2B5EF4-FFF2-40B4-BE49-F238E27FC236}">
                <a16:creationId xmlns:a16="http://schemas.microsoft.com/office/drawing/2014/main" id="{168468CC-3F08-737B-1B07-9CC818958617}"/>
              </a:ext>
            </a:extLst>
          </p:cNvPr>
          <p:cNvSpPr>
            <a:spLocks noGrp="1"/>
          </p:cNvSpPr>
          <p:nvPr>
            <p:ph idx="1"/>
          </p:nvPr>
        </p:nvSpPr>
        <p:spPr/>
        <p:txBody>
          <a:bodyPr>
            <a:normAutofit lnSpcReduction="10000"/>
          </a:bodyPr>
          <a:lstStyle/>
          <a:p>
            <a:r>
              <a:rPr lang="en-IN" dirty="0"/>
              <a:t>IISC, Bengaluru </a:t>
            </a:r>
          </a:p>
          <a:p>
            <a:r>
              <a:rPr lang="en-IN" dirty="0"/>
              <a:t>Vagdevi vilas institute  </a:t>
            </a:r>
          </a:p>
          <a:p>
            <a:pPr marL="0" indent="0">
              <a:buNone/>
            </a:pPr>
            <a:r>
              <a:rPr lang="en-IN" sz="4400" dirty="0"/>
              <a:t>Reference :-</a:t>
            </a:r>
          </a:p>
          <a:p>
            <a:r>
              <a:rPr lang="en-US" dirty="0">
                <a:hlinkClick r:id="rId2"/>
              </a:rPr>
              <a:t>http://www.soilquality.org</a:t>
            </a:r>
          </a:p>
          <a:p>
            <a:r>
              <a:rPr lang="en-US" b="1" dirty="0"/>
              <a:t> </a:t>
            </a:r>
            <a:r>
              <a:rPr lang="en-US" dirty="0">
                <a:hlinkClick r:id="rId3"/>
              </a:rPr>
              <a:t>soilhealth.dac.gov.in</a:t>
            </a:r>
            <a:br>
              <a:rPr lang="en-US" dirty="0"/>
            </a:br>
            <a:endParaRPr lang="en-IN" sz="4400" dirty="0"/>
          </a:p>
        </p:txBody>
      </p:sp>
    </p:spTree>
    <p:extLst>
      <p:ext uri="{BB962C8B-B14F-4D97-AF65-F5344CB8AC3E}">
        <p14:creationId xmlns:p14="http://schemas.microsoft.com/office/powerpoint/2010/main" val="342166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Thank you 001.jp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164" y="792214"/>
            <a:ext cx="9452008" cy="5179378"/>
          </a:xfrm>
        </p:spPr>
      </p:pic>
    </p:spTree>
    <p:extLst>
      <p:ext uri="{BB962C8B-B14F-4D97-AF65-F5344CB8AC3E}">
        <p14:creationId xmlns:p14="http://schemas.microsoft.com/office/powerpoint/2010/main" val="345573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966" y="2022764"/>
            <a:ext cx="3193471" cy="595745"/>
          </a:xfrm>
        </p:spPr>
        <p:txBody>
          <a:bodyPr>
            <a:normAutofit fontScale="90000"/>
          </a:bodyPr>
          <a:lstStyle/>
          <a:p>
            <a:r>
              <a:rPr lang="en-US" dirty="0"/>
              <a:t>Study Area</a:t>
            </a:r>
            <a:br>
              <a:rPr lang="en-US" dirty="0"/>
            </a:br>
            <a:endParaRPr lang="en-US" dirty="0"/>
          </a:p>
        </p:txBody>
      </p:sp>
      <p:pic>
        <p:nvPicPr>
          <p:cNvPr id="4" name="Content Placeholder 3">
            <a:extLst>
              <a:ext uri="{FF2B5EF4-FFF2-40B4-BE49-F238E27FC236}">
                <a16:creationId xmlns:a16="http://schemas.microsoft.com/office/drawing/2014/main" id="{FE94BF1F-EC61-BAEE-A1E3-407DE01F71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379" y="1149157"/>
            <a:ext cx="6067211" cy="4559686"/>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3D9D7076-AD98-AF8C-CAEF-856367732401}"/>
              </a:ext>
            </a:extLst>
          </p:cNvPr>
          <p:cNvSpPr txBox="1"/>
          <p:nvPr/>
        </p:nvSpPr>
        <p:spPr>
          <a:xfrm>
            <a:off x="7568046" y="2604654"/>
            <a:ext cx="3412767" cy="1077218"/>
          </a:xfrm>
          <a:prstGeom prst="rect">
            <a:avLst/>
          </a:prstGeom>
          <a:noFill/>
        </p:spPr>
        <p:txBody>
          <a:bodyPr wrap="square">
            <a:spAutoFit/>
          </a:bodyPr>
          <a:lstStyle/>
          <a:p>
            <a:r>
              <a:rPr lang="en-IN" sz="3200" dirty="0"/>
              <a:t>Locations nearby to</a:t>
            </a:r>
          </a:p>
          <a:p>
            <a:r>
              <a:rPr lang="en-IN" sz="3200" dirty="0"/>
              <a:t> </a:t>
            </a:r>
            <a:r>
              <a:rPr lang="en-IN" sz="3200" dirty="0" err="1"/>
              <a:t>Varthur</a:t>
            </a:r>
            <a:r>
              <a:rPr lang="en-IN" sz="3200" dirty="0"/>
              <a:t> lake.</a:t>
            </a:r>
          </a:p>
        </p:txBody>
      </p:sp>
    </p:spTree>
    <p:extLst>
      <p:ext uri="{BB962C8B-B14F-4D97-AF65-F5344CB8AC3E}">
        <p14:creationId xmlns:p14="http://schemas.microsoft.com/office/powerpoint/2010/main" val="22527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80F8D-2659-AB93-2F1F-4A7F1215E870}"/>
              </a:ext>
            </a:extLst>
          </p:cNvPr>
          <p:cNvSpPr>
            <a:spLocks noGrp="1"/>
          </p:cNvSpPr>
          <p:nvPr>
            <p:ph type="title"/>
          </p:nvPr>
        </p:nvSpPr>
        <p:spPr/>
        <p:txBody>
          <a:bodyPr/>
          <a:lstStyle/>
          <a:p>
            <a:r>
              <a:rPr lang="en-US" dirty="0"/>
              <a:t>Objectives : </a:t>
            </a:r>
            <a:endParaRPr lang="en-IN" dirty="0"/>
          </a:p>
        </p:txBody>
      </p:sp>
      <p:sp>
        <p:nvSpPr>
          <p:cNvPr id="5" name="Content Placeholder 4">
            <a:extLst>
              <a:ext uri="{FF2B5EF4-FFF2-40B4-BE49-F238E27FC236}">
                <a16:creationId xmlns:a16="http://schemas.microsoft.com/office/drawing/2014/main" id="{47FFF8A2-157D-8F1F-1173-5A963332E104}"/>
              </a:ext>
            </a:extLst>
          </p:cNvPr>
          <p:cNvSpPr>
            <a:spLocks noGrp="1"/>
          </p:cNvSpPr>
          <p:nvPr>
            <p:ph idx="1"/>
          </p:nvPr>
        </p:nvSpPr>
        <p:spPr/>
        <p:txBody>
          <a:bodyPr>
            <a:normAutofit/>
          </a:bodyPr>
          <a:lstStyle/>
          <a:p>
            <a:r>
              <a:rPr lang="en-US" dirty="0"/>
              <a:t>To test the quality of the soil taken from nearby to Varthur Lake.</a:t>
            </a:r>
          </a:p>
          <a:p>
            <a:r>
              <a:rPr lang="en-US" dirty="0"/>
              <a:t>The following tests that are done by us to check the quality of the soil :</a:t>
            </a:r>
          </a:p>
          <a:p>
            <a:r>
              <a:rPr lang="en-US" dirty="0"/>
              <a:t>pH value test</a:t>
            </a:r>
          </a:p>
          <a:p>
            <a:r>
              <a:rPr lang="en-US" dirty="0"/>
              <a:t>Moisture test.</a:t>
            </a:r>
          </a:p>
          <a:p>
            <a:r>
              <a:rPr lang="en-US" dirty="0"/>
              <a:t>Percolation test</a:t>
            </a:r>
          </a:p>
          <a:p>
            <a:r>
              <a:rPr lang="en-US" dirty="0"/>
              <a:t>NPK test</a:t>
            </a:r>
          </a:p>
          <a:p>
            <a:endParaRPr lang="en-US" dirty="0"/>
          </a:p>
          <a:p>
            <a:endParaRPr lang="en-US" dirty="0"/>
          </a:p>
          <a:p>
            <a:endParaRPr lang="en-US" dirty="0"/>
          </a:p>
          <a:p>
            <a:endParaRPr lang="en-IN" dirty="0"/>
          </a:p>
          <a:p>
            <a:endParaRPr lang="en-IN" dirty="0"/>
          </a:p>
        </p:txBody>
      </p:sp>
    </p:spTree>
    <p:extLst>
      <p:ext uri="{BB962C8B-B14F-4D97-AF65-F5344CB8AC3E}">
        <p14:creationId xmlns:p14="http://schemas.microsoft.com/office/powerpoint/2010/main" val="153978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3F44-638D-26ED-3829-8A17ECFFA5EA}"/>
              </a:ext>
            </a:extLst>
          </p:cNvPr>
          <p:cNvSpPr>
            <a:spLocks noGrp="1"/>
          </p:cNvSpPr>
          <p:nvPr>
            <p:ph type="title"/>
          </p:nvPr>
        </p:nvSpPr>
        <p:spPr>
          <a:xfrm>
            <a:off x="-2444086" y="344111"/>
            <a:ext cx="9601196" cy="1303867"/>
          </a:xfrm>
        </p:spPr>
        <p:txBody>
          <a:bodyPr/>
          <a:lstStyle/>
          <a:p>
            <a:r>
              <a:rPr lang="en-US" dirty="0"/>
              <a:t>pH value test</a:t>
            </a:r>
            <a:endParaRPr lang="en-IN" dirty="0"/>
          </a:p>
        </p:txBody>
      </p:sp>
      <p:sp>
        <p:nvSpPr>
          <p:cNvPr id="3" name="Content Placeholder 2">
            <a:extLst>
              <a:ext uri="{FF2B5EF4-FFF2-40B4-BE49-F238E27FC236}">
                <a16:creationId xmlns:a16="http://schemas.microsoft.com/office/drawing/2014/main" id="{FCBE76FE-77D3-89EB-7657-CF261A3EC9A8}"/>
              </a:ext>
            </a:extLst>
          </p:cNvPr>
          <p:cNvSpPr>
            <a:spLocks noGrp="1"/>
          </p:cNvSpPr>
          <p:nvPr>
            <p:ph idx="1"/>
          </p:nvPr>
        </p:nvSpPr>
        <p:spPr>
          <a:xfrm>
            <a:off x="765464" y="1647978"/>
            <a:ext cx="10661071" cy="4377509"/>
          </a:xfrm>
        </p:spPr>
        <p:txBody>
          <a:bodyPr>
            <a:normAutofit fontScale="92500" lnSpcReduction="10000"/>
          </a:bodyPr>
          <a:lstStyle/>
          <a:p>
            <a:r>
              <a:rPr lang="en-US" dirty="0">
                <a:latin typeface="Arial" panose="020B0604020202020204" pitchFamily="34" charset="0"/>
                <a:cs typeface="Arial" panose="020B0604020202020204" pitchFamily="34" charset="0"/>
              </a:rPr>
              <a:t>pH is a measure of how acidic or basic the soil is..</a:t>
            </a:r>
          </a:p>
          <a:p>
            <a:r>
              <a:rPr lang="en-US" dirty="0">
                <a:latin typeface="Arial" panose="020B0604020202020204" pitchFamily="34" charset="0"/>
                <a:cs typeface="Arial" panose="020B0604020202020204" pitchFamily="34" charset="0"/>
              </a:rPr>
              <a:t>Materials Required : Desired soil samples , pH paper , Beaker , Water.</a:t>
            </a:r>
          </a:p>
          <a:p>
            <a:r>
              <a:rPr lang="en-US" dirty="0">
                <a:latin typeface="Arial" panose="020B0604020202020204" pitchFamily="34" charset="0"/>
                <a:cs typeface="Arial" panose="020B0604020202020204" pitchFamily="34" charset="0"/>
              </a:rPr>
              <a:t>Method : Take a beaker and fill it with 155 mL of water and mix Amount of soil and then stir it well.</a:t>
            </a:r>
          </a:p>
          <a:p>
            <a:r>
              <a:rPr lang="en-US" dirty="0">
                <a:latin typeface="Arial" panose="020B0604020202020204" pitchFamily="34" charset="0"/>
                <a:cs typeface="Arial" panose="020B0604020202020204" pitchFamily="34" charset="0"/>
              </a:rPr>
              <a:t>Let is rest for 12 hrs.</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Later check the pH value by the help of pH paper which indicates the colour of how acidic or basic the soil is.</a:t>
            </a:r>
          </a:p>
          <a:p>
            <a:r>
              <a:rPr lang="en-US" i="0" dirty="0">
                <a:solidFill>
                  <a:srgbClr val="202124"/>
                </a:solidFill>
                <a:effectLst/>
                <a:latin typeface="arial" panose="020B0604020202020204" pitchFamily="34" charset="0"/>
              </a:rPr>
              <a:t>A soil with a pH of 6 is 10 times more acidic than a soil with a pH of 7, and a pH of 5 is 100 times more acidic than a pH of 7.</a:t>
            </a:r>
          </a:p>
          <a:p>
            <a:r>
              <a:rPr lang="en-US" b="0" i="0" dirty="0">
                <a:solidFill>
                  <a:srgbClr val="202124"/>
                </a:solidFill>
                <a:effectLst/>
                <a:latin typeface="arial" panose="020B0604020202020204" pitchFamily="34" charset="0"/>
              </a:rPr>
              <a:t>plants that do best in acidic soil are : blueberries, rhododendrons, and azaleas. </a:t>
            </a:r>
            <a:endParaRPr lang="en-US" dirty="0"/>
          </a:p>
          <a:p>
            <a:endParaRPr lang="en-US" dirty="0"/>
          </a:p>
          <a:p>
            <a:endParaRPr lang="en-IN" dirty="0"/>
          </a:p>
        </p:txBody>
      </p:sp>
    </p:spTree>
    <p:extLst>
      <p:ext uri="{BB962C8B-B14F-4D97-AF65-F5344CB8AC3E}">
        <p14:creationId xmlns:p14="http://schemas.microsoft.com/office/powerpoint/2010/main" val="109248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1D8C-5981-6FC4-0C8C-42E0E5EBEB11}"/>
              </a:ext>
            </a:extLst>
          </p:cNvPr>
          <p:cNvSpPr>
            <a:spLocks noGrp="1"/>
          </p:cNvSpPr>
          <p:nvPr>
            <p:ph type="title"/>
          </p:nvPr>
        </p:nvSpPr>
        <p:spPr/>
        <p:txBody>
          <a:bodyPr/>
          <a:lstStyle/>
          <a:p>
            <a:r>
              <a:rPr lang="en-US" dirty="0"/>
              <a:t>Percolation test :</a:t>
            </a:r>
            <a:endParaRPr lang="en-IN" dirty="0"/>
          </a:p>
        </p:txBody>
      </p:sp>
      <p:sp>
        <p:nvSpPr>
          <p:cNvPr id="3" name="Content Placeholder 2">
            <a:extLst>
              <a:ext uri="{FF2B5EF4-FFF2-40B4-BE49-F238E27FC236}">
                <a16:creationId xmlns:a16="http://schemas.microsoft.com/office/drawing/2014/main" id="{1DF41A87-8D18-D230-23F2-4BD1AD26EC6E}"/>
              </a:ext>
            </a:extLst>
          </p:cNvPr>
          <p:cNvSpPr>
            <a:spLocks noGrp="1"/>
          </p:cNvSpPr>
          <p:nvPr>
            <p:ph idx="1"/>
          </p:nvPr>
        </p:nvSpPr>
        <p:spPr>
          <a:xfrm>
            <a:off x="1025238" y="2556932"/>
            <a:ext cx="10598726" cy="3318936"/>
          </a:xfrm>
        </p:spPr>
        <p:txBody>
          <a:bodyPr>
            <a:normAutofit fontScale="25000" lnSpcReduction="20000"/>
          </a:bodyPr>
          <a:lstStyle/>
          <a:p>
            <a:r>
              <a:rPr lang="en-US" sz="8000" dirty="0">
                <a:latin typeface="Arial" panose="020B0604020202020204" pitchFamily="34" charset="0"/>
                <a:cs typeface="Arial" panose="020B0604020202020204" pitchFamily="34" charset="0"/>
              </a:rPr>
              <a:t>This test is performed to check how much amount of water can each type of soil absorb.</a:t>
            </a:r>
          </a:p>
          <a:p>
            <a:r>
              <a:rPr lang="en-IN" sz="8000" dirty="0">
                <a:latin typeface="Arial" panose="020B0604020202020204" pitchFamily="34" charset="0"/>
                <a:cs typeface="Arial" panose="020B0604020202020204" pitchFamily="34" charset="0"/>
              </a:rPr>
              <a:t>Materials Required : Funnel , beaker , Filter paper , Measuring cylinder ,Soil and water.</a:t>
            </a:r>
          </a:p>
          <a:p>
            <a:r>
              <a:rPr lang="en-US" sz="8000" dirty="0">
                <a:latin typeface="Arial" panose="020B0604020202020204" pitchFamily="34" charset="0"/>
                <a:cs typeface="Arial" panose="020B0604020202020204" pitchFamily="34" charset="0"/>
              </a:rPr>
              <a:t>Place a filter paper inside a funnel and insert the funnel in the mouth of a measuring cylinder.</a:t>
            </a:r>
          </a:p>
          <a:p>
            <a:r>
              <a:rPr lang="en-US" sz="8000" dirty="0">
                <a:latin typeface="Arial" panose="020B0604020202020204" pitchFamily="34" charset="0"/>
                <a:cs typeface="Arial" panose="020B0604020202020204" pitchFamily="34" charset="0"/>
                <a:sym typeface="Wingdings" panose="05000000000000000000" pitchFamily="2" charset="2"/>
              </a:rPr>
              <a:t>Note the weight of the soil and add the soil in the filter paper. (50g)</a:t>
            </a:r>
          </a:p>
          <a:p>
            <a:r>
              <a:rPr lang="en-US" sz="8000" dirty="0">
                <a:latin typeface="Arial" panose="020B0604020202020204" pitchFamily="34" charset="0"/>
                <a:cs typeface="Arial" panose="020B0604020202020204" pitchFamily="34" charset="0"/>
                <a:sym typeface="Wingdings" panose="05000000000000000000" pitchFamily="2" charset="2"/>
              </a:rPr>
              <a:t>Now , add the exact mL of water as same as the weight of soil. (50mL)</a:t>
            </a:r>
          </a:p>
          <a:p>
            <a:r>
              <a:rPr lang="en-US" sz="8000" dirty="0">
                <a:latin typeface="Arial" panose="020B0604020202020204" pitchFamily="34" charset="0"/>
                <a:cs typeface="Arial" panose="020B0604020202020204" pitchFamily="34" charset="0"/>
                <a:sym typeface="Wingdings" panose="05000000000000000000" pitchFamily="2" charset="2"/>
              </a:rPr>
              <a:t>Wait until the excess water is drained out.</a:t>
            </a:r>
          </a:p>
          <a:p>
            <a:r>
              <a:rPr lang="en-US" sz="8000" dirty="0">
                <a:latin typeface="Arial" panose="020B0604020202020204" pitchFamily="34" charset="0"/>
                <a:cs typeface="Arial" panose="020B0604020202020204" pitchFamily="34" charset="0"/>
                <a:sym typeface="Wingdings" panose="05000000000000000000" pitchFamily="2" charset="2"/>
              </a:rPr>
              <a:t>Now check the amount of excess water and then compare it with the water taken.</a:t>
            </a:r>
          </a:p>
          <a:p>
            <a:r>
              <a:rPr lang="en-US" sz="8000" dirty="0">
                <a:latin typeface="Arial" panose="020B0604020202020204" pitchFamily="34" charset="0"/>
                <a:cs typeface="Arial" panose="020B0604020202020204" pitchFamily="34" charset="0"/>
                <a:sym typeface="Wingdings" panose="05000000000000000000" pitchFamily="2" charset="2"/>
              </a:rPr>
              <a:t>So based on the amount of water of water drained we can draw a conclusion that the WHC of soil is high/low.</a:t>
            </a:r>
          </a:p>
          <a:p>
            <a:endParaRPr lang="en-IN" dirty="0"/>
          </a:p>
        </p:txBody>
      </p:sp>
    </p:spTree>
    <p:extLst>
      <p:ext uri="{BB962C8B-B14F-4D97-AF65-F5344CB8AC3E}">
        <p14:creationId xmlns:p14="http://schemas.microsoft.com/office/powerpoint/2010/main" val="60621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E8D0FC-65AE-6DA4-ECFA-5F2D2ECDE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328" y="841664"/>
            <a:ext cx="5174672" cy="5174672"/>
          </a:xfrm>
          <a:prstGeom prst="rect">
            <a:avLst/>
          </a:prstGeom>
        </p:spPr>
      </p:pic>
      <p:sp>
        <p:nvSpPr>
          <p:cNvPr id="16" name="Rectangle 15">
            <a:extLst>
              <a:ext uri="{FF2B5EF4-FFF2-40B4-BE49-F238E27FC236}">
                <a16:creationId xmlns:a16="http://schemas.microsoft.com/office/drawing/2014/main" id="{318EDA88-DF47-623E-D57E-D79AA8829F6B}"/>
              </a:ext>
            </a:extLst>
          </p:cNvPr>
          <p:cNvSpPr/>
          <p:nvPr/>
        </p:nvSpPr>
        <p:spPr>
          <a:xfrm>
            <a:off x="1496847" y="3064317"/>
            <a:ext cx="4314579" cy="923330"/>
          </a:xfrm>
          <a:prstGeom prst="rect">
            <a:avLst/>
          </a:prstGeom>
          <a:noFill/>
        </p:spPr>
        <p:txBody>
          <a:bodyPr wrap="none" lIns="91440" tIns="45720" rIns="91440" bIns="45720">
            <a:spAutoFit/>
          </a:bodyPr>
          <a:lstStyle/>
          <a:p>
            <a:pPr algn="ct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Value test :</a:t>
            </a:r>
          </a:p>
        </p:txBody>
      </p:sp>
      <p:pic>
        <p:nvPicPr>
          <p:cNvPr id="18" name="Picture 17">
            <a:extLst>
              <a:ext uri="{FF2B5EF4-FFF2-40B4-BE49-F238E27FC236}">
                <a16:creationId xmlns:a16="http://schemas.microsoft.com/office/drawing/2014/main" id="{BA17AEEC-85EE-08B1-DEC3-06B479123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677" y="1036493"/>
            <a:ext cx="4881995" cy="4785014"/>
          </a:xfrm>
          <a:prstGeom prst="rect">
            <a:avLst/>
          </a:prstGeom>
        </p:spPr>
      </p:pic>
      <p:sp>
        <p:nvSpPr>
          <p:cNvPr id="19" name="Rectangle 18">
            <a:extLst>
              <a:ext uri="{FF2B5EF4-FFF2-40B4-BE49-F238E27FC236}">
                <a16:creationId xmlns:a16="http://schemas.microsoft.com/office/drawing/2014/main" id="{E27E4251-A03B-06B5-12FB-62F6DB2DDCCF}"/>
              </a:ext>
            </a:extLst>
          </p:cNvPr>
          <p:cNvSpPr/>
          <p:nvPr/>
        </p:nvSpPr>
        <p:spPr>
          <a:xfrm>
            <a:off x="6399898" y="4528435"/>
            <a:ext cx="5087868"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Percolation test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7436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55659"/>
            <a:ext cx="9601196" cy="1303867"/>
          </a:xfrm>
        </p:spPr>
        <p:txBody>
          <a:bodyPr/>
          <a:lstStyle/>
          <a:p>
            <a:r>
              <a:rPr lang="en-US" dirty="0"/>
              <a:t>Observation of pH value test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520498"/>
              </p:ext>
            </p:extLst>
          </p:nvPr>
        </p:nvGraphicFramePr>
        <p:xfrm>
          <a:off x="1295402" y="1759525"/>
          <a:ext cx="9601196" cy="4150735"/>
        </p:xfrm>
        <a:graphic>
          <a:graphicData uri="http://schemas.openxmlformats.org/drawingml/2006/table">
            <a:tbl>
              <a:tblPr firstRow="1" bandRow="1">
                <a:tableStyleId>{5C22544A-7EE6-4342-B048-85BDC9FD1C3A}</a:tableStyleId>
              </a:tblPr>
              <a:tblGrid>
                <a:gridCol w="858386">
                  <a:extLst>
                    <a:ext uri="{9D8B030D-6E8A-4147-A177-3AD203B41FA5}">
                      <a16:colId xmlns:a16="http://schemas.microsoft.com/office/drawing/2014/main" val="1277157452"/>
                    </a:ext>
                  </a:extLst>
                </a:gridCol>
                <a:gridCol w="3320502">
                  <a:extLst>
                    <a:ext uri="{9D8B030D-6E8A-4147-A177-3AD203B41FA5}">
                      <a16:colId xmlns:a16="http://schemas.microsoft.com/office/drawing/2014/main" val="1361943282"/>
                    </a:ext>
                  </a:extLst>
                </a:gridCol>
                <a:gridCol w="2492074">
                  <a:extLst>
                    <a:ext uri="{9D8B030D-6E8A-4147-A177-3AD203B41FA5}">
                      <a16:colId xmlns:a16="http://schemas.microsoft.com/office/drawing/2014/main" val="1897224849"/>
                    </a:ext>
                  </a:extLst>
                </a:gridCol>
                <a:gridCol w="2930234">
                  <a:extLst>
                    <a:ext uri="{9D8B030D-6E8A-4147-A177-3AD203B41FA5}">
                      <a16:colId xmlns:a16="http://schemas.microsoft.com/office/drawing/2014/main" val="1326686272"/>
                    </a:ext>
                  </a:extLst>
                </a:gridCol>
              </a:tblGrid>
              <a:tr h="1118895">
                <a:tc>
                  <a:txBody>
                    <a:bodyPr/>
                    <a:lstStyle/>
                    <a:p>
                      <a:r>
                        <a:rPr lang="en-US" dirty="0"/>
                        <a:t>S</a:t>
                      </a:r>
                      <a:r>
                        <a:rPr lang="en-US" baseline="0" dirty="0"/>
                        <a:t>erial No.</a:t>
                      </a:r>
                      <a:endParaRPr lang="en-US" dirty="0"/>
                    </a:p>
                  </a:txBody>
                  <a:tcPr marL="83489" marR="83489"/>
                </a:tc>
                <a:tc>
                  <a:txBody>
                    <a:bodyPr/>
                    <a:lstStyle/>
                    <a:p>
                      <a:r>
                        <a:rPr lang="en-US" dirty="0"/>
                        <a:t>Solution</a:t>
                      </a:r>
                    </a:p>
                  </a:txBody>
                  <a:tcPr marL="83489" marR="83489"/>
                </a:tc>
                <a:tc>
                  <a:txBody>
                    <a:bodyPr/>
                    <a:lstStyle/>
                    <a:p>
                      <a:r>
                        <a:rPr lang="en-US" sz="2800" dirty="0"/>
                        <a:t>Approximate Paper</a:t>
                      </a:r>
                    </a:p>
                  </a:txBody>
                  <a:tcPr marL="83489" marR="83489"/>
                </a:tc>
                <a:tc>
                  <a:txBody>
                    <a:bodyPr/>
                    <a:lstStyle/>
                    <a:p>
                      <a:r>
                        <a:rPr lang="en-US" sz="2400" dirty="0"/>
                        <a:t>Nature of pH value substance</a:t>
                      </a:r>
                    </a:p>
                  </a:txBody>
                  <a:tcPr marL="83489" marR="83489"/>
                </a:tc>
                <a:extLst>
                  <a:ext uri="{0D108BD9-81ED-4DB2-BD59-A6C34878D82A}">
                    <a16:rowId xmlns:a16="http://schemas.microsoft.com/office/drawing/2014/main" val="2043518077"/>
                  </a:ext>
                </a:extLst>
              </a:tr>
              <a:tr h="433120">
                <a:tc>
                  <a:txBody>
                    <a:bodyPr/>
                    <a:lstStyle/>
                    <a:p>
                      <a:r>
                        <a:rPr lang="en-US" dirty="0"/>
                        <a:t>1.</a:t>
                      </a:r>
                    </a:p>
                  </a:txBody>
                  <a:tcPr marL="83489" marR="83489"/>
                </a:tc>
                <a:tc>
                  <a:txBody>
                    <a:bodyPr/>
                    <a:lstStyle/>
                    <a:p>
                      <a:r>
                        <a:rPr lang="en-US" dirty="0"/>
                        <a:t>Agricultural</a:t>
                      </a:r>
                      <a:r>
                        <a:rPr lang="en-US" baseline="0" dirty="0"/>
                        <a:t> soil </a:t>
                      </a:r>
                      <a:endParaRPr lang="en-US" dirty="0"/>
                    </a:p>
                  </a:txBody>
                  <a:tcPr marL="83489" marR="83489"/>
                </a:tc>
                <a:tc>
                  <a:txBody>
                    <a:bodyPr/>
                    <a:lstStyle/>
                    <a:p>
                      <a:r>
                        <a:rPr lang="en-US" dirty="0"/>
                        <a:t>7</a:t>
                      </a:r>
                    </a:p>
                  </a:txBody>
                  <a:tcPr marL="83489" marR="83489"/>
                </a:tc>
                <a:tc>
                  <a:txBody>
                    <a:bodyPr/>
                    <a:lstStyle/>
                    <a:p>
                      <a:r>
                        <a:rPr lang="en-US" dirty="0"/>
                        <a:t>Neutral</a:t>
                      </a:r>
                    </a:p>
                  </a:txBody>
                  <a:tcPr marL="83489" marR="83489"/>
                </a:tc>
                <a:extLst>
                  <a:ext uri="{0D108BD9-81ED-4DB2-BD59-A6C34878D82A}">
                    <a16:rowId xmlns:a16="http://schemas.microsoft.com/office/drawing/2014/main" val="2761740502"/>
                  </a:ext>
                </a:extLst>
              </a:tr>
              <a:tr h="433120">
                <a:tc>
                  <a:txBody>
                    <a:bodyPr/>
                    <a:lstStyle/>
                    <a:p>
                      <a:r>
                        <a:rPr lang="en-US" dirty="0"/>
                        <a:t>2.</a:t>
                      </a:r>
                    </a:p>
                  </a:txBody>
                  <a:tcPr marL="83489" marR="83489"/>
                </a:tc>
                <a:tc>
                  <a:txBody>
                    <a:bodyPr/>
                    <a:lstStyle/>
                    <a:p>
                      <a:r>
                        <a:rPr lang="en-US" dirty="0"/>
                        <a:t>Lake soil</a:t>
                      </a:r>
                      <a:r>
                        <a:rPr lang="en-US" baseline="0" dirty="0"/>
                        <a:t> {Sample 1}</a:t>
                      </a:r>
                      <a:endParaRPr lang="en-US" dirty="0"/>
                    </a:p>
                  </a:txBody>
                  <a:tcPr marL="83489" marR="83489"/>
                </a:tc>
                <a:tc>
                  <a:txBody>
                    <a:bodyPr/>
                    <a:lstStyle/>
                    <a:p>
                      <a:r>
                        <a:rPr lang="en-US" dirty="0"/>
                        <a:t>5</a:t>
                      </a:r>
                    </a:p>
                  </a:txBody>
                  <a:tcPr marL="83489" marR="83489"/>
                </a:tc>
                <a:tc>
                  <a:txBody>
                    <a:bodyPr/>
                    <a:lstStyle/>
                    <a:p>
                      <a:r>
                        <a:rPr lang="en-US" dirty="0"/>
                        <a:t>Acidic</a:t>
                      </a:r>
                    </a:p>
                  </a:txBody>
                  <a:tcPr marL="83489" marR="83489"/>
                </a:tc>
                <a:extLst>
                  <a:ext uri="{0D108BD9-81ED-4DB2-BD59-A6C34878D82A}">
                    <a16:rowId xmlns:a16="http://schemas.microsoft.com/office/drawing/2014/main" val="3080321436"/>
                  </a:ext>
                </a:extLst>
              </a:tr>
              <a:tr h="433120">
                <a:tc>
                  <a:txBody>
                    <a:bodyPr/>
                    <a:lstStyle/>
                    <a:p>
                      <a:r>
                        <a:rPr lang="en-US" dirty="0"/>
                        <a:t>3.</a:t>
                      </a:r>
                    </a:p>
                  </a:txBody>
                  <a:tcPr marL="83489" marR="83489"/>
                </a:tc>
                <a:tc>
                  <a:txBody>
                    <a:bodyPr/>
                    <a:lstStyle/>
                    <a:p>
                      <a:r>
                        <a:rPr lang="en-US" dirty="0"/>
                        <a:t>Lake soil {Sample</a:t>
                      </a:r>
                      <a:r>
                        <a:rPr lang="en-US" baseline="0" dirty="0"/>
                        <a:t> 2}</a:t>
                      </a:r>
                      <a:endParaRPr lang="en-US" dirty="0"/>
                    </a:p>
                  </a:txBody>
                  <a:tcPr marL="83489" marR="83489"/>
                </a:tc>
                <a:tc>
                  <a:txBody>
                    <a:bodyPr/>
                    <a:lstStyle/>
                    <a:p>
                      <a:r>
                        <a:rPr lang="en-US" dirty="0"/>
                        <a:t>9</a:t>
                      </a:r>
                    </a:p>
                  </a:txBody>
                  <a:tcPr marL="83489" marR="83489"/>
                </a:tc>
                <a:tc>
                  <a:txBody>
                    <a:bodyPr/>
                    <a:lstStyle/>
                    <a:p>
                      <a:r>
                        <a:rPr lang="en-US" dirty="0"/>
                        <a:t>Basic</a:t>
                      </a:r>
                    </a:p>
                  </a:txBody>
                  <a:tcPr marL="83489" marR="83489"/>
                </a:tc>
                <a:extLst>
                  <a:ext uri="{0D108BD9-81ED-4DB2-BD59-A6C34878D82A}">
                    <a16:rowId xmlns:a16="http://schemas.microsoft.com/office/drawing/2014/main" val="3699060523"/>
                  </a:ext>
                </a:extLst>
              </a:tr>
              <a:tr h="433120">
                <a:tc>
                  <a:txBody>
                    <a:bodyPr/>
                    <a:lstStyle/>
                    <a:p>
                      <a:r>
                        <a:rPr lang="en-US" dirty="0"/>
                        <a:t>4.</a:t>
                      </a:r>
                    </a:p>
                  </a:txBody>
                  <a:tcPr marL="83489" marR="83489"/>
                </a:tc>
                <a:tc>
                  <a:txBody>
                    <a:bodyPr/>
                    <a:lstStyle/>
                    <a:p>
                      <a:r>
                        <a:rPr lang="en-US" dirty="0"/>
                        <a:t>Ground</a:t>
                      </a:r>
                      <a:r>
                        <a:rPr lang="en-US" baseline="0" dirty="0"/>
                        <a:t> Soil {Sample 1}</a:t>
                      </a:r>
                    </a:p>
                  </a:txBody>
                  <a:tcPr marL="83489" marR="83489"/>
                </a:tc>
                <a:tc>
                  <a:txBody>
                    <a:bodyPr/>
                    <a:lstStyle/>
                    <a:p>
                      <a:r>
                        <a:rPr lang="en-US" dirty="0"/>
                        <a:t>5</a:t>
                      </a:r>
                    </a:p>
                  </a:txBody>
                  <a:tcPr marL="83489" marR="83489"/>
                </a:tc>
                <a:tc>
                  <a:txBody>
                    <a:bodyPr/>
                    <a:lstStyle/>
                    <a:p>
                      <a:r>
                        <a:rPr lang="en-US" dirty="0"/>
                        <a:t>Acidic</a:t>
                      </a:r>
                    </a:p>
                  </a:txBody>
                  <a:tcPr marL="83489" marR="83489"/>
                </a:tc>
                <a:extLst>
                  <a:ext uri="{0D108BD9-81ED-4DB2-BD59-A6C34878D82A}">
                    <a16:rowId xmlns:a16="http://schemas.microsoft.com/office/drawing/2014/main" val="363508771"/>
                  </a:ext>
                </a:extLst>
              </a:tr>
              <a:tr h="433120">
                <a:tc>
                  <a:txBody>
                    <a:bodyPr/>
                    <a:lstStyle/>
                    <a:p>
                      <a:r>
                        <a:rPr lang="en-US" dirty="0"/>
                        <a:t>5.</a:t>
                      </a:r>
                    </a:p>
                  </a:txBody>
                  <a:tcPr marL="83489" marR="83489"/>
                </a:tc>
                <a:tc>
                  <a:txBody>
                    <a:bodyPr/>
                    <a:lstStyle/>
                    <a:p>
                      <a:r>
                        <a:rPr lang="en-US" dirty="0"/>
                        <a:t>Ground Soil {Sample</a:t>
                      </a:r>
                      <a:r>
                        <a:rPr lang="en-US" baseline="0" dirty="0"/>
                        <a:t> 2}</a:t>
                      </a:r>
                      <a:endParaRPr lang="en-US" dirty="0"/>
                    </a:p>
                  </a:txBody>
                  <a:tcPr marL="83489" marR="83489"/>
                </a:tc>
                <a:tc>
                  <a:txBody>
                    <a:bodyPr/>
                    <a:lstStyle/>
                    <a:p>
                      <a:r>
                        <a:rPr lang="en-US" dirty="0"/>
                        <a:t>10</a:t>
                      </a:r>
                    </a:p>
                  </a:txBody>
                  <a:tcPr marL="83489" marR="83489"/>
                </a:tc>
                <a:tc>
                  <a:txBody>
                    <a:bodyPr/>
                    <a:lstStyle/>
                    <a:p>
                      <a:r>
                        <a:rPr lang="en-US" dirty="0"/>
                        <a:t>Basic</a:t>
                      </a:r>
                    </a:p>
                  </a:txBody>
                  <a:tcPr marL="83489" marR="83489"/>
                </a:tc>
                <a:extLst>
                  <a:ext uri="{0D108BD9-81ED-4DB2-BD59-A6C34878D82A}">
                    <a16:rowId xmlns:a16="http://schemas.microsoft.com/office/drawing/2014/main" val="2053652590"/>
                  </a:ext>
                </a:extLst>
              </a:tr>
              <a:tr h="433120">
                <a:tc>
                  <a:txBody>
                    <a:bodyPr/>
                    <a:lstStyle/>
                    <a:p>
                      <a:r>
                        <a:rPr lang="en-US" dirty="0"/>
                        <a:t>6.</a:t>
                      </a:r>
                    </a:p>
                  </a:txBody>
                  <a:tcPr marL="83489" marR="83489"/>
                </a:tc>
                <a:tc>
                  <a:txBody>
                    <a:bodyPr/>
                    <a:lstStyle/>
                    <a:p>
                      <a:r>
                        <a:rPr lang="en-US" dirty="0"/>
                        <a:t>Garden</a:t>
                      </a:r>
                      <a:r>
                        <a:rPr lang="en-US" baseline="0" dirty="0"/>
                        <a:t> Soil {Sample 1}</a:t>
                      </a:r>
                      <a:endParaRPr lang="en-US" dirty="0"/>
                    </a:p>
                  </a:txBody>
                  <a:tcPr marL="83489" marR="83489"/>
                </a:tc>
                <a:tc>
                  <a:txBody>
                    <a:bodyPr/>
                    <a:lstStyle/>
                    <a:p>
                      <a:r>
                        <a:rPr lang="en-US" dirty="0"/>
                        <a:t>5</a:t>
                      </a:r>
                    </a:p>
                  </a:txBody>
                  <a:tcPr marL="83489" marR="83489"/>
                </a:tc>
                <a:tc>
                  <a:txBody>
                    <a:bodyPr/>
                    <a:lstStyle/>
                    <a:p>
                      <a:r>
                        <a:rPr lang="en-US" dirty="0"/>
                        <a:t>Acidic </a:t>
                      </a:r>
                    </a:p>
                  </a:txBody>
                  <a:tcPr marL="83489" marR="83489"/>
                </a:tc>
                <a:extLst>
                  <a:ext uri="{0D108BD9-81ED-4DB2-BD59-A6C34878D82A}">
                    <a16:rowId xmlns:a16="http://schemas.microsoft.com/office/drawing/2014/main" val="1144279462"/>
                  </a:ext>
                </a:extLst>
              </a:tr>
              <a:tr h="433120">
                <a:tc>
                  <a:txBody>
                    <a:bodyPr/>
                    <a:lstStyle/>
                    <a:p>
                      <a:r>
                        <a:rPr lang="en-US" dirty="0"/>
                        <a:t>7.</a:t>
                      </a:r>
                    </a:p>
                  </a:txBody>
                  <a:tcPr marL="83489" marR="83489"/>
                </a:tc>
                <a:tc>
                  <a:txBody>
                    <a:bodyPr/>
                    <a:lstStyle/>
                    <a:p>
                      <a:r>
                        <a:rPr lang="en-US" dirty="0"/>
                        <a:t>Garden Soil {Sample</a:t>
                      </a:r>
                      <a:r>
                        <a:rPr lang="en-US" baseline="0" dirty="0"/>
                        <a:t> 2}</a:t>
                      </a:r>
                      <a:endParaRPr lang="en-US" dirty="0"/>
                    </a:p>
                  </a:txBody>
                  <a:tcPr marL="83489" marR="83489"/>
                </a:tc>
                <a:tc>
                  <a:txBody>
                    <a:bodyPr/>
                    <a:lstStyle/>
                    <a:p>
                      <a:r>
                        <a:rPr lang="en-US" dirty="0"/>
                        <a:t>8</a:t>
                      </a:r>
                    </a:p>
                  </a:txBody>
                  <a:tcPr marL="83489" marR="83489"/>
                </a:tc>
                <a:tc>
                  <a:txBody>
                    <a:bodyPr/>
                    <a:lstStyle/>
                    <a:p>
                      <a:r>
                        <a:rPr lang="en-US" dirty="0"/>
                        <a:t>Basic</a:t>
                      </a:r>
                    </a:p>
                  </a:txBody>
                  <a:tcPr marL="83489" marR="83489"/>
                </a:tc>
                <a:extLst>
                  <a:ext uri="{0D108BD9-81ED-4DB2-BD59-A6C34878D82A}">
                    <a16:rowId xmlns:a16="http://schemas.microsoft.com/office/drawing/2014/main" val="3029269261"/>
                  </a:ext>
                </a:extLst>
              </a:tr>
            </a:tbl>
          </a:graphicData>
        </a:graphic>
      </p:graphicFrame>
    </p:spTree>
    <p:extLst>
      <p:ext uri="{BB962C8B-B14F-4D97-AF65-F5344CB8AC3E}">
        <p14:creationId xmlns:p14="http://schemas.microsoft.com/office/powerpoint/2010/main" val="128884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9606-DD1D-DE46-17E0-04CC88808067}"/>
              </a:ext>
            </a:extLst>
          </p:cNvPr>
          <p:cNvSpPr>
            <a:spLocks noGrp="1"/>
          </p:cNvSpPr>
          <p:nvPr>
            <p:ph type="title"/>
          </p:nvPr>
        </p:nvSpPr>
        <p:spPr>
          <a:xfrm>
            <a:off x="1295402" y="982133"/>
            <a:ext cx="9601196" cy="888232"/>
          </a:xfrm>
        </p:spPr>
        <p:txBody>
          <a:bodyPr/>
          <a:lstStyle/>
          <a:p>
            <a:r>
              <a:rPr lang="en-US" dirty="0"/>
              <a:t>Percolation test results :</a:t>
            </a:r>
            <a:endParaRPr lang="en-IN" dirty="0"/>
          </a:p>
        </p:txBody>
      </p:sp>
      <p:graphicFrame>
        <p:nvGraphicFramePr>
          <p:cNvPr id="4" name="Table 4">
            <a:extLst>
              <a:ext uri="{FF2B5EF4-FFF2-40B4-BE49-F238E27FC236}">
                <a16:creationId xmlns:a16="http://schemas.microsoft.com/office/drawing/2014/main" id="{EA900ADF-9F42-CF70-65E5-66AAAB9A071F}"/>
              </a:ext>
            </a:extLst>
          </p:cNvPr>
          <p:cNvGraphicFramePr>
            <a:graphicFrameLocks noGrp="1"/>
          </p:cNvGraphicFramePr>
          <p:nvPr>
            <p:ph idx="1"/>
            <p:extLst>
              <p:ext uri="{D42A27DB-BD31-4B8C-83A1-F6EECF244321}">
                <p14:modId xmlns:p14="http://schemas.microsoft.com/office/powerpoint/2010/main" val="1080228549"/>
              </p:ext>
            </p:extLst>
          </p:nvPr>
        </p:nvGraphicFramePr>
        <p:xfrm>
          <a:off x="949036" y="2036618"/>
          <a:ext cx="10293928" cy="4120250"/>
        </p:xfrm>
        <a:graphic>
          <a:graphicData uri="http://schemas.openxmlformats.org/drawingml/2006/table">
            <a:tbl>
              <a:tblPr firstRow="1" bandRow="1">
                <a:tableStyleId>{00A15C55-8517-42AA-B614-E9B94910E393}</a:tableStyleId>
              </a:tblPr>
              <a:tblGrid>
                <a:gridCol w="602673">
                  <a:extLst>
                    <a:ext uri="{9D8B030D-6E8A-4147-A177-3AD203B41FA5}">
                      <a16:colId xmlns:a16="http://schemas.microsoft.com/office/drawing/2014/main" val="3948776979"/>
                    </a:ext>
                  </a:extLst>
                </a:gridCol>
                <a:gridCol w="2576946">
                  <a:extLst>
                    <a:ext uri="{9D8B030D-6E8A-4147-A177-3AD203B41FA5}">
                      <a16:colId xmlns:a16="http://schemas.microsoft.com/office/drawing/2014/main" val="3746762839"/>
                    </a:ext>
                  </a:extLst>
                </a:gridCol>
                <a:gridCol w="1176645">
                  <a:extLst>
                    <a:ext uri="{9D8B030D-6E8A-4147-A177-3AD203B41FA5}">
                      <a16:colId xmlns:a16="http://schemas.microsoft.com/office/drawing/2014/main" val="1365631172"/>
                    </a:ext>
                  </a:extLst>
                </a:gridCol>
                <a:gridCol w="1484416">
                  <a:extLst>
                    <a:ext uri="{9D8B030D-6E8A-4147-A177-3AD203B41FA5}">
                      <a16:colId xmlns:a16="http://schemas.microsoft.com/office/drawing/2014/main" val="2325364125"/>
                    </a:ext>
                  </a:extLst>
                </a:gridCol>
                <a:gridCol w="1484416">
                  <a:extLst>
                    <a:ext uri="{9D8B030D-6E8A-4147-A177-3AD203B41FA5}">
                      <a16:colId xmlns:a16="http://schemas.microsoft.com/office/drawing/2014/main" val="2821336656"/>
                    </a:ext>
                  </a:extLst>
                </a:gridCol>
                <a:gridCol w="1484416">
                  <a:extLst>
                    <a:ext uri="{9D8B030D-6E8A-4147-A177-3AD203B41FA5}">
                      <a16:colId xmlns:a16="http://schemas.microsoft.com/office/drawing/2014/main" val="2718256963"/>
                    </a:ext>
                  </a:extLst>
                </a:gridCol>
                <a:gridCol w="1484416">
                  <a:extLst>
                    <a:ext uri="{9D8B030D-6E8A-4147-A177-3AD203B41FA5}">
                      <a16:colId xmlns:a16="http://schemas.microsoft.com/office/drawing/2014/main" val="1481393747"/>
                    </a:ext>
                  </a:extLst>
                </a:gridCol>
              </a:tblGrid>
              <a:tr h="1472945">
                <a:tc>
                  <a:txBody>
                    <a:bodyPr/>
                    <a:lstStyle/>
                    <a:p>
                      <a:r>
                        <a:rPr lang="en-US" dirty="0"/>
                        <a:t>SL. No.</a:t>
                      </a:r>
                      <a:endParaRPr lang="en-IN" dirty="0"/>
                    </a:p>
                  </a:txBody>
                  <a:tcPr/>
                </a:tc>
                <a:tc>
                  <a:txBody>
                    <a:bodyPr/>
                    <a:lstStyle/>
                    <a:p>
                      <a:r>
                        <a:rPr lang="en-US" dirty="0"/>
                        <a:t>Soil Types</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Weight of soil (X)</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poured (Y)</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(Z) collected in the cylinder </a:t>
                      </a:r>
                      <a:endParaRPr lang="en-IN" dirty="0"/>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Volume of water (Y-Z) retained by the soil.</a:t>
                      </a:r>
                      <a:endParaRPr lang="en-IN" dirty="0"/>
                    </a:p>
                    <a:p>
                      <a:endParaRPr lang="en-IN" dirty="0"/>
                    </a:p>
                  </a:txBody>
                  <a:tcPr/>
                </a:tc>
                <a:tc>
                  <a:txBody>
                    <a:bodyPr/>
                    <a:lstStyle/>
                    <a:p>
                      <a:r>
                        <a:rPr lang="en-US" dirty="0"/>
                        <a:t>WHC is percentage </a:t>
                      </a:r>
                    </a:p>
                    <a:p>
                      <a:r>
                        <a:rPr lang="en-US" dirty="0"/>
                        <a:t>Y-z / X </a:t>
                      </a:r>
                      <a:r>
                        <a:rPr lang="en-US" dirty="0" err="1"/>
                        <a:t>x</a:t>
                      </a:r>
                      <a:r>
                        <a:rPr lang="en-US" dirty="0"/>
                        <a:t> 100</a:t>
                      </a:r>
                    </a:p>
                    <a:p>
                      <a:r>
                        <a:rPr lang="en-US" dirty="0"/>
                        <a:t>         (%)</a:t>
                      </a:r>
                      <a:endParaRPr lang="en-IN" dirty="0"/>
                    </a:p>
                  </a:txBody>
                  <a:tcPr/>
                </a:tc>
                <a:extLst>
                  <a:ext uri="{0D108BD9-81ED-4DB2-BD59-A6C34878D82A}">
                    <a16:rowId xmlns:a16="http://schemas.microsoft.com/office/drawing/2014/main" val="3830168979"/>
                  </a:ext>
                </a:extLst>
              </a:tr>
              <a:tr h="377803">
                <a:tc>
                  <a:txBody>
                    <a:bodyPr/>
                    <a:lstStyle/>
                    <a:p>
                      <a:r>
                        <a:rPr lang="en-US" dirty="0"/>
                        <a:t>1</a:t>
                      </a:r>
                      <a:r>
                        <a:rPr lang="en-IN" dirty="0"/>
                        <a:t>.</a:t>
                      </a:r>
                      <a:endParaRPr lang="en-US" dirty="0"/>
                    </a:p>
                  </a:txBody>
                  <a:tcPr/>
                </a:tc>
                <a:tc>
                  <a:txBody>
                    <a:bodyPr/>
                    <a:lstStyle/>
                    <a:p>
                      <a:r>
                        <a:rPr lang="en-US" dirty="0"/>
                        <a:t>Agricultural soil</a:t>
                      </a:r>
                      <a:endParaRPr lang="en-IN" dirty="0"/>
                    </a:p>
                  </a:txBody>
                  <a:tcPr/>
                </a:tc>
                <a:tc>
                  <a:txBody>
                    <a:bodyPr/>
                    <a:lstStyle/>
                    <a:p>
                      <a:r>
                        <a:rPr lang="en-US" dirty="0"/>
                        <a:t>50g</a:t>
                      </a:r>
                    </a:p>
                  </a:txBody>
                  <a:tcPr/>
                </a:tc>
                <a:tc>
                  <a:txBody>
                    <a:bodyPr/>
                    <a:lstStyle/>
                    <a:p>
                      <a:r>
                        <a:rPr lang="en-US" dirty="0"/>
                        <a:t>50mL</a:t>
                      </a:r>
                      <a:endParaRPr lang="en-IN" dirty="0"/>
                    </a:p>
                  </a:txBody>
                  <a:tcPr/>
                </a:tc>
                <a:tc>
                  <a:txBody>
                    <a:bodyPr/>
                    <a:lstStyle/>
                    <a:p>
                      <a:r>
                        <a:rPr lang="en-US" dirty="0"/>
                        <a:t>31</a:t>
                      </a:r>
                      <a:endParaRPr lang="en-IN" dirty="0"/>
                    </a:p>
                  </a:txBody>
                  <a:tcPr/>
                </a:tc>
                <a:tc>
                  <a:txBody>
                    <a:bodyPr/>
                    <a:lstStyle/>
                    <a:p>
                      <a:r>
                        <a:rPr lang="en-US" dirty="0"/>
                        <a:t>19 mL</a:t>
                      </a:r>
                      <a:endParaRPr lang="en-IN" dirty="0"/>
                    </a:p>
                  </a:txBody>
                  <a:tcPr/>
                </a:tc>
                <a:tc>
                  <a:txBody>
                    <a:bodyPr/>
                    <a:lstStyle/>
                    <a:p>
                      <a:r>
                        <a:rPr lang="en-US" dirty="0"/>
                        <a:t>38%</a:t>
                      </a:r>
                      <a:endParaRPr lang="en-IN" dirty="0"/>
                    </a:p>
                  </a:txBody>
                  <a:tcPr/>
                </a:tc>
                <a:extLst>
                  <a:ext uri="{0D108BD9-81ED-4DB2-BD59-A6C34878D82A}">
                    <a16:rowId xmlns:a16="http://schemas.microsoft.com/office/drawing/2014/main" val="1821456311"/>
                  </a:ext>
                </a:extLst>
              </a:tr>
              <a:tr h="377803">
                <a:tc>
                  <a:txBody>
                    <a:bodyPr/>
                    <a:lstStyle/>
                    <a:p>
                      <a:r>
                        <a:rPr lang="en-US" dirty="0"/>
                        <a:t>2.</a:t>
                      </a:r>
                      <a:endParaRPr lang="en-IN" dirty="0"/>
                    </a:p>
                  </a:txBody>
                  <a:tcPr/>
                </a:tc>
                <a:tc>
                  <a:txBody>
                    <a:bodyPr/>
                    <a:lstStyle/>
                    <a:p>
                      <a:r>
                        <a:rPr lang="en-US" dirty="0"/>
                        <a:t>Lake soil { sample 1}</a:t>
                      </a:r>
                    </a:p>
                  </a:txBody>
                  <a:tcPr/>
                </a:tc>
                <a:tc>
                  <a:txBody>
                    <a:bodyPr/>
                    <a:lstStyle/>
                    <a:p>
                      <a:r>
                        <a:rPr lang="en-US" dirty="0"/>
                        <a:t>50g</a:t>
                      </a:r>
                    </a:p>
                  </a:txBody>
                  <a:tcPr/>
                </a:tc>
                <a:tc>
                  <a:txBody>
                    <a:bodyPr/>
                    <a:lstStyle/>
                    <a:p>
                      <a:r>
                        <a:rPr lang="en-US" dirty="0"/>
                        <a:t>50mL</a:t>
                      </a:r>
                      <a:endParaRPr lang="en-IN" dirty="0"/>
                    </a:p>
                  </a:txBody>
                  <a:tcPr/>
                </a:tc>
                <a:tc>
                  <a:txBody>
                    <a:bodyPr/>
                    <a:lstStyle/>
                    <a:p>
                      <a:r>
                        <a:rPr lang="en-US" dirty="0"/>
                        <a:t>20.7 mL</a:t>
                      </a:r>
                      <a:endParaRPr lang="en-IN" dirty="0"/>
                    </a:p>
                  </a:txBody>
                  <a:tcPr/>
                </a:tc>
                <a:tc>
                  <a:txBody>
                    <a:bodyPr/>
                    <a:lstStyle/>
                    <a:p>
                      <a:r>
                        <a:rPr lang="en-US" dirty="0"/>
                        <a:t>29.3 mL</a:t>
                      </a:r>
                      <a:endParaRPr lang="en-IN" dirty="0"/>
                    </a:p>
                  </a:txBody>
                  <a:tcPr/>
                </a:tc>
                <a:tc>
                  <a:txBody>
                    <a:bodyPr/>
                    <a:lstStyle/>
                    <a:p>
                      <a:r>
                        <a:rPr lang="en-US" dirty="0"/>
                        <a:t>58.6%</a:t>
                      </a:r>
                      <a:endParaRPr lang="en-IN" dirty="0"/>
                    </a:p>
                  </a:txBody>
                  <a:tcPr/>
                </a:tc>
                <a:extLst>
                  <a:ext uri="{0D108BD9-81ED-4DB2-BD59-A6C34878D82A}">
                    <a16:rowId xmlns:a16="http://schemas.microsoft.com/office/drawing/2014/main" val="2668536075"/>
                  </a:ext>
                </a:extLst>
              </a:tr>
              <a:tr h="380487">
                <a:tc>
                  <a:txBody>
                    <a:bodyPr/>
                    <a:lstStyle/>
                    <a:p>
                      <a:r>
                        <a:rPr lang="en-US" dirty="0"/>
                        <a:t>3.</a:t>
                      </a:r>
                      <a:endParaRPr lang="en-IN" dirty="0"/>
                    </a:p>
                  </a:txBody>
                  <a:tcPr/>
                </a:tc>
                <a:tc>
                  <a:txBody>
                    <a:bodyPr/>
                    <a:lstStyle/>
                    <a:p>
                      <a:r>
                        <a:rPr lang="en-US" dirty="0"/>
                        <a:t>Lake soil {sample 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10.8 mL</a:t>
                      </a:r>
                      <a:endParaRPr lang="en-IN" dirty="0"/>
                    </a:p>
                  </a:txBody>
                  <a:tcPr/>
                </a:tc>
                <a:tc>
                  <a:txBody>
                    <a:bodyPr/>
                    <a:lstStyle/>
                    <a:p>
                      <a:r>
                        <a:rPr lang="en-US" dirty="0"/>
                        <a:t>39.2 mL</a:t>
                      </a:r>
                      <a:endParaRPr lang="en-IN" dirty="0"/>
                    </a:p>
                  </a:txBody>
                  <a:tcPr/>
                </a:tc>
                <a:tc>
                  <a:txBody>
                    <a:bodyPr/>
                    <a:lstStyle/>
                    <a:p>
                      <a:r>
                        <a:rPr lang="en-US" dirty="0"/>
                        <a:t>78.4%</a:t>
                      </a:r>
                      <a:endParaRPr lang="en-IN" dirty="0"/>
                    </a:p>
                  </a:txBody>
                  <a:tcPr/>
                </a:tc>
                <a:extLst>
                  <a:ext uri="{0D108BD9-81ED-4DB2-BD59-A6C34878D82A}">
                    <a16:rowId xmlns:a16="http://schemas.microsoft.com/office/drawing/2014/main" val="190951035"/>
                  </a:ext>
                </a:extLst>
              </a:tr>
              <a:tr h="377803">
                <a:tc>
                  <a:txBody>
                    <a:bodyPr/>
                    <a:lstStyle/>
                    <a:p>
                      <a:r>
                        <a:rPr lang="en-US" dirty="0"/>
                        <a:t>4.</a:t>
                      </a:r>
                      <a:endParaRPr lang="en-IN" dirty="0"/>
                    </a:p>
                  </a:txBody>
                  <a:tcPr/>
                </a:tc>
                <a:tc>
                  <a:txBody>
                    <a:bodyPr/>
                    <a:lstStyle/>
                    <a:p>
                      <a:r>
                        <a:rPr lang="en-US" dirty="0"/>
                        <a:t>Ground soil {sample1}</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20.6 mL</a:t>
                      </a:r>
                      <a:endParaRPr lang="en-IN" dirty="0"/>
                    </a:p>
                  </a:txBody>
                  <a:tcPr/>
                </a:tc>
                <a:tc>
                  <a:txBody>
                    <a:bodyPr/>
                    <a:lstStyle/>
                    <a:p>
                      <a:r>
                        <a:rPr lang="en-US" dirty="0"/>
                        <a:t>29.4 mL</a:t>
                      </a:r>
                      <a:endParaRPr lang="en-IN" dirty="0"/>
                    </a:p>
                  </a:txBody>
                  <a:tcPr/>
                </a:tc>
                <a:tc>
                  <a:txBody>
                    <a:bodyPr/>
                    <a:lstStyle/>
                    <a:p>
                      <a:r>
                        <a:rPr lang="en-US" dirty="0"/>
                        <a:t>58.8%</a:t>
                      </a:r>
                      <a:endParaRPr lang="en-IN" dirty="0"/>
                    </a:p>
                  </a:txBody>
                  <a:tcPr/>
                </a:tc>
                <a:extLst>
                  <a:ext uri="{0D108BD9-81ED-4DB2-BD59-A6C34878D82A}">
                    <a16:rowId xmlns:a16="http://schemas.microsoft.com/office/drawing/2014/main" val="450855466"/>
                  </a:ext>
                </a:extLst>
              </a:tr>
              <a:tr h="377803">
                <a:tc>
                  <a:txBody>
                    <a:bodyPr/>
                    <a:lstStyle/>
                    <a:p>
                      <a:r>
                        <a:rPr lang="en-US" dirty="0"/>
                        <a:t>5.</a:t>
                      </a:r>
                      <a:endParaRPr lang="en-IN" dirty="0"/>
                    </a:p>
                  </a:txBody>
                  <a:tcPr/>
                </a:tc>
                <a:tc>
                  <a:txBody>
                    <a:bodyPr/>
                    <a:lstStyle/>
                    <a:p>
                      <a:r>
                        <a:rPr lang="en-US" dirty="0"/>
                        <a:t>Ground soil {sample2}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30.5 mL</a:t>
                      </a:r>
                      <a:endParaRPr lang="en-IN" dirty="0"/>
                    </a:p>
                  </a:txBody>
                  <a:tcPr/>
                </a:tc>
                <a:tc>
                  <a:txBody>
                    <a:bodyPr/>
                    <a:lstStyle/>
                    <a:p>
                      <a:r>
                        <a:rPr lang="en-US" dirty="0"/>
                        <a:t>19.5 mL</a:t>
                      </a:r>
                      <a:endParaRPr lang="en-IN" dirty="0"/>
                    </a:p>
                  </a:txBody>
                  <a:tcPr/>
                </a:tc>
                <a:tc>
                  <a:txBody>
                    <a:bodyPr/>
                    <a:lstStyle/>
                    <a:p>
                      <a:r>
                        <a:rPr lang="en-US" dirty="0"/>
                        <a:t>39%</a:t>
                      </a:r>
                      <a:endParaRPr lang="en-IN" dirty="0"/>
                    </a:p>
                  </a:txBody>
                  <a:tcPr/>
                </a:tc>
                <a:extLst>
                  <a:ext uri="{0D108BD9-81ED-4DB2-BD59-A6C34878D82A}">
                    <a16:rowId xmlns:a16="http://schemas.microsoft.com/office/drawing/2014/main" val="1072241354"/>
                  </a:ext>
                </a:extLst>
              </a:tr>
              <a:tr h="377803">
                <a:tc>
                  <a:txBody>
                    <a:bodyPr/>
                    <a:lstStyle/>
                    <a:p>
                      <a:r>
                        <a:rPr lang="en-US" dirty="0"/>
                        <a:t>6.</a:t>
                      </a:r>
                      <a:endParaRPr lang="en-IN" dirty="0"/>
                    </a:p>
                  </a:txBody>
                  <a:tcPr/>
                </a:tc>
                <a:tc>
                  <a:txBody>
                    <a:bodyPr/>
                    <a:lstStyle/>
                    <a:p>
                      <a:r>
                        <a:rPr lang="en-US" dirty="0"/>
                        <a:t>Garden soil {sample 1}</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30.2 mL</a:t>
                      </a:r>
                      <a:endParaRPr lang="en-IN" dirty="0"/>
                    </a:p>
                  </a:txBody>
                  <a:tcPr/>
                </a:tc>
                <a:tc>
                  <a:txBody>
                    <a:bodyPr/>
                    <a:lstStyle/>
                    <a:p>
                      <a:r>
                        <a:rPr lang="en-US" dirty="0"/>
                        <a:t>19.8 mL</a:t>
                      </a:r>
                      <a:endParaRPr lang="en-IN" dirty="0"/>
                    </a:p>
                  </a:txBody>
                  <a:tcPr/>
                </a:tc>
                <a:tc>
                  <a:txBody>
                    <a:bodyPr/>
                    <a:lstStyle/>
                    <a:p>
                      <a:r>
                        <a:rPr lang="en-US" dirty="0"/>
                        <a:t>39.6%</a:t>
                      </a:r>
                      <a:endParaRPr lang="en-IN" dirty="0"/>
                    </a:p>
                  </a:txBody>
                  <a:tcPr/>
                </a:tc>
                <a:extLst>
                  <a:ext uri="{0D108BD9-81ED-4DB2-BD59-A6C34878D82A}">
                    <a16:rowId xmlns:a16="http://schemas.microsoft.com/office/drawing/2014/main" val="2666570473"/>
                  </a:ext>
                </a:extLst>
              </a:tr>
              <a:tr h="377803">
                <a:tc>
                  <a:txBody>
                    <a:bodyPr/>
                    <a:lstStyle/>
                    <a:p>
                      <a:r>
                        <a:rPr lang="en-US" dirty="0"/>
                        <a:t>7.</a:t>
                      </a:r>
                      <a:endParaRPr lang="en-IN" dirty="0"/>
                    </a:p>
                  </a:txBody>
                  <a:tcPr/>
                </a:tc>
                <a:tc>
                  <a:txBody>
                    <a:bodyPr/>
                    <a:lstStyle/>
                    <a:p>
                      <a:r>
                        <a:rPr lang="en-US" dirty="0"/>
                        <a:t>Garden soil {sample 2}</a:t>
                      </a:r>
                      <a:endParaRPr lang="en-IN" dirty="0"/>
                    </a:p>
                  </a:txBody>
                  <a:tcPr/>
                </a:tc>
                <a:tc>
                  <a:txBody>
                    <a:bodyPr/>
                    <a:lstStyle/>
                    <a:p>
                      <a:r>
                        <a:rPr lang="en-US" dirty="0"/>
                        <a:t>50g</a:t>
                      </a:r>
                      <a:endParaRPr lang="en-IN" dirty="0"/>
                    </a:p>
                  </a:txBody>
                  <a:tcPr/>
                </a:tc>
                <a:tc>
                  <a:txBody>
                    <a:bodyPr/>
                    <a:lstStyle/>
                    <a:p>
                      <a:r>
                        <a:rPr lang="en-US" dirty="0"/>
                        <a:t>50mL</a:t>
                      </a:r>
                      <a:endParaRPr lang="en-IN" dirty="0"/>
                    </a:p>
                  </a:txBody>
                  <a:tcPr/>
                </a:tc>
                <a:tc>
                  <a:txBody>
                    <a:bodyPr/>
                    <a:lstStyle/>
                    <a:p>
                      <a:r>
                        <a:rPr lang="en-US" dirty="0"/>
                        <a:t>30.6 mL</a:t>
                      </a:r>
                      <a:endParaRPr lang="en-IN" dirty="0"/>
                    </a:p>
                  </a:txBody>
                  <a:tcPr/>
                </a:tc>
                <a:tc>
                  <a:txBody>
                    <a:bodyPr/>
                    <a:lstStyle/>
                    <a:p>
                      <a:r>
                        <a:rPr lang="en-US" dirty="0"/>
                        <a:t>19.4 mL</a:t>
                      </a:r>
                      <a:endParaRPr lang="en-IN" dirty="0"/>
                    </a:p>
                  </a:txBody>
                  <a:tcPr/>
                </a:tc>
                <a:tc>
                  <a:txBody>
                    <a:bodyPr/>
                    <a:lstStyle/>
                    <a:p>
                      <a:r>
                        <a:rPr lang="en-US" dirty="0"/>
                        <a:t>38.8%</a:t>
                      </a:r>
                      <a:endParaRPr lang="en-IN" dirty="0"/>
                    </a:p>
                  </a:txBody>
                  <a:tcPr/>
                </a:tc>
                <a:extLst>
                  <a:ext uri="{0D108BD9-81ED-4DB2-BD59-A6C34878D82A}">
                    <a16:rowId xmlns:a16="http://schemas.microsoft.com/office/drawing/2014/main" val="3812580619"/>
                  </a:ext>
                </a:extLst>
              </a:tr>
            </a:tbl>
          </a:graphicData>
        </a:graphic>
      </p:graphicFrame>
    </p:spTree>
    <p:extLst>
      <p:ext uri="{BB962C8B-B14F-4D97-AF65-F5344CB8AC3E}">
        <p14:creationId xmlns:p14="http://schemas.microsoft.com/office/powerpoint/2010/main" val="1325385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1487</Words>
  <Application>Microsoft Office PowerPoint</Application>
  <PresentationFormat>Widescreen</PresentationFormat>
  <Paragraphs>229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SOIL QUALITY </vt:lpstr>
      <vt:lpstr>Soil Quality – Introduction.</vt:lpstr>
      <vt:lpstr>Study Area </vt:lpstr>
      <vt:lpstr>Objectives : </vt:lpstr>
      <vt:lpstr>pH value test</vt:lpstr>
      <vt:lpstr>Percolation test :</vt:lpstr>
      <vt:lpstr>PowerPoint Presentation</vt:lpstr>
      <vt:lpstr>Observation of pH value test :-</vt:lpstr>
      <vt:lpstr>Percolation test results :</vt:lpstr>
      <vt:lpstr>N.P.K test</vt:lpstr>
      <vt:lpstr>Phosphorous test</vt:lpstr>
      <vt:lpstr>Potassium test</vt:lpstr>
      <vt:lpstr>Moisture Test</vt:lpstr>
      <vt:lpstr>N.P.K test</vt:lpstr>
      <vt:lpstr>Soil Health Card </vt:lpstr>
      <vt:lpstr>Moisture Test</vt:lpstr>
      <vt:lpstr>PowerPoint Presentation</vt:lpstr>
      <vt:lpstr>PowerPoint Presentation</vt:lpstr>
      <vt:lpstr>Result and discussion : </vt:lpstr>
      <vt:lpstr>Conclusion : </vt:lpstr>
      <vt:lpstr>Acknowledgements : </vt:lpstr>
      <vt:lpstr>PowerPoint Presentation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Dubey, Rajesh (623)</dc:creator>
  <cp:lastModifiedBy>Janya Rachuru</cp:lastModifiedBy>
  <cp:revision>22</cp:revision>
  <dcterms:created xsi:type="dcterms:W3CDTF">2022-11-30T12:47:36Z</dcterms:created>
  <dcterms:modified xsi:type="dcterms:W3CDTF">2022-12-08T01:28:31Z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4dbb1d-991d-4bbd-aad5-33bac1d8ffaf_Enabled">
    <vt:lpwstr>true</vt:lpwstr>
  </property>
  <property fmtid="{D5CDD505-2E9C-101B-9397-08002B2CF9AE}" pid="3" name="MSIP_Label_924dbb1d-991d-4bbd-aad5-33bac1d8ffaf_SetDate">
    <vt:lpwstr>2022-12-07T17:14:30Z</vt:lpwstr>
  </property>
  <property fmtid="{D5CDD505-2E9C-101B-9397-08002B2CF9AE}" pid="4" name="MSIP_Label_924dbb1d-991d-4bbd-aad5-33bac1d8ffaf_Method">
    <vt:lpwstr>Standard</vt:lpwstr>
  </property>
  <property fmtid="{D5CDD505-2E9C-101B-9397-08002B2CF9AE}" pid="5" name="MSIP_Label_924dbb1d-991d-4bbd-aad5-33bac1d8ffaf_Name">
    <vt:lpwstr>924dbb1d-991d-4bbd-aad5-33bac1d8ffaf</vt:lpwstr>
  </property>
  <property fmtid="{D5CDD505-2E9C-101B-9397-08002B2CF9AE}" pid="6" name="MSIP_Label_924dbb1d-991d-4bbd-aad5-33bac1d8ffaf_SiteId">
    <vt:lpwstr>9652d7c2-1ccf-4940-8151-4a92bd474ed0</vt:lpwstr>
  </property>
  <property fmtid="{D5CDD505-2E9C-101B-9397-08002B2CF9AE}" pid="7" name="MSIP_Label_924dbb1d-991d-4bbd-aad5-33bac1d8ffaf_ActionId">
    <vt:lpwstr>beafa1b0-fb15-4246-a096-57f37f748abc</vt:lpwstr>
  </property>
  <property fmtid="{D5CDD505-2E9C-101B-9397-08002B2CF9AE}" pid="8" name="MSIP_Label_924dbb1d-991d-4bbd-aad5-33bac1d8ffaf_ContentBits">
    <vt:lpwstr>1</vt:lpwstr>
  </property>
</Properties>
</file>