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4" r:id="rId1"/>
  </p:sldMasterIdLst>
  <p:notesMasterIdLst>
    <p:notesMasterId r:id="rId16"/>
  </p:notesMasterIdLst>
  <p:sldIdLst>
    <p:sldId id="272" r:id="rId2"/>
    <p:sldId id="263" r:id="rId3"/>
    <p:sldId id="273" r:id="rId4"/>
    <p:sldId id="257" r:id="rId5"/>
    <p:sldId id="256" r:id="rId6"/>
    <p:sldId id="275" r:id="rId7"/>
    <p:sldId id="277" r:id="rId8"/>
    <p:sldId id="265" r:id="rId9"/>
    <p:sldId id="268" r:id="rId10"/>
    <p:sldId id="261" r:id="rId11"/>
    <p:sldId id="271" r:id="rId12"/>
    <p:sldId id="260"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09D7B-B135-4059-AA75-544C1D7A9FE8}" type="datetimeFigureOut">
              <a:rPr lang="en-IN" smtClean="0"/>
              <a:t>14-12-2022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97538-171E-40DE-B80C-44EE748F5736}" type="slidenum">
              <a:rPr lang="en-IN" smtClean="0"/>
              <a:t>‹#›</a:t>
            </a:fld>
            <a:endParaRPr lang="en-IN" dirty="0"/>
          </a:p>
        </p:txBody>
      </p:sp>
    </p:spTree>
    <p:extLst>
      <p:ext uri="{BB962C8B-B14F-4D97-AF65-F5344CB8AC3E}">
        <p14:creationId xmlns:p14="http://schemas.microsoft.com/office/powerpoint/2010/main" val="209647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090B-850B-C6D1-392B-195C29E1B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DAC8F8D-0D7D-B9FA-3EF5-C617BFCE2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D4937EA-EB85-8260-27D1-11EF09B8FDFF}"/>
              </a:ext>
            </a:extLst>
          </p:cNvPr>
          <p:cNvSpPr>
            <a:spLocks noGrp="1"/>
          </p:cNvSpPr>
          <p:nvPr>
            <p:ph type="dt" sz="half" idx="10"/>
          </p:nvPr>
        </p:nvSpPr>
        <p:spPr/>
        <p:txBody>
          <a:bodyPr/>
          <a:lstStyle/>
          <a:p>
            <a:fld id="{36FEC86A-F5B5-4418-9AA6-8E675F5E3AD8}" type="datetime1">
              <a:rPr lang="en-US" smtClean="0"/>
              <a:t>12/14/2022</a:t>
            </a:fld>
            <a:endParaRPr lang="en-US" dirty="0"/>
          </a:p>
        </p:txBody>
      </p:sp>
      <p:sp>
        <p:nvSpPr>
          <p:cNvPr id="5" name="Footer Placeholder 4">
            <a:extLst>
              <a:ext uri="{FF2B5EF4-FFF2-40B4-BE49-F238E27FC236}">
                <a16:creationId xmlns:a16="http://schemas.microsoft.com/office/drawing/2014/main" id="{53E9F93A-6ABB-68DF-016A-A73E0E2B1C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CCC2AD-A554-5849-3D9C-709EA9C959B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1379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7109-4C61-93FE-410E-44EEA3E7248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9503163-1059-7B6F-78D8-3E6985B9C1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D73A92-F759-32C3-3A84-04A7D7A0A41A}"/>
              </a:ext>
            </a:extLst>
          </p:cNvPr>
          <p:cNvSpPr>
            <a:spLocks noGrp="1"/>
          </p:cNvSpPr>
          <p:nvPr>
            <p:ph type="dt" sz="half" idx="10"/>
          </p:nvPr>
        </p:nvSpPr>
        <p:spPr/>
        <p:txBody>
          <a:bodyPr/>
          <a:lstStyle/>
          <a:p>
            <a:fld id="{BE64AFF9-9594-4691-8ECD-660FAC0E8871}" type="datetime1">
              <a:rPr lang="en-US" smtClean="0"/>
              <a:t>12/14/2022</a:t>
            </a:fld>
            <a:endParaRPr lang="en-US" dirty="0"/>
          </a:p>
        </p:txBody>
      </p:sp>
      <p:sp>
        <p:nvSpPr>
          <p:cNvPr id="5" name="Footer Placeholder 4">
            <a:extLst>
              <a:ext uri="{FF2B5EF4-FFF2-40B4-BE49-F238E27FC236}">
                <a16:creationId xmlns:a16="http://schemas.microsoft.com/office/drawing/2014/main" id="{3B42DA9F-B1B0-7533-D374-37B7FF74C4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6591E4-E16C-2A84-D533-5CF7495FE32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491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5C8F8-390C-BC0F-741C-CBE388F8D3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2C8CB5E-BA79-2CCA-449C-C01FD09490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DEB5C53-FB34-D2AB-E180-60428A46D1F1}"/>
              </a:ext>
            </a:extLst>
          </p:cNvPr>
          <p:cNvSpPr>
            <a:spLocks noGrp="1"/>
          </p:cNvSpPr>
          <p:nvPr>
            <p:ph type="dt" sz="half" idx="10"/>
          </p:nvPr>
        </p:nvSpPr>
        <p:spPr/>
        <p:txBody>
          <a:bodyPr/>
          <a:lstStyle/>
          <a:p>
            <a:fld id="{7526A92B-8AA6-41D7-83B1-8DB010F8B5D8}" type="datetime1">
              <a:rPr lang="en-US" smtClean="0"/>
              <a:t>12/14/2022</a:t>
            </a:fld>
            <a:endParaRPr lang="en-US" dirty="0"/>
          </a:p>
        </p:txBody>
      </p:sp>
      <p:sp>
        <p:nvSpPr>
          <p:cNvPr id="5" name="Footer Placeholder 4">
            <a:extLst>
              <a:ext uri="{FF2B5EF4-FFF2-40B4-BE49-F238E27FC236}">
                <a16:creationId xmlns:a16="http://schemas.microsoft.com/office/drawing/2014/main" id="{520BF86D-81D1-3229-02C8-E8A3ACBD02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5F5D62-757E-0595-D6A7-792B9136171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139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3B17-7E14-0752-2449-07E47B728AF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D369A48-B71A-C13C-71AB-965EE52589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AA91DC-263C-02C1-5082-598FA09BF027}"/>
              </a:ext>
            </a:extLst>
          </p:cNvPr>
          <p:cNvSpPr>
            <a:spLocks noGrp="1"/>
          </p:cNvSpPr>
          <p:nvPr>
            <p:ph type="dt" sz="half" idx="10"/>
          </p:nvPr>
        </p:nvSpPr>
        <p:spPr/>
        <p:txBody>
          <a:bodyPr/>
          <a:lstStyle/>
          <a:p>
            <a:fld id="{75BE8C9A-9FF1-447A-A399-4B02AB54B250}" type="datetime1">
              <a:rPr lang="en-US" smtClean="0"/>
              <a:t>12/14/2022</a:t>
            </a:fld>
            <a:endParaRPr lang="en-US" dirty="0"/>
          </a:p>
        </p:txBody>
      </p:sp>
      <p:sp>
        <p:nvSpPr>
          <p:cNvPr id="5" name="Footer Placeholder 4">
            <a:extLst>
              <a:ext uri="{FF2B5EF4-FFF2-40B4-BE49-F238E27FC236}">
                <a16:creationId xmlns:a16="http://schemas.microsoft.com/office/drawing/2014/main" id="{A8D73A3F-B2FF-40A6-59FA-064FAC3E64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191CC8-C616-86A1-5834-88FBD7C2278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096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D295-F54F-822E-7F03-7F02628D49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8711697-5FEE-F533-7997-62E44ADE7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83A744-BCF3-6DFF-FAD4-9DC334135E40}"/>
              </a:ext>
            </a:extLst>
          </p:cNvPr>
          <p:cNvSpPr>
            <a:spLocks noGrp="1"/>
          </p:cNvSpPr>
          <p:nvPr>
            <p:ph type="dt" sz="half" idx="10"/>
          </p:nvPr>
        </p:nvSpPr>
        <p:spPr/>
        <p:txBody>
          <a:bodyPr/>
          <a:lstStyle/>
          <a:p>
            <a:fld id="{EDAC56F0-A6B1-4D63-9F15-D362DB739187}" type="datetime1">
              <a:rPr lang="en-US" smtClean="0"/>
              <a:t>12/14/2022</a:t>
            </a:fld>
            <a:endParaRPr lang="en-US" dirty="0"/>
          </a:p>
        </p:txBody>
      </p:sp>
      <p:sp>
        <p:nvSpPr>
          <p:cNvPr id="5" name="Footer Placeholder 4">
            <a:extLst>
              <a:ext uri="{FF2B5EF4-FFF2-40B4-BE49-F238E27FC236}">
                <a16:creationId xmlns:a16="http://schemas.microsoft.com/office/drawing/2014/main" id="{E7F7475F-F12B-CE25-72AC-EC7CB4603A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46F2FE-725B-36A3-DA84-6BF848F5341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7118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A1F-1975-5ABE-6AFE-1E8B1CBC89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75951C7-710C-52DA-B68E-FFDBA8C0D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D15F87F-A545-3045-E04E-CC1FE6E643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89A3ABA-24D5-F251-2478-5B80AEE396D7}"/>
              </a:ext>
            </a:extLst>
          </p:cNvPr>
          <p:cNvSpPr>
            <a:spLocks noGrp="1"/>
          </p:cNvSpPr>
          <p:nvPr>
            <p:ph type="dt" sz="half" idx="10"/>
          </p:nvPr>
        </p:nvSpPr>
        <p:spPr/>
        <p:txBody>
          <a:bodyPr/>
          <a:lstStyle/>
          <a:p>
            <a:fld id="{83BDA248-273E-48A6-9AC5-6F17854ECC89}" type="datetime1">
              <a:rPr lang="en-US" smtClean="0"/>
              <a:t>12/14/2022</a:t>
            </a:fld>
            <a:endParaRPr lang="en-US" dirty="0"/>
          </a:p>
        </p:txBody>
      </p:sp>
      <p:sp>
        <p:nvSpPr>
          <p:cNvPr id="6" name="Footer Placeholder 5">
            <a:extLst>
              <a:ext uri="{FF2B5EF4-FFF2-40B4-BE49-F238E27FC236}">
                <a16:creationId xmlns:a16="http://schemas.microsoft.com/office/drawing/2014/main" id="{F380CB82-E4F8-D0C4-9BBC-10D34F00AF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06A283-2028-DE10-1F07-6C6431EC5759}"/>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167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F056D-7D0E-612A-5A5A-95C5D8ACD08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B8368C1-727B-A3D0-0B95-F31ABCE2C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8DA638-182C-D7B9-93A3-06FCE19E01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D60BE74-7162-C5DB-20D9-CB410CFC9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1B0870-359A-CFC8-F834-79CE398972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CB17E9E-644B-3687-EF2C-A1E50FDE8A26}"/>
              </a:ext>
            </a:extLst>
          </p:cNvPr>
          <p:cNvSpPr>
            <a:spLocks noGrp="1"/>
          </p:cNvSpPr>
          <p:nvPr>
            <p:ph type="dt" sz="half" idx="10"/>
          </p:nvPr>
        </p:nvSpPr>
        <p:spPr/>
        <p:txBody>
          <a:bodyPr/>
          <a:lstStyle/>
          <a:p>
            <a:fld id="{E385FADA-B510-482F-A730-3FA4273CEB58}" type="datetime1">
              <a:rPr lang="en-US" smtClean="0"/>
              <a:t>12/14/2022</a:t>
            </a:fld>
            <a:endParaRPr lang="en-US" dirty="0"/>
          </a:p>
        </p:txBody>
      </p:sp>
      <p:sp>
        <p:nvSpPr>
          <p:cNvPr id="8" name="Footer Placeholder 7">
            <a:extLst>
              <a:ext uri="{FF2B5EF4-FFF2-40B4-BE49-F238E27FC236}">
                <a16:creationId xmlns:a16="http://schemas.microsoft.com/office/drawing/2014/main" id="{DDC23071-FDDF-7839-846F-43CB71646B3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3D89FAA-0444-31B6-0C25-45E0BECFF63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809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0BA4-3C42-DC36-C15C-A573C9AEF28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A5F1E7B-2F4F-B076-0B56-B080DBA418E3}"/>
              </a:ext>
            </a:extLst>
          </p:cNvPr>
          <p:cNvSpPr>
            <a:spLocks noGrp="1"/>
          </p:cNvSpPr>
          <p:nvPr>
            <p:ph type="dt" sz="half" idx="10"/>
          </p:nvPr>
        </p:nvSpPr>
        <p:spPr/>
        <p:txBody>
          <a:bodyPr/>
          <a:lstStyle/>
          <a:p>
            <a:fld id="{AE94FB12-2897-40E2-9CE0-E56574A9E1FC}" type="datetime1">
              <a:rPr lang="en-US" smtClean="0"/>
              <a:t>12/14/2022</a:t>
            </a:fld>
            <a:endParaRPr lang="en-US" dirty="0"/>
          </a:p>
        </p:txBody>
      </p:sp>
      <p:sp>
        <p:nvSpPr>
          <p:cNvPr id="4" name="Footer Placeholder 3">
            <a:extLst>
              <a:ext uri="{FF2B5EF4-FFF2-40B4-BE49-F238E27FC236}">
                <a16:creationId xmlns:a16="http://schemas.microsoft.com/office/drawing/2014/main" id="{645C0FF8-BE7F-E9D2-9C12-38B9BCE54C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5B050C-9285-0685-E415-5F8A363B76B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704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9B86C-69E6-18B4-A652-9E453E707B23}"/>
              </a:ext>
            </a:extLst>
          </p:cNvPr>
          <p:cNvSpPr>
            <a:spLocks noGrp="1"/>
          </p:cNvSpPr>
          <p:nvPr>
            <p:ph type="dt" sz="half" idx="10"/>
          </p:nvPr>
        </p:nvSpPr>
        <p:spPr/>
        <p:txBody>
          <a:bodyPr/>
          <a:lstStyle/>
          <a:p>
            <a:fld id="{6BFDF8AF-67C6-4D96-AD05-332446A8D16C}" type="datetime1">
              <a:rPr lang="en-US" smtClean="0"/>
              <a:t>12/14/2022</a:t>
            </a:fld>
            <a:endParaRPr lang="en-US" dirty="0"/>
          </a:p>
        </p:txBody>
      </p:sp>
      <p:sp>
        <p:nvSpPr>
          <p:cNvPr id="3" name="Footer Placeholder 2">
            <a:extLst>
              <a:ext uri="{FF2B5EF4-FFF2-40B4-BE49-F238E27FC236}">
                <a16:creationId xmlns:a16="http://schemas.microsoft.com/office/drawing/2014/main" id="{36259285-9D22-CB76-A4A8-C566B8D1EF0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702200-5172-33C1-408F-607CE1022FF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825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9EC9-25CA-A983-F38D-158C88E26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BBF3CB6-8926-3E5F-7A23-8800F3E4F3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E595C13-F4AF-BD49-4DA0-CA9393B0E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B9638-027D-114A-805F-B084B4FA66BB}"/>
              </a:ext>
            </a:extLst>
          </p:cNvPr>
          <p:cNvSpPr>
            <a:spLocks noGrp="1"/>
          </p:cNvSpPr>
          <p:nvPr>
            <p:ph type="dt" sz="half" idx="10"/>
          </p:nvPr>
        </p:nvSpPr>
        <p:spPr/>
        <p:txBody>
          <a:bodyPr/>
          <a:lstStyle/>
          <a:p>
            <a:fld id="{AD32B9AA-BB1E-4012-B061-18FBB7AB21FF}" type="datetime1">
              <a:rPr lang="en-US" smtClean="0"/>
              <a:t>12/14/2022</a:t>
            </a:fld>
            <a:endParaRPr lang="en-US" dirty="0"/>
          </a:p>
        </p:txBody>
      </p:sp>
      <p:sp>
        <p:nvSpPr>
          <p:cNvPr id="6" name="Footer Placeholder 5">
            <a:extLst>
              <a:ext uri="{FF2B5EF4-FFF2-40B4-BE49-F238E27FC236}">
                <a16:creationId xmlns:a16="http://schemas.microsoft.com/office/drawing/2014/main" id="{DCF24A53-98C2-CC93-6642-FA21267148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8E7DC4-78D7-C895-B4BE-5394BCF9675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633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5885-78EA-CCFD-BB68-16240FA00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A3C42B7-1E52-4A38-8731-4CD7AE488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D3BBD964-17BE-0797-7F67-79C312645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03E919-12F1-9669-E571-3F783120CAF2}"/>
              </a:ext>
            </a:extLst>
          </p:cNvPr>
          <p:cNvSpPr>
            <a:spLocks noGrp="1"/>
          </p:cNvSpPr>
          <p:nvPr>
            <p:ph type="dt" sz="half" idx="10"/>
          </p:nvPr>
        </p:nvSpPr>
        <p:spPr/>
        <p:txBody>
          <a:bodyPr/>
          <a:lstStyle/>
          <a:p>
            <a:fld id="{7CB73289-AFAD-421A-8A1A-9015C5C33456}" type="datetime1">
              <a:rPr lang="en-US" smtClean="0"/>
              <a:t>12/14/2022</a:t>
            </a:fld>
            <a:endParaRPr lang="en-US" dirty="0"/>
          </a:p>
        </p:txBody>
      </p:sp>
      <p:sp>
        <p:nvSpPr>
          <p:cNvPr id="6" name="Footer Placeholder 5">
            <a:extLst>
              <a:ext uri="{FF2B5EF4-FFF2-40B4-BE49-F238E27FC236}">
                <a16:creationId xmlns:a16="http://schemas.microsoft.com/office/drawing/2014/main" id="{CD0FC501-1CFE-9599-5A24-AD5DDFECA4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813744-010A-F47A-DE06-BA5F4D9E1F4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467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C08C-B018-AD22-9B40-1BC4DB81B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AD764A4-558D-145C-8E59-5278D85B9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E2BD484-6B1D-B2E6-8F24-03860E694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2432C-7DE1-47FC-8D2E-08BA1C35725F}" type="datetime1">
              <a:rPr lang="en-US" smtClean="0"/>
              <a:t>12/14/2022</a:t>
            </a:fld>
            <a:endParaRPr lang="en-US" dirty="0"/>
          </a:p>
        </p:txBody>
      </p:sp>
      <p:sp>
        <p:nvSpPr>
          <p:cNvPr id="5" name="Footer Placeholder 4">
            <a:extLst>
              <a:ext uri="{FF2B5EF4-FFF2-40B4-BE49-F238E27FC236}">
                <a16:creationId xmlns:a16="http://schemas.microsoft.com/office/drawing/2014/main" id="{55F5F118-6064-1896-FFCA-ACC2F3818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1C7CEE-E3D5-EE67-90CE-5370C59874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702796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CA2BD0-2EE3-1DFB-FF05-3DE1E059028D}"/>
              </a:ext>
            </a:extLst>
          </p:cNvPr>
          <p:cNvPicPr>
            <a:picLocks noChangeAspect="1"/>
          </p:cNvPicPr>
          <p:nvPr/>
        </p:nvPicPr>
        <p:blipFill>
          <a:blip r:embed="rId2"/>
          <a:stretch>
            <a:fillRect/>
          </a:stretch>
        </p:blipFill>
        <p:spPr>
          <a:xfrm>
            <a:off x="8202553" y="4141064"/>
            <a:ext cx="3407959" cy="1390008"/>
          </a:xfrm>
          <a:prstGeom prst="rect">
            <a:avLst/>
          </a:prstGeom>
        </p:spPr>
      </p:pic>
      <p:pic>
        <p:nvPicPr>
          <p:cNvPr id="5" name="Picture 4">
            <a:extLst>
              <a:ext uri="{FF2B5EF4-FFF2-40B4-BE49-F238E27FC236}">
                <a16:creationId xmlns:a16="http://schemas.microsoft.com/office/drawing/2014/main" id="{C4CEFF51-D7E3-E734-F623-1A4E56456697}"/>
              </a:ext>
            </a:extLst>
          </p:cNvPr>
          <p:cNvPicPr>
            <a:picLocks noChangeAspect="1"/>
          </p:cNvPicPr>
          <p:nvPr/>
        </p:nvPicPr>
        <p:blipFill>
          <a:blip r:embed="rId3"/>
          <a:stretch>
            <a:fillRect/>
          </a:stretch>
        </p:blipFill>
        <p:spPr>
          <a:xfrm>
            <a:off x="177716" y="4416968"/>
            <a:ext cx="7620000" cy="838200"/>
          </a:xfrm>
          <a:prstGeom prst="rect">
            <a:avLst/>
          </a:prstGeom>
        </p:spPr>
      </p:pic>
      <p:sp>
        <p:nvSpPr>
          <p:cNvPr id="9" name="TextBox 8">
            <a:extLst>
              <a:ext uri="{FF2B5EF4-FFF2-40B4-BE49-F238E27FC236}">
                <a16:creationId xmlns:a16="http://schemas.microsoft.com/office/drawing/2014/main" id="{3C30FF51-A643-9E63-DB4B-377253575BBC}"/>
              </a:ext>
            </a:extLst>
          </p:cNvPr>
          <p:cNvSpPr txBox="1"/>
          <p:nvPr/>
        </p:nvSpPr>
        <p:spPr>
          <a:xfrm>
            <a:off x="1846556" y="92458"/>
            <a:ext cx="9516862" cy="1077218"/>
          </a:xfrm>
          <a:prstGeom prst="rect">
            <a:avLst/>
          </a:prstGeom>
          <a:noFill/>
        </p:spPr>
        <p:txBody>
          <a:bodyPr wrap="square" rtlCol="0">
            <a:spAutoFit/>
          </a:bodyPr>
          <a:lstStyle/>
          <a:p>
            <a:pPr algn="ctr"/>
            <a:r>
              <a:rPr lang="en-IN" sz="3200" b="1" u="sng" dirty="0">
                <a:latin typeface="Times New Roman" panose="02020603050405020304" pitchFamily="18" charset="0"/>
                <a:cs typeface="Times New Roman" panose="02020603050405020304" pitchFamily="18" charset="0"/>
              </a:rPr>
              <a:t>MECHANICAL  APPROACH  TOWARDS    CLEANING  WATER BODIES</a:t>
            </a:r>
          </a:p>
        </p:txBody>
      </p:sp>
      <p:sp>
        <p:nvSpPr>
          <p:cNvPr id="11" name="TextBox 10">
            <a:extLst>
              <a:ext uri="{FF2B5EF4-FFF2-40B4-BE49-F238E27FC236}">
                <a16:creationId xmlns:a16="http://schemas.microsoft.com/office/drawing/2014/main" id="{9F0D0917-14D0-146B-B609-5DFCCC79EEBF}"/>
              </a:ext>
            </a:extLst>
          </p:cNvPr>
          <p:cNvSpPr txBox="1"/>
          <p:nvPr/>
        </p:nvSpPr>
        <p:spPr>
          <a:xfrm>
            <a:off x="943252" y="1727307"/>
            <a:ext cx="5031420" cy="1692771"/>
          </a:xfrm>
          <a:prstGeom prst="rect">
            <a:avLst/>
          </a:prstGeom>
          <a:noFill/>
        </p:spPr>
        <p:txBody>
          <a:bodyPr wrap="square">
            <a:spAutoFit/>
          </a:bodyPr>
          <a:lstStyle/>
          <a:p>
            <a:r>
              <a:rPr lang="en-IN" sz="2600" dirty="0">
                <a:latin typeface="Times New Roman" panose="02020603050405020304" pitchFamily="18" charset="0"/>
                <a:cs typeface="Times New Roman" panose="02020603050405020304" pitchFamily="18" charset="0"/>
              </a:rPr>
              <a:t>By:</a:t>
            </a:r>
          </a:p>
          <a:p>
            <a:r>
              <a:rPr lang="en-IN" sz="2600" dirty="0">
                <a:latin typeface="Times New Roman" panose="02020603050405020304" pitchFamily="18" charset="0"/>
                <a:cs typeface="Times New Roman" panose="02020603050405020304" pitchFamily="18" charset="0"/>
              </a:rPr>
              <a:t>Rajath Hegde  </a:t>
            </a:r>
          </a:p>
          <a:p>
            <a:r>
              <a:rPr lang="en-IN" sz="2600" dirty="0">
                <a:latin typeface="Times New Roman" panose="02020603050405020304" pitchFamily="18" charset="0"/>
                <a:cs typeface="Times New Roman" panose="02020603050405020304" pitchFamily="18" charset="0"/>
              </a:rPr>
              <a:t>Dhruthi Rao </a:t>
            </a:r>
          </a:p>
          <a:p>
            <a:r>
              <a:rPr lang="en-IN" sz="2600" dirty="0">
                <a:latin typeface="Times New Roman" panose="02020603050405020304" pitchFamily="18" charset="0"/>
                <a:cs typeface="Times New Roman" panose="02020603050405020304" pitchFamily="18" charset="0"/>
              </a:rPr>
              <a:t>Dhrithi Bhat</a:t>
            </a:r>
          </a:p>
        </p:txBody>
      </p:sp>
      <p:sp>
        <p:nvSpPr>
          <p:cNvPr id="12" name="TextBox 11">
            <a:extLst>
              <a:ext uri="{FF2B5EF4-FFF2-40B4-BE49-F238E27FC236}">
                <a16:creationId xmlns:a16="http://schemas.microsoft.com/office/drawing/2014/main" id="{0B11D2B0-B2B1-FE36-5952-14B605796EAB}"/>
              </a:ext>
            </a:extLst>
          </p:cNvPr>
          <p:cNvSpPr txBox="1"/>
          <p:nvPr/>
        </p:nvSpPr>
        <p:spPr>
          <a:xfrm>
            <a:off x="572177" y="6067392"/>
            <a:ext cx="1855433" cy="369332"/>
          </a:xfrm>
          <a:prstGeom prst="rect">
            <a:avLst/>
          </a:prstGeom>
          <a:noFill/>
        </p:spPr>
        <p:txBody>
          <a:bodyPr wrap="square" rtlCol="0">
            <a:spAutoFit/>
          </a:bodyPr>
          <a:lstStyle/>
          <a:p>
            <a:endParaRPr lang="en-IN" dirty="0"/>
          </a:p>
        </p:txBody>
      </p:sp>
      <p:pic>
        <p:nvPicPr>
          <p:cNvPr id="13" name="Picture 12">
            <a:extLst>
              <a:ext uri="{FF2B5EF4-FFF2-40B4-BE49-F238E27FC236}">
                <a16:creationId xmlns:a16="http://schemas.microsoft.com/office/drawing/2014/main" id="{C1A51EE5-005F-6724-3778-8B62E8BA995E}"/>
              </a:ext>
            </a:extLst>
          </p:cNvPr>
          <p:cNvPicPr>
            <a:picLocks noChangeAspect="1"/>
          </p:cNvPicPr>
          <p:nvPr/>
        </p:nvPicPr>
        <p:blipFill>
          <a:blip r:embed="rId4"/>
          <a:stretch>
            <a:fillRect/>
          </a:stretch>
        </p:blipFill>
        <p:spPr>
          <a:xfrm>
            <a:off x="177716" y="96950"/>
            <a:ext cx="11887200" cy="6761050"/>
          </a:xfrm>
          <a:prstGeom prst="rect">
            <a:avLst/>
          </a:prstGeom>
        </p:spPr>
      </p:pic>
      <p:sp>
        <p:nvSpPr>
          <p:cNvPr id="6" name="Footer Placeholder 5"/>
          <p:cNvSpPr>
            <a:spLocks noGrp="1"/>
          </p:cNvSpPr>
          <p:nvPr>
            <p:ph type="ftr" sz="quarter" idx="11"/>
          </p:nvPr>
        </p:nvSpPr>
        <p:spPr/>
        <p:txBody>
          <a:bodyPr/>
          <a:lstStyle/>
          <a:p>
            <a:r>
              <a:rPr lang="en-US" sz="1800" b="1" dirty="0">
                <a:solidFill>
                  <a:schemeClr val="accent1">
                    <a:lumMod val="50000"/>
                  </a:schemeClr>
                </a:solidFill>
              </a:rPr>
              <a:t>1</a:t>
            </a:r>
          </a:p>
        </p:txBody>
      </p:sp>
    </p:spTree>
    <p:extLst>
      <p:ext uri="{BB962C8B-B14F-4D97-AF65-F5344CB8AC3E}">
        <p14:creationId xmlns:p14="http://schemas.microsoft.com/office/powerpoint/2010/main" val="86729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4471B7-5FEF-4DB7-0D30-F6F30C67FBBA}"/>
              </a:ext>
            </a:extLst>
          </p:cNvPr>
          <p:cNvSpPr/>
          <p:nvPr/>
        </p:nvSpPr>
        <p:spPr>
          <a:xfrm>
            <a:off x="153881" y="119850"/>
            <a:ext cx="11884240" cy="661830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Content Placeholder 3"/>
          <p:cNvSpPr>
            <a:spLocks noGrp="1"/>
          </p:cNvSpPr>
          <p:nvPr>
            <p:ph idx="1"/>
          </p:nvPr>
        </p:nvSpPr>
        <p:spPr>
          <a:xfrm>
            <a:off x="5676405" y="238682"/>
            <a:ext cx="5011387" cy="985652"/>
          </a:xfrm>
        </p:spPr>
        <p:txBody>
          <a:bodyPr>
            <a:normAutofit/>
          </a:bodyPr>
          <a:lstStyle/>
          <a:p>
            <a:pPr marL="0" indent="0">
              <a:buNone/>
            </a:pPr>
            <a:r>
              <a:rPr lang="en-US" sz="36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Remote Sensing Controls</a:t>
            </a:r>
            <a:endParaRPr lang="en-IN" sz="36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3" y="398203"/>
            <a:ext cx="4029192" cy="2839897"/>
          </a:xfrm>
          <a:prstGeom prst="rect">
            <a:avLst/>
          </a:prstGeom>
        </p:spPr>
      </p:pic>
      <p:sp>
        <p:nvSpPr>
          <p:cNvPr id="6" name="TextBox 5"/>
          <p:cNvSpPr txBox="1"/>
          <p:nvPr/>
        </p:nvSpPr>
        <p:spPr>
          <a:xfrm>
            <a:off x="5438898" y="1616219"/>
            <a:ext cx="5842660"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Remote sensing is an easy method of redirecting data without any interference.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Easily command-able.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are 2 ways by which it can work:</a:t>
            </a:r>
          </a:p>
          <a:p>
            <a:r>
              <a:rPr lang="en-US" dirty="0">
                <a:latin typeface="Times New Roman" panose="02020603050405020304" pitchFamily="18" charset="0"/>
                <a:cs typeface="Times New Roman" panose="02020603050405020304" pitchFamily="18" charset="0"/>
              </a:rPr>
              <a:t>1} The natural radiation </a:t>
            </a:r>
          </a:p>
          <a:p>
            <a:r>
              <a:rPr lang="en-US" dirty="0">
                <a:latin typeface="Times New Roman" panose="02020603050405020304" pitchFamily="18" charset="0"/>
                <a:cs typeface="Times New Roman" panose="02020603050405020304" pitchFamily="18" charset="0"/>
              </a:rPr>
              <a:t>2} Signal sending remote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Natural radiation, solar waves can be used to make the machine work in day or night.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Signal sending remote can be used to send signals to a satellite to redirect the info to the machine.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this way, we can on or off the machine whenever we need.</a:t>
            </a:r>
            <a:endParaRPr lang="en-IN"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43" y="3301339"/>
            <a:ext cx="4029192" cy="3242289"/>
          </a:xfrm>
          <a:prstGeom prst="rect">
            <a:avLst/>
          </a:prstGeom>
        </p:spPr>
      </p:pic>
      <p:sp>
        <p:nvSpPr>
          <p:cNvPr id="8" name="Footer Placeholder 7"/>
          <p:cNvSpPr>
            <a:spLocks noGrp="1"/>
          </p:cNvSpPr>
          <p:nvPr>
            <p:ph type="ftr" sz="quarter" idx="11"/>
          </p:nvPr>
        </p:nvSpPr>
        <p:spPr/>
        <p:txBody>
          <a:bodyPr/>
          <a:lstStyle/>
          <a:p>
            <a:r>
              <a:rPr lang="en-US" sz="1800" b="1" dirty="0">
                <a:solidFill>
                  <a:schemeClr val="accent1">
                    <a:lumMod val="50000"/>
                  </a:schemeClr>
                </a:solidFill>
              </a:rPr>
              <a:t>10</a:t>
            </a:r>
          </a:p>
        </p:txBody>
      </p:sp>
    </p:spTree>
    <p:extLst>
      <p:ext uri="{BB962C8B-B14F-4D97-AF65-F5344CB8AC3E}">
        <p14:creationId xmlns:p14="http://schemas.microsoft.com/office/powerpoint/2010/main" val="279559309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835226-8857-6F92-974F-DDF50C7CD171}"/>
              </a:ext>
            </a:extLst>
          </p:cNvPr>
          <p:cNvPicPr>
            <a:picLocks noChangeAspect="1"/>
          </p:cNvPicPr>
          <p:nvPr/>
        </p:nvPicPr>
        <p:blipFill>
          <a:blip r:embed="rId2"/>
          <a:stretch>
            <a:fillRect/>
          </a:stretch>
        </p:blipFill>
        <p:spPr>
          <a:xfrm>
            <a:off x="2001822" y="1614307"/>
            <a:ext cx="2334970" cy="1963082"/>
          </a:xfrm>
          <a:prstGeom prst="rect">
            <a:avLst/>
          </a:prstGeom>
        </p:spPr>
      </p:pic>
      <p:pic>
        <p:nvPicPr>
          <p:cNvPr id="4" name="Picture 3">
            <a:extLst>
              <a:ext uri="{FF2B5EF4-FFF2-40B4-BE49-F238E27FC236}">
                <a16:creationId xmlns:a16="http://schemas.microsoft.com/office/drawing/2014/main" id="{6D42462F-51D2-4D84-1CB1-45BA3A670BE5}"/>
              </a:ext>
            </a:extLst>
          </p:cNvPr>
          <p:cNvPicPr>
            <a:picLocks noChangeAspect="1"/>
          </p:cNvPicPr>
          <p:nvPr/>
        </p:nvPicPr>
        <p:blipFill>
          <a:blip r:embed="rId3"/>
          <a:stretch>
            <a:fillRect/>
          </a:stretch>
        </p:blipFill>
        <p:spPr>
          <a:xfrm>
            <a:off x="7217914" y="1030148"/>
            <a:ext cx="2853175" cy="2676376"/>
          </a:xfrm>
          <a:prstGeom prst="rect">
            <a:avLst/>
          </a:prstGeom>
        </p:spPr>
      </p:pic>
      <p:sp>
        <p:nvSpPr>
          <p:cNvPr id="6" name="TextBox 5">
            <a:extLst>
              <a:ext uri="{FF2B5EF4-FFF2-40B4-BE49-F238E27FC236}">
                <a16:creationId xmlns:a16="http://schemas.microsoft.com/office/drawing/2014/main" id="{B25EE80E-A53E-72E4-0309-52A23EB97811}"/>
              </a:ext>
            </a:extLst>
          </p:cNvPr>
          <p:cNvSpPr txBox="1"/>
          <p:nvPr/>
        </p:nvSpPr>
        <p:spPr>
          <a:xfrm>
            <a:off x="2236706" y="4074358"/>
            <a:ext cx="1897602" cy="1200329"/>
          </a:xfrm>
          <a:prstGeom prst="rect">
            <a:avLst/>
          </a:prstGeom>
          <a:noFill/>
        </p:spPr>
        <p:txBody>
          <a:bodyPr wrap="square">
            <a:spAutoFit/>
          </a:bodyPr>
          <a:lstStyle/>
          <a:p>
            <a:r>
              <a:rPr lang="en-US" dirty="0"/>
              <a:t>The whole water body can be cleaned in a span of 2 - 4 months.</a:t>
            </a:r>
          </a:p>
        </p:txBody>
      </p:sp>
      <p:sp>
        <p:nvSpPr>
          <p:cNvPr id="10" name="TextBox 9">
            <a:extLst>
              <a:ext uri="{FF2B5EF4-FFF2-40B4-BE49-F238E27FC236}">
                <a16:creationId xmlns:a16="http://schemas.microsoft.com/office/drawing/2014/main" id="{38D662C6-0CBB-5D57-FE6D-3B093F618896}"/>
              </a:ext>
            </a:extLst>
          </p:cNvPr>
          <p:cNvSpPr txBox="1"/>
          <p:nvPr/>
        </p:nvSpPr>
        <p:spPr>
          <a:xfrm>
            <a:off x="7522587" y="4091818"/>
            <a:ext cx="2243830" cy="923330"/>
          </a:xfrm>
          <a:prstGeom prst="rect">
            <a:avLst/>
          </a:prstGeom>
          <a:noFill/>
        </p:spPr>
        <p:txBody>
          <a:bodyPr wrap="square">
            <a:spAutoFit/>
          </a:bodyPr>
          <a:lstStyle/>
          <a:p>
            <a:r>
              <a:rPr lang="en-US" dirty="0"/>
              <a:t>Once adapted to the drainage system, it is an investment.</a:t>
            </a:r>
          </a:p>
        </p:txBody>
      </p:sp>
      <p:sp>
        <p:nvSpPr>
          <p:cNvPr id="11" name="TextBox 10">
            <a:extLst>
              <a:ext uri="{FF2B5EF4-FFF2-40B4-BE49-F238E27FC236}">
                <a16:creationId xmlns:a16="http://schemas.microsoft.com/office/drawing/2014/main" id="{0A7D3E2F-59BB-40D0-5A74-FA306FE68B7C}"/>
              </a:ext>
            </a:extLst>
          </p:cNvPr>
          <p:cNvSpPr txBox="1"/>
          <p:nvPr/>
        </p:nvSpPr>
        <p:spPr>
          <a:xfrm>
            <a:off x="4438835" y="275208"/>
            <a:ext cx="3083752" cy="523220"/>
          </a:xfrm>
          <a:prstGeom prst="rect">
            <a:avLst/>
          </a:prstGeom>
          <a:noFill/>
        </p:spPr>
        <p:txBody>
          <a:bodyPr wrap="square" rtlCol="0">
            <a:spAutoFit/>
          </a:bodyPr>
          <a:lstStyle/>
          <a:p>
            <a:pPr algn="ctr"/>
            <a:r>
              <a:rPr lang="en-IN" sz="2800" b="1" u="sng" dirty="0"/>
              <a:t>ADVANTAGES</a:t>
            </a:r>
          </a:p>
        </p:txBody>
      </p:sp>
      <p:sp>
        <p:nvSpPr>
          <p:cNvPr id="5" name="Rectangle 4">
            <a:extLst>
              <a:ext uri="{FF2B5EF4-FFF2-40B4-BE49-F238E27FC236}">
                <a16:creationId xmlns:a16="http://schemas.microsoft.com/office/drawing/2014/main" id="{1C833DCD-FD53-DA7B-F47C-2F9747D57E7D}"/>
              </a:ext>
            </a:extLst>
          </p:cNvPr>
          <p:cNvSpPr/>
          <p:nvPr/>
        </p:nvSpPr>
        <p:spPr>
          <a:xfrm>
            <a:off x="106532" y="115410"/>
            <a:ext cx="11931588" cy="66316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Footer Placeholder 6"/>
          <p:cNvSpPr>
            <a:spLocks noGrp="1"/>
          </p:cNvSpPr>
          <p:nvPr>
            <p:ph type="ftr" sz="quarter" idx="11"/>
          </p:nvPr>
        </p:nvSpPr>
        <p:spPr/>
        <p:txBody>
          <a:bodyPr/>
          <a:lstStyle/>
          <a:p>
            <a:r>
              <a:rPr lang="en-US" sz="1800" b="1" dirty="0">
                <a:solidFill>
                  <a:schemeClr val="accent1">
                    <a:lumMod val="50000"/>
                  </a:schemeClr>
                </a:solidFill>
              </a:rPr>
              <a:t>11</a:t>
            </a:r>
          </a:p>
        </p:txBody>
      </p:sp>
    </p:spTree>
    <p:extLst>
      <p:ext uri="{BB962C8B-B14F-4D97-AF65-F5344CB8AC3E}">
        <p14:creationId xmlns:p14="http://schemas.microsoft.com/office/powerpoint/2010/main" val="348655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2F0DC7-40C7-7962-F8BF-207675639BA0}"/>
              </a:ext>
            </a:extLst>
          </p:cNvPr>
          <p:cNvSpPr txBox="1"/>
          <p:nvPr/>
        </p:nvSpPr>
        <p:spPr>
          <a:xfrm>
            <a:off x="648070" y="452760"/>
            <a:ext cx="10599938" cy="6494085"/>
          </a:xfrm>
          <a:prstGeom prst="rect">
            <a:avLst/>
          </a:prstGeom>
          <a:noFill/>
        </p:spPr>
        <p:txBody>
          <a:bodyPr wrap="square" rtlCol="0">
            <a:spAutoFit/>
          </a:bodyPr>
          <a:lstStyle/>
          <a:p>
            <a:pPr algn="ctr"/>
            <a:r>
              <a:rPr lang="en-IN" sz="4000" b="1" u="sng" dirty="0"/>
              <a:t>CONCLUSION</a:t>
            </a:r>
          </a:p>
          <a:p>
            <a:pPr marL="342900" indent="-342900">
              <a:buFont typeface="Arial" panose="020B0604020202020204" pitchFamily="34" charset="0"/>
              <a:buChar char="•"/>
            </a:pPr>
            <a:r>
              <a:rPr lang="en-IN" sz="3200" dirty="0"/>
              <a:t>We are trading with water. Now it is considered as a commercial commodity.</a:t>
            </a:r>
          </a:p>
          <a:p>
            <a:pPr marL="342900" indent="-342900">
              <a:buFont typeface="Arial" panose="020B0604020202020204" pitchFamily="34" charset="0"/>
              <a:buChar char="•"/>
            </a:pPr>
            <a:r>
              <a:rPr lang="en-IN" sz="3200" dirty="0"/>
              <a:t>Very little water is available as potable and freshwater these days which is  getting  polluted and contaminated rapidly by the conscious human minds.</a:t>
            </a:r>
          </a:p>
          <a:p>
            <a:pPr marL="342900" indent="-342900">
              <a:buFont typeface="Arial" panose="020B0604020202020204" pitchFamily="34" charset="0"/>
              <a:buChar char="•"/>
            </a:pPr>
            <a:r>
              <a:rPr lang="en-IN" sz="3200" dirty="0"/>
              <a:t>We have taken water for granted.</a:t>
            </a:r>
          </a:p>
          <a:p>
            <a:endParaRPr lang="en-IN" sz="3200" dirty="0"/>
          </a:p>
          <a:p>
            <a:r>
              <a:rPr lang="en-IN" sz="3200" dirty="0"/>
              <a:t>  So, from now itself, preventing wastage of water, cleaning water, preserving freshwater and maintaining them, and bringing the water bodies back to life is our sole responsibility and duty.</a:t>
            </a:r>
          </a:p>
          <a:p>
            <a:pPr marL="342900" indent="-342900">
              <a:buFont typeface="Arial" panose="020B0604020202020204" pitchFamily="34" charset="0"/>
              <a:buChar char="•"/>
            </a:pPr>
            <a:endParaRPr lang="en-IN" sz="2400" dirty="0"/>
          </a:p>
        </p:txBody>
      </p:sp>
      <p:sp>
        <p:nvSpPr>
          <p:cNvPr id="3" name="TextBox 2">
            <a:extLst>
              <a:ext uri="{FF2B5EF4-FFF2-40B4-BE49-F238E27FC236}">
                <a16:creationId xmlns:a16="http://schemas.microsoft.com/office/drawing/2014/main" id="{F9BEF49D-7DCD-C1AC-4CEF-2C4A13CAFB4B}"/>
              </a:ext>
            </a:extLst>
          </p:cNvPr>
          <p:cNvSpPr txBox="1"/>
          <p:nvPr/>
        </p:nvSpPr>
        <p:spPr>
          <a:xfrm>
            <a:off x="2214978" y="5831026"/>
            <a:ext cx="7794593" cy="707886"/>
          </a:xfrm>
          <a:prstGeom prst="rect">
            <a:avLst/>
          </a:prstGeom>
          <a:noFill/>
        </p:spPr>
        <p:txBody>
          <a:bodyPr wrap="square" rtlCol="0">
            <a:spAutoFit/>
          </a:bodyPr>
          <a:lstStyle/>
          <a:p>
            <a:pPr algn="ctr"/>
            <a:r>
              <a:rPr lang="en-IN" sz="4000" b="1" dirty="0">
                <a:solidFill>
                  <a:srgbClr val="000066"/>
                </a:solidFill>
                <a:effectLst>
                  <a:outerShdw blurRad="38100" dist="38100" dir="2700000" algn="tl">
                    <a:srgbClr val="000000">
                      <a:alpha val="43137"/>
                    </a:srgbClr>
                  </a:outerShdw>
                </a:effectLst>
              </a:rPr>
              <a:t>“SAVE WATER!!!”</a:t>
            </a:r>
          </a:p>
        </p:txBody>
      </p:sp>
      <p:sp>
        <p:nvSpPr>
          <p:cNvPr id="4" name="Rectangle 3">
            <a:extLst>
              <a:ext uri="{FF2B5EF4-FFF2-40B4-BE49-F238E27FC236}">
                <a16:creationId xmlns:a16="http://schemas.microsoft.com/office/drawing/2014/main" id="{C3DE3F17-DF55-BB0C-9362-1F40A7DAF120}"/>
              </a:ext>
            </a:extLst>
          </p:cNvPr>
          <p:cNvSpPr/>
          <p:nvPr/>
        </p:nvSpPr>
        <p:spPr>
          <a:xfrm>
            <a:off x="177553" y="88777"/>
            <a:ext cx="11869445" cy="66227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Footer Placeholder 5"/>
          <p:cNvSpPr>
            <a:spLocks noGrp="1"/>
          </p:cNvSpPr>
          <p:nvPr>
            <p:ph type="ftr" sz="quarter" idx="11"/>
          </p:nvPr>
        </p:nvSpPr>
        <p:spPr/>
        <p:txBody>
          <a:bodyPr/>
          <a:lstStyle/>
          <a:p>
            <a:r>
              <a:rPr lang="en-US" sz="1800" b="1" dirty="0">
                <a:solidFill>
                  <a:schemeClr val="accent1">
                    <a:lumMod val="50000"/>
                  </a:schemeClr>
                </a:solidFill>
              </a:rPr>
              <a:t>12</a:t>
            </a:r>
          </a:p>
        </p:txBody>
      </p:sp>
    </p:spTree>
    <p:extLst>
      <p:ext uri="{BB962C8B-B14F-4D97-AF65-F5344CB8AC3E}">
        <p14:creationId xmlns:p14="http://schemas.microsoft.com/office/powerpoint/2010/main" val="394791391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7D99-64AA-CEBA-4A09-0EC6C76DBADD}"/>
              </a:ext>
            </a:extLst>
          </p:cNvPr>
          <p:cNvSpPr>
            <a:spLocks noGrp="1"/>
          </p:cNvSpPr>
          <p:nvPr>
            <p:ph type="title"/>
          </p:nvPr>
        </p:nvSpPr>
        <p:spPr>
          <a:xfrm>
            <a:off x="8927346" y="3091409"/>
            <a:ext cx="3932237" cy="1600200"/>
          </a:xfrm>
        </p:spPr>
        <p:txBody>
          <a:bodyPr/>
          <a:lstStyle/>
          <a:p>
            <a:r>
              <a:rPr lang="en-IN" dirty="0"/>
              <a:t>Picture credits </a:t>
            </a:r>
            <a:br>
              <a:rPr lang="en-IN" dirty="0"/>
            </a:br>
            <a:endParaRPr lang="en-IN" dirty="0"/>
          </a:p>
        </p:txBody>
      </p:sp>
      <p:sp>
        <p:nvSpPr>
          <p:cNvPr id="3" name="Content Placeholder 2">
            <a:extLst>
              <a:ext uri="{FF2B5EF4-FFF2-40B4-BE49-F238E27FC236}">
                <a16:creationId xmlns:a16="http://schemas.microsoft.com/office/drawing/2014/main" id="{120C641A-C56B-BAFC-DA17-2D195D5D2830}"/>
              </a:ext>
            </a:extLst>
          </p:cNvPr>
          <p:cNvSpPr>
            <a:spLocks noGrp="1"/>
          </p:cNvSpPr>
          <p:nvPr>
            <p:ph idx="1"/>
          </p:nvPr>
        </p:nvSpPr>
        <p:spPr>
          <a:xfrm>
            <a:off x="2534486" y="0"/>
            <a:ext cx="7079726" cy="6063449"/>
          </a:xfrm>
        </p:spPr>
        <p:txBody>
          <a:bodyPr>
            <a:normAutofit/>
          </a:bodyPr>
          <a:lstStyle/>
          <a:p>
            <a:pPr algn="ctr"/>
            <a:endParaRPr lang="en-IN" sz="2800" b="1" u="sng" dirty="0"/>
          </a:p>
          <a:p>
            <a:pPr algn="ctr"/>
            <a:endParaRPr lang="en-IN" sz="2800" b="1" u="sng" dirty="0"/>
          </a:p>
          <a:p>
            <a:pPr marL="0" indent="0" algn="ctr">
              <a:lnSpc>
                <a:spcPct val="100000"/>
              </a:lnSpc>
              <a:buNone/>
            </a:pPr>
            <a:r>
              <a:rPr lang="en-IN" b="1" u="sng" dirty="0"/>
              <a:t>ACKNOWLEDGEMENT</a:t>
            </a:r>
          </a:p>
          <a:p>
            <a:pPr marL="0" indent="0" algn="ctr">
              <a:lnSpc>
                <a:spcPct val="100000"/>
              </a:lnSpc>
              <a:buNone/>
            </a:pPr>
            <a:endParaRPr lang="en-IN" b="1" u="sng" dirty="0"/>
          </a:p>
          <a:p>
            <a:r>
              <a:rPr lang="en-IN" dirty="0"/>
              <a:t>Parents </a:t>
            </a:r>
          </a:p>
          <a:p>
            <a:r>
              <a:rPr lang="en-IN" dirty="0"/>
              <a:t>R and D Teachers</a:t>
            </a:r>
          </a:p>
          <a:p>
            <a:r>
              <a:rPr lang="en-IN" dirty="0"/>
              <a:t>Principal</a:t>
            </a:r>
          </a:p>
          <a:p>
            <a:r>
              <a:rPr lang="en-IN" dirty="0"/>
              <a:t>IISc</a:t>
            </a:r>
          </a:p>
          <a:p>
            <a:pPr algn="ctr"/>
            <a:endParaRPr lang="en-IN" b="1" u="sng" dirty="0"/>
          </a:p>
          <a:p>
            <a:pPr marL="0" indent="0" algn="ctr">
              <a:buNone/>
            </a:pPr>
            <a:r>
              <a:rPr lang="en-IN" b="1" u="sng" dirty="0"/>
              <a:t>“ SAVE WATER ”</a:t>
            </a:r>
          </a:p>
          <a:p>
            <a:pPr algn="ctr"/>
            <a:endParaRPr lang="en-IN" b="1" u="sng" dirty="0"/>
          </a:p>
          <a:p>
            <a:pPr algn="ctr"/>
            <a:endParaRPr lang="en-IN" b="1" u="sng" dirty="0"/>
          </a:p>
          <a:p>
            <a:pPr marL="0" indent="0">
              <a:buNone/>
            </a:pPr>
            <a:endParaRPr lang="en-IN" sz="2800" b="1" u="sng" dirty="0"/>
          </a:p>
        </p:txBody>
      </p:sp>
      <p:sp>
        <p:nvSpPr>
          <p:cNvPr id="4" name="Text Placeholder 3">
            <a:extLst>
              <a:ext uri="{FF2B5EF4-FFF2-40B4-BE49-F238E27FC236}">
                <a16:creationId xmlns:a16="http://schemas.microsoft.com/office/drawing/2014/main" id="{2C631A61-D600-7ADD-9B52-05AC53827D48}"/>
              </a:ext>
            </a:extLst>
          </p:cNvPr>
          <p:cNvSpPr>
            <a:spLocks noGrp="1"/>
          </p:cNvSpPr>
          <p:nvPr>
            <p:ph type="body" sz="half" idx="2"/>
          </p:nvPr>
        </p:nvSpPr>
        <p:spPr>
          <a:xfrm>
            <a:off x="9614212" y="4305071"/>
            <a:ext cx="2834640" cy="2321990"/>
          </a:xfrm>
        </p:spPr>
        <p:txBody>
          <a:bodyPr>
            <a:normAutofit/>
          </a:bodyPr>
          <a:lstStyle/>
          <a:p>
            <a:r>
              <a:rPr lang="en-IN" sz="2400" dirty="0"/>
              <a:t>Internet</a:t>
            </a:r>
          </a:p>
        </p:txBody>
      </p:sp>
      <p:sp>
        <p:nvSpPr>
          <p:cNvPr id="5" name="Rectangle 4">
            <a:extLst>
              <a:ext uri="{FF2B5EF4-FFF2-40B4-BE49-F238E27FC236}">
                <a16:creationId xmlns:a16="http://schemas.microsoft.com/office/drawing/2014/main" id="{FAABC11F-8F40-ED2A-D475-43A0E6E9DBA1}"/>
              </a:ext>
            </a:extLst>
          </p:cNvPr>
          <p:cNvSpPr/>
          <p:nvPr/>
        </p:nvSpPr>
        <p:spPr>
          <a:xfrm>
            <a:off x="186431" y="150920"/>
            <a:ext cx="11851689" cy="66049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8241476" y="1033153"/>
            <a:ext cx="3720792" cy="646331"/>
          </a:xfrm>
          <a:prstGeom prst="rect">
            <a:avLst/>
          </a:prstGeom>
          <a:noFill/>
        </p:spPr>
        <p:txBody>
          <a:bodyPr wrap="square" rtlCol="0">
            <a:spAutoFit/>
          </a:bodyPr>
          <a:lstStyle/>
          <a:p>
            <a:pPr algn="ctr"/>
            <a:r>
              <a:rPr lang="en-IN" b="1" dirty="0"/>
              <a:t>Reference: https://www.thomasnet.com</a:t>
            </a:r>
          </a:p>
        </p:txBody>
      </p:sp>
      <p:sp>
        <p:nvSpPr>
          <p:cNvPr id="8" name="Footer Placeholder 7"/>
          <p:cNvSpPr>
            <a:spLocks noGrp="1"/>
          </p:cNvSpPr>
          <p:nvPr>
            <p:ph type="ftr" sz="quarter" idx="11"/>
          </p:nvPr>
        </p:nvSpPr>
        <p:spPr/>
        <p:txBody>
          <a:bodyPr/>
          <a:lstStyle/>
          <a:p>
            <a:r>
              <a:rPr lang="en-US" sz="1800" b="1" dirty="0">
                <a:solidFill>
                  <a:schemeClr val="accent1">
                    <a:lumMod val="50000"/>
                  </a:schemeClr>
                </a:solidFill>
              </a:rPr>
              <a:t>13</a:t>
            </a:r>
          </a:p>
        </p:txBody>
      </p:sp>
    </p:spTree>
    <p:extLst>
      <p:ext uri="{BB962C8B-B14F-4D97-AF65-F5344CB8AC3E}">
        <p14:creationId xmlns:p14="http://schemas.microsoft.com/office/powerpoint/2010/main" val="279538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F7A6BF-1341-3316-403E-888A3F046440}"/>
              </a:ext>
            </a:extLst>
          </p:cNvPr>
          <p:cNvPicPr>
            <a:picLocks noChangeAspect="1"/>
          </p:cNvPicPr>
          <p:nvPr/>
        </p:nvPicPr>
        <p:blipFill>
          <a:blip r:embed="rId2"/>
          <a:stretch>
            <a:fillRect/>
          </a:stretch>
        </p:blipFill>
        <p:spPr>
          <a:xfrm>
            <a:off x="346229" y="363984"/>
            <a:ext cx="11533424" cy="6081204"/>
          </a:xfrm>
          <a:prstGeom prst="rect">
            <a:avLst/>
          </a:prstGeom>
        </p:spPr>
      </p:pic>
      <p:sp>
        <p:nvSpPr>
          <p:cNvPr id="3" name="Footer Placeholder 2"/>
          <p:cNvSpPr>
            <a:spLocks noGrp="1"/>
          </p:cNvSpPr>
          <p:nvPr>
            <p:ph type="ftr" sz="quarter" idx="11"/>
          </p:nvPr>
        </p:nvSpPr>
        <p:spPr/>
        <p:txBody>
          <a:bodyPr/>
          <a:lstStyle/>
          <a:p>
            <a:r>
              <a:rPr lang="en-US" sz="1800" b="1" dirty="0">
                <a:solidFill>
                  <a:schemeClr val="accent1">
                    <a:lumMod val="50000"/>
                  </a:schemeClr>
                </a:solidFill>
              </a:rPr>
              <a:t>14</a:t>
            </a:r>
          </a:p>
        </p:txBody>
      </p:sp>
    </p:spTree>
    <p:extLst>
      <p:ext uri="{BB962C8B-B14F-4D97-AF65-F5344CB8AC3E}">
        <p14:creationId xmlns:p14="http://schemas.microsoft.com/office/powerpoint/2010/main" val="202911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62F1-16DC-D234-3EB0-B146B3DD23F6}"/>
              </a:ext>
            </a:extLst>
          </p:cNvPr>
          <p:cNvSpPr>
            <a:spLocks noGrp="1"/>
          </p:cNvSpPr>
          <p:nvPr>
            <p:ph type="ctrTitle"/>
          </p:nvPr>
        </p:nvSpPr>
        <p:spPr>
          <a:xfrm>
            <a:off x="623454" y="401781"/>
            <a:ext cx="7675419" cy="2563091"/>
          </a:xfrm>
        </p:spPr>
        <p:txBody>
          <a:bodyPr>
            <a:normAutofit/>
          </a:bodyPr>
          <a:lstStyle/>
          <a:p>
            <a:pPr algn="l"/>
            <a:r>
              <a:rPr lang="en-IN" sz="2800" b="1" u="sng" dirty="0">
                <a:solidFill>
                  <a:schemeClr val="tx1"/>
                </a:solidFill>
                <a:latin typeface="Times New Roman" panose="02020603050405020304" pitchFamily="18" charset="0"/>
                <a:cs typeface="Times New Roman" panose="02020603050405020304" pitchFamily="18" charset="0"/>
              </a:rPr>
              <a:t>MONITORING</a:t>
            </a:r>
            <a:r>
              <a:rPr lang="en-IN" sz="2800" u="sng" dirty="0">
                <a:solidFill>
                  <a:schemeClr val="tx1"/>
                </a:solidFill>
                <a:latin typeface="Times New Roman" panose="02020603050405020304" pitchFamily="18" charset="0"/>
                <a:cs typeface="Times New Roman" panose="02020603050405020304" pitchFamily="18" charset="0"/>
              </a:rPr>
              <a:t> </a:t>
            </a:r>
            <a:r>
              <a:rPr lang="en-IN" sz="2800" b="1" u="sng" dirty="0">
                <a:solidFill>
                  <a:schemeClr val="tx1"/>
                </a:solidFill>
                <a:latin typeface="Times New Roman" panose="02020603050405020304" pitchFamily="18" charset="0"/>
                <a:cs typeface="Times New Roman" panose="02020603050405020304" pitchFamily="18" charset="0"/>
              </a:rPr>
              <a:t>OF</a:t>
            </a:r>
            <a:r>
              <a:rPr lang="en-IN" sz="2800" u="sng" dirty="0">
                <a:solidFill>
                  <a:schemeClr val="tx1"/>
                </a:solidFill>
                <a:latin typeface="Times New Roman" panose="02020603050405020304" pitchFamily="18" charset="0"/>
                <a:cs typeface="Times New Roman" panose="02020603050405020304" pitchFamily="18" charset="0"/>
              </a:rPr>
              <a:t> </a:t>
            </a:r>
            <a:r>
              <a:rPr lang="en-IN" sz="2800" b="1" u="sng" dirty="0">
                <a:solidFill>
                  <a:schemeClr val="tx1"/>
                </a:solidFill>
                <a:latin typeface="Times New Roman" panose="02020603050405020304" pitchFamily="18" charset="0"/>
                <a:cs typeface="Times New Roman" panose="02020603050405020304" pitchFamily="18" charset="0"/>
              </a:rPr>
              <a:t>ECOSYSTEMS</a:t>
            </a:r>
            <a:r>
              <a:rPr lang="en-IN" sz="2800" u="sng" dirty="0">
                <a:solidFill>
                  <a:schemeClr val="tx1"/>
                </a:solidFill>
                <a:latin typeface="Times New Roman" panose="02020603050405020304" pitchFamily="18" charset="0"/>
                <a:cs typeface="Times New Roman" panose="02020603050405020304" pitchFamily="18" charset="0"/>
              </a:rPr>
              <a:t>:</a:t>
            </a:r>
            <a:br>
              <a:rPr lang="en-IN" sz="2800" u="sng" dirty="0">
                <a:solidFill>
                  <a:schemeClr val="tx1"/>
                </a:solidFill>
                <a:latin typeface="Times New Roman" panose="02020603050405020304" pitchFamily="18" charset="0"/>
                <a:cs typeface="Times New Roman" panose="02020603050405020304" pitchFamily="18" charset="0"/>
              </a:rPr>
            </a:br>
            <a:r>
              <a:rPr lang="en-IN" sz="2800" u="sng" dirty="0">
                <a:solidFill>
                  <a:schemeClr val="tx1"/>
                </a:solidFill>
                <a:latin typeface="Times New Roman" panose="02020603050405020304" pitchFamily="18" charset="0"/>
                <a:cs typeface="Times New Roman" panose="02020603050405020304" pitchFamily="18" charset="0"/>
              </a:rPr>
              <a:t> </a:t>
            </a:r>
            <a:br>
              <a:rPr lang="en-GB" sz="2800" u="sng" dirty="0">
                <a:solidFill>
                  <a:schemeClr val="tx1"/>
                </a:solidFill>
                <a:latin typeface="Times New Roman" panose="02020603050405020304" pitchFamily="18" charset="0"/>
                <a:cs typeface="Times New Roman" panose="02020603050405020304" pitchFamily="18" charset="0"/>
              </a:rPr>
            </a:br>
            <a:r>
              <a:rPr lang="en-IN" sz="2800" u="sng" dirty="0">
                <a:solidFill>
                  <a:schemeClr val="tx1"/>
                </a:solidFill>
                <a:latin typeface="Times New Roman" panose="02020603050405020304" pitchFamily="18" charset="0"/>
                <a:cs typeface="Times New Roman" panose="02020603050405020304" pitchFamily="18" charset="0"/>
              </a:rPr>
              <a:t>BIG DATA – (REMOTE SENSING DATA), </a:t>
            </a:r>
            <a:br>
              <a:rPr lang="en-IN" sz="2800" u="sng" dirty="0">
                <a:solidFill>
                  <a:schemeClr val="tx1"/>
                </a:solidFill>
                <a:latin typeface="Times New Roman" panose="02020603050405020304" pitchFamily="18" charset="0"/>
                <a:cs typeface="Times New Roman" panose="02020603050405020304" pitchFamily="18" charset="0"/>
              </a:rPr>
            </a:br>
            <a:r>
              <a:rPr lang="en-IN" sz="2800" u="sng" dirty="0">
                <a:solidFill>
                  <a:schemeClr val="tx1"/>
                </a:solidFill>
                <a:latin typeface="Times New Roman" panose="02020603050405020304" pitchFamily="18" charset="0"/>
                <a:cs typeface="Times New Roman" panose="02020603050405020304" pitchFamily="18" charset="0"/>
              </a:rPr>
              <a:t>ARTIFICIAL INTELLIGENCE (AI), </a:t>
            </a:r>
            <a:br>
              <a:rPr lang="en-GB" sz="2800" u="sng" dirty="0">
                <a:solidFill>
                  <a:schemeClr val="tx1"/>
                </a:solidFill>
                <a:latin typeface="Times New Roman" panose="02020603050405020304" pitchFamily="18" charset="0"/>
                <a:cs typeface="Times New Roman" panose="02020603050405020304" pitchFamily="18" charset="0"/>
              </a:rPr>
            </a:br>
            <a:r>
              <a:rPr lang="en-IN" sz="2800" u="sng" dirty="0">
                <a:solidFill>
                  <a:schemeClr val="tx1"/>
                </a:solidFill>
                <a:latin typeface="Times New Roman" panose="02020603050405020304" pitchFamily="18" charset="0"/>
                <a:cs typeface="Times New Roman" panose="02020603050405020304" pitchFamily="18" charset="0"/>
              </a:rPr>
              <a:t>MACHINE LEARNING (ML) AND</a:t>
            </a:r>
            <a:br>
              <a:rPr lang="en-GB" sz="2800" u="sng" dirty="0">
                <a:solidFill>
                  <a:schemeClr val="tx1"/>
                </a:solidFill>
                <a:latin typeface="Times New Roman" panose="02020603050405020304" pitchFamily="18" charset="0"/>
                <a:cs typeface="Times New Roman" panose="02020603050405020304" pitchFamily="18" charset="0"/>
              </a:rPr>
            </a:br>
            <a:r>
              <a:rPr lang="en-IN" sz="2800" u="sng" dirty="0">
                <a:solidFill>
                  <a:schemeClr val="tx1"/>
                </a:solidFill>
                <a:latin typeface="Times New Roman" panose="02020603050405020304" pitchFamily="18" charset="0"/>
                <a:cs typeface="Times New Roman" panose="02020603050405020304" pitchFamily="18" charset="0"/>
              </a:rPr>
              <a:t>DEEP LEARNING TECHNIQUE</a:t>
            </a:r>
          </a:p>
        </p:txBody>
      </p:sp>
      <p:sp>
        <p:nvSpPr>
          <p:cNvPr id="3" name="Subtitle 2">
            <a:extLst>
              <a:ext uri="{FF2B5EF4-FFF2-40B4-BE49-F238E27FC236}">
                <a16:creationId xmlns:a16="http://schemas.microsoft.com/office/drawing/2014/main" id="{F9B0FF1A-A7EE-6F6F-4C43-E44E1637DA6B}"/>
              </a:ext>
            </a:extLst>
          </p:cNvPr>
          <p:cNvSpPr>
            <a:spLocks noGrp="1"/>
          </p:cNvSpPr>
          <p:nvPr>
            <p:ph type="subTitle" idx="1"/>
          </p:nvPr>
        </p:nvSpPr>
        <p:spPr>
          <a:xfrm>
            <a:off x="623454" y="3954280"/>
            <a:ext cx="6414655" cy="1795356"/>
          </a:xfrm>
        </p:spPr>
        <p:txBody>
          <a:bodyPr>
            <a:noAutofit/>
          </a:bodyPr>
          <a:lstStyle/>
          <a:p>
            <a:pPr marL="342900" indent="-342900" algn="l">
              <a:buFont typeface="Arial" panose="020B0604020202020204" pitchFamily="34" charset="0"/>
              <a:buChar char="•"/>
            </a:pPr>
            <a:r>
              <a:rPr lang="en-IN" dirty="0">
                <a:solidFill>
                  <a:schemeClr val="tx1"/>
                </a:solidFill>
                <a:latin typeface="Times New Roman" panose="02020603050405020304" pitchFamily="18" charset="0"/>
                <a:cs typeface="Times New Roman" panose="02020603050405020304" pitchFamily="18" charset="0"/>
              </a:rPr>
              <a:t>Water discharged from factories are highly hazardous due to their chemical composition. </a:t>
            </a:r>
          </a:p>
          <a:p>
            <a:pPr marL="342900" indent="-342900" algn="l">
              <a:buFont typeface="Arial" panose="020B0604020202020204" pitchFamily="34" charset="0"/>
              <a:buChar char="•"/>
            </a:pPr>
            <a:r>
              <a:rPr lang="en-IN" dirty="0">
                <a:solidFill>
                  <a:schemeClr val="tx1"/>
                </a:solidFill>
                <a:latin typeface="Times New Roman" panose="02020603050405020304" pitchFamily="18" charset="0"/>
                <a:cs typeface="Times New Roman" panose="02020603050405020304" pitchFamily="18" charset="0"/>
              </a:rPr>
              <a:t>We are going to find a way to clean them for at least the daily consumption (daily chores) of people.</a:t>
            </a:r>
          </a:p>
        </p:txBody>
      </p:sp>
      <p:sp>
        <p:nvSpPr>
          <p:cNvPr id="4" name="Rectangle 3">
            <a:extLst>
              <a:ext uri="{FF2B5EF4-FFF2-40B4-BE49-F238E27FC236}">
                <a16:creationId xmlns:a16="http://schemas.microsoft.com/office/drawing/2014/main" id="{3976A13C-9E9B-8B17-68A6-8E07FD6F78F4}"/>
              </a:ext>
            </a:extLst>
          </p:cNvPr>
          <p:cNvSpPr/>
          <p:nvPr/>
        </p:nvSpPr>
        <p:spPr>
          <a:xfrm>
            <a:off x="88777" y="79899"/>
            <a:ext cx="11993732" cy="66316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noFill/>
            </a:endParaRPr>
          </a:p>
        </p:txBody>
      </p:sp>
      <p:sp>
        <p:nvSpPr>
          <p:cNvPr id="6" name="Footer Placeholder 5"/>
          <p:cNvSpPr>
            <a:spLocks noGrp="1"/>
          </p:cNvSpPr>
          <p:nvPr>
            <p:ph type="ftr" sz="quarter" idx="11"/>
          </p:nvPr>
        </p:nvSpPr>
        <p:spPr/>
        <p:txBody>
          <a:bodyPr/>
          <a:lstStyle/>
          <a:p>
            <a:r>
              <a:rPr lang="en-US" sz="1800" b="1" dirty="0">
                <a:solidFill>
                  <a:schemeClr val="accent1">
                    <a:lumMod val="50000"/>
                  </a:schemeClr>
                </a:solidFill>
              </a:rPr>
              <a:t>2</a:t>
            </a:r>
          </a:p>
        </p:txBody>
      </p:sp>
      <p:pic>
        <p:nvPicPr>
          <p:cNvPr id="5" name="Picture 4">
            <a:extLst>
              <a:ext uri="{FF2B5EF4-FFF2-40B4-BE49-F238E27FC236}">
                <a16:creationId xmlns:a16="http://schemas.microsoft.com/office/drawing/2014/main" id="{3AAEDEE4-06D2-5B08-B1F0-8448C2C692DD}"/>
              </a:ext>
            </a:extLst>
          </p:cNvPr>
          <p:cNvPicPr>
            <a:picLocks noChangeAspect="1"/>
          </p:cNvPicPr>
          <p:nvPr/>
        </p:nvPicPr>
        <p:blipFill>
          <a:blip r:embed="rId2"/>
          <a:stretch>
            <a:fillRect/>
          </a:stretch>
        </p:blipFill>
        <p:spPr>
          <a:xfrm>
            <a:off x="7012781" y="3139786"/>
            <a:ext cx="2281237" cy="3041649"/>
          </a:xfrm>
          <a:prstGeom prst="rect">
            <a:avLst/>
          </a:prstGeom>
        </p:spPr>
      </p:pic>
      <p:pic>
        <p:nvPicPr>
          <p:cNvPr id="7" name="Picture 6">
            <a:extLst>
              <a:ext uri="{FF2B5EF4-FFF2-40B4-BE49-F238E27FC236}">
                <a16:creationId xmlns:a16="http://schemas.microsoft.com/office/drawing/2014/main" id="{F2C74EE6-B197-C560-FFAC-ECAB9BCC5478}"/>
              </a:ext>
            </a:extLst>
          </p:cNvPr>
          <p:cNvPicPr>
            <a:picLocks noChangeAspect="1"/>
          </p:cNvPicPr>
          <p:nvPr/>
        </p:nvPicPr>
        <p:blipFill>
          <a:blip r:embed="rId3"/>
          <a:stretch>
            <a:fillRect/>
          </a:stretch>
        </p:blipFill>
        <p:spPr>
          <a:xfrm>
            <a:off x="9517683" y="3143250"/>
            <a:ext cx="2341161" cy="3038185"/>
          </a:xfrm>
          <a:prstGeom prst="rect">
            <a:avLst/>
          </a:prstGeom>
        </p:spPr>
      </p:pic>
      <p:pic>
        <p:nvPicPr>
          <p:cNvPr id="8" name="Picture 7">
            <a:extLst>
              <a:ext uri="{FF2B5EF4-FFF2-40B4-BE49-F238E27FC236}">
                <a16:creationId xmlns:a16="http://schemas.microsoft.com/office/drawing/2014/main" id="{1B99818D-1EE6-4817-EAF9-BF20CE2B217F}"/>
              </a:ext>
            </a:extLst>
          </p:cNvPr>
          <p:cNvPicPr>
            <a:picLocks noChangeAspect="1"/>
          </p:cNvPicPr>
          <p:nvPr/>
        </p:nvPicPr>
        <p:blipFill>
          <a:blip r:embed="rId4"/>
          <a:stretch>
            <a:fillRect/>
          </a:stretch>
        </p:blipFill>
        <p:spPr>
          <a:xfrm>
            <a:off x="7953374" y="237076"/>
            <a:ext cx="3005139" cy="2727796"/>
          </a:xfrm>
          <a:prstGeom prst="rect">
            <a:avLst/>
          </a:prstGeom>
        </p:spPr>
      </p:pic>
    </p:spTree>
    <p:extLst>
      <p:ext uri="{BB962C8B-B14F-4D97-AF65-F5344CB8AC3E}">
        <p14:creationId xmlns:p14="http://schemas.microsoft.com/office/powerpoint/2010/main" val="4074081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9A6E2E-C489-A2CB-F5BC-3CB53629857B}"/>
              </a:ext>
            </a:extLst>
          </p:cNvPr>
          <p:cNvSpPr txBox="1"/>
          <p:nvPr/>
        </p:nvSpPr>
        <p:spPr>
          <a:xfrm>
            <a:off x="4202135" y="251904"/>
            <a:ext cx="2805343" cy="584775"/>
          </a:xfrm>
          <a:prstGeom prst="rect">
            <a:avLst/>
          </a:prstGeom>
          <a:noFill/>
        </p:spPr>
        <p:txBody>
          <a:bodyPr wrap="square" rtlCol="0">
            <a:spAutoFit/>
          </a:bodyPr>
          <a:lstStyle/>
          <a:p>
            <a:pPr algn="ctr"/>
            <a:r>
              <a:rPr lang="en-IN" sz="3200" b="1" u="sng" dirty="0">
                <a:latin typeface="Times New Roman" panose="02020603050405020304" pitchFamily="18" charset="0"/>
                <a:cs typeface="Times New Roman" panose="02020603050405020304" pitchFamily="18" charset="0"/>
              </a:rPr>
              <a:t>STUDY</a:t>
            </a:r>
            <a:r>
              <a:rPr lang="en-IN"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IN" sz="3200" b="1" u="sng" dirty="0">
                <a:latin typeface="Times New Roman" panose="02020603050405020304" pitchFamily="18" charset="0"/>
                <a:cs typeface="Times New Roman" panose="02020603050405020304" pitchFamily="18" charset="0"/>
              </a:rPr>
              <a:t>AREA</a:t>
            </a:r>
            <a:endParaRPr lang="en-IN" sz="2400" b="1" u="sng"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FFDA039-164E-1271-C04B-0BDD8F9DA945}"/>
              </a:ext>
            </a:extLst>
          </p:cNvPr>
          <p:cNvPicPr>
            <a:picLocks noChangeAspect="1"/>
          </p:cNvPicPr>
          <p:nvPr/>
        </p:nvPicPr>
        <p:blipFill>
          <a:blip r:embed="rId2"/>
          <a:stretch>
            <a:fillRect/>
          </a:stretch>
        </p:blipFill>
        <p:spPr>
          <a:xfrm>
            <a:off x="747425" y="2017031"/>
            <a:ext cx="4618217" cy="3345134"/>
          </a:xfrm>
          <a:prstGeom prst="rect">
            <a:avLst/>
          </a:prstGeom>
        </p:spPr>
      </p:pic>
      <p:pic>
        <p:nvPicPr>
          <p:cNvPr id="8" name="Graphic 7" descr="Marker">
            <a:extLst>
              <a:ext uri="{FF2B5EF4-FFF2-40B4-BE49-F238E27FC236}">
                <a16:creationId xmlns:a16="http://schemas.microsoft.com/office/drawing/2014/main" id="{7D1F4D13-72B7-9ADF-14A8-E488771AE6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3609" y="1951672"/>
            <a:ext cx="605902" cy="605902"/>
          </a:xfrm>
          <a:prstGeom prst="rect">
            <a:avLst/>
          </a:prstGeom>
        </p:spPr>
      </p:pic>
      <p:sp>
        <p:nvSpPr>
          <p:cNvPr id="9" name="TextBox 8">
            <a:extLst>
              <a:ext uri="{FF2B5EF4-FFF2-40B4-BE49-F238E27FC236}">
                <a16:creationId xmlns:a16="http://schemas.microsoft.com/office/drawing/2014/main" id="{997A04A1-B6BE-1593-47D6-07452BD9FFC8}"/>
              </a:ext>
            </a:extLst>
          </p:cNvPr>
          <p:cNvSpPr txBox="1"/>
          <p:nvPr/>
        </p:nvSpPr>
        <p:spPr>
          <a:xfrm>
            <a:off x="7007478" y="1246909"/>
            <a:ext cx="4264241" cy="1938992"/>
          </a:xfrm>
          <a:prstGeom prst="rect">
            <a:avLst/>
          </a:prstGeom>
          <a:noFill/>
        </p:spPr>
        <p:txBody>
          <a:bodyPr wrap="square" rtlCol="0">
            <a:spAutoFit/>
          </a:bodyPr>
          <a:lstStyle/>
          <a:p>
            <a:r>
              <a:rPr lang="en-IN" sz="2400" b="1" u="sng" dirty="0">
                <a:latin typeface="Times New Roman" panose="02020603050405020304" pitchFamily="18" charset="0"/>
                <a:cs typeface="Times New Roman" panose="02020603050405020304" pitchFamily="18" charset="0"/>
              </a:rPr>
              <a:t>HULLEGOWDANAHALLI LAKE</a:t>
            </a:r>
            <a:r>
              <a:rPr lang="en-GB" sz="2400" b="1" u="sng" dirty="0">
                <a:latin typeface="Times New Roman" panose="02020603050405020304" pitchFamily="18" charset="0"/>
                <a:cs typeface="Times New Roman" panose="02020603050405020304" pitchFamily="18" charset="0"/>
              </a:rPr>
              <a:t>:</a:t>
            </a:r>
            <a:endParaRPr lang="en-IN" sz="2400" b="1" u="sng"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L</a:t>
            </a:r>
            <a:r>
              <a:rPr lang="en-US" sz="2400" i="0" dirty="0">
                <a:effectLst/>
                <a:latin typeface="Times New Roman" panose="02020603050405020304" pitchFamily="18" charset="0"/>
                <a:cs typeface="Times New Roman" panose="02020603050405020304" pitchFamily="18" charset="0"/>
              </a:rPr>
              <a:t>ocated in </a:t>
            </a:r>
            <a:r>
              <a:rPr lang="en-GB" sz="2400" i="0" dirty="0">
                <a:effectLst/>
                <a:latin typeface="Times New Roman" panose="02020603050405020304" pitchFamily="18" charset="0"/>
                <a:cs typeface="Times New Roman" panose="02020603050405020304" pitchFamily="18" charset="0"/>
              </a:rPr>
              <a:t>Nelamangala Taluk, of Bengaluru North in Bengaluru district.</a:t>
            </a:r>
            <a:endParaRPr lang="en-US" sz="2400" i="0" dirty="0">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B886E88-193B-5963-BAFC-A66A40CDFFD7}"/>
              </a:ext>
            </a:extLst>
          </p:cNvPr>
          <p:cNvSpPr txBox="1"/>
          <p:nvPr/>
        </p:nvSpPr>
        <p:spPr>
          <a:xfrm>
            <a:off x="7007478" y="4480399"/>
            <a:ext cx="4264241" cy="1569660"/>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Pollutants found</a:t>
            </a:r>
            <a:r>
              <a:rPr lang="en-GB" sz="2400" b="1" dirty="0">
                <a:latin typeface="Times New Roman" panose="02020603050405020304" pitchFamily="18" charset="0"/>
                <a:cs typeface="Times New Roman" panose="02020603050405020304" pitchFamily="18" charset="0"/>
              </a:rPr>
              <a:t>:</a:t>
            </a:r>
            <a:endParaRPr lang="en-I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Non</a:t>
            </a:r>
            <a:r>
              <a:rPr lang="en-IN" sz="2400" dirty="0">
                <a:latin typeface="Times New Roman" panose="02020603050405020304" pitchFamily="18" charset="0"/>
                <a:cs typeface="Times New Roman" panose="02020603050405020304" pitchFamily="18" charset="0"/>
              </a:rPr>
              <a:t>-decomposable materials,</a:t>
            </a: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E</a:t>
            </a:r>
            <a:r>
              <a:rPr lang="en-GB" sz="2400" dirty="0">
                <a:latin typeface="Times New Roman" panose="02020603050405020304" pitchFamily="18" charset="0"/>
                <a:cs typeface="Times New Roman" panose="02020603050405020304" pitchFamily="18" charset="0"/>
              </a:rPr>
              <a:t>g - </a:t>
            </a:r>
            <a:r>
              <a:rPr lang="en-IN" sz="2400" dirty="0">
                <a:latin typeface="Times New Roman" panose="02020603050405020304" pitchFamily="18" charset="0"/>
                <a:cs typeface="Times New Roman" panose="02020603050405020304" pitchFamily="18" charset="0"/>
              </a:rPr>
              <a:t>plastic bottles, glass pieces</a:t>
            </a:r>
            <a:r>
              <a:rPr lang="en-GB" sz="240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etc.</a:t>
            </a:r>
            <a:r>
              <a:rPr lang="en-GB" sz="2400" dirty="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30067822-C977-B3B5-C833-48D9005A73D2}"/>
              </a:ext>
            </a:extLst>
          </p:cNvPr>
          <p:cNvSpPr/>
          <p:nvPr/>
        </p:nvSpPr>
        <p:spPr>
          <a:xfrm>
            <a:off x="195309" y="184212"/>
            <a:ext cx="11771790" cy="64895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Footer Placeholder 3"/>
          <p:cNvSpPr>
            <a:spLocks noGrp="1"/>
          </p:cNvSpPr>
          <p:nvPr>
            <p:ph type="ftr" sz="quarter" idx="11"/>
          </p:nvPr>
        </p:nvSpPr>
        <p:spPr/>
        <p:txBody>
          <a:bodyPr/>
          <a:lstStyle/>
          <a:p>
            <a:r>
              <a:rPr lang="en-US" sz="1800" b="1" dirty="0">
                <a:solidFill>
                  <a:schemeClr val="accent1">
                    <a:lumMod val="50000"/>
                  </a:schemeClr>
                </a:solidFill>
              </a:rPr>
              <a:t>3</a:t>
            </a:r>
          </a:p>
        </p:txBody>
      </p:sp>
    </p:spTree>
    <p:extLst>
      <p:ext uri="{BB962C8B-B14F-4D97-AF65-F5344CB8AC3E}">
        <p14:creationId xmlns:p14="http://schemas.microsoft.com/office/powerpoint/2010/main" val="93807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C99E-E781-A10D-8724-32B23C8FFE9E}"/>
              </a:ext>
            </a:extLst>
          </p:cNvPr>
          <p:cNvSpPr>
            <a:spLocks noGrp="1"/>
          </p:cNvSpPr>
          <p:nvPr>
            <p:ph type="title"/>
          </p:nvPr>
        </p:nvSpPr>
        <p:spPr>
          <a:xfrm>
            <a:off x="3954908" y="395867"/>
            <a:ext cx="2947482" cy="589553"/>
          </a:xfrm>
        </p:spPr>
        <p:txBody>
          <a:bodyPr>
            <a:normAutofit/>
          </a:bodyPr>
          <a:lstStyle/>
          <a:p>
            <a:pPr algn="ctr"/>
            <a:r>
              <a:rPr lang="en-IN" sz="3200" b="1" u="sng"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5AE0BFA9-9DE6-2568-1D34-E57A94D7440E}"/>
              </a:ext>
            </a:extLst>
          </p:cNvPr>
          <p:cNvSpPr>
            <a:spLocks noGrp="1"/>
          </p:cNvSpPr>
          <p:nvPr>
            <p:ph idx="1"/>
          </p:nvPr>
        </p:nvSpPr>
        <p:spPr>
          <a:xfrm>
            <a:off x="692458" y="754602"/>
            <a:ext cx="10492010" cy="5230146"/>
          </a:xfrm>
        </p:spPr>
        <p:txBody>
          <a:bodyPr>
            <a:normAutofit/>
          </a:bodyPr>
          <a:lstStyle/>
          <a:p>
            <a:pPr marL="0" indent="0">
              <a:buNone/>
            </a:pPr>
            <a:endParaRPr lang="en-US" sz="2800" b="1" u="sng" dirty="0">
              <a:solidFill>
                <a:schemeClr val="tx1"/>
              </a:solidFill>
            </a:endParaRPr>
          </a:p>
          <a:p>
            <a:endParaRPr lang="en-US" sz="2800" b="1" u="sng" dirty="0">
              <a:solidFill>
                <a:schemeClr val="tx1"/>
              </a:solidFill>
            </a:endParaRPr>
          </a:p>
          <a:p>
            <a:endParaRPr lang="en-US" sz="2800" b="1" u="sng" dirty="0">
              <a:solidFill>
                <a:schemeClr val="tx1"/>
              </a:solidFill>
            </a:endParaRPr>
          </a:p>
          <a:p>
            <a:endParaRPr lang="en-US" sz="2800" b="1" u="sng" dirty="0">
              <a:solidFill>
                <a:schemeClr val="tx1"/>
              </a:solidFill>
            </a:endParaRPr>
          </a:p>
          <a:p>
            <a:endParaRPr lang="en-US" sz="2800" b="1" u="sng" dirty="0">
              <a:solidFill>
                <a:schemeClr val="tx1"/>
              </a:solidFill>
            </a:endParaRPr>
          </a:p>
          <a:p>
            <a:endParaRPr lang="en-US" sz="2800" b="1" u="sng" dirty="0">
              <a:solidFill>
                <a:schemeClr val="tx1"/>
              </a:solidFill>
            </a:endParaRPr>
          </a:p>
          <a:p>
            <a:endParaRPr lang="en-US" sz="2800" b="1" u="sng" dirty="0">
              <a:solidFill>
                <a:schemeClr val="tx1"/>
              </a:solidFill>
            </a:endParaRPr>
          </a:p>
          <a:p>
            <a:endParaRPr lang="en-US" sz="2800" b="1" u="sng" dirty="0">
              <a:solidFill>
                <a:schemeClr val="tx1"/>
              </a:solidFill>
            </a:endParaRPr>
          </a:p>
          <a:p>
            <a:endParaRPr lang="en-US" sz="2800" b="1" u="sng" dirty="0">
              <a:solidFill>
                <a:schemeClr val="tx1"/>
              </a:solidFill>
            </a:endParaRPr>
          </a:p>
          <a:p>
            <a:endParaRPr lang="en-US" sz="2800" b="1" u="sng" dirty="0">
              <a:solidFill>
                <a:schemeClr val="tx1"/>
              </a:solidFill>
            </a:endParaRPr>
          </a:p>
          <a:p>
            <a:endParaRPr lang="en-US" sz="2800" b="1" u="sng" dirty="0">
              <a:solidFill>
                <a:schemeClr val="tx1"/>
              </a:solidFill>
            </a:endParaRPr>
          </a:p>
          <a:p>
            <a:endParaRPr lang="en-IN" sz="8000" dirty="0"/>
          </a:p>
          <a:p>
            <a:endParaRPr lang="en-IN" sz="2800" dirty="0"/>
          </a:p>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p>
            <a:endParaRPr lang="en-US" sz="2400" b="1" dirty="0">
              <a:solidFill>
                <a:schemeClr val="tx1"/>
              </a:solidFill>
            </a:endParaRPr>
          </a:p>
          <a:p>
            <a:endParaRPr lang="en-IN" sz="2400" b="1" dirty="0">
              <a:solidFill>
                <a:schemeClr val="tx1"/>
              </a:solidFill>
            </a:endParaRPr>
          </a:p>
        </p:txBody>
      </p:sp>
      <p:pic>
        <p:nvPicPr>
          <p:cNvPr id="4" name="Picture 3">
            <a:extLst>
              <a:ext uri="{FF2B5EF4-FFF2-40B4-BE49-F238E27FC236}">
                <a16:creationId xmlns:a16="http://schemas.microsoft.com/office/drawing/2014/main" id="{1227D3DD-A61A-6A8B-ACB7-6228B280EAE4}"/>
              </a:ext>
            </a:extLst>
          </p:cNvPr>
          <p:cNvPicPr>
            <a:picLocks noChangeAspect="1"/>
          </p:cNvPicPr>
          <p:nvPr/>
        </p:nvPicPr>
        <p:blipFill>
          <a:blip r:embed="rId2"/>
          <a:stretch>
            <a:fillRect/>
          </a:stretch>
        </p:blipFill>
        <p:spPr>
          <a:xfrm>
            <a:off x="8065147" y="237222"/>
            <a:ext cx="2765828" cy="2071213"/>
          </a:xfrm>
          <a:prstGeom prst="rect">
            <a:avLst/>
          </a:prstGeom>
        </p:spPr>
      </p:pic>
      <p:pic>
        <p:nvPicPr>
          <p:cNvPr id="6" name="Picture 5">
            <a:extLst>
              <a:ext uri="{FF2B5EF4-FFF2-40B4-BE49-F238E27FC236}">
                <a16:creationId xmlns:a16="http://schemas.microsoft.com/office/drawing/2014/main" id="{67D49D4A-F76E-2E20-803A-76C5A577C47D}"/>
              </a:ext>
            </a:extLst>
          </p:cNvPr>
          <p:cNvPicPr>
            <a:picLocks noChangeAspect="1"/>
          </p:cNvPicPr>
          <p:nvPr/>
        </p:nvPicPr>
        <p:blipFill>
          <a:blip r:embed="rId3"/>
          <a:stretch>
            <a:fillRect/>
          </a:stretch>
        </p:blipFill>
        <p:spPr>
          <a:xfrm>
            <a:off x="8065147" y="2463940"/>
            <a:ext cx="2765828" cy="1997620"/>
          </a:xfrm>
          <a:prstGeom prst="rect">
            <a:avLst/>
          </a:prstGeom>
        </p:spPr>
      </p:pic>
      <p:sp>
        <p:nvSpPr>
          <p:cNvPr id="7" name="Rectangle 6">
            <a:extLst>
              <a:ext uri="{FF2B5EF4-FFF2-40B4-BE49-F238E27FC236}">
                <a16:creationId xmlns:a16="http://schemas.microsoft.com/office/drawing/2014/main" id="{23294CF4-5D2F-AA5F-9D04-17E8FC3ED9C5}"/>
              </a:ext>
            </a:extLst>
          </p:cNvPr>
          <p:cNvSpPr/>
          <p:nvPr/>
        </p:nvSpPr>
        <p:spPr>
          <a:xfrm>
            <a:off x="159798" y="165048"/>
            <a:ext cx="11833934" cy="652790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280BE33B-0DAA-7681-D6C0-1B19D732E634}"/>
              </a:ext>
            </a:extLst>
          </p:cNvPr>
          <p:cNvSpPr txBox="1"/>
          <p:nvPr/>
        </p:nvSpPr>
        <p:spPr>
          <a:xfrm>
            <a:off x="598811" y="1422303"/>
            <a:ext cx="6097554" cy="954107"/>
          </a:xfrm>
          <a:prstGeom prst="rect">
            <a:avLst/>
          </a:prstGeom>
          <a:noFill/>
        </p:spPr>
        <p:txBody>
          <a:bodyPr wrap="square">
            <a:spAutoFit/>
          </a:bodyPr>
          <a:lstStyle/>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To make our lakes clean and restore it's ecosystem.</a:t>
            </a:r>
          </a:p>
        </p:txBody>
      </p:sp>
      <p:sp>
        <p:nvSpPr>
          <p:cNvPr id="10" name="TextBox 9">
            <a:extLst>
              <a:ext uri="{FF2B5EF4-FFF2-40B4-BE49-F238E27FC236}">
                <a16:creationId xmlns:a16="http://schemas.microsoft.com/office/drawing/2014/main" id="{9D52063A-35CC-C66A-5A8C-5F3E6F9D090A}"/>
              </a:ext>
            </a:extLst>
          </p:cNvPr>
          <p:cNvSpPr txBox="1"/>
          <p:nvPr/>
        </p:nvSpPr>
        <p:spPr>
          <a:xfrm>
            <a:off x="598811" y="2308435"/>
            <a:ext cx="6097554" cy="954107"/>
          </a:xfrm>
          <a:prstGeom prst="rect">
            <a:avLst/>
          </a:prstGeom>
          <a:noFill/>
        </p:spPr>
        <p:txBody>
          <a:bodyPr wrap="square">
            <a:spAutoFit/>
          </a:bodyPr>
          <a:lstStyle/>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To make people aware of the severity of their careless doings.</a:t>
            </a:r>
          </a:p>
        </p:txBody>
      </p:sp>
      <p:sp>
        <p:nvSpPr>
          <p:cNvPr id="12" name="TextBox 11">
            <a:extLst>
              <a:ext uri="{FF2B5EF4-FFF2-40B4-BE49-F238E27FC236}">
                <a16:creationId xmlns:a16="http://schemas.microsoft.com/office/drawing/2014/main" id="{0B6BA018-4220-1BD2-489C-9969BC79F31B}"/>
              </a:ext>
            </a:extLst>
          </p:cNvPr>
          <p:cNvSpPr txBox="1"/>
          <p:nvPr/>
        </p:nvSpPr>
        <p:spPr>
          <a:xfrm>
            <a:off x="598811" y="3225965"/>
            <a:ext cx="6097554" cy="954107"/>
          </a:xfrm>
          <a:prstGeom prst="rect">
            <a:avLst/>
          </a:prstGeom>
          <a:noFill/>
        </p:spPr>
        <p:txBody>
          <a:bodyPr wrap="square">
            <a:spAutoFit/>
          </a:bodyPr>
          <a:lstStyle/>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To make people inspire from our idea and get into cleaning lakes for good.</a:t>
            </a:r>
          </a:p>
        </p:txBody>
      </p:sp>
      <p:sp>
        <p:nvSpPr>
          <p:cNvPr id="14" name="TextBox 13">
            <a:extLst>
              <a:ext uri="{FF2B5EF4-FFF2-40B4-BE49-F238E27FC236}">
                <a16:creationId xmlns:a16="http://schemas.microsoft.com/office/drawing/2014/main" id="{3328D172-9D62-10F9-5779-70D1E5CBEFEF}"/>
              </a:ext>
            </a:extLst>
          </p:cNvPr>
          <p:cNvSpPr txBox="1"/>
          <p:nvPr/>
        </p:nvSpPr>
        <p:spPr>
          <a:xfrm>
            <a:off x="578051" y="4208595"/>
            <a:ext cx="6097554" cy="954107"/>
          </a:xfrm>
          <a:prstGeom prst="rect">
            <a:avLst/>
          </a:prstGeom>
          <a:noFill/>
        </p:spPr>
        <p:txBody>
          <a:bodyPr wrap="square">
            <a:spAutoFit/>
          </a:bodyPr>
          <a:lstStyle/>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To provide the animals and birds back their long lost habitat.</a:t>
            </a:r>
          </a:p>
        </p:txBody>
      </p:sp>
      <p:pic>
        <p:nvPicPr>
          <p:cNvPr id="5" name="Picture 4"/>
          <p:cNvPicPr>
            <a:picLocks noChangeAspect="1"/>
          </p:cNvPicPr>
          <p:nvPr/>
        </p:nvPicPr>
        <p:blipFill>
          <a:blip r:embed="rId4"/>
          <a:stretch>
            <a:fillRect/>
          </a:stretch>
        </p:blipFill>
        <p:spPr>
          <a:xfrm>
            <a:off x="8065147" y="4617066"/>
            <a:ext cx="2765828" cy="2007982"/>
          </a:xfrm>
          <a:prstGeom prst="rect">
            <a:avLst/>
          </a:prstGeom>
        </p:spPr>
      </p:pic>
      <p:sp>
        <p:nvSpPr>
          <p:cNvPr id="11" name="Footer Placeholder 10"/>
          <p:cNvSpPr>
            <a:spLocks noGrp="1"/>
          </p:cNvSpPr>
          <p:nvPr>
            <p:ph type="ftr" sz="quarter" idx="11"/>
          </p:nvPr>
        </p:nvSpPr>
        <p:spPr/>
        <p:txBody>
          <a:bodyPr/>
          <a:lstStyle/>
          <a:p>
            <a:r>
              <a:rPr lang="en-US" sz="1800" b="1" dirty="0">
                <a:solidFill>
                  <a:schemeClr val="accent1">
                    <a:lumMod val="50000"/>
                  </a:schemeClr>
                </a:solidFill>
              </a:rPr>
              <a:t>4</a:t>
            </a:r>
          </a:p>
        </p:txBody>
      </p:sp>
    </p:spTree>
    <p:extLst>
      <p:ext uri="{BB962C8B-B14F-4D97-AF65-F5344CB8AC3E}">
        <p14:creationId xmlns:p14="http://schemas.microsoft.com/office/powerpoint/2010/main" val="8945450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8E36-F8D8-0719-8DD5-CD5DA761D5F4}"/>
              </a:ext>
            </a:extLst>
          </p:cNvPr>
          <p:cNvSpPr>
            <a:spLocks noGrp="1"/>
          </p:cNvSpPr>
          <p:nvPr>
            <p:ph type="ctrTitle"/>
          </p:nvPr>
        </p:nvSpPr>
        <p:spPr>
          <a:xfrm>
            <a:off x="355107" y="1672815"/>
            <a:ext cx="11434438" cy="3888420"/>
          </a:xfrm>
        </p:spPr>
        <p:txBody>
          <a:bodyPr>
            <a:normAutofit/>
          </a:bodyPr>
          <a:lstStyle/>
          <a:p>
            <a:pPr algn="l"/>
            <a:r>
              <a:rPr lang="en-US" sz="2800" b="1"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We can build the machine by a few simple parts:</a:t>
            </a:r>
            <a:b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1. a sedimentation tank</a:t>
            </a:r>
            <a:b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2. a micro super filter</a:t>
            </a:r>
            <a:b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3. a chlorination tank</a:t>
            </a:r>
            <a:b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4. 2 hoses - one for output and the other for input </a:t>
            </a:r>
            <a:b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5. a pump to pull water from the lake. </a:t>
            </a:r>
            <a:b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br>
            <a:b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sz="2800"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        This machine can be assembled in just a few days and it only costs a few hundred thousands or 2-3 lakhs, which is quite efficient</a:t>
            </a:r>
            <a:r>
              <a:rPr lang="en-US" sz="2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en-IN" sz="2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72698988-8A4F-0725-6787-E61BAF8BC495}"/>
              </a:ext>
            </a:extLst>
          </p:cNvPr>
          <p:cNvSpPr>
            <a:spLocks noGrp="1"/>
          </p:cNvSpPr>
          <p:nvPr>
            <p:ph type="subTitle" idx="1"/>
          </p:nvPr>
        </p:nvSpPr>
        <p:spPr>
          <a:xfrm>
            <a:off x="2222186" y="351778"/>
            <a:ext cx="7315200" cy="914400"/>
          </a:xfrm>
        </p:spPr>
        <p:txBody>
          <a:bodyPr>
            <a:normAutofit/>
          </a:bodyPr>
          <a:lstStyle/>
          <a:p>
            <a:r>
              <a:rPr lang="en-IN" sz="2800" b="1" u="sng"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MECHANICAL APPROACH TOWARDS CLEANING WATER BODIES</a:t>
            </a:r>
          </a:p>
        </p:txBody>
      </p:sp>
      <p:sp>
        <p:nvSpPr>
          <p:cNvPr id="4" name="Rectangle 3">
            <a:extLst>
              <a:ext uri="{FF2B5EF4-FFF2-40B4-BE49-F238E27FC236}">
                <a16:creationId xmlns:a16="http://schemas.microsoft.com/office/drawing/2014/main" id="{37754A24-654F-DA4C-820B-05A218DD2A19}"/>
              </a:ext>
            </a:extLst>
          </p:cNvPr>
          <p:cNvSpPr/>
          <p:nvPr/>
        </p:nvSpPr>
        <p:spPr>
          <a:xfrm>
            <a:off x="106532" y="133165"/>
            <a:ext cx="11931588" cy="65339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Footer Placeholder 5"/>
          <p:cNvSpPr>
            <a:spLocks noGrp="1"/>
          </p:cNvSpPr>
          <p:nvPr>
            <p:ph type="ftr" sz="quarter" idx="11"/>
          </p:nvPr>
        </p:nvSpPr>
        <p:spPr/>
        <p:txBody>
          <a:bodyPr/>
          <a:lstStyle/>
          <a:p>
            <a:r>
              <a:rPr lang="en-US" sz="1800" b="1" dirty="0">
                <a:solidFill>
                  <a:schemeClr val="accent1">
                    <a:lumMod val="50000"/>
                  </a:schemeClr>
                </a:solidFill>
              </a:rPr>
              <a:t>5</a:t>
            </a:r>
          </a:p>
        </p:txBody>
      </p:sp>
    </p:spTree>
    <p:extLst>
      <p:ext uri="{BB962C8B-B14F-4D97-AF65-F5344CB8AC3E}">
        <p14:creationId xmlns:p14="http://schemas.microsoft.com/office/powerpoint/2010/main" val="102409206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1A99F-4195-B042-010B-5FC138FA758F}"/>
              </a:ext>
            </a:extLst>
          </p:cNvPr>
          <p:cNvPicPr>
            <a:picLocks noChangeAspect="1"/>
          </p:cNvPicPr>
          <p:nvPr/>
        </p:nvPicPr>
        <p:blipFill>
          <a:blip r:embed="rId2"/>
          <a:stretch>
            <a:fillRect/>
          </a:stretch>
        </p:blipFill>
        <p:spPr>
          <a:xfrm>
            <a:off x="-1" y="103616"/>
            <a:ext cx="12127251" cy="6754379"/>
          </a:xfrm>
          <a:prstGeom prst="rect">
            <a:avLst/>
          </a:prstGeom>
        </p:spPr>
      </p:pic>
      <p:sp>
        <p:nvSpPr>
          <p:cNvPr id="7" name="Rectangle 6">
            <a:extLst>
              <a:ext uri="{FF2B5EF4-FFF2-40B4-BE49-F238E27FC236}">
                <a16:creationId xmlns:a16="http://schemas.microsoft.com/office/drawing/2014/main" id="{B5BDA434-A14E-716E-61D7-5027C578F5D6}"/>
              </a:ext>
            </a:extLst>
          </p:cNvPr>
          <p:cNvSpPr/>
          <p:nvPr/>
        </p:nvSpPr>
        <p:spPr>
          <a:xfrm>
            <a:off x="578498" y="4581331"/>
            <a:ext cx="1268963" cy="71845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dirty="0">
                <a:solidFill>
                  <a:schemeClr val="tx1"/>
                </a:solidFill>
              </a:rPr>
              <a:t>Input Pipe</a:t>
            </a:r>
          </a:p>
        </p:txBody>
      </p:sp>
      <p:sp>
        <p:nvSpPr>
          <p:cNvPr id="8" name="Rectangle 7">
            <a:extLst>
              <a:ext uri="{FF2B5EF4-FFF2-40B4-BE49-F238E27FC236}">
                <a16:creationId xmlns:a16="http://schemas.microsoft.com/office/drawing/2014/main" id="{31E1773D-9065-FC80-6E54-46A5210928EB}"/>
              </a:ext>
            </a:extLst>
          </p:cNvPr>
          <p:cNvSpPr/>
          <p:nvPr/>
        </p:nvSpPr>
        <p:spPr>
          <a:xfrm>
            <a:off x="447869" y="1399591"/>
            <a:ext cx="3732245" cy="3172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dirty="0">
                <a:solidFill>
                  <a:schemeClr val="tx1"/>
                </a:solidFill>
              </a:rPr>
              <a:t>Machine Potable Water Maker</a:t>
            </a:r>
          </a:p>
        </p:txBody>
      </p:sp>
      <p:sp>
        <p:nvSpPr>
          <p:cNvPr id="9" name="Rectangle 8">
            <a:extLst>
              <a:ext uri="{FF2B5EF4-FFF2-40B4-BE49-F238E27FC236}">
                <a16:creationId xmlns:a16="http://schemas.microsoft.com/office/drawing/2014/main" id="{D9046FED-C5E9-27B7-190C-1BB40CADC5B6}"/>
              </a:ext>
            </a:extLst>
          </p:cNvPr>
          <p:cNvSpPr/>
          <p:nvPr/>
        </p:nvSpPr>
        <p:spPr>
          <a:xfrm>
            <a:off x="2304661" y="3629608"/>
            <a:ext cx="1362270" cy="718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Water Pulling Pump</a:t>
            </a:r>
          </a:p>
        </p:txBody>
      </p:sp>
      <p:sp>
        <p:nvSpPr>
          <p:cNvPr id="10" name="Rectangle 9">
            <a:extLst>
              <a:ext uri="{FF2B5EF4-FFF2-40B4-BE49-F238E27FC236}">
                <a16:creationId xmlns:a16="http://schemas.microsoft.com/office/drawing/2014/main" id="{EFC218E7-12A8-A793-4210-64510620EB4D}"/>
              </a:ext>
            </a:extLst>
          </p:cNvPr>
          <p:cNvSpPr/>
          <p:nvPr/>
        </p:nvSpPr>
        <p:spPr>
          <a:xfrm>
            <a:off x="3946849" y="4469363"/>
            <a:ext cx="1698171" cy="602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Sedimentation tank</a:t>
            </a:r>
          </a:p>
        </p:txBody>
      </p:sp>
      <p:sp>
        <p:nvSpPr>
          <p:cNvPr id="11" name="Rectangle 10">
            <a:extLst>
              <a:ext uri="{FF2B5EF4-FFF2-40B4-BE49-F238E27FC236}">
                <a16:creationId xmlns:a16="http://schemas.microsoft.com/office/drawing/2014/main" id="{D184F880-735F-B3D5-59CE-7339BCFD93B3}"/>
              </a:ext>
            </a:extLst>
          </p:cNvPr>
          <p:cNvSpPr/>
          <p:nvPr/>
        </p:nvSpPr>
        <p:spPr>
          <a:xfrm>
            <a:off x="5914832" y="5234473"/>
            <a:ext cx="989822" cy="447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Waste Tank</a:t>
            </a:r>
          </a:p>
        </p:txBody>
      </p:sp>
      <p:sp>
        <p:nvSpPr>
          <p:cNvPr id="12" name="Rectangle 11">
            <a:extLst>
              <a:ext uri="{FF2B5EF4-FFF2-40B4-BE49-F238E27FC236}">
                <a16:creationId xmlns:a16="http://schemas.microsoft.com/office/drawing/2014/main" id="{784A6006-480E-92B0-EDE7-B29753D85DA1}"/>
              </a:ext>
            </a:extLst>
          </p:cNvPr>
          <p:cNvSpPr/>
          <p:nvPr/>
        </p:nvSpPr>
        <p:spPr>
          <a:xfrm>
            <a:off x="6708710" y="3769567"/>
            <a:ext cx="808653" cy="289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Filter</a:t>
            </a:r>
          </a:p>
        </p:txBody>
      </p:sp>
      <p:sp>
        <p:nvSpPr>
          <p:cNvPr id="13" name="Rectangle 12">
            <a:extLst>
              <a:ext uri="{FF2B5EF4-FFF2-40B4-BE49-F238E27FC236}">
                <a16:creationId xmlns:a16="http://schemas.microsoft.com/office/drawing/2014/main" id="{21D5158D-A969-9057-18E2-CDFEE366976F}"/>
              </a:ext>
            </a:extLst>
          </p:cNvPr>
          <p:cNvSpPr/>
          <p:nvPr/>
        </p:nvSpPr>
        <p:spPr>
          <a:xfrm>
            <a:off x="7517363" y="4674638"/>
            <a:ext cx="2839617" cy="531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Water Chlorination tank</a:t>
            </a:r>
          </a:p>
        </p:txBody>
      </p:sp>
      <p:sp>
        <p:nvSpPr>
          <p:cNvPr id="14" name="Rectangle 13">
            <a:extLst>
              <a:ext uri="{FF2B5EF4-FFF2-40B4-BE49-F238E27FC236}">
                <a16:creationId xmlns:a16="http://schemas.microsoft.com/office/drawing/2014/main" id="{C32460ED-9486-1D76-11D5-E5882EB93189}"/>
              </a:ext>
            </a:extLst>
          </p:cNvPr>
          <p:cNvSpPr/>
          <p:nvPr/>
        </p:nvSpPr>
        <p:spPr>
          <a:xfrm>
            <a:off x="9961418" y="4058816"/>
            <a:ext cx="1449921" cy="46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Potable Water</a:t>
            </a:r>
          </a:p>
        </p:txBody>
      </p:sp>
      <p:sp>
        <p:nvSpPr>
          <p:cNvPr id="15" name="Rectangle 14">
            <a:extLst>
              <a:ext uri="{FF2B5EF4-FFF2-40B4-BE49-F238E27FC236}">
                <a16:creationId xmlns:a16="http://schemas.microsoft.com/office/drawing/2014/main" id="{70D2AC1A-F0C2-AC9F-0ED1-DD6B5E93CE85}"/>
              </a:ext>
            </a:extLst>
          </p:cNvPr>
          <p:cNvSpPr/>
          <p:nvPr/>
        </p:nvSpPr>
        <p:spPr>
          <a:xfrm>
            <a:off x="8880764" y="1936103"/>
            <a:ext cx="2040718" cy="363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Chlorine Tank</a:t>
            </a:r>
          </a:p>
        </p:txBody>
      </p:sp>
      <p:sp>
        <p:nvSpPr>
          <p:cNvPr id="16" name="Rectangle 15">
            <a:extLst>
              <a:ext uri="{FF2B5EF4-FFF2-40B4-BE49-F238E27FC236}">
                <a16:creationId xmlns:a16="http://schemas.microsoft.com/office/drawing/2014/main" id="{5B0C8354-312C-374C-ACF9-E43191C2978D}"/>
              </a:ext>
            </a:extLst>
          </p:cNvPr>
          <p:cNvSpPr/>
          <p:nvPr/>
        </p:nvSpPr>
        <p:spPr>
          <a:xfrm>
            <a:off x="11234057" y="4887295"/>
            <a:ext cx="957943" cy="347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Out put pipe</a:t>
            </a:r>
          </a:p>
        </p:txBody>
      </p:sp>
      <p:sp>
        <p:nvSpPr>
          <p:cNvPr id="17" name="Rectangle 16">
            <a:extLst>
              <a:ext uri="{FF2B5EF4-FFF2-40B4-BE49-F238E27FC236}">
                <a16:creationId xmlns:a16="http://schemas.microsoft.com/office/drawing/2014/main" id="{D1F69A10-1FCF-5562-372F-50C7D133C512}"/>
              </a:ext>
            </a:extLst>
          </p:cNvPr>
          <p:cNvSpPr/>
          <p:nvPr/>
        </p:nvSpPr>
        <p:spPr>
          <a:xfrm>
            <a:off x="5748153" y="469321"/>
            <a:ext cx="2171699" cy="860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Buoyancy Nets For Separation Of Water Body In sections</a:t>
            </a:r>
          </a:p>
        </p:txBody>
      </p:sp>
      <p:sp>
        <p:nvSpPr>
          <p:cNvPr id="18" name="Rectangle 17">
            <a:extLst>
              <a:ext uri="{FF2B5EF4-FFF2-40B4-BE49-F238E27FC236}">
                <a16:creationId xmlns:a16="http://schemas.microsoft.com/office/drawing/2014/main" id="{F6BC8F48-979E-D283-A331-C82ED511E7DB}"/>
              </a:ext>
            </a:extLst>
          </p:cNvPr>
          <p:cNvSpPr/>
          <p:nvPr/>
        </p:nvSpPr>
        <p:spPr>
          <a:xfrm>
            <a:off x="5112397" y="194841"/>
            <a:ext cx="1065246" cy="276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Machine</a:t>
            </a:r>
          </a:p>
        </p:txBody>
      </p:sp>
      <p:sp>
        <p:nvSpPr>
          <p:cNvPr id="19" name="Rectangle 18">
            <a:extLst>
              <a:ext uri="{FF2B5EF4-FFF2-40B4-BE49-F238E27FC236}">
                <a16:creationId xmlns:a16="http://schemas.microsoft.com/office/drawing/2014/main" id="{C9D2E686-DA43-C27D-F696-682B2F77C885}"/>
              </a:ext>
            </a:extLst>
          </p:cNvPr>
          <p:cNvSpPr/>
          <p:nvPr/>
        </p:nvSpPr>
        <p:spPr>
          <a:xfrm>
            <a:off x="5470549" y="452867"/>
            <a:ext cx="269810" cy="182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Footer Placeholder 2"/>
          <p:cNvSpPr>
            <a:spLocks noGrp="1"/>
          </p:cNvSpPr>
          <p:nvPr>
            <p:ph type="ftr" sz="quarter" idx="11"/>
          </p:nvPr>
        </p:nvSpPr>
        <p:spPr/>
        <p:txBody>
          <a:bodyPr/>
          <a:lstStyle/>
          <a:p>
            <a:r>
              <a:rPr lang="en-US" sz="1800" b="1" dirty="0">
                <a:solidFill>
                  <a:schemeClr val="accent1">
                    <a:lumMod val="50000"/>
                  </a:schemeClr>
                </a:solidFill>
              </a:rPr>
              <a:t>6</a:t>
            </a:r>
          </a:p>
        </p:txBody>
      </p:sp>
      <p:cxnSp>
        <p:nvCxnSpPr>
          <p:cNvPr id="21" name="Straight Arrow Connector 20"/>
          <p:cNvCxnSpPr/>
          <p:nvPr/>
        </p:nvCxnSpPr>
        <p:spPr>
          <a:xfrm flipH="1">
            <a:off x="928255" y="4525347"/>
            <a:ext cx="13854" cy="3619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75A802D7-5D1C-E4CD-6F6E-8FDCB41AB92B}"/>
              </a:ext>
            </a:extLst>
          </p:cNvPr>
          <p:cNvCxnSpPr>
            <a:endCxn id="18" idx="1"/>
          </p:cNvCxnSpPr>
          <p:nvPr/>
        </p:nvCxnSpPr>
        <p:spPr>
          <a:xfrm>
            <a:off x="4795934" y="333144"/>
            <a:ext cx="316463"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E70CC1FF-1558-BB54-D2DF-828CA9F02389}"/>
              </a:ext>
            </a:extLst>
          </p:cNvPr>
          <p:cNvCxnSpPr>
            <a:cxnSpLocks/>
          </p:cNvCxnSpPr>
          <p:nvPr/>
        </p:nvCxnSpPr>
        <p:spPr>
          <a:xfrm>
            <a:off x="1543050" y="1138541"/>
            <a:ext cx="0" cy="38255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28098937-E9A2-2064-2938-FC3609D1881B}"/>
              </a:ext>
            </a:extLst>
          </p:cNvPr>
          <p:cNvCxnSpPr/>
          <p:nvPr/>
        </p:nvCxnSpPr>
        <p:spPr>
          <a:xfrm>
            <a:off x="8629650" y="2117979"/>
            <a:ext cx="51435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CA5531F1-BA40-3E25-176E-DADA714DB2E5}"/>
              </a:ext>
            </a:extLst>
          </p:cNvPr>
          <p:cNvCxnSpPr/>
          <p:nvPr/>
        </p:nvCxnSpPr>
        <p:spPr>
          <a:xfrm>
            <a:off x="3005730" y="3529013"/>
            <a:ext cx="0" cy="24055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E333C609-E583-278F-51AE-05988C2B4D5B}"/>
              </a:ext>
            </a:extLst>
          </p:cNvPr>
          <p:cNvCxnSpPr/>
          <p:nvPr/>
        </p:nvCxnSpPr>
        <p:spPr>
          <a:xfrm>
            <a:off x="4471988" y="4292081"/>
            <a:ext cx="0" cy="1772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8EF96124-559B-2ED7-F3CB-188ADFDCAFFA}"/>
              </a:ext>
            </a:extLst>
          </p:cNvPr>
          <p:cNvCxnSpPr>
            <a:cxnSpLocks/>
          </p:cNvCxnSpPr>
          <p:nvPr/>
        </p:nvCxnSpPr>
        <p:spPr>
          <a:xfrm>
            <a:off x="6286500" y="4770662"/>
            <a:ext cx="0" cy="43582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DC3A1F6-DF6C-398C-89FF-B93DD06DDA13}"/>
              </a:ext>
            </a:extLst>
          </p:cNvPr>
          <p:cNvCxnSpPr>
            <a:cxnSpLocks/>
          </p:cNvCxnSpPr>
          <p:nvPr/>
        </p:nvCxnSpPr>
        <p:spPr>
          <a:xfrm>
            <a:off x="6904654" y="3429000"/>
            <a:ext cx="0" cy="3405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1332E08D-25C8-02CC-7DD3-66392D005FC1}"/>
              </a:ext>
            </a:extLst>
          </p:cNvPr>
          <p:cNvCxnSpPr/>
          <p:nvPr/>
        </p:nvCxnSpPr>
        <p:spPr>
          <a:xfrm flipV="1">
            <a:off x="5272088" y="635210"/>
            <a:ext cx="642744" cy="26435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727B64BE-87F5-8A3D-861A-02C4D4FCBE51}"/>
              </a:ext>
            </a:extLst>
          </p:cNvPr>
          <p:cNvCxnSpPr/>
          <p:nvPr/>
        </p:nvCxnSpPr>
        <p:spPr>
          <a:xfrm>
            <a:off x="8153400" y="4380722"/>
            <a:ext cx="0" cy="3899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E8BC6DAE-7B73-5989-05EC-BD839E965138}"/>
              </a:ext>
            </a:extLst>
          </p:cNvPr>
          <p:cNvCxnSpPr/>
          <p:nvPr/>
        </p:nvCxnSpPr>
        <p:spPr>
          <a:xfrm>
            <a:off x="10356980" y="3914191"/>
            <a:ext cx="0" cy="1446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6AB5DEE2-A60A-7792-F49D-D16A7AB9950F}"/>
              </a:ext>
            </a:extLst>
          </p:cNvPr>
          <p:cNvCxnSpPr>
            <a:endCxn id="16" idx="0"/>
          </p:cNvCxnSpPr>
          <p:nvPr/>
        </p:nvCxnSpPr>
        <p:spPr>
          <a:xfrm>
            <a:off x="11713028" y="4575692"/>
            <a:ext cx="0" cy="19497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363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877" y="83129"/>
            <a:ext cx="11958452" cy="662643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chemeClr val="tx1"/>
                </a:solidFill>
              </a:rPr>
              <a:t>                           </a:t>
            </a:r>
          </a:p>
          <a:p>
            <a:pPr marL="4000500" lvl="8" indent="-342900">
              <a:buFont typeface="Arial" panose="020B0604020202020204" pitchFamily="34" charset="0"/>
              <a:buChar char="•"/>
            </a:pPr>
            <a:r>
              <a:rPr lang="en-IN" sz="2000" dirty="0">
                <a:solidFill>
                  <a:schemeClr val="tx1"/>
                </a:solidFill>
                <a:latin typeface="Tahoma" panose="020B0604030504040204" pitchFamily="34" charset="0"/>
                <a:ea typeface="Tahoma" panose="020B0604030504040204" pitchFamily="34" charset="0"/>
                <a:cs typeface="Tahoma" panose="020B0604030504040204" pitchFamily="34" charset="0"/>
              </a:rPr>
              <a:t>Chemical precipitation can be used to remove dissolved metals.</a:t>
            </a:r>
          </a:p>
          <a:p>
            <a:pPr marL="342900" indent="-342900">
              <a:buFont typeface="Arial" panose="020B0604020202020204" pitchFamily="34" charset="0"/>
              <a:buChar char="•"/>
            </a:pPr>
            <a:endParaRPr lang="en-I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000500" lvl="8" indent="-342900">
              <a:buFont typeface="Arial" panose="020B0604020202020204" pitchFamily="34" charset="0"/>
              <a:buChar char="•"/>
            </a:pPr>
            <a:r>
              <a:rPr lang="en-IN" sz="2000" dirty="0">
                <a:solidFill>
                  <a:schemeClr val="tx1"/>
                </a:solidFill>
                <a:latin typeface="Tahoma" panose="020B0604030504040204" pitchFamily="34" charset="0"/>
                <a:ea typeface="Tahoma" panose="020B0604030504040204" pitchFamily="34" charset="0"/>
                <a:cs typeface="Tahoma" panose="020B0604030504040204" pitchFamily="34" charset="0"/>
              </a:rPr>
              <a:t>Chemical coagulation can be used to make the sedimentation process more efficient.</a:t>
            </a:r>
          </a:p>
          <a:p>
            <a:endParaRPr lang="en-I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000500" lvl="8" indent="-342900">
              <a:buFont typeface="Arial" panose="020B0604020202020204" pitchFamily="34" charset="0"/>
              <a:buChar char="•"/>
            </a:pPr>
            <a:r>
              <a:rPr lang="en-IN" sz="2000" dirty="0">
                <a:solidFill>
                  <a:schemeClr val="tx1"/>
                </a:solidFill>
                <a:latin typeface="Tahoma" panose="020B0604030504040204" pitchFamily="34" charset="0"/>
                <a:ea typeface="Tahoma" panose="020B0604030504040204" pitchFamily="34" charset="0"/>
                <a:cs typeface="Tahoma" panose="020B0604030504040204" pitchFamily="34" charset="0"/>
              </a:rPr>
              <a:t>Ion exchange can be used to soften the water. </a:t>
            </a:r>
          </a:p>
          <a:p>
            <a:pPr marL="342900" indent="-342900">
              <a:buFont typeface="Arial" panose="020B0604020202020204" pitchFamily="34" charset="0"/>
              <a:buChar char="•"/>
            </a:pPr>
            <a:endParaRPr lang="en-I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000500" lvl="8" indent="-342900">
              <a:buFont typeface="Arial" panose="020B0604020202020204" pitchFamily="34" charset="0"/>
              <a:buChar char="•"/>
            </a:pPr>
            <a:r>
              <a:rPr lang="en-IN" sz="2000" dirty="0">
                <a:solidFill>
                  <a:schemeClr val="tx1"/>
                </a:solidFill>
                <a:latin typeface="Tahoma" panose="020B0604030504040204" pitchFamily="34" charset="0"/>
                <a:ea typeface="Tahoma" panose="020B0604030504040204" pitchFamily="34" charset="0"/>
                <a:cs typeface="Tahoma" panose="020B0604030504040204" pitchFamily="34" charset="0"/>
              </a:rPr>
              <a:t>Adsorption and chemisorption can be used to remove chemical residue from water.</a:t>
            </a:r>
          </a:p>
          <a:p>
            <a:endParaRPr lang="en-IN"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000500" lvl="8" indent="-342900">
              <a:buFont typeface="Arial" panose="020B0604020202020204" pitchFamily="34" charset="0"/>
              <a:buChar char="•"/>
            </a:pPr>
            <a:r>
              <a:rPr lang="en-IN" sz="2000" dirty="0">
                <a:solidFill>
                  <a:schemeClr val="tx1"/>
                </a:solidFill>
                <a:latin typeface="Tahoma" panose="020B0604030504040204" pitchFamily="34" charset="0"/>
                <a:ea typeface="Tahoma" panose="020B0604030504040204" pitchFamily="34" charset="0"/>
                <a:cs typeface="Tahoma" panose="020B0604030504040204" pitchFamily="34" charset="0"/>
              </a:rPr>
              <a:t>Chemical stabilization can be used to deodorize the water.</a:t>
            </a:r>
          </a:p>
          <a:p>
            <a:pPr marL="457200" indent="-457200">
              <a:buFont typeface="Arial" panose="020B0604020202020204" pitchFamily="34" charset="0"/>
              <a:buChar char="•"/>
            </a:pPr>
            <a:endParaRPr lang="en-IN"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5345876" y="350323"/>
            <a:ext cx="5248893" cy="830997"/>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Removal Of Chemicals From Water </a:t>
            </a:r>
            <a:endParaRPr lang="en-IN"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p:cNvSpPr>
            <a:spLocks noGrp="1"/>
          </p:cNvSpPr>
          <p:nvPr>
            <p:ph type="ftr" sz="quarter" idx="11"/>
          </p:nvPr>
        </p:nvSpPr>
        <p:spPr/>
        <p:txBody>
          <a:bodyPr/>
          <a:lstStyle/>
          <a:p>
            <a:r>
              <a:rPr lang="en-US" sz="1800" b="1" dirty="0">
                <a:solidFill>
                  <a:schemeClr val="accent1">
                    <a:lumMod val="50000"/>
                  </a:schemeClr>
                </a:solidFill>
              </a:rPr>
              <a:t>7</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35" y="1606262"/>
            <a:ext cx="3190875" cy="14287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35" y="3594821"/>
            <a:ext cx="2952750" cy="1552575"/>
          </a:xfrm>
          <a:prstGeom prst="rect">
            <a:avLst/>
          </a:prstGeom>
        </p:spPr>
      </p:pic>
    </p:spTree>
    <p:extLst>
      <p:ext uri="{BB962C8B-B14F-4D97-AF65-F5344CB8AC3E}">
        <p14:creationId xmlns:p14="http://schemas.microsoft.com/office/powerpoint/2010/main" val="187347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E7AA-AA3B-7E71-7C7C-2616F827B2C3}"/>
              </a:ext>
            </a:extLst>
          </p:cNvPr>
          <p:cNvSpPr>
            <a:spLocks noGrp="1"/>
          </p:cNvSpPr>
          <p:nvPr>
            <p:ph type="title"/>
          </p:nvPr>
        </p:nvSpPr>
        <p:spPr>
          <a:xfrm>
            <a:off x="3823855" y="424464"/>
            <a:ext cx="3903375" cy="918027"/>
          </a:xfrm>
        </p:spPr>
        <p:txBody>
          <a:bodyPr>
            <a:normAutofit fontScale="90000"/>
          </a:bodyPr>
          <a:lstStyle/>
          <a:p>
            <a:pPr algn="ctr"/>
            <a:r>
              <a:rPr lang="en-IN" u="sng" dirty="0">
                <a:solidFill>
                  <a:schemeClr val="tx1"/>
                </a:solidFill>
                <a:latin typeface="Times New Roman" panose="02020603050405020304" pitchFamily="18" charset="0"/>
                <a:cs typeface="Times New Roman" panose="02020603050405020304" pitchFamily="18" charset="0"/>
              </a:rPr>
              <a:t>AI, ML &amp; DL</a:t>
            </a:r>
            <a:br>
              <a:rPr lang="en-IN" u="sng" dirty="0">
                <a:solidFill>
                  <a:schemeClr val="tx1"/>
                </a:solidFill>
                <a:latin typeface="Times New Roman" panose="02020603050405020304" pitchFamily="18" charset="0"/>
                <a:cs typeface="Times New Roman" panose="02020603050405020304" pitchFamily="18" charset="0"/>
              </a:rPr>
            </a:br>
            <a:r>
              <a:rPr lang="en-IN" u="sng" dirty="0">
                <a:latin typeface="Times New Roman" panose="02020603050405020304" pitchFamily="18" charset="0"/>
                <a:cs typeface="Times New Roman" panose="02020603050405020304" pitchFamily="18" charset="0"/>
              </a:rPr>
              <a:t>APPLICATIONS</a:t>
            </a:r>
            <a:endParaRPr lang="en-IN" u="sng"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B090DDEB-7809-6124-2B5F-28BC029162D0}"/>
              </a:ext>
            </a:extLst>
          </p:cNvPr>
          <p:cNvPicPr>
            <a:picLocks noGrp="1" noChangeAspect="1"/>
          </p:cNvPicPr>
          <p:nvPr>
            <p:ph idx="1"/>
          </p:nvPr>
        </p:nvPicPr>
        <p:blipFill rotWithShape="1">
          <a:blip r:embed="rId2"/>
          <a:srcRect l="10245" t="6043" r="11277" b="5471"/>
          <a:stretch/>
        </p:blipFill>
        <p:spPr>
          <a:xfrm>
            <a:off x="9665879" y="2672094"/>
            <a:ext cx="2097091" cy="2070225"/>
          </a:xfrm>
          <a:prstGeom prst="rect">
            <a:avLst/>
          </a:prstGeom>
        </p:spPr>
      </p:pic>
      <p:pic>
        <p:nvPicPr>
          <p:cNvPr id="6" name="Picture 5">
            <a:extLst>
              <a:ext uri="{FF2B5EF4-FFF2-40B4-BE49-F238E27FC236}">
                <a16:creationId xmlns:a16="http://schemas.microsoft.com/office/drawing/2014/main" id="{EFE7F06A-83C8-ABE7-D141-80AFF63EABDC}"/>
              </a:ext>
            </a:extLst>
          </p:cNvPr>
          <p:cNvPicPr>
            <a:picLocks noChangeAspect="1"/>
          </p:cNvPicPr>
          <p:nvPr/>
        </p:nvPicPr>
        <p:blipFill>
          <a:blip r:embed="rId3"/>
          <a:stretch>
            <a:fillRect/>
          </a:stretch>
        </p:blipFill>
        <p:spPr>
          <a:xfrm>
            <a:off x="9489594" y="205803"/>
            <a:ext cx="2273376" cy="2273376"/>
          </a:xfrm>
          <a:prstGeom prst="rect">
            <a:avLst/>
          </a:prstGeom>
        </p:spPr>
      </p:pic>
      <p:sp>
        <p:nvSpPr>
          <p:cNvPr id="3" name="Rectangle 2">
            <a:extLst>
              <a:ext uri="{FF2B5EF4-FFF2-40B4-BE49-F238E27FC236}">
                <a16:creationId xmlns:a16="http://schemas.microsoft.com/office/drawing/2014/main" id="{59EB4C61-9F4C-7478-5C2B-22EA15196166}"/>
              </a:ext>
            </a:extLst>
          </p:cNvPr>
          <p:cNvSpPr/>
          <p:nvPr/>
        </p:nvSpPr>
        <p:spPr>
          <a:xfrm>
            <a:off x="159798" y="102905"/>
            <a:ext cx="11860567" cy="66521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p:cNvSpPr txBox="1"/>
          <p:nvPr/>
        </p:nvSpPr>
        <p:spPr>
          <a:xfrm>
            <a:off x="9746989" y="4952424"/>
            <a:ext cx="2116459" cy="8002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AI – Helpers</a:t>
            </a:r>
          </a:p>
          <a:p>
            <a:r>
              <a:rPr lang="en-US" dirty="0"/>
              <a:t>      </a:t>
            </a:r>
            <a:r>
              <a:rPr lang="en-IN" dirty="0"/>
              <a:t>    </a:t>
            </a:r>
          </a:p>
        </p:txBody>
      </p:sp>
      <p:pic>
        <p:nvPicPr>
          <p:cNvPr id="15" name="Picture 14"/>
          <p:cNvPicPr>
            <a:picLocks noChangeAspect="1"/>
          </p:cNvPicPr>
          <p:nvPr/>
        </p:nvPicPr>
        <p:blipFill>
          <a:blip r:embed="rId4"/>
          <a:stretch>
            <a:fillRect/>
          </a:stretch>
        </p:blipFill>
        <p:spPr>
          <a:xfrm>
            <a:off x="160550" y="2514775"/>
            <a:ext cx="2859272" cy="203754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80" y="531723"/>
            <a:ext cx="1868581" cy="1899867"/>
          </a:xfrm>
          <a:prstGeom prst="rect">
            <a:avLst/>
          </a:prstGeom>
        </p:spPr>
      </p:pic>
      <p:sp>
        <p:nvSpPr>
          <p:cNvPr id="18" name="TextBox 17"/>
          <p:cNvSpPr txBox="1"/>
          <p:nvPr/>
        </p:nvSpPr>
        <p:spPr>
          <a:xfrm>
            <a:off x="465906" y="4829313"/>
            <a:ext cx="298070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Coding Helpers</a:t>
            </a:r>
            <a:endParaRPr lang="en-IN" sz="2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882390" y="2056217"/>
            <a:ext cx="6349809"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AI is the replication of the functions of the human brain.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can use programming languages such as python, java, etc. </a:t>
            </a:r>
          </a:p>
          <a:p>
            <a:r>
              <a:rPr lang="en-US" dirty="0">
                <a:latin typeface="Times New Roman" panose="02020603050405020304" pitchFamily="18" charset="0"/>
                <a:cs typeface="Times New Roman" panose="02020603050405020304" pitchFamily="18" charset="0"/>
              </a:rPr>
              <a:t>      to install complex code commands into the chip of the control</a:t>
            </a:r>
          </a:p>
          <a:p>
            <a:r>
              <a:rPr lang="en-US" dirty="0">
                <a:latin typeface="Times New Roman" panose="02020603050405020304" pitchFamily="18" charset="0"/>
                <a:cs typeface="Times New Roman" panose="02020603050405020304" pitchFamily="18" charset="0"/>
              </a:rPr>
              <a:t>      board.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can use Deep Learning to make the machine perform complex calculations and send commands.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these commands, the AI can act with the given set of codes.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can use the Machine Learning to make the machine learn and rectify its mistakes.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ML can be of various types, the most common one is the Camera method where the machine sends in camera clippings while it works and does not repeat its mistakes .</a:t>
            </a:r>
          </a:p>
        </p:txBody>
      </p:sp>
      <p:sp>
        <p:nvSpPr>
          <p:cNvPr id="7" name="Footer Placeholder 6"/>
          <p:cNvSpPr>
            <a:spLocks noGrp="1"/>
          </p:cNvSpPr>
          <p:nvPr>
            <p:ph type="ftr" sz="quarter" idx="11"/>
          </p:nvPr>
        </p:nvSpPr>
        <p:spPr/>
        <p:txBody>
          <a:bodyPr/>
          <a:lstStyle/>
          <a:p>
            <a:r>
              <a:rPr lang="en-US" sz="1800" b="1" dirty="0">
                <a:solidFill>
                  <a:schemeClr val="accent1">
                    <a:lumMod val="50000"/>
                  </a:schemeClr>
                </a:solidFill>
              </a:rPr>
              <a:t>8</a:t>
            </a:r>
          </a:p>
        </p:txBody>
      </p:sp>
    </p:spTree>
    <p:extLst>
      <p:ext uri="{BB962C8B-B14F-4D97-AF65-F5344CB8AC3E}">
        <p14:creationId xmlns:p14="http://schemas.microsoft.com/office/powerpoint/2010/main" val="411726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DBCDB-9865-2750-3E3A-29646A904B24}"/>
              </a:ext>
            </a:extLst>
          </p:cNvPr>
          <p:cNvPicPr>
            <a:picLocks noChangeAspect="1"/>
          </p:cNvPicPr>
          <p:nvPr/>
        </p:nvPicPr>
        <p:blipFill>
          <a:blip r:embed="rId2"/>
          <a:stretch>
            <a:fillRect/>
          </a:stretch>
        </p:blipFill>
        <p:spPr>
          <a:xfrm>
            <a:off x="426915" y="389106"/>
            <a:ext cx="10993357" cy="6226214"/>
          </a:xfrm>
          <a:prstGeom prst="rect">
            <a:avLst/>
          </a:prstGeom>
        </p:spPr>
      </p:pic>
      <p:sp>
        <p:nvSpPr>
          <p:cNvPr id="3" name="Rectangle 2">
            <a:extLst>
              <a:ext uri="{FF2B5EF4-FFF2-40B4-BE49-F238E27FC236}">
                <a16:creationId xmlns:a16="http://schemas.microsoft.com/office/drawing/2014/main" id="{8BBEC981-D5EA-4C29-00CE-F8CC99D5A088}"/>
              </a:ext>
            </a:extLst>
          </p:cNvPr>
          <p:cNvSpPr/>
          <p:nvPr/>
        </p:nvSpPr>
        <p:spPr>
          <a:xfrm>
            <a:off x="115410" y="142043"/>
            <a:ext cx="11913833" cy="660498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820924" y="257397"/>
            <a:ext cx="4435351" cy="605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Mechanism – Auto chlorine releaser</a:t>
            </a:r>
            <a:endParaRPr lang="en-IN" dirty="0">
              <a:solidFill>
                <a:schemeClr val="tx1"/>
              </a:solidFill>
            </a:endParaRPr>
          </a:p>
        </p:txBody>
      </p:sp>
      <p:sp>
        <p:nvSpPr>
          <p:cNvPr id="6" name="Footer Placeholder 5"/>
          <p:cNvSpPr>
            <a:spLocks noGrp="1"/>
          </p:cNvSpPr>
          <p:nvPr>
            <p:ph type="ftr" sz="quarter" idx="11"/>
          </p:nvPr>
        </p:nvSpPr>
        <p:spPr/>
        <p:txBody>
          <a:bodyPr/>
          <a:lstStyle/>
          <a:p>
            <a:r>
              <a:rPr lang="en-US" sz="1800" b="1" dirty="0">
                <a:solidFill>
                  <a:schemeClr val="accent1">
                    <a:lumMod val="50000"/>
                  </a:schemeClr>
                </a:solidFill>
              </a:rPr>
              <a:t>9</a:t>
            </a:r>
          </a:p>
        </p:txBody>
      </p:sp>
      <p:sp>
        <p:nvSpPr>
          <p:cNvPr id="4" name="Rectangle 3">
            <a:extLst>
              <a:ext uri="{FF2B5EF4-FFF2-40B4-BE49-F238E27FC236}">
                <a16:creationId xmlns:a16="http://schemas.microsoft.com/office/drawing/2014/main" id="{D7F16C1C-0A93-9ED2-E15D-C2D24E4F6374}"/>
              </a:ext>
            </a:extLst>
          </p:cNvPr>
          <p:cNvSpPr/>
          <p:nvPr/>
        </p:nvSpPr>
        <p:spPr>
          <a:xfrm>
            <a:off x="1080356" y="366003"/>
            <a:ext cx="676522" cy="26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D654ABCF-2D41-04E8-2B6E-BC6994B731DD}"/>
              </a:ext>
            </a:extLst>
          </p:cNvPr>
          <p:cNvSpPr txBox="1"/>
          <p:nvPr/>
        </p:nvSpPr>
        <p:spPr>
          <a:xfrm>
            <a:off x="445117" y="242680"/>
            <a:ext cx="1215532" cy="523220"/>
          </a:xfrm>
          <a:prstGeom prst="rect">
            <a:avLst/>
          </a:prstGeom>
          <a:noFill/>
        </p:spPr>
        <p:txBody>
          <a:bodyPr wrap="square" rtlCol="0">
            <a:spAutoFit/>
          </a:bodyPr>
          <a:lstStyle/>
          <a:p>
            <a:r>
              <a:rPr lang="en-US" sz="2800" b="1" dirty="0"/>
              <a:t>IDEA:</a:t>
            </a:r>
            <a:endParaRPr lang="en-IN" sz="2800" b="1" dirty="0"/>
          </a:p>
        </p:txBody>
      </p:sp>
      <p:sp>
        <p:nvSpPr>
          <p:cNvPr id="8" name="Rectangle 7">
            <a:extLst>
              <a:ext uri="{FF2B5EF4-FFF2-40B4-BE49-F238E27FC236}">
                <a16:creationId xmlns:a16="http://schemas.microsoft.com/office/drawing/2014/main" id="{74F8DCE7-7CE7-3BD0-F8CE-5F77FD17010D}"/>
              </a:ext>
            </a:extLst>
          </p:cNvPr>
          <p:cNvSpPr/>
          <p:nvPr/>
        </p:nvSpPr>
        <p:spPr>
          <a:xfrm>
            <a:off x="785813" y="765900"/>
            <a:ext cx="1306882" cy="605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53246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5573</TotalTime>
  <Words>744</Words>
  <Application>Microsoft Office PowerPoint</Application>
  <PresentationFormat>Widescreen</PresentationFormat>
  <Paragraphs>121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PowerPoint Presentation</vt:lpstr>
      <vt:lpstr>MONITORING OF ECOSYSTEMS:   BIG DATA – (REMOTE SENSING DATA),  ARTIFICIAL INTELLIGENCE (AI),  MACHINE LEARNING (ML) AND DEEP LEARNING TECHNIQUE</vt:lpstr>
      <vt:lpstr>PowerPoint Presentation</vt:lpstr>
      <vt:lpstr>OBJECTIVES</vt:lpstr>
      <vt:lpstr>We can build the machine by a few simple parts: 1. a sedimentation tank 2. a micro super filter 3. a chlorination tank 4. 2 hoses - one for output and the other for input  5. a pump to pull water from the lake.           This machine can be assembled in just a few days and it only costs a few hundred thousands or 2-3 lakhs, which is quite efficient. </vt:lpstr>
      <vt:lpstr>PowerPoint Presentation</vt:lpstr>
      <vt:lpstr>PowerPoint Presentation</vt:lpstr>
      <vt:lpstr>AI, ML &amp; DL APPLICATIONS</vt:lpstr>
      <vt:lpstr>PowerPoint Presentation</vt:lpstr>
      <vt:lpstr>PowerPoint Presentation</vt:lpstr>
      <vt:lpstr>PowerPoint Presentation</vt:lpstr>
      <vt:lpstr>PowerPoint Presentation</vt:lpstr>
      <vt:lpstr>Picture credits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LAKES</dc:title>
  <dc:creator>Smitha Prakash</dc:creator>
  <cp:lastModifiedBy>DELL</cp:lastModifiedBy>
  <cp:revision>45</cp:revision>
  <dcterms:created xsi:type="dcterms:W3CDTF">2022-11-12T07:40:08Z</dcterms:created>
  <dcterms:modified xsi:type="dcterms:W3CDTF">2022-12-14T11:41:56Z</dcterms:modified>
</cp:coreProperties>
</file>