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8" r:id="rId3"/>
    <p:sldId id="27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8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46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555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663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3155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545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920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9283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395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92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377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944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675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323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440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00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670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490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kRqVBpO2BQ" TargetMode="External"/><Relationship Id="rId2" Type="http://schemas.openxmlformats.org/officeDocument/2006/relationships/hyperlink" Target="http://youtu.be/p6CF-umWLZ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E67E69-A35C-00BB-AE2C-E6CB63B35939}"/>
              </a:ext>
            </a:extLst>
          </p:cNvPr>
          <p:cNvSpPr txBox="1"/>
          <p:nvPr/>
        </p:nvSpPr>
        <p:spPr>
          <a:xfrm>
            <a:off x="586782" y="1777378"/>
            <a:ext cx="10452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1" dirty="0"/>
              <a:t>SATHVIK K ADAPPA </a:t>
            </a:r>
            <a:r>
              <a:rPr lang="en-US" sz="4400" b="1" i="1" dirty="0" smtClean="0"/>
              <a:t>,</a:t>
            </a:r>
            <a:r>
              <a:rPr lang="en-US" sz="4400" b="1" i="1" dirty="0" smtClean="0"/>
              <a:t> SHREEDA MAYYA </a:t>
            </a:r>
            <a:r>
              <a:rPr lang="en-US" sz="4400" b="1" i="1" dirty="0"/>
              <a:t>K. S </a:t>
            </a:r>
            <a:r>
              <a:rPr lang="en-US" sz="4400" b="1" i="1" dirty="0" smtClean="0"/>
              <a:t>PUNEETH K </a:t>
            </a:r>
            <a:r>
              <a:rPr lang="en-US" sz="4400" b="1" i="1" dirty="0" smtClean="0"/>
              <a:t>of </a:t>
            </a:r>
            <a:r>
              <a:rPr lang="en-US" sz="4400" b="1" i="1" dirty="0"/>
              <a:t>std-8</a:t>
            </a:r>
          </a:p>
          <a:p>
            <a:pPr algn="l"/>
            <a:endParaRPr lang="en-US" sz="4000" b="1" i="1" dirty="0"/>
          </a:p>
          <a:p>
            <a:pPr algn="l"/>
            <a:endParaRPr lang="en-US" sz="4000" b="1" i="1" dirty="0"/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D51200BD-310C-EC5F-F1F7-4C4A5BB81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7" y="3594032"/>
            <a:ext cx="3246982" cy="297370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08F07868-EC53-4118-1FE1-BF4AFC209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59" y="3594032"/>
            <a:ext cx="7421920" cy="29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337763-36F7-5597-7557-58C1B6E06AFE}"/>
              </a:ext>
            </a:extLst>
          </p:cNvPr>
          <p:cNvSpPr txBox="1"/>
          <p:nvPr/>
        </p:nvSpPr>
        <p:spPr>
          <a:xfrm>
            <a:off x="586782" y="248993"/>
            <a:ext cx="11258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Prospects of renewable energy (solar , biofuel, bioenergy) </a:t>
            </a:r>
            <a:r>
              <a:rPr lang="en-US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59133EE5-A61C-CD36-59F5-A0F5DACD3E34}"/>
              </a:ext>
            </a:extLst>
          </p:cNvPr>
          <p:cNvSpPr/>
          <p:nvPr/>
        </p:nvSpPr>
        <p:spPr>
          <a:xfrm>
            <a:off x="346365" y="290267"/>
            <a:ext cx="11499272" cy="6436252"/>
          </a:xfrm>
          <a:prstGeom prst="frame">
            <a:avLst>
              <a:gd name="adj1" fmla="val 149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2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762000"/>
            <a:ext cx="9905999" cy="5029201"/>
          </a:xfrm>
        </p:spPr>
        <p:txBody>
          <a:bodyPr/>
          <a:lstStyle/>
          <a:p>
            <a:r>
              <a:rPr lang="en-US" dirty="0" smtClean="0"/>
              <a:t>These flow batteries store the energy which can power 5 to 7 house for 5 hours.</a:t>
            </a:r>
          </a:p>
          <a:p>
            <a:r>
              <a:rPr lang="en-US" dirty="0" smtClean="0"/>
              <a:t>Environment friendly and low cost compared to lithium ion batteries . </a:t>
            </a:r>
            <a:endParaRPr lang="en-US" dirty="0"/>
          </a:p>
        </p:txBody>
      </p:sp>
      <p:pic>
        <p:nvPicPr>
          <p:cNvPr id="4" name="Picture 3" descr="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62200"/>
            <a:ext cx="5715000" cy="3228975"/>
          </a:xfrm>
          <a:prstGeom prst="rect">
            <a:avLst/>
          </a:prstGeom>
        </p:spPr>
      </p:pic>
      <p:pic>
        <p:nvPicPr>
          <p:cNvPr id="5" name="Picture 4" descr="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286000"/>
            <a:ext cx="4762500" cy="316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9905998" cy="1478570"/>
          </a:xfrm>
        </p:spPr>
        <p:txBody>
          <a:bodyPr/>
          <a:lstStyle/>
          <a:p>
            <a:r>
              <a:rPr lang="en-US" dirty="0" smtClean="0"/>
              <a:t>Modern methods to use                                            solar panels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9905999" cy="35417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We can cover manmade or calm water bodies                                                      using solar .</a:t>
            </a:r>
          </a:p>
          <a:p>
            <a:r>
              <a:rPr lang="en-US" dirty="0" smtClean="0"/>
              <a:t>It benefits us by :</a:t>
            </a:r>
          </a:p>
          <a:p>
            <a:r>
              <a:rPr lang="en-US" dirty="0" smtClean="0"/>
              <a:t>Protecting the water bodies from evaporating in the                                                                          dry region.</a:t>
            </a:r>
          </a:p>
          <a:p>
            <a:r>
              <a:rPr lang="en-US" dirty="0" smtClean="0"/>
              <a:t>No need to clear land and deforest large areas.</a:t>
            </a:r>
          </a:p>
          <a:p>
            <a:r>
              <a:rPr lang="en-US" dirty="0" smtClean="0"/>
              <a:t>Are fit for every biome.</a:t>
            </a:r>
          </a:p>
          <a:p>
            <a:endParaRPr lang="en-US" dirty="0"/>
          </a:p>
        </p:txBody>
      </p:sp>
      <p:pic>
        <p:nvPicPr>
          <p:cNvPr id="4" name="Picture 3" descr="b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152400"/>
            <a:ext cx="3904497" cy="3581400"/>
          </a:xfrm>
          <a:prstGeom prst="rect">
            <a:avLst/>
          </a:prstGeom>
        </p:spPr>
      </p:pic>
      <p:pic>
        <p:nvPicPr>
          <p:cNvPr id="5" name="Picture 4" descr="b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581400"/>
            <a:ext cx="3987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covering farms by solar panels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9905999" cy="3541714"/>
          </a:xfrm>
        </p:spPr>
        <p:txBody>
          <a:bodyPr/>
          <a:lstStyle/>
          <a:p>
            <a:r>
              <a:rPr lang="en-US" dirty="0" smtClean="0"/>
              <a:t>Save the crops from wind and storms.</a:t>
            </a:r>
          </a:p>
          <a:p>
            <a:r>
              <a:rPr lang="en-US" dirty="0" smtClean="0"/>
              <a:t>Stops the plants from loosing water there by needing less irrigation.</a:t>
            </a:r>
          </a:p>
          <a:p>
            <a:r>
              <a:rPr lang="en-US" dirty="0" smtClean="0"/>
              <a:t>Some plants which need to be covered by plastic can be covered by these solar panels and special panels are made for this reason which has a little spacing between the solar cells in the solar.  </a:t>
            </a:r>
            <a:endParaRPr lang="en-US" dirty="0"/>
          </a:p>
        </p:txBody>
      </p:sp>
      <p:pic>
        <p:nvPicPr>
          <p:cNvPr id="4" name="Picture 3" descr="b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114800"/>
            <a:ext cx="52578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DE1F8-4059-F169-342A-BC2E5BD9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755" y="640304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94E2DD-A275-3E3F-F65D-DFD40B920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755" y="1866358"/>
            <a:ext cx="10515600" cy="4351338"/>
          </a:xfrm>
        </p:spPr>
        <p:txBody>
          <a:bodyPr/>
          <a:lstStyle/>
          <a:p>
            <a:r>
              <a:rPr lang="en-US" dirty="0"/>
              <a:t>We need to use renewable energy in our life even after we are educated about it this much. </a:t>
            </a:r>
          </a:p>
          <a:p>
            <a:r>
              <a:rPr lang="en-US" dirty="0"/>
              <a:t>Even </a:t>
            </a:r>
            <a:r>
              <a:rPr lang="en-US" dirty="0" smtClean="0"/>
              <a:t>though </a:t>
            </a:r>
            <a:r>
              <a:rPr lang="en-US" dirty="0"/>
              <a:t>we are educated about it we don’t give it </a:t>
            </a:r>
            <a:r>
              <a:rPr lang="en-US" dirty="0" smtClean="0"/>
              <a:t>importance </a:t>
            </a:r>
            <a:r>
              <a:rPr lang="en-US" dirty="0"/>
              <a:t>our carelessness might led to an inhabitable world. </a:t>
            </a:r>
          </a:p>
          <a:p>
            <a:r>
              <a:rPr lang="en-US" dirty="0"/>
              <a:t>Lets all give </a:t>
            </a:r>
            <a:r>
              <a:rPr lang="en-US" dirty="0" smtClean="0"/>
              <a:t>importance </a:t>
            </a:r>
            <a:r>
              <a:rPr lang="en-US" dirty="0"/>
              <a:t>to this topic in our life. </a:t>
            </a:r>
          </a:p>
          <a:p>
            <a:r>
              <a:rPr lang="en-US" dirty="0"/>
              <a:t>Now </a:t>
            </a:r>
            <a:r>
              <a:rPr lang="en-US" dirty="0" smtClean="0"/>
              <a:t>as</a:t>
            </a:r>
            <a:r>
              <a:rPr lang="en-US" dirty="0" smtClean="0"/>
              <a:t> </a:t>
            </a:r>
            <a:r>
              <a:rPr lang="en-US" dirty="0"/>
              <a:t>we all know about </a:t>
            </a:r>
            <a:r>
              <a:rPr lang="en-US" dirty="0" smtClean="0"/>
              <a:t>it , </a:t>
            </a:r>
            <a:r>
              <a:rPr lang="en-US" dirty="0"/>
              <a:t>let’s not just keep it to our selves but also </a:t>
            </a:r>
            <a:r>
              <a:rPr lang="en-US" dirty="0" smtClean="0"/>
              <a:t>spread </a:t>
            </a:r>
            <a:r>
              <a:rPr lang="en-US" dirty="0"/>
              <a:t>it all over the world. </a:t>
            </a:r>
          </a:p>
        </p:txBody>
      </p:sp>
    </p:spTree>
    <p:extLst>
      <p:ext uri="{BB962C8B-B14F-4D97-AF65-F5344CB8AC3E}">
        <p14:creationId xmlns="" xmlns:p14="http://schemas.microsoft.com/office/powerpoint/2010/main" val="30217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CD1295-2F2C-39D7-F54E-CFFC8944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8600"/>
            <a:ext cx="7816816" cy="1503626"/>
          </a:xfrm>
        </p:spPr>
        <p:txBody>
          <a:bodyPr>
            <a:normAutofit/>
          </a:bodyPr>
          <a:lstStyle/>
          <a:p>
            <a:r>
              <a:rPr lang="en-US" sz="4800" b="1" dirty="0"/>
              <a:t>Reference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B7BA47-5F97-6BA5-6BDD-41DC186A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9905999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http://youtu.be/p6CF-umWLZg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http://youtu.be/OkRqVBpO2BQ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3528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R and D STAFF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Science teachers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Energy research and development book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589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9905998" cy="1478570"/>
          </a:xfrm>
        </p:spPr>
        <p:txBody>
          <a:bodyPr/>
          <a:lstStyle/>
          <a:p>
            <a:r>
              <a:rPr lang="en-US" dirty="0" smtClean="0"/>
              <a:t>STUDY AREA : KARUNAKARA .K.ADAPPA’S HOUSE</a:t>
            </a:r>
            <a:endParaRPr lang="en-US" dirty="0"/>
          </a:p>
        </p:txBody>
      </p:sp>
      <p:pic>
        <p:nvPicPr>
          <p:cNvPr id="4" name="Content Placeholder 3" descr="e347eaf4-39c0-4b1b-a601-673192ca635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7848600" cy="5638800"/>
          </a:xfrm>
        </p:spPr>
      </p:pic>
      <p:pic>
        <p:nvPicPr>
          <p:cNvPr id="8" name="Picture 7" descr="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200" y="1905000"/>
            <a:ext cx="2438400" cy="244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KARUNAKARa</a:t>
            </a:r>
            <a:r>
              <a:rPr lang="en-US" dirty="0" smtClean="0"/>
              <a:t> .K.ADAPPA’S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Karunakara.k.Adappa</a:t>
            </a:r>
            <a:r>
              <a:rPr lang="en-US" dirty="0" smtClean="0"/>
              <a:t> has a solar water heater .</a:t>
            </a:r>
          </a:p>
          <a:p>
            <a:r>
              <a:rPr lang="en-US" dirty="0" smtClean="0"/>
              <a:t>Before installing solar water heater their electricity                                          bill was  1124.62 rupees per month .</a:t>
            </a:r>
          </a:p>
          <a:p>
            <a:r>
              <a:rPr lang="en-US" dirty="0" smtClean="0"/>
              <a:t>They save 446.63 rupees per month .</a:t>
            </a:r>
          </a:p>
          <a:p>
            <a:r>
              <a:rPr lang="en-US" dirty="0" smtClean="0"/>
              <a:t>Yes because a geyser of 2kw consumes                                                     60 units per month.</a:t>
            </a:r>
          </a:p>
          <a:p>
            <a:r>
              <a:rPr lang="en-US" dirty="0" smtClean="0"/>
              <a:t>After installing the solar heater their electricity bill 677.99 per month. </a:t>
            </a:r>
            <a:endParaRPr lang="en-US" dirty="0"/>
          </a:p>
        </p:txBody>
      </p:sp>
      <p:pic>
        <p:nvPicPr>
          <p:cNvPr id="4" name="Picture 3" descr="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1524000"/>
            <a:ext cx="3962400" cy="368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05204-449F-10DB-95BD-25FDE546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333" y="115386"/>
            <a:ext cx="9905998" cy="1478570"/>
          </a:xfrm>
        </p:spPr>
        <p:txBody>
          <a:bodyPr>
            <a:normAutofit/>
          </a:bodyPr>
          <a:lstStyle/>
          <a:p>
            <a:r>
              <a:rPr lang="en-GB" sz="4000" b="1" dirty="0"/>
              <a:t>Profits for an individual by the usage of renewable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7F928A-4297-C9C3-595B-92EA5937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5" y="1462843"/>
            <a:ext cx="11075485" cy="53951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GB" sz="2800" dirty="0"/>
              <a:t>Per month a house consumes 96 units which costs 714.62 rupees </a:t>
            </a:r>
            <a:r>
              <a:rPr lang="en-GB" sz="2800" dirty="0" smtClean="0"/>
              <a:t>.</a:t>
            </a:r>
            <a:endParaRPr lang="en-GB" sz="2800" dirty="0"/>
          </a:p>
          <a:p>
            <a:pPr marL="342900" indent="-342900"/>
            <a:r>
              <a:rPr lang="en-GB" sz="2800" dirty="0"/>
              <a:t>A solar panel which generates 4kw per hour can produce 480 units per month .</a:t>
            </a:r>
          </a:p>
          <a:p>
            <a:pPr marL="342900" indent="-342900"/>
            <a:r>
              <a:rPr lang="en-GB" sz="2800" dirty="0"/>
              <a:t>By the help of just </a:t>
            </a:r>
            <a:r>
              <a:rPr lang="en-GB" sz="2800" dirty="0" smtClean="0"/>
              <a:t>a</a:t>
            </a:r>
            <a:r>
              <a:rPr lang="en-GB" sz="2800" dirty="0"/>
              <a:t> 4kw solar panel we can save 3,573.1 rupees per month .</a:t>
            </a:r>
          </a:p>
          <a:p>
            <a:pPr marL="342900" indent="-342900"/>
            <a:r>
              <a:rPr lang="en-GB" sz="2800" dirty="0"/>
              <a:t>Now a family can have a profit of 2858.48 </a:t>
            </a:r>
            <a:r>
              <a:rPr lang="en-GB" sz="2800" dirty="0" smtClean="0"/>
              <a:t>rupees per month</a:t>
            </a:r>
            <a:r>
              <a:rPr lang="en-GB" sz="2800" dirty="0"/>
              <a:t> .</a:t>
            </a:r>
          </a:p>
        </p:txBody>
      </p:sp>
    </p:spTree>
    <p:extLst>
      <p:ext uri="{BB962C8B-B14F-4D97-AF65-F5344CB8AC3E}">
        <p14:creationId xmlns="" xmlns:p14="http://schemas.microsoft.com/office/powerpoint/2010/main" val="31911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32A2F2-3F7C-D2FA-82AF-8C26D597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82" y="0"/>
            <a:ext cx="9905998" cy="1229372"/>
          </a:xfrm>
        </p:spPr>
        <p:txBody>
          <a:bodyPr>
            <a:normAutofit/>
          </a:bodyPr>
          <a:lstStyle/>
          <a:p>
            <a:r>
              <a:rPr lang="en-GB" sz="4000" b="1" dirty="0"/>
              <a:t> </a:t>
            </a:r>
            <a:r>
              <a:rPr lang="en-GB" sz="4800" b="1" dirty="0"/>
              <a:t>prospects of renewable energy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D524244-E9D7-9B10-01F8-88A3EC905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12" y="1100374"/>
            <a:ext cx="9905999" cy="5427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/>
              <a:t>MOTION LESS TURBINE :</a:t>
            </a:r>
          </a:p>
          <a:p>
            <a:r>
              <a:rPr lang="en-US" sz="3500" dirty="0"/>
              <a:t>Takes less space and cost less than windmills. </a:t>
            </a:r>
          </a:p>
          <a:p>
            <a:r>
              <a:rPr lang="en-US" sz="3500" dirty="0"/>
              <a:t>Safe for birds and animals. </a:t>
            </a:r>
          </a:p>
          <a:p>
            <a:r>
              <a:rPr lang="en-US" sz="3500" dirty="0"/>
              <a:t>Is silent. </a:t>
            </a:r>
          </a:p>
          <a:p>
            <a:r>
              <a:rPr lang="en-US" sz="3500" dirty="0"/>
              <a:t>Can run at air speeds of 5mph (8kph) but windmills need air speed of 9mph (15kph) to produce electricity. </a:t>
            </a:r>
          </a:p>
          <a:p>
            <a:r>
              <a:rPr lang="en-US" sz="3500" dirty="0"/>
              <a:t>This type of turbine are meant for roof top like </a:t>
            </a:r>
            <a:r>
              <a:rPr lang="en-US" sz="3500" dirty="0" smtClean="0"/>
              <a:t>warehouse</a:t>
            </a:r>
            <a:r>
              <a:rPr lang="en-US" sz="3500" dirty="0"/>
              <a:t>, data center or malls .</a:t>
            </a:r>
            <a:r>
              <a:rPr lang="en-US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9F94446B-EC8C-B1E3-20A0-9075FF0B7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0" y="1100374"/>
            <a:ext cx="2591115" cy="2903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81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6A8D5-99D2-7ABA-38F2-D5729441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0637"/>
          </a:xfrm>
        </p:spPr>
        <p:txBody>
          <a:bodyPr>
            <a:normAutofit/>
          </a:bodyPr>
          <a:lstStyle/>
          <a:p>
            <a:r>
              <a:rPr lang="en-US" sz="4000" b="1" dirty="0"/>
              <a:t>Power nest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BDA1A1-79C3-49A4-A56A-C294D5F92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71600"/>
            <a:ext cx="9905999" cy="44220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Gives more coverage area for solar panels. </a:t>
            </a:r>
          </a:p>
          <a:p>
            <a:r>
              <a:rPr lang="en-US" dirty="0"/>
              <a:t>Produces more than solar panels working alone. </a:t>
            </a:r>
            <a:endParaRPr lang="en-US" dirty="0" smtClean="0"/>
          </a:p>
          <a:p>
            <a:r>
              <a:rPr lang="en-US" dirty="0" smtClean="0"/>
              <a:t>Its forms a modular “kinetic sculpture” to </a:t>
            </a:r>
            <a:r>
              <a:rPr lang="en-US" dirty="0" smtClean="0"/>
              <a:t>maximize                                     </a:t>
            </a:r>
            <a:r>
              <a:rPr lang="en-US" dirty="0" smtClean="0"/>
              <a:t>the amount of energy a single roof can produce .</a:t>
            </a:r>
          </a:p>
          <a:p>
            <a:r>
              <a:rPr lang="en-US" dirty="0" smtClean="0"/>
              <a:t>It has bifacial solar panel over every turbine .</a:t>
            </a:r>
          </a:p>
          <a:p>
            <a:r>
              <a:rPr lang="en-US" dirty="0" smtClean="0"/>
              <a:t>It produces six times more energy than </a:t>
            </a:r>
            <a:r>
              <a:rPr lang="en-US" dirty="0" smtClean="0"/>
              <a:t>solar                                                                          </a:t>
            </a:r>
            <a:r>
              <a:rPr lang="en-US" dirty="0" smtClean="0"/>
              <a:t>panels working alone .</a:t>
            </a:r>
          </a:p>
          <a:p>
            <a:r>
              <a:rPr lang="en-US" dirty="0" smtClean="0"/>
              <a:t>Due to its shape the turbines in it can run at </a:t>
            </a:r>
            <a:r>
              <a:rPr lang="en-US" dirty="0" smtClean="0"/>
              <a:t>                                                             air </a:t>
            </a:r>
            <a:r>
              <a:rPr lang="en-US" dirty="0" smtClean="0"/>
              <a:t>speeds of 4.5 mph [7.24kph] .</a:t>
            </a:r>
          </a:p>
          <a:p>
            <a:r>
              <a:rPr lang="en-US" dirty="0" smtClean="0"/>
              <a:t>It is </a:t>
            </a:r>
            <a:r>
              <a:rPr lang="en-US" dirty="0" smtClean="0"/>
              <a:t>meant for large scale industries ,business </a:t>
            </a:r>
            <a:r>
              <a:rPr lang="en-US" dirty="0" smtClean="0"/>
              <a:t>                                                                               office </a:t>
            </a:r>
            <a:r>
              <a:rPr lang="en-US" dirty="0" smtClean="0"/>
              <a:t>or sky scrapers.</a:t>
            </a:r>
          </a:p>
          <a:p>
            <a:endParaRPr lang="en-US" dirty="0" smtClean="0"/>
          </a:p>
        </p:txBody>
      </p:sp>
      <p:pic>
        <p:nvPicPr>
          <p:cNvPr id="4" name="Picture 3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3429000"/>
            <a:ext cx="3581400" cy="2743200"/>
          </a:xfrm>
          <a:prstGeom prst="rect">
            <a:avLst/>
          </a:prstGeom>
        </p:spPr>
      </p:pic>
      <p:pic>
        <p:nvPicPr>
          <p:cNvPr id="5" name="Picture 4" descr="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990600"/>
            <a:ext cx="3568700" cy="241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6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9905998" cy="1478570"/>
          </a:xfrm>
        </p:spPr>
        <p:txBody>
          <a:bodyPr/>
          <a:lstStyle/>
          <a:p>
            <a:r>
              <a:rPr lang="en-US" dirty="0" smtClean="0"/>
              <a:t>Flywheel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9905999" cy="3200400"/>
          </a:xfrm>
        </p:spPr>
        <p:txBody>
          <a:bodyPr/>
          <a:lstStyle/>
          <a:p>
            <a:r>
              <a:rPr lang="en-US" dirty="0" smtClean="0"/>
              <a:t>They levitate with the help of magnets due to which there is no </a:t>
            </a:r>
            <a:r>
              <a:rPr lang="en-US" dirty="0" smtClean="0"/>
              <a:t>friction due to which it can </a:t>
            </a:r>
            <a:r>
              <a:rPr lang="en-US" dirty="0" smtClean="0"/>
              <a:t>generate electricity for a long time .</a:t>
            </a:r>
          </a:p>
          <a:p>
            <a:r>
              <a:rPr lang="en-US" dirty="0" smtClean="0"/>
              <a:t>They can be used in house scale .</a:t>
            </a:r>
          </a:p>
          <a:p>
            <a:r>
              <a:rPr lang="en-US" dirty="0" smtClean="0"/>
              <a:t>Needs a small boost by a motor every 2 hours once .</a:t>
            </a:r>
          </a:p>
          <a:p>
            <a:r>
              <a:rPr lang="en-US" dirty="0" smtClean="0"/>
              <a:t>Efficient for the scale of a house but not for higher like industries, business.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191000"/>
            <a:ext cx="5740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9905998" cy="1478570"/>
          </a:xfrm>
        </p:spPr>
        <p:txBody>
          <a:bodyPr/>
          <a:lstStyle/>
          <a:p>
            <a:r>
              <a:rPr lang="en-US" b="1" dirty="0" smtClean="0"/>
              <a:t>Conservation of energy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9904411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300" b="1" dirty="0" smtClean="0"/>
              <a:t>Through sewage 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are many ways to conserve energy .</a:t>
            </a:r>
          </a:p>
          <a:p>
            <a:r>
              <a:rPr lang="en-US" dirty="0" smtClean="0"/>
              <a:t>To conserve energy we need to conserve its sources.</a:t>
            </a:r>
          </a:p>
          <a:p>
            <a:r>
              <a:rPr lang="en-US" dirty="0" smtClean="0"/>
              <a:t>It uses method called hydrothermal carbonization [HTC] can </a:t>
            </a:r>
            <a:r>
              <a:rPr lang="en-US" dirty="0" smtClean="0"/>
              <a:t>help                                           </a:t>
            </a:r>
            <a:r>
              <a:rPr lang="en-US" dirty="0" smtClean="0"/>
              <a:t>treat sewage water and sludge so that it can be used as energy .</a:t>
            </a:r>
          </a:p>
          <a:p>
            <a:r>
              <a:rPr lang="en-US" dirty="0" smtClean="0"/>
              <a:t>It was identified by Friedrich Bergius in 1930.</a:t>
            </a:r>
          </a:p>
          <a:p>
            <a:r>
              <a:rPr lang="en-US" dirty="0" smtClean="0"/>
              <a:t>This produces a solid which resembles coal and acts like coal </a:t>
            </a:r>
            <a:r>
              <a:rPr lang="en-US" dirty="0" smtClean="0"/>
              <a:t>it                                                                        </a:t>
            </a:r>
            <a:r>
              <a:rPr lang="en-US" dirty="0" smtClean="0"/>
              <a:t>can </a:t>
            </a:r>
            <a:r>
              <a:rPr lang="en-US" dirty="0" smtClean="0"/>
              <a:t>be </a:t>
            </a:r>
            <a:r>
              <a:rPr lang="en-US" dirty="0" smtClean="0"/>
              <a:t>its replacement .</a:t>
            </a:r>
          </a:p>
          <a:p>
            <a:r>
              <a:rPr lang="en-US" dirty="0" smtClean="0"/>
              <a:t>There is a HTC processed liquid </a:t>
            </a:r>
            <a:r>
              <a:rPr lang="en-US" dirty="0" smtClean="0"/>
              <a:t>released which</a:t>
            </a:r>
            <a:r>
              <a:rPr lang="en-US" dirty="0" smtClean="0"/>
              <a:t> </a:t>
            </a:r>
            <a:r>
              <a:rPr lang="en-US" dirty="0" smtClean="0"/>
              <a:t>can be used to </a:t>
            </a:r>
            <a:r>
              <a:rPr lang="en-US" dirty="0" smtClean="0"/>
              <a:t>                                                              produce biogas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can </a:t>
            </a:r>
            <a:r>
              <a:rPr lang="en-US" dirty="0" smtClean="0"/>
              <a:t>help the sewage field which reduces the </a:t>
            </a:r>
            <a:r>
              <a:rPr lang="en-US" dirty="0" smtClean="0"/>
              <a:t>power                                                                                                  consumption </a:t>
            </a:r>
            <a:r>
              <a:rPr lang="en-US" dirty="0" smtClean="0"/>
              <a:t>by 62%.</a:t>
            </a:r>
          </a:p>
          <a:p>
            <a:r>
              <a:rPr lang="en-US" dirty="0" smtClean="0"/>
              <a:t>Some research say its benefits exceeds the benefits </a:t>
            </a:r>
            <a:r>
              <a:rPr lang="en-US" dirty="0" smtClean="0"/>
              <a:t>of                                                                                 </a:t>
            </a:r>
            <a:r>
              <a:rPr lang="en-US" dirty="0" smtClean="0"/>
              <a:t>biogas production  .  </a:t>
            </a:r>
          </a:p>
        </p:txBody>
      </p:sp>
      <p:pic>
        <p:nvPicPr>
          <p:cNvPr id="4" name="Picture 3" descr="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685800"/>
            <a:ext cx="3886200" cy="2743200"/>
          </a:xfrm>
          <a:prstGeom prst="rect">
            <a:avLst/>
          </a:prstGeom>
        </p:spPr>
      </p:pic>
      <p:pic>
        <p:nvPicPr>
          <p:cNvPr id="5" name="Picture 4" descr="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962400"/>
            <a:ext cx="4572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9905998" cy="1478570"/>
          </a:xfrm>
        </p:spPr>
        <p:txBody>
          <a:bodyPr/>
          <a:lstStyle/>
          <a:p>
            <a:r>
              <a:rPr lang="en-US" dirty="0" smtClean="0"/>
              <a:t>By storing in modern 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9905999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use of the electricity when you can’t store it properly .</a:t>
            </a:r>
          </a:p>
          <a:p>
            <a:r>
              <a:rPr lang="en-US" dirty="0" smtClean="0"/>
              <a:t>We all need a new mean to store energy .</a:t>
            </a:r>
          </a:p>
          <a:p>
            <a:r>
              <a:rPr lang="en-US" dirty="0" smtClean="0"/>
              <a:t>Yes we have lithium ion batteries but they are expensive and cannot be used in grid scale. They lose their capacity of holding electricity after constant usage .they pose a fire risk.</a:t>
            </a:r>
          </a:p>
          <a:p>
            <a:r>
              <a:rPr lang="en-US" dirty="0" smtClean="0"/>
              <a:t>But there is a solution for it that is “Flow batteries”.</a:t>
            </a:r>
          </a:p>
          <a:p>
            <a:r>
              <a:rPr lang="en-US" dirty="0" smtClean="0"/>
              <a:t>They don’t pose a fire risk are cost efficient and don’t fade over time.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780</Words>
  <Application>Microsoft Office PowerPoint</Application>
  <PresentationFormat>Custom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Circuit</vt:lpstr>
      <vt:lpstr>Slide 1</vt:lpstr>
      <vt:lpstr>STUDY AREA : KARUNAKARA .K.ADAPPA’S HOUSE</vt:lpstr>
      <vt:lpstr>KARUNAKARa .K.ADAPPA’S HOUSE</vt:lpstr>
      <vt:lpstr>Profits for an individual by the usage of renewable energy</vt:lpstr>
      <vt:lpstr> prospects of renewable energy </vt:lpstr>
      <vt:lpstr>Power nest</vt:lpstr>
      <vt:lpstr>Flywheel battery</vt:lpstr>
      <vt:lpstr>Conservation of energy </vt:lpstr>
      <vt:lpstr>By storing in modern batteries</vt:lpstr>
      <vt:lpstr>Slide 10</vt:lpstr>
      <vt:lpstr>Modern methods to use                                            solar panels                                    </vt:lpstr>
      <vt:lpstr> covering farms by solar panels </vt:lpstr>
      <vt:lpstr>Conclusion</vt:lpstr>
      <vt:lpstr>Reference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SATHVIK K ADAPPA 7</dc:creator>
  <cp:lastModifiedBy>Shaurya BN</cp:lastModifiedBy>
  <cp:revision>64</cp:revision>
  <dcterms:created xsi:type="dcterms:W3CDTF">2022-11-23T15:28:08Z</dcterms:created>
  <dcterms:modified xsi:type="dcterms:W3CDTF">2022-12-14T14:12:20Z</dcterms:modified>
</cp:coreProperties>
</file>