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8" r:id="rId4"/>
    <p:sldId id="269" r:id="rId5"/>
    <p:sldId id="259" r:id="rId6"/>
    <p:sldId id="266" r:id="rId7"/>
    <p:sldId id="260" r:id="rId8"/>
    <p:sldId id="264" r:id="rId9"/>
    <p:sldId id="265" r:id="rId10"/>
    <p:sldId id="270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89048" autoAdjust="0"/>
  </p:normalViewPr>
  <p:slideViewPr>
    <p:cSldViewPr snapToGrid="0">
      <p:cViewPr varScale="1">
        <p:scale>
          <a:sx n="69" d="100"/>
          <a:sy n="69" d="100"/>
        </p:scale>
        <p:origin x="5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cap="all" baseline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IN" sz="1300" dirty="0">
                <a:solidFill>
                  <a:srgbClr val="0070C0"/>
                </a:solidFill>
                <a:latin typeface="Century Gothic" panose="020B0502020202020204" pitchFamily="34" charset="0"/>
              </a:rPr>
              <a:t>All India Power Generation (GW),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cap="all" baseline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6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F77-4D2B-8CDF-6D5C240AAD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F77-4D2B-8CDF-6D5C240AAD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F77-4D2B-8CDF-6D5C240AAD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F77-4D2B-8CDF-6D5C240AAD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F77-4D2B-8CDF-6D5C240AAD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F77-4D2B-8CDF-6D5C240AADC2}"/>
              </c:ext>
            </c:extLst>
          </c:dPt>
          <c:dLbls>
            <c:dLbl>
              <c:idx val="0"/>
              <c:layout>
                <c:manualLayout>
                  <c:x val="4.4385389326335317E-3"/>
                  <c:y val="-3.24074074074074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B05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33333333333336"/>
                      <c:h val="0.12689814814814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F77-4D2B-8CDF-6D5C240AADC2}"/>
                </c:ext>
              </c:extLst>
            </c:dLbl>
            <c:dLbl>
              <c:idx val="1"/>
              <c:layout>
                <c:manualLayout>
                  <c:x val="-1.2561621181069432E-2"/>
                  <c:y val="9.60533663427491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77-4D2B-8CDF-6D5C240AADC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F77-4D2B-8CDF-6D5C240AADC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F77-4D2B-8CDF-6D5C240AADC2}"/>
                </c:ext>
              </c:extLst>
            </c:dLbl>
            <c:dLbl>
              <c:idx val="4"/>
              <c:layout>
                <c:manualLayout>
                  <c:x val="-1.1111111111111162E-2"/>
                  <c:y val="-5.0925925925925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77-4D2B-8CDF-6D5C240AADC2}"/>
                </c:ext>
              </c:extLst>
            </c:dLbl>
            <c:dLbl>
              <c:idx val="5"/>
              <c:layout>
                <c:manualLayout>
                  <c:x val="7.7777777777777876E-2"/>
                  <c:y val="-9.25925925925930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77-4D2B-8CDF-6D5C240AA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Sheet1!$C$3:$C$8</c:f>
              <c:strCache>
                <c:ptCount val="6"/>
                <c:pt idx="0">
                  <c:v>Renewable Energy</c:v>
                </c:pt>
                <c:pt idx="1">
                  <c:v>Hydro</c:v>
                </c:pt>
                <c:pt idx="2">
                  <c:v>Coal</c:v>
                </c:pt>
                <c:pt idx="3">
                  <c:v>Gas</c:v>
                </c:pt>
                <c:pt idx="4">
                  <c:v>Ignite</c:v>
                </c:pt>
                <c:pt idx="5">
                  <c:v>Diesel</c:v>
                </c:pt>
              </c:strCache>
            </c:strRef>
          </c:cat>
          <c:val>
            <c:numRef>
              <c:f>Sheet1!$D$3:$D$8</c:f>
              <c:numCache>
                <c:formatCode>0.0%</c:formatCode>
                <c:ptCount val="6"/>
                <c:pt idx="0">
                  <c:v>0.23</c:v>
                </c:pt>
                <c:pt idx="1">
                  <c:v>0.12</c:v>
                </c:pt>
                <c:pt idx="2">
                  <c:v>0.54</c:v>
                </c:pt>
                <c:pt idx="3">
                  <c:v>7.0000000000000007E-2</c:v>
                </c:pt>
                <c:pt idx="4">
                  <c:v>0.02</c:v>
                </c:pt>
                <c:pt idx="5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77-4D2B-8CDF-6D5C240AAD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cap="none" baseline="0">
                <a:solidFill>
                  <a:srgbClr val="0070C0"/>
                </a:solidFill>
              </a:rPr>
              <a:t>India</a:t>
            </a:r>
            <a:r>
              <a:rPr lang="en-IN" b="0" cap="none" baseline="0"/>
              <a:t>'s</a:t>
            </a:r>
            <a:r>
              <a:rPr lang="en-IN"/>
              <a:t> </a:t>
            </a:r>
            <a:r>
              <a:rPr lang="en-IN">
                <a:solidFill>
                  <a:srgbClr val="00B050"/>
                </a:solidFill>
              </a:rPr>
              <a:t>RE</a:t>
            </a:r>
            <a:r>
              <a:rPr lang="en-IN"/>
              <a:t> </a:t>
            </a:r>
            <a:r>
              <a:rPr lang="en-IN" b="0" cap="none" baseline="0"/>
              <a:t>Capacity</a:t>
            </a:r>
            <a:r>
              <a:rPr lang="en-IN"/>
              <a:t> - </a:t>
            </a:r>
            <a:r>
              <a:rPr lang="en-IN" sz="1400" b="0" cap="none" baseline="0"/>
              <a:t>Aug</a:t>
            </a:r>
            <a:r>
              <a:rPr lang="en-IN" sz="1400" b="0"/>
              <a:t>, </a:t>
            </a:r>
            <a:r>
              <a:rPr lang="en-IN">
                <a:solidFill>
                  <a:schemeClr val="accent4">
                    <a:lumMod val="75000"/>
                  </a:schemeClr>
                </a:solidFill>
              </a:rPr>
              <a:t>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2A-4378-B312-08992B8F48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2A-4378-B312-08992B8F48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22A-4378-B312-08992B8F48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22A-4378-B312-08992B8F48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22A-4378-B312-08992B8F48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22A-4378-B312-08992B8F4868}"/>
              </c:ext>
            </c:extLst>
          </c:dPt>
          <c:dLbls>
            <c:dLbl>
              <c:idx val="0"/>
              <c:layout>
                <c:manualLayout>
                  <c:x val="-1.1111111111111212E-2"/>
                  <c:y val="8.33333333333332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20844269466315"/>
                      <c:h val="0.12689814814814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2A-4378-B312-08992B8F4868}"/>
                </c:ext>
              </c:extLst>
            </c:dLbl>
            <c:dLbl>
              <c:idx val="1"/>
              <c:layout>
                <c:manualLayout>
                  <c:x val="5.6445420044296986E-2"/>
                  <c:y val="-4.8273176907799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2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66666666666665"/>
                      <c:h val="0.12689814814814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22A-4378-B312-08992B8F4868}"/>
                </c:ext>
              </c:extLst>
            </c:dLbl>
            <c:dLbl>
              <c:idx val="2"/>
              <c:layout>
                <c:manualLayout>
                  <c:x val="-0.10348327008121128"/>
                  <c:y val="-1.45645820855598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3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00445110573927"/>
                      <c:h val="6.94009167175810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22A-4378-B312-08992B8F4868}"/>
                </c:ext>
              </c:extLst>
            </c:dLbl>
            <c:dLbl>
              <c:idx val="3"/>
              <c:layout>
                <c:manualLayout>
                  <c:x val="1.0936132983377078E-7"/>
                  <c:y val="-0.166666484397783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4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83333333333331"/>
                      <c:h val="0.136157407407407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22A-4378-B312-08992B8F4868}"/>
                </c:ext>
              </c:extLst>
            </c:dLbl>
            <c:dLbl>
              <c:idx val="4"/>
              <c:layout>
                <c:manualLayout>
                  <c:x val="-1.6724568902013945E-2"/>
                  <c:y val="2.5281266924684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5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57957133415474"/>
                      <c:h val="8.19629924088536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22A-4378-B312-08992B8F4868}"/>
                </c:ext>
              </c:extLst>
            </c:dLbl>
            <c:dLbl>
              <c:idx val="5"/>
              <c:layout>
                <c:manualLayout>
                  <c:x val="8.1944444444444445E-2"/>
                  <c:y val="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accent6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18044619422572"/>
                      <c:h val="0.12689814814814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22A-4378-B312-08992B8F4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spc="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Sheet1!$I$14:$I$19</c:f>
              <c:strCache>
                <c:ptCount val="6"/>
                <c:pt idx="0">
                  <c:v>Solar Energy</c:v>
                </c:pt>
                <c:pt idx="1">
                  <c:v>Wind Energy</c:v>
                </c:pt>
                <c:pt idx="2">
                  <c:v>Small Hydro Energy</c:v>
                </c:pt>
                <c:pt idx="3">
                  <c:v>Large Hydro Energy</c:v>
                </c:pt>
                <c:pt idx="4">
                  <c:v>Biomass Energy</c:v>
                </c:pt>
                <c:pt idx="5">
                  <c:v>Nuclear Energy</c:v>
                </c:pt>
              </c:strCache>
            </c:strRef>
          </c:cat>
          <c:val>
            <c:numRef>
              <c:f>Sheet1!$J$14:$J$19</c:f>
              <c:numCache>
                <c:formatCode>0%</c:formatCode>
                <c:ptCount val="6"/>
                <c:pt idx="0">
                  <c:v>0.30860666158148997</c:v>
                </c:pt>
                <c:pt idx="1">
                  <c:v>0.25444952962115436</c:v>
                </c:pt>
                <c:pt idx="2">
                  <c:v>3.0701754385964914E-2</c:v>
                </c:pt>
                <c:pt idx="3">
                  <c:v>0.29563946097126875</c:v>
                </c:pt>
                <c:pt idx="4">
                  <c:v>6.7505720823798632E-2</c:v>
                </c:pt>
                <c:pt idx="5">
                  <c:v>4.3096872616323417E-2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22A-4378-B312-08992B8F48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5454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12-17T17:13:45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8990 12476 0</inkml:trace>
  <inkml:trace contextRef="#ctx0" brushRef="#br0" timeOffset="431.729">8990 12451 0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EB8A9-24A4-4B1B-BCBD-013DA182EAAB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963DF-F09F-41EC-A902-AED8D2CF44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152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3DF-F09F-41EC-A902-AED8D2CF442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495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 defTabSz="8366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969375" algn="l"/>
                <a:tab pos="11031538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Energy &amp; Environment go hand in hand, have direct relationship</a:t>
            </a:r>
          </a:p>
          <a:p>
            <a:pPr marL="285750" indent="-285750" algn="just" defTabSz="8366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969375" algn="l"/>
                <a:tab pos="11031538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Energy is at the heart of many of our current environmental problems</a:t>
            </a:r>
          </a:p>
          <a:p>
            <a:pPr marL="285750" indent="-285750" algn="just" defTabSz="8366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969375" algn="l"/>
                <a:tab pos="11031538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Peak Energy shortage or demand supply gap as per 18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Electric Power Supply is about 11%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3DF-F09F-41EC-A902-AED8D2CF4421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467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 defTabSz="8366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969375" algn="l"/>
                <a:tab pos="11031538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Energy &amp; Environment go hand in hand, have direct relationship</a:t>
            </a:r>
          </a:p>
          <a:p>
            <a:pPr marL="285750" indent="-285750" algn="just" defTabSz="8366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969375" algn="l"/>
                <a:tab pos="11031538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Energy is at the heart of many of our current environmental problems</a:t>
            </a:r>
          </a:p>
          <a:p>
            <a:pPr marL="285750" indent="-285750" algn="just" defTabSz="8366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969375" algn="l"/>
                <a:tab pos="11031538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Peak Energy shortage or demand supply gap as per 18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Electric Power Supply is about 11%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3DF-F09F-41EC-A902-AED8D2CF442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878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3DF-F09F-41EC-A902-AED8D2CF4421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773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3DF-F09F-41EC-A902-AED8D2CF4421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32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3DF-F09F-41EC-A902-AED8D2CF4421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27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3DF-F09F-41EC-A902-AED8D2CF4421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238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3DF-F09F-41EC-A902-AED8D2CF4421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086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8807855-C580-4767-B248-9947F1415D8C}" type="datetime1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7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657D307-4F47-49F0-8201-3E9B880B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D01C95C-686D-408D-A3F0-F8B30BD43353}" type="datetime1">
              <a:rPr lang="en-IN" smtClean="0"/>
              <a:t>15-12-2022</a:t>
            </a:fld>
            <a:endParaRPr lang="en-I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BB06AE5-CEAA-498D-8272-1336AB86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03B1CD6-EBBC-4EF5-88DF-ABD03E50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249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8510171-6890-44B6-B5C1-42B53CD9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6DB431D-CF7B-4C4B-B951-A121E392340D}" type="datetime1">
              <a:rPr lang="en-IN" smtClean="0"/>
              <a:t>15-12-2022</a:t>
            </a:fld>
            <a:endParaRPr lang="en-I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CFA5381-9FEE-48ED-ADDC-4AC7C195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ACD23F-A207-4291-BDD3-EF7B515F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495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F48BBA3-A49A-4636-ADED-A30C352D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44F5C2C-6C35-4EEB-9506-8451D76A3372}" type="datetime1">
              <a:rPr lang="en-IN" smtClean="0"/>
              <a:t>15-12-2022</a:t>
            </a:fld>
            <a:endParaRPr lang="en-I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9C5B8D8-5B86-4621-9D2D-9BC5C09E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E62979D-61DF-4233-9010-387740F4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339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721D816-2F75-4708-A773-D672F7B5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93AED99-5224-4E15-AB70-414D6399DFCB}" type="datetime1">
              <a:rPr lang="en-IN" smtClean="0"/>
              <a:t>15-12-2022</a:t>
            </a:fld>
            <a:endParaRPr lang="en-IN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6327776-1772-484D-A279-BCCE1FD8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F723F1-A296-4EC2-8690-69A08811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587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0"/>
            <a:ext cx="10836965" cy="498475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4C6D8FB-82D2-45A4-AB7E-993C04E5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24FAC25-B838-42CE-8340-13D198526620}" type="datetime1">
              <a:rPr lang="en-IN" smtClean="0"/>
              <a:t>15-12-2022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FB04F59-2230-44A1-AD79-F2F8AF29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25451FA-5575-4135-9844-9EB6DBAE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244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B4A998-BB58-4053-81CC-A39042E7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E974F89-1296-4C4F-A6C8-4E988543F0FB}" type="datetime1">
              <a:rPr lang="en-IN" smtClean="0"/>
              <a:t>15-12-2022</a:t>
            </a:fld>
            <a:endParaRPr lang="en-IN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0B06FB-7123-4207-8162-579C625E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9F85221-543C-4CD4-B48F-09B307AE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433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4C93D20-1983-4462-9CBD-900E8EE8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5CB326E-B1EF-47E9-A34F-CE65CD5D86B8}" type="datetime1">
              <a:rPr lang="en-IN" smtClean="0"/>
              <a:t>15-12-2022</a:t>
            </a:fld>
            <a:endParaRPr lang="en-I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5F76B1D-39A1-4218-B0B4-6B795646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1C5A10D-757F-4C65-A119-CE74CF41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572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D95F8CF-19EE-44D0-81B7-1C1C8B68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C95A705-23D5-4359-AFDA-AC72B00B0CB4}" type="datetime1">
              <a:rPr lang="en-IN" smtClean="0"/>
              <a:t>15-12-2022</a:t>
            </a:fld>
            <a:endParaRPr lang="en-I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10CA63A-7BF8-4635-9ED4-C9657451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4A2ED33-6BE9-4751-99FA-E8AEFDA0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230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10A7A-09DA-4792-96E7-E2639D805D9C}" type="datetime1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Lake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946B4-B28E-46D3-8A9A-3EE4F973E1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80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92869"/>
            <a:ext cx="12192000" cy="1812566"/>
          </a:xfrm>
          <a:solidFill>
            <a:srgbClr val="92D050"/>
          </a:solidFill>
        </p:spPr>
        <p:txBody>
          <a:bodyPr anchor="ctr" anchorCtr="0">
            <a:normAutofit/>
          </a:bodyPr>
          <a:lstStyle/>
          <a:p>
            <a:r>
              <a:rPr lang="en-US" sz="4200" dirty="0"/>
              <a:t>Prospects of Renewable Energy &amp; Energy Conservation</a:t>
            </a:r>
            <a:br>
              <a:rPr lang="en-US" sz="4200" dirty="0"/>
            </a:br>
            <a:r>
              <a:rPr lang="en-US" sz="2800" dirty="0"/>
              <a:t>( Solar, Bio,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Wind, Hydro </a:t>
            </a:r>
            <a:r>
              <a:rPr lang="en-US" sz="2800" dirty="0"/>
              <a:t>. . . )</a:t>
            </a:r>
            <a:endParaRPr lang="en-IN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49348"/>
            <a:ext cx="9144000" cy="410029"/>
          </a:xfrm>
        </p:spPr>
        <p:txBody>
          <a:bodyPr anchor="b" anchorCtr="0">
            <a:noAutofit/>
          </a:bodyPr>
          <a:lstStyle/>
          <a:p>
            <a:pPr algn="r"/>
            <a:r>
              <a:rPr lang="en-US" sz="2800" dirty="0">
                <a:latin typeface="Century Gothic" panose="020B0502020202020204" pitchFamily="34" charset="0"/>
              </a:rPr>
              <a:t>Neha V. Koorse</a:t>
            </a:r>
            <a:r>
              <a:rPr lang="en-US" sz="1800" i="1" dirty="0">
                <a:latin typeface="Century Gothic" panose="020B0502020202020204" pitchFamily="34" charset="0"/>
              </a:rPr>
              <a:t>,    </a:t>
            </a:r>
            <a:r>
              <a:rPr lang="en-US" sz="2200" i="1" dirty="0">
                <a:latin typeface="Century Gothic" panose="020B0502020202020204" pitchFamily="34" charset="0"/>
              </a:rPr>
              <a:t>IX Std</a:t>
            </a:r>
            <a:r>
              <a:rPr lang="en-US" sz="1800" i="1" dirty="0">
                <a:latin typeface="Century Gothic" panose="020B0502020202020204" pitchFamily="34" charset="0"/>
              </a:rPr>
              <a:t>,     </a:t>
            </a:r>
            <a:r>
              <a:rPr lang="en-US" sz="2000" i="1" dirty="0">
                <a:latin typeface="Century Gothic" panose="020B0502020202020204" pitchFamily="34" charset="0"/>
              </a:rPr>
              <a:t>Vagdevi Vilas School Marathahalli</a:t>
            </a:r>
            <a:endParaRPr lang="en-IN" sz="2000" i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864" y="4924993"/>
            <a:ext cx="1179871" cy="15744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35" y="4811141"/>
            <a:ext cx="1715109" cy="1688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A7A816-0594-447E-89E0-1ED27D896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908652"/>
            <a:ext cx="5791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7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866" y="1584585"/>
            <a:ext cx="117822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342900">
              <a:buFont typeface="+mj-lt"/>
              <a:buAutoNum type="arabicPeriod"/>
            </a:pPr>
            <a:r>
              <a:rPr lang="en-IN" dirty="0">
                <a:latin typeface="Century Gothic" panose="020B0502020202020204" pitchFamily="34" charset="0"/>
              </a:rPr>
              <a:t>Expand the Solar Energy adoption in the Schools, Offices, households</a:t>
            </a:r>
          </a:p>
          <a:p>
            <a:pPr marL="539750" indent="-342900">
              <a:buFont typeface="+mj-lt"/>
              <a:buAutoNum type="arabicPeriod"/>
            </a:pPr>
            <a:endParaRPr lang="en-IN" dirty="0">
              <a:latin typeface="Century Gothic" panose="020B0502020202020204" pitchFamily="34" charset="0"/>
            </a:endParaRPr>
          </a:p>
          <a:p>
            <a:pPr marL="539750" indent="-342900">
              <a:buFont typeface="+mj-lt"/>
              <a:buAutoNum type="arabicPeriod"/>
            </a:pPr>
            <a:r>
              <a:rPr lang="en-IN" dirty="0">
                <a:latin typeface="Century Gothic" panose="020B0502020202020204" pitchFamily="34" charset="0"/>
              </a:rPr>
              <a:t>Educate, Install and use Bio energy, reduce waste</a:t>
            </a:r>
          </a:p>
          <a:p>
            <a:pPr marL="539750" indent="-342900">
              <a:buFont typeface="+mj-lt"/>
              <a:buAutoNum type="arabicPeriod"/>
            </a:pPr>
            <a:endParaRPr lang="en-IN" dirty="0">
              <a:latin typeface="Century Gothic" panose="020B0502020202020204" pitchFamily="34" charset="0"/>
            </a:endParaRPr>
          </a:p>
          <a:p>
            <a:pPr marL="539750" indent="-342900">
              <a:buFont typeface="+mj-lt"/>
              <a:buAutoNum type="arabicPeriod"/>
            </a:pPr>
            <a:r>
              <a:rPr lang="en-IN" dirty="0">
                <a:latin typeface="Century Gothic" panose="020B0502020202020204" pitchFamily="34" charset="0"/>
              </a:rPr>
              <a:t>Minimize the non-renewable energy like LPG, Electricity and so on, </a:t>
            </a:r>
          </a:p>
          <a:p>
            <a:pPr marL="539750" indent="-342900">
              <a:buFont typeface="+mj-lt"/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  <a:p>
            <a:pPr marL="539750" indent="-3429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Conserve </a:t>
            </a:r>
            <a:r>
              <a:rPr lang="en-IN" dirty="0">
                <a:latin typeface="Century Gothic" panose="020B0502020202020204" pitchFamily="34" charset="0"/>
              </a:rPr>
              <a:t>Energy, minimize the energy wastage</a:t>
            </a:r>
          </a:p>
          <a:p>
            <a:pPr marL="539750" indent="-342900">
              <a:buFont typeface="+mj-lt"/>
              <a:buAutoNum type="arabicPeriod"/>
            </a:pPr>
            <a:endParaRPr lang="en-IN" dirty="0">
              <a:latin typeface="Century Gothic" panose="020B0502020202020204" pitchFamily="34" charset="0"/>
            </a:endParaRPr>
          </a:p>
          <a:p>
            <a:pPr marL="539750" indent="-342900">
              <a:buFont typeface="+mj-lt"/>
              <a:buAutoNum type="arabicPeriod"/>
            </a:pPr>
            <a:r>
              <a:rPr lang="en-US" sz="2100" b="1" dirty="0">
                <a:latin typeface="Century Gothic" panose="020B0502020202020204" pitchFamily="34" charset="0"/>
              </a:rPr>
              <a:t>Polar</a:t>
            </a:r>
            <a:r>
              <a:rPr lang="en-US" dirty="0">
                <a:latin typeface="Century Gothic" panose="020B0502020202020204" pitchFamily="34" charset="0"/>
              </a:rPr>
              <a:t> or </a:t>
            </a:r>
            <a:r>
              <a:rPr lang="en-US" sz="2100" b="1" dirty="0">
                <a:latin typeface="Century Gothic" panose="020B0502020202020204" pitchFamily="34" charset="0"/>
              </a:rPr>
              <a:t>Kolar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go </a:t>
            </a:r>
            <a:r>
              <a:rPr lang="en-US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Solar</a:t>
            </a:r>
            <a:endParaRPr lang="en-IN" sz="28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IN" dirty="0">
              <a:latin typeface="Century Gothic" panose="020B0502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B9B52-1DEE-40E5-AAFF-E5A83EDD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03F25-5B2E-49A9-8048-41E142A1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|  </a:t>
            </a:r>
            <a:fld id="{228946B4-B28E-46D3-8A9A-3EE4F973E1FE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142BFB1-26DD-4F86-83CA-5FA14179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7" y="14992"/>
            <a:ext cx="11782268" cy="498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Prospects of Renewable Energy &amp; Energy Conservation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| Recommendations &amp; Conclusion</a:t>
            </a:r>
            <a:endParaRPr lang="en-IN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17D59E-5AD1-4BC8-8F0D-2FD98C5B4CE2}"/>
              </a:ext>
            </a:extLst>
          </p:cNvPr>
          <p:cNvSpPr/>
          <p:nvPr/>
        </p:nvSpPr>
        <p:spPr>
          <a:xfrm>
            <a:off x="1213322" y="5186968"/>
            <a:ext cx="105081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Embrace</a:t>
            </a:r>
            <a:r>
              <a:rPr lang="en-US" dirty="0">
                <a:latin typeface="Century Gothic" panose="020B0502020202020204" pitchFamily="34" charset="0"/>
              </a:rPr>
              <a:t> the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Renewable Energy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There is only one 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Planet </a:t>
            </a:r>
            <a:r>
              <a:rPr lang="en-US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Earth</a:t>
            </a:r>
            <a:r>
              <a:rPr lang="en-US" dirty="0">
                <a:latin typeface="Century Gothic" panose="020B0502020202020204" pitchFamily="34" charset="0"/>
              </a:rPr>
              <a:t>, let us </a:t>
            </a:r>
            <a:r>
              <a:rPr lang="en-US" b="1" dirty="0">
                <a:latin typeface="Century Gothic" panose="020B0502020202020204" pitchFamily="34" charset="0"/>
              </a:rPr>
              <a:t>Save our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Earth</a:t>
            </a: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3E8CC7D1-E2E4-48C0-BE89-928C54F9BEF2}"/>
              </a:ext>
            </a:extLst>
          </p:cNvPr>
          <p:cNvSpPr/>
          <p:nvPr/>
        </p:nvSpPr>
        <p:spPr>
          <a:xfrm>
            <a:off x="1213322" y="4758788"/>
            <a:ext cx="8316000" cy="1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4D75C8-4E04-4D1F-8B25-1662AB1C3C9A}"/>
              </a:ext>
            </a:extLst>
          </p:cNvPr>
          <p:cNvSpPr/>
          <p:nvPr/>
        </p:nvSpPr>
        <p:spPr>
          <a:xfrm>
            <a:off x="9353237" y="4373807"/>
            <a:ext cx="2129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Conclusion</a:t>
            </a:r>
            <a:endParaRPr lang="en-IN" sz="2800" b="1" dirty="0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7C4890-D84A-4417-9E33-53B4CA256C69}"/>
              </a:ext>
            </a:extLst>
          </p:cNvPr>
          <p:cNvSpPr/>
          <p:nvPr/>
        </p:nvSpPr>
        <p:spPr>
          <a:xfrm>
            <a:off x="204866" y="937129"/>
            <a:ext cx="2868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Recommendation</a:t>
            </a:r>
            <a:endParaRPr lang="en-IN" sz="2400" b="1" dirty="0">
              <a:solidFill>
                <a:srgbClr val="7030A0"/>
              </a:solidFill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3C17B003-1A4E-4B46-99EA-08001797DD68}"/>
              </a:ext>
            </a:extLst>
          </p:cNvPr>
          <p:cNvSpPr/>
          <p:nvPr/>
        </p:nvSpPr>
        <p:spPr>
          <a:xfrm>
            <a:off x="2734127" y="1197919"/>
            <a:ext cx="8316000" cy="1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523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689" y="691396"/>
            <a:ext cx="106712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Adamya Chethana, Annapurna Kitchen for Solar Energy, Bio gas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R&amp;D, Vagdevi Vilas School,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Ministry of Power,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GoI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Statista, a global Survey, and various other resourceful websites</a:t>
            </a:r>
            <a:endParaRPr lang="en-IN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IN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1945" y="29980"/>
            <a:ext cx="10836965" cy="4984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References &amp; Credits</a:t>
            </a:r>
            <a:endParaRPr lang="en-IN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B9B52-1DEE-40E5-AAFF-E5A83EDD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03F25-5B2E-49A9-8048-41E142A1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|  </a:t>
            </a:r>
            <a:fld id="{228946B4-B28E-46D3-8A9A-3EE4F973E1FE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5F390-CC76-438E-BF6F-A31BB74B8B85}"/>
              </a:ext>
            </a:extLst>
          </p:cNvPr>
          <p:cNvSpPr/>
          <p:nvPr/>
        </p:nvSpPr>
        <p:spPr>
          <a:xfrm>
            <a:off x="7344395" y="5560189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Thank You</a:t>
            </a:r>
            <a:endParaRPr lang="en-IN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5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268941" y="0"/>
            <a:ext cx="11084859" cy="498475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Prospects of Renewable Energy &amp; Energy Conservation</a:t>
            </a:r>
            <a:r>
              <a:rPr lang="en-US" sz="2500" dirty="0">
                <a:solidFill>
                  <a:srgbClr val="0070C0"/>
                </a:solidFill>
                <a:latin typeface="+mn-lt"/>
              </a:rPr>
              <a:t> | Introduction </a:t>
            </a:r>
            <a:endParaRPr lang="en-IN" sz="25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2701" y="556832"/>
            <a:ext cx="112378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Century Gothic" panose="020B0502020202020204" pitchFamily="34" charset="0"/>
              </a:rPr>
              <a:t>Energy - necessary for production and therefore economic growth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Century Gothic" panose="020B0502020202020204" pitchFamily="34" charset="0"/>
              </a:rPr>
              <a:t>Any negative setback to energy supply or energy wastage will have impact on the Economy.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Century Gothic" panose="020B0502020202020204" pitchFamily="34" charset="0"/>
              </a:rPr>
              <a:t>Conventional Energy - fossil energy has limited availability, direct impact on the Environment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Renewable Energy </a:t>
            </a:r>
            <a:r>
              <a:rPr lang="en-US" sz="1700" dirty="0">
                <a:latin typeface="Century Gothic" panose="020B0502020202020204" pitchFamily="34" charset="0"/>
              </a:rPr>
              <a:t>– from sources that are replenishable by themselves – </a:t>
            </a:r>
            <a:r>
              <a:rPr lang="en-US" sz="1700" i="1" dirty="0">
                <a:latin typeface="Century Gothic" panose="020B0502020202020204" pitchFamily="34" charset="0"/>
              </a:rPr>
              <a:t>solar, bio, wind, hydel, wave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B609D-F8C4-4550-9342-56AFC2AA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17375" y="2371496"/>
            <a:ext cx="1026349" cy="100818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F76062-273B-468C-A985-896778BE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AC6E2B1-577D-4A7F-B196-02DFAE53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|  </a:t>
            </a:r>
            <a:fld id="{228946B4-B28E-46D3-8A9A-3EE4F973E1FE}" type="slidenum">
              <a:rPr lang="en-IN" smtClean="0"/>
              <a:pPr/>
              <a:t>2</a:t>
            </a:fld>
            <a:endParaRPr lang="en-IN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9B86E5-AB61-4DFB-BEB4-E896D28FDE92}"/>
              </a:ext>
            </a:extLst>
          </p:cNvPr>
          <p:cNvGrpSpPr/>
          <p:nvPr/>
        </p:nvGrpSpPr>
        <p:grpSpPr>
          <a:xfrm>
            <a:off x="1113806" y="2900399"/>
            <a:ext cx="4564520" cy="1483660"/>
            <a:chOff x="1638949" y="1629952"/>
            <a:chExt cx="4564520" cy="14836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90F60B-DDD7-445E-AA64-A858D31BFDF1}"/>
                </a:ext>
              </a:extLst>
            </p:cNvPr>
            <p:cNvSpPr/>
            <p:nvPr/>
          </p:nvSpPr>
          <p:spPr>
            <a:xfrm>
              <a:off x="2017708" y="2107505"/>
              <a:ext cx="4134465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>
                  <a:latin typeface="Century Gothic" panose="020B0502020202020204" pitchFamily="34" charset="0"/>
                </a:rPr>
                <a:t>Conventional Energy</a:t>
              </a:r>
            </a:p>
            <a:p>
              <a:r>
                <a:rPr lang="en-US" sz="11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Coal, Ignite, Oil &amp; Gas, Electricity - thermal, hydro, nuclear</a:t>
              </a:r>
              <a:endParaRPr lang="en-IN" sz="1100" b="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74B581-61E8-4D00-82A9-FD3E6ED743C1}"/>
                </a:ext>
              </a:extLst>
            </p:cNvPr>
            <p:cNvSpPr/>
            <p:nvPr/>
          </p:nvSpPr>
          <p:spPr>
            <a:xfrm>
              <a:off x="2017708" y="2636558"/>
              <a:ext cx="418576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>
                  <a:latin typeface="Century Gothic" panose="020B0502020202020204" pitchFamily="34" charset="0"/>
                </a:rPr>
                <a:t>Non-Conventional / </a:t>
              </a:r>
              <a:r>
                <a:rPr lang="en-US" sz="1400" b="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New Energy</a:t>
              </a:r>
              <a:endParaRPr lang="en-US" sz="1400" b="0" baseline="0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  <a:p>
              <a:r>
                <a:rPr lang="en-US" sz="11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Solar, Wind, Tidal, Bio(gas/mass) energy, Tidal, urban waste</a:t>
              </a:r>
              <a:endParaRPr lang="en-IN" sz="1100" b="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3ECD3E-35CA-443E-A53A-A990849C52B2}"/>
                </a:ext>
              </a:extLst>
            </p:cNvPr>
            <p:cNvSpPr/>
            <p:nvPr/>
          </p:nvSpPr>
          <p:spPr>
            <a:xfrm>
              <a:off x="1638949" y="1629952"/>
              <a:ext cx="1223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>
                  <a:latin typeface="Century Gothic" panose="020B0502020202020204" pitchFamily="34" charset="0"/>
                </a:rPr>
                <a:t>Energy type</a:t>
              </a:r>
              <a:endParaRPr lang="en-IN" sz="1400" b="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BC83A0-2355-46D2-8920-6EC4BAA95EAC}"/>
                </a:ext>
              </a:extLst>
            </p:cNvPr>
            <p:cNvCxnSpPr/>
            <p:nvPr/>
          </p:nvCxnSpPr>
          <p:spPr>
            <a:xfrm>
              <a:off x="1842247" y="1951176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B6068EE-9361-4FD4-96A8-2980FFF904DA}"/>
                </a:ext>
              </a:extLst>
            </p:cNvPr>
            <p:cNvCxnSpPr/>
            <p:nvPr/>
          </p:nvCxnSpPr>
          <p:spPr>
            <a:xfrm>
              <a:off x="1722411" y="1940016"/>
              <a:ext cx="14522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AF86623-9AFE-4EB1-AE73-4EA04F2458A3}"/>
                </a:ext>
              </a:extLst>
            </p:cNvPr>
            <p:cNvCxnSpPr/>
            <p:nvPr/>
          </p:nvCxnSpPr>
          <p:spPr>
            <a:xfrm>
              <a:off x="1734671" y="2315181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B8A98E4-FE7B-421E-B03F-FDA2F1B3D13D}"/>
                </a:ext>
              </a:extLst>
            </p:cNvPr>
            <p:cNvCxnSpPr/>
            <p:nvPr/>
          </p:nvCxnSpPr>
          <p:spPr>
            <a:xfrm>
              <a:off x="1739154" y="2844097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D5F0E8-B0C8-41D0-834E-2ABE2D42126E}"/>
              </a:ext>
            </a:extLst>
          </p:cNvPr>
          <p:cNvGrpSpPr/>
          <p:nvPr/>
        </p:nvGrpSpPr>
        <p:grpSpPr>
          <a:xfrm>
            <a:off x="6513676" y="2900540"/>
            <a:ext cx="3009607" cy="1483660"/>
            <a:chOff x="1638949" y="1629952"/>
            <a:chExt cx="3009607" cy="14836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5EC0A2D-416A-4BBC-BCA2-2F689FEA9F84}"/>
                </a:ext>
              </a:extLst>
            </p:cNvPr>
            <p:cNvSpPr/>
            <p:nvPr/>
          </p:nvSpPr>
          <p:spPr>
            <a:xfrm>
              <a:off x="2017708" y="2107505"/>
              <a:ext cx="263084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>
                  <a:latin typeface="Century Gothic" panose="020B0502020202020204" pitchFamily="34" charset="0"/>
                </a:rPr>
                <a:t>Non Renewable Energy</a:t>
              </a:r>
            </a:p>
            <a:p>
              <a:r>
                <a:rPr lang="en-US" sz="11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Fossil fuels like coal, oil, nuclear fuels</a:t>
              </a:r>
              <a:endParaRPr lang="en-IN" sz="1100" b="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00C17D3-449B-41C0-BD22-421845F62F1E}"/>
                </a:ext>
              </a:extLst>
            </p:cNvPr>
            <p:cNvSpPr/>
            <p:nvPr/>
          </p:nvSpPr>
          <p:spPr>
            <a:xfrm>
              <a:off x="2017708" y="2636558"/>
              <a:ext cx="246253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Renewable Energy</a:t>
              </a:r>
              <a:endParaRPr lang="en-US" sz="1400" b="1" baseline="0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  <a:p>
              <a:r>
                <a:rPr lang="en-US" sz="11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Solar, Wind, Tidal, Biomass energy</a:t>
              </a:r>
              <a:endParaRPr lang="en-IN" sz="1100" b="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33957C1-F81B-4C3A-B55A-05E73D723AEB}"/>
                </a:ext>
              </a:extLst>
            </p:cNvPr>
            <p:cNvSpPr/>
            <p:nvPr/>
          </p:nvSpPr>
          <p:spPr>
            <a:xfrm>
              <a:off x="1638949" y="1629952"/>
              <a:ext cx="20489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>
                  <a:latin typeface="Century Gothic" panose="020B0502020202020204" pitchFamily="34" charset="0"/>
                </a:rPr>
                <a:t>Long term Availability</a:t>
              </a:r>
              <a:endParaRPr lang="en-IN" sz="1400" b="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67D440-9061-49FE-866C-4389242AB0E4}"/>
                </a:ext>
              </a:extLst>
            </p:cNvPr>
            <p:cNvCxnSpPr/>
            <p:nvPr/>
          </p:nvCxnSpPr>
          <p:spPr>
            <a:xfrm>
              <a:off x="1842247" y="1951176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AC231A-7DA0-4512-9832-44D6DA6E0CDC}"/>
                </a:ext>
              </a:extLst>
            </p:cNvPr>
            <p:cNvCxnSpPr/>
            <p:nvPr/>
          </p:nvCxnSpPr>
          <p:spPr>
            <a:xfrm>
              <a:off x="1722411" y="1940016"/>
              <a:ext cx="14522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2AADAE7-8638-4E01-8F64-101EAC4FDF6C}"/>
                </a:ext>
              </a:extLst>
            </p:cNvPr>
            <p:cNvCxnSpPr/>
            <p:nvPr/>
          </p:nvCxnSpPr>
          <p:spPr>
            <a:xfrm>
              <a:off x="1734671" y="2315181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6A4A06-E4F7-44AE-A1E9-B29DCC257971}"/>
                </a:ext>
              </a:extLst>
            </p:cNvPr>
            <p:cNvCxnSpPr/>
            <p:nvPr/>
          </p:nvCxnSpPr>
          <p:spPr>
            <a:xfrm>
              <a:off x="1739154" y="2844097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9E331D-257C-42C0-9E89-D218DB4ADD5C}"/>
              </a:ext>
            </a:extLst>
          </p:cNvPr>
          <p:cNvGrpSpPr/>
          <p:nvPr/>
        </p:nvGrpSpPr>
        <p:grpSpPr>
          <a:xfrm>
            <a:off x="6513676" y="4723256"/>
            <a:ext cx="2705037" cy="1483660"/>
            <a:chOff x="1638949" y="1629952"/>
            <a:chExt cx="2705037" cy="148366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4EE3125-E9D5-467C-BD95-1EDF91C21388}"/>
                </a:ext>
              </a:extLst>
            </p:cNvPr>
            <p:cNvSpPr/>
            <p:nvPr/>
          </p:nvSpPr>
          <p:spPr>
            <a:xfrm>
              <a:off x="2017708" y="2107505"/>
              <a:ext cx="200567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>
                  <a:latin typeface="Century Gothic" panose="020B0502020202020204" pitchFamily="34" charset="0"/>
                </a:rPr>
                <a:t>Commercial Energy</a:t>
              </a:r>
            </a:p>
            <a:p>
              <a:r>
                <a:rPr lang="en-US" sz="11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Coal, Petroleum, Electricity</a:t>
              </a:r>
              <a:endParaRPr lang="en-IN" sz="1100" b="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0E7EDC-51DA-4CDC-B50D-46D31AD20816}"/>
                </a:ext>
              </a:extLst>
            </p:cNvPr>
            <p:cNvSpPr/>
            <p:nvPr/>
          </p:nvSpPr>
          <p:spPr>
            <a:xfrm>
              <a:off x="2017708" y="2636558"/>
              <a:ext cx="232627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>
                  <a:latin typeface="Century Gothic" panose="020B0502020202020204" pitchFamily="34" charset="0"/>
                </a:rPr>
                <a:t>Non-Commercial Energy</a:t>
              </a:r>
              <a:endParaRPr lang="en-US" sz="1400" b="0" baseline="0" dirty="0">
                <a:latin typeface="Century Gothic" panose="020B0502020202020204" pitchFamily="34" charset="0"/>
              </a:endParaRPr>
            </a:p>
            <a:p>
              <a:r>
                <a:rPr lang="en-US" sz="11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Wood, dung, straw in rural</a:t>
              </a:r>
              <a:endParaRPr lang="en-IN" sz="1100" b="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4220BF-654C-438B-BF67-9F80CCE75DA6}"/>
                </a:ext>
              </a:extLst>
            </p:cNvPr>
            <p:cNvSpPr/>
            <p:nvPr/>
          </p:nvSpPr>
          <p:spPr>
            <a:xfrm>
              <a:off x="1638949" y="1629952"/>
              <a:ext cx="16754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>
                  <a:latin typeface="Century Gothic" panose="020B0502020202020204" pitchFamily="34" charset="0"/>
                </a:rPr>
                <a:t>Traditional Usage</a:t>
              </a:r>
              <a:endParaRPr lang="en-IN" sz="1400" b="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8E68228-B69F-49F4-A30A-38CDFC85A4FB}"/>
                </a:ext>
              </a:extLst>
            </p:cNvPr>
            <p:cNvCxnSpPr/>
            <p:nvPr/>
          </p:nvCxnSpPr>
          <p:spPr>
            <a:xfrm>
              <a:off x="1842247" y="1951176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68D38D9-49D5-4975-84C0-06251474DDAB}"/>
                </a:ext>
              </a:extLst>
            </p:cNvPr>
            <p:cNvCxnSpPr/>
            <p:nvPr/>
          </p:nvCxnSpPr>
          <p:spPr>
            <a:xfrm>
              <a:off x="1722411" y="1940016"/>
              <a:ext cx="14522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9B56C52-1916-4B1B-9675-A9F89749215E}"/>
                </a:ext>
              </a:extLst>
            </p:cNvPr>
            <p:cNvCxnSpPr/>
            <p:nvPr/>
          </p:nvCxnSpPr>
          <p:spPr>
            <a:xfrm>
              <a:off x="1734671" y="2315181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49904B0-7ECE-47C7-AEBE-DA581F4B94A2}"/>
                </a:ext>
              </a:extLst>
            </p:cNvPr>
            <p:cNvCxnSpPr/>
            <p:nvPr/>
          </p:nvCxnSpPr>
          <p:spPr>
            <a:xfrm>
              <a:off x="1739154" y="2844097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8B8B0B8-5521-48F6-A5C8-B4C26A723B00}"/>
              </a:ext>
            </a:extLst>
          </p:cNvPr>
          <p:cNvGrpSpPr/>
          <p:nvPr/>
        </p:nvGrpSpPr>
        <p:grpSpPr>
          <a:xfrm>
            <a:off x="1113806" y="4723256"/>
            <a:ext cx="4242317" cy="1483660"/>
            <a:chOff x="1638949" y="1629952"/>
            <a:chExt cx="4242317" cy="148366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E1DD965-C708-40D8-A026-6F50B267BE8D}"/>
                </a:ext>
              </a:extLst>
            </p:cNvPr>
            <p:cNvSpPr/>
            <p:nvPr/>
          </p:nvSpPr>
          <p:spPr>
            <a:xfrm>
              <a:off x="2017708" y="2107505"/>
              <a:ext cx="386355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>
                  <a:latin typeface="Century Gothic" panose="020B0502020202020204" pitchFamily="34" charset="0"/>
                </a:rPr>
                <a:t>Primary Resources</a:t>
              </a:r>
            </a:p>
            <a:p>
              <a:r>
                <a:rPr lang="en-US" sz="11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Coal, natural gas, oil, biomass, solar, tidal, hydro, wind</a:t>
              </a:r>
              <a:endParaRPr lang="en-IN" sz="1100" b="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ED21DBA-6825-4C8F-AAE2-B70D32B1F0BC}"/>
                </a:ext>
              </a:extLst>
            </p:cNvPr>
            <p:cNvSpPr/>
            <p:nvPr/>
          </p:nvSpPr>
          <p:spPr>
            <a:xfrm>
              <a:off x="2017708" y="2636558"/>
              <a:ext cx="367761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>
                  <a:latin typeface="Century Gothic" panose="020B0502020202020204" pitchFamily="34" charset="0"/>
                </a:rPr>
                <a:t>Secondary</a:t>
              </a:r>
              <a:r>
                <a:rPr lang="en-US" sz="1400" b="0" baseline="0" dirty="0">
                  <a:latin typeface="Century Gothic" panose="020B0502020202020204" pitchFamily="34" charset="0"/>
                </a:rPr>
                <a:t> Resources</a:t>
              </a:r>
            </a:p>
            <a:p>
              <a:r>
                <a:rPr lang="en-US" sz="11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Electrical energy from coal/water, H from hydrolysis</a:t>
              </a:r>
              <a:endParaRPr lang="en-IN" sz="1100" b="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1DF5CB0-F3DF-4AB6-92B5-1272A3580D80}"/>
                </a:ext>
              </a:extLst>
            </p:cNvPr>
            <p:cNvSpPr/>
            <p:nvPr/>
          </p:nvSpPr>
          <p:spPr>
            <a:xfrm>
              <a:off x="1638949" y="1629952"/>
              <a:ext cx="19896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>
                  <a:latin typeface="Century Gothic" panose="020B0502020202020204" pitchFamily="34" charset="0"/>
                </a:rPr>
                <a:t>Nature of Availability</a:t>
              </a:r>
              <a:endParaRPr lang="en-IN" sz="1400" b="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8C2DCC3-B370-43EC-A9A8-6A3F497D2DFC}"/>
                </a:ext>
              </a:extLst>
            </p:cNvPr>
            <p:cNvCxnSpPr/>
            <p:nvPr/>
          </p:nvCxnSpPr>
          <p:spPr>
            <a:xfrm>
              <a:off x="1842247" y="1951176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A26FEC0-3E9B-4B2C-96C3-BEA36B1AFF2D}"/>
                </a:ext>
              </a:extLst>
            </p:cNvPr>
            <p:cNvCxnSpPr/>
            <p:nvPr/>
          </p:nvCxnSpPr>
          <p:spPr>
            <a:xfrm>
              <a:off x="1722411" y="1940016"/>
              <a:ext cx="14522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3CD7357-B48F-4939-8D84-620E32D66A74}"/>
                </a:ext>
              </a:extLst>
            </p:cNvPr>
            <p:cNvCxnSpPr/>
            <p:nvPr/>
          </p:nvCxnSpPr>
          <p:spPr>
            <a:xfrm>
              <a:off x="1734671" y="2315181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68317A8-5C9D-4674-8D34-AEC35358B0CC}"/>
                </a:ext>
              </a:extLst>
            </p:cNvPr>
            <p:cNvCxnSpPr/>
            <p:nvPr/>
          </p:nvCxnSpPr>
          <p:spPr>
            <a:xfrm>
              <a:off x="1739154" y="2844097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93977F3D-A1CA-4DF7-BE60-ECBBC0228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616" y="3551232"/>
            <a:ext cx="991968" cy="229564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EEC59CF-634C-4344-A7A2-F77AE0A19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28" y="683264"/>
            <a:ext cx="720914" cy="157324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E38B97B-88B4-4717-A777-58772616D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05" y="2225050"/>
            <a:ext cx="711791" cy="162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F244C13-E33F-4C5E-9764-7D54E5574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428" y="3678749"/>
            <a:ext cx="720914" cy="161999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420D42C-630A-473A-99A3-449E144ADE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019" y="5252701"/>
            <a:ext cx="724867" cy="162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1C09AD-AD3F-4FBB-8921-67ECE0A0839A}"/>
              </a:ext>
            </a:extLst>
          </p:cNvPr>
          <p:cNvSpPr/>
          <p:nvPr/>
        </p:nvSpPr>
        <p:spPr>
          <a:xfrm>
            <a:off x="807464" y="2435746"/>
            <a:ext cx="2523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Energy classification </a:t>
            </a:r>
            <a:endParaRPr lang="en-IN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4" name="Diamond 63">
            <a:extLst>
              <a:ext uri="{FF2B5EF4-FFF2-40B4-BE49-F238E27FC236}">
                <a16:creationId xmlns:a16="http://schemas.microsoft.com/office/drawing/2014/main" id="{E3A4E000-2635-4D96-903C-04271F1341FC}"/>
              </a:ext>
            </a:extLst>
          </p:cNvPr>
          <p:cNvSpPr/>
          <p:nvPr/>
        </p:nvSpPr>
        <p:spPr>
          <a:xfrm>
            <a:off x="3369585" y="2635021"/>
            <a:ext cx="7236000" cy="1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052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268941" y="0"/>
            <a:ext cx="11084859" cy="498475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Prospects of Renewable Energy &amp; Energy Conservation</a:t>
            </a:r>
            <a:r>
              <a:rPr lang="en-US" sz="2500" dirty="0">
                <a:solidFill>
                  <a:srgbClr val="0070C0"/>
                </a:solidFill>
                <a:latin typeface="+mn-lt"/>
              </a:rPr>
              <a:t> | Objective</a:t>
            </a:r>
            <a:endParaRPr lang="en-IN" sz="25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570812-C7B3-4C70-A19A-02F915EC36EB}"/>
              </a:ext>
            </a:extLst>
          </p:cNvPr>
          <p:cNvSpPr/>
          <p:nvPr/>
        </p:nvSpPr>
        <p:spPr>
          <a:xfrm>
            <a:off x="224697" y="1619907"/>
            <a:ext cx="116246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latin typeface="Century Gothic" panose="020B0502020202020204" pitchFamily="34" charset="0"/>
              </a:rPr>
              <a:t>This project is an attempt to  </a:t>
            </a:r>
          </a:p>
          <a:p>
            <a:pPr marL="442913" indent="-265113" algn="just">
              <a:spcBef>
                <a:spcPts val="180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Explore &amp; Study of different types of non-Conventional or Renewable Energy and their benefits, their influence on environment, and their adoption over the years, and promise for the future.</a:t>
            </a:r>
          </a:p>
          <a:p>
            <a:pPr marL="442913" indent="-265113" algn="just">
              <a:spcBef>
                <a:spcPts val="180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IN" dirty="0">
                <a:latin typeface="Century Gothic" panose="020B0502020202020204" pitchFamily="34" charset="0"/>
              </a:rPr>
              <a:t>the</a:t>
            </a:r>
            <a:r>
              <a:rPr lang="en-IN" dirty="0"/>
              <a:t> </a:t>
            </a:r>
            <a:r>
              <a:rPr lang="en-IN" dirty="0">
                <a:latin typeface="Century Gothic" panose="020B0502020202020204" pitchFamily="34" charset="0"/>
              </a:rPr>
              <a:t>progression of Renewable Energy, especially </a:t>
            </a:r>
            <a:r>
              <a:rPr lang="en-IN" b="1" dirty="0">
                <a:solidFill>
                  <a:srgbClr val="00B050"/>
                </a:solidFill>
                <a:latin typeface="Century Gothic" panose="020B0502020202020204" pitchFamily="34" charset="0"/>
              </a:rPr>
              <a:t>Solar</a:t>
            </a:r>
            <a:r>
              <a:rPr lang="en-IN" dirty="0">
                <a:latin typeface="Century Gothic" panose="020B0502020202020204" pitchFamily="34" charset="0"/>
              </a:rPr>
              <a:t> &amp; </a:t>
            </a:r>
            <a:r>
              <a:rPr lang="en-IN" b="1" dirty="0">
                <a:solidFill>
                  <a:srgbClr val="00B050"/>
                </a:solidFill>
                <a:latin typeface="Century Gothic" panose="020B0502020202020204" pitchFamily="34" charset="0"/>
              </a:rPr>
              <a:t>Bio</a:t>
            </a:r>
            <a:r>
              <a:rPr lang="en-IN" dirty="0">
                <a:latin typeface="Century Gothic" panose="020B0502020202020204" pitchFamily="34" charset="0"/>
              </a:rPr>
              <a:t> energy and its prospects in India towards sustainable development </a:t>
            </a:r>
          </a:p>
          <a:p>
            <a:pPr marL="442913" indent="-265113" algn="just">
              <a:spcBef>
                <a:spcPts val="180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IN" dirty="0">
                <a:latin typeface="Century Gothic" panose="020B0502020202020204" pitchFamily="34" charset="0"/>
              </a:rPr>
              <a:t>the steps taken to minimize the energy consumption, </a:t>
            </a:r>
            <a:r>
              <a:rPr lang="en-US" dirty="0">
                <a:latin typeface="Century Gothic" panose="020B0502020202020204" pitchFamily="34" charset="0"/>
              </a:rPr>
              <a:t>energy wastage, towards Energy Conservation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205D2-0660-46B2-8B85-ECF6EBA73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956" y="451391"/>
            <a:ext cx="1935363" cy="1574288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4AAB0-5C9E-47F9-A3D4-3EF0BEC0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ABC73-6EB5-4B7F-889A-FA39C0B5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|  </a:t>
            </a:r>
            <a:fld id="{228946B4-B28E-46D3-8A9A-3EE4F973E1F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E409F4E-2CF8-4098-9BBA-DE5F746CD500}"/>
              </a:ext>
            </a:extLst>
          </p:cNvPr>
          <p:cNvSpPr/>
          <p:nvPr/>
        </p:nvSpPr>
        <p:spPr>
          <a:xfrm>
            <a:off x="2565637" y="5949043"/>
            <a:ext cx="8316000" cy="1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866FEB77-50E5-4663-B422-AD1D51A5EA63}"/>
              </a:ext>
            </a:extLst>
          </p:cNvPr>
          <p:cNvSpPr/>
          <p:nvPr/>
        </p:nvSpPr>
        <p:spPr>
          <a:xfrm>
            <a:off x="3319008" y="1841753"/>
            <a:ext cx="6876000" cy="1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992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268941" y="0"/>
            <a:ext cx="11084859" cy="498475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Prospects of Renewable Energy &amp; Energy Conservation</a:t>
            </a:r>
            <a:r>
              <a:rPr lang="en-US" sz="2500" dirty="0">
                <a:solidFill>
                  <a:srgbClr val="0070C0"/>
                </a:solidFill>
                <a:latin typeface="+mn-lt"/>
              </a:rPr>
              <a:t> | Materials &amp; Methods</a:t>
            </a:r>
            <a:endParaRPr lang="en-IN" sz="2500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2237D0-EEF3-4F38-A1D9-0591C562A059}"/>
              </a:ext>
            </a:extLst>
          </p:cNvPr>
          <p:cNvGrpSpPr/>
          <p:nvPr/>
        </p:nvGrpSpPr>
        <p:grpSpPr>
          <a:xfrm>
            <a:off x="109493" y="3175579"/>
            <a:ext cx="11694644" cy="2059535"/>
            <a:chOff x="109493" y="2926193"/>
            <a:chExt cx="11694644" cy="2059535"/>
          </a:xfrm>
        </p:grpSpPr>
        <p:sp>
          <p:nvSpPr>
            <p:cNvPr id="21" name="Rectangle 20"/>
            <p:cNvSpPr/>
            <p:nvPr/>
          </p:nvSpPr>
          <p:spPr>
            <a:xfrm>
              <a:off x="109493" y="2926193"/>
              <a:ext cx="2541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Material &amp; Methods : </a:t>
              </a:r>
              <a:endParaRPr lang="en-IN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6849" y="3385290"/>
              <a:ext cx="11647288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4500" indent="-342900" algn="just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700" dirty="0">
                  <a:latin typeface="Century Gothic" panose="020B0502020202020204" pitchFamily="34" charset="0"/>
                </a:rPr>
                <a:t>Site Visits to ACF, Basavanagudi</a:t>
              </a:r>
            </a:p>
            <a:p>
              <a:pPr marL="444500" indent="-342900" algn="just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700" dirty="0">
                  <a:latin typeface="Century Gothic" panose="020B0502020202020204" pitchFamily="34" charset="0"/>
                </a:rPr>
                <a:t>Study of Renewable Energy based Kitchen and actual Solar Panel, Bio fuel energy installations</a:t>
              </a:r>
            </a:p>
            <a:p>
              <a:pPr marL="444500" indent="-342900" algn="just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700" dirty="0">
                  <a:latin typeface="Century Gothic" panose="020B0502020202020204" pitchFamily="34" charset="0"/>
                </a:rPr>
                <a:t>Demonstration and explanation of Renewable energy concepts, installations of Solar &amp; Bio Energy at ACF</a:t>
              </a:r>
            </a:p>
            <a:p>
              <a:pPr marL="444500" indent="-342900" algn="just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700" dirty="0">
                  <a:latin typeface="Century Gothic" panose="020B0502020202020204" pitchFamily="34" charset="0"/>
                </a:rPr>
                <a:t>Research &amp; self study thro’ google web search content &amp; videos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6" y="5437150"/>
            <a:ext cx="2536509" cy="13684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6BF607-E6E5-4CCE-8F9B-219125EF89F2}"/>
              </a:ext>
            </a:extLst>
          </p:cNvPr>
          <p:cNvSpPr/>
          <p:nvPr/>
        </p:nvSpPr>
        <p:spPr>
          <a:xfrm>
            <a:off x="1936425" y="1178923"/>
            <a:ext cx="5120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Adamya Chethana (ACF), Basavanagudi</a:t>
            </a:r>
          </a:p>
          <a:p>
            <a:pPr algn="r"/>
            <a:endParaRPr lang="en-US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2000" i="1" dirty="0">
                <a:latin typeface="Century Gothic" panose="020B0502020202020204" pitchFamily="34" charset="0"/>
              </a:rPr>
              <a:t>for Solar &amp; Bio Energy</a:t>
            </a:r>
            <a:endParaRPr lang="en-IN" sz="2000" i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DB9E4C-6C93-4E70-A2CF-BB4DA3A02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941" y="555964"/>
            <a:ext cx="3196207" cy="29413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144B51-CBF0-4865-8249-C60703737B95}"/>
              </a:ext>
            </a:extLst>
          </p:cNvPr>
          <p:cNvSpPr/>
          <p:nvPr/>
        </p:nvSpPr>
        <p:spPr>
          <a:xfrm>
            <a:off x="150620" y="839634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Study Area : 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B8774-1595-4ABF-8E53-9278C9A4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0702-4F40-4C95-9667-9ABB577B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|  </a:t>
            </a:r>
            <a:fld id="{228946B4-B28E-46D3-8A9A-3EE4F973E1FE}" type="slidenum">
              <a:rPr lang="en-IN" smtClean="0"/>
              <a:pPr/>
              <a:t>4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3824A3-B6CD-4708-B7A5-96D92F32F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381" y="5451005"/>
            <a:ext cx="2557788" cy="13684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F3D8AB-441D-447F-A514-ED6C6E8CE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238" y="5451005"/>
            <a:ext cx="2765746" cy="13684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42A45C-5AB4-4BBE-B986-F3A21FB01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39" y="5445964"/>
            <a:ext cx="2365419" cy="1360690"/>
          </a:xfrm>
          <a:prstGeom prst="rect">
            <a:avLst/>
          </a:prstGeom>
        </p:spPr>
      </p:pic>
      <p:sp>
        <p:nvSpPr>
          <p:cNvPr id="27" name="Diamond 26">
            <a:extLst>
              <a:ext uri="{FF2B5EF4-FFF2-40B4-BE49-F238E27FC236}">
                <a16:creationId xmlns:a16="http://schemas.microsoft.com/office/drawing/2014/main" id="{CA54875F-B865-408A-8014-3FF4800A641A}"/>
              </a:ext>
            </a:extLst>
          </p:cNvPr>
          <p:cNvSpPr/>
          <p:nvPr/>
        </p:nvSpPr>
        <p:spPr>
          <a:xfrm>
            <a:off x="268941" y="2873800"/>
            <a:ext cx="8316000" cy="1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730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206" y="2346310"/>
            <a:ext cx="606482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Conventional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/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Non-Renewable Energy</a:t>
            </a:r>
          </a:p>
          <a:p>
            <a:pPr algn="just"/>
            <a:endParaRPr lang="en-US" sz="17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Most of the Energy(conventional) sources are non-renewable and are getting depleted due to over usage</a:t>
            </a:r>
            <a:endParaRPr lang="en-IN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Energy Production has direct influence on Environment degradation. More so with the extraction of conventional energy like fossil fuels, that result in green house gases causing the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acid rains, neuro toxins, smog, global warming resulting in various health hazards like asthma, cancer,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6365" y="0"/>
            <a:ext cx="11007436" cy="49847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Renewable Energy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importance, now more than ever ?</a:t>
            </a:r>
            <a:endParaRPr lang="en-IN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6114" y="2394181"/>
            <a:ext cx="531759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Non-Conventional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/ 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Renewable Energy</a:t>
            </a:r>
          </a:p>
          <a:p>
            <a:pPr algn="just"/>
            <a:endParaRPr lang="en-US" sz="17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Available in plenty from natural sources like sun, wind, tides and for long term without the worry of getting depleted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Cleanest source of energy with minimal or no environmental side-effects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Most suited for large scale production as well as small and non-commercial usage</a:t>
            </a:r>
          </a:p>
          <a:p>
            <a:pPr algn="just"/>
            <a:endParaRPr lang="en-US" sz="17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01879"/>
            <a:ext cx="12192000" cy="12413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Ins="3924000">
            <a:spAutoFit/>
          </a:bodyPr>
          <a:lstStyle/>
          <a:p>
            <a:pPr marL="285750" indent="-285750" algn="just" defTabSz="8366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969375" algn="l"/>
                <a:tab pos="11031538" algn="l"/>
              </a:tabLst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Energy &amp; Environment go hand in hand, have direct relationship</a:t>
            </a:r>
          </a:p>
          <a:p>
            <a:pPr marL="285750" indent="-285750" algn="just" defTabSz="8366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969375" algn="l"/>
                <a:tab pos="11031538" algn="l"/>
              </a:tabLst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Climate change is a major issue with many energy sources</a:t>
            </a:r>
          </a:p>
          <a:p>
            <a:pPr marL="285750" indent="-285750" algn="just" defTabSz="8366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969375" algn="l"/>
                <a:tab pos="11031538" algn="l"/>
              </a:tabLst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Peak Energy shortage or demand supply gap as per 18</a:t>
            </a:r>
            <a:r>
              <a:rPr lang="en-US" sz="1700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Electric Power Supply is about 11%, with energy demand increasing by the day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342" y="398184"/>
            <a:ext cx="3098201" cy="17391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965641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44000" rIns="144000">
            <a:spAutoFit/>
          </a:bodyPr>
          <a:lstStyle/>
          <a:p>
            <a:pPr algn="just" defTabSz="836613">
              <a:spcBef>
                <a:spcPts val="200"/>
              </a:spcBef>
              <a:spcAft>
                <a:spcPts val="200"/>
              </a:spcAft>
              <a:tabLst>
                <a:tab pos="8969375" algn="l"/>
                <a:tab pos="11031538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Need of the hour is the wise &amp; new ways of energy generation &amp; utilization without the climatic changes. Prospects of Renewable Energy seems to be the best solution for sustainable development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64E4C1-18EC-44E3-93E1-C223630E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81622-8BE0-4C8B-B3F2-6EF4317E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|  </a:t>
            </a:r>
            <a:fld id="{228946B4-B28E-46D3-8A9A-3EE4F973E1F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6BA907F4-D9A4-43D7-849C-C431A6DC2A99}"/>
              </a:ext>
            </a:extLst>
          </p:cNvPr>
          <p:cNvSpPr/>
          <p:nvPr/>
        </p:nvSpPr>
        <p:spPr>
          <a:xfrm rot="5400000">
            <a:off x="4438724" y="4124638"/>
            <a:ext cx="3636000" cy="1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53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8655" y="0"/>
            <a:ext cx="11035145" cy="49847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Renewable Energy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| Prospects</a:t>
            </a:r>
            <a:endParaRPr lang="en-IN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621250"/>
            <a:ext cx="12192000" cy="14721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Ins="3924000">
            <a:spAutoFit/>
          </a:bodyPr>
          <a:lstStyle/>
          <a:p>
            <a:pPr marL="285750" indent="-285750" algn="just">
              <a:spcBef>
                <a:spcPts val="7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Available in plenty from natural sources like sun, wind, tides, bio mass/waste and for long term without the worry of getting depleted</a:t>
            </a:r>
          </a:p>
          <a:p>
            <a:pPr marL="285750" indent="-285750" algn="just">
              <a:spcBef>
                <a:spcPts val="7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Cleanest source of energy with no or little environmental side-effects</a:t>
            </a:r>
          </a:p>
          <a:p>
            <a:pPr marL="285750" indent="-285750" algn="just">
              <a:spcBef>
                <a:spcPts val="7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Most suited for large scale production and small &amp; non-commercial usage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087789"/>
              </p:ext>
            </p:extLst>
          </p:nvPr>
        </p:nvGraphicFramePr>
        <p:xfrm>
          <a:off x="0" y="2931483"/>
          <a:ext cx="5055080" cy="396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236400" y="4482360"/>
              <a:ext cx="36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27040" y="4473000"/>
                <a:ext cx="1908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435C7-BC4C-4F28-B47E-74DF8505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1B83A-8DE2-42B4-B191-7ACF1825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|  </a:t>
            </a:r>
            <a:fld id="{228946B4-B28E-46D3-8A9A-3EE4F973E1F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AE98F-CA57-41E0-9782-6075A4191609}"/>
              </a:ext>
            </a:extLst>
          </p:cNvPr>
          <p:cNvSpPr/>
          <p:nvPr/>
        </p:nvSpPr>
        <p:spPr>
          <a:xfrm>
            <a:off x="2075508" y="2216538"/>
            <a:ext cx="8040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India is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en-US" sz="3200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biggest RE producer in 2021,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largest RE attractive index</a:t>
            </a:r>
            <a:endParaRPr lang="en-IN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F242D76-DE1E-4B03-92A1-AA3CDA73A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590976"/>
              </p:ext>
            </p:extLst>
          </p:nvPr>
        </p:nvGraphicFramePr>
        <p:xfrm>
          <a:off x="5818910" y="3034145"/>
          <a:ext cx="6373090" cy="370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2216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1" y="0"/>
            <a:ext cx="11049000" cy="49847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Renewable Energy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| Solar Energy</a:t>
            </a:r>
            <a:endParaRPr lang="en-IN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0790" y="474109"/>
            <a:ext cx="12191999" cy="172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Ins="3132000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One of the cleanest renewable energy converted from Sun, with no greenhouse emissions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India ranks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en-US" sz="2800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globally, thx to multiple technology options improving at fast pace, 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Efficiency of Solar cells &amp; Reliability of panels are being improvised continuously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805" y="2215331"/>
            <a:ext cx="8232191" cy="2132768"/>
            <a:chOff x="1638949" y="1629952"/>
            <a:chExt cx="8232191" cy="2132768"/>
          </a:xfrm>
        </p:grpSpPr>
        <p:sp>
          <p:nvSpPr>
            <p:cNvPr id="8" name="Rectangle 7"/>
            <p:cNvSpPr/>
            <p:nvPr/>
          </p:nvSpPr>
          <p:spPr>
            <a:xfrm>
              <a:off x="2017708" y="2107505"/>
              <a:ext cx="65069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>
                  <a:latin typeface="Century Gothic" panose="020B0502020202020204" pitchFamily="34" charset="0"/>
                </a:rPr>
                <a:t>Thermal – </a:t>
              </a:r>
              <a:r>
                <a:rPr lang="en-US" sz="1400" b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for heating</a:t>
              </a:r>
            </a:p>
            <a:p>
              <a:r>
                <a:rPr lang="en-US" sz="11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Cooking – solar box type cooker, solar parabolic cooker, drying, water heating(flat, tubular), </a:t>
              </a:r>
            </a:p>
            <a:p>
              <a:r>
                <a:rPr lang="en-US" sz="11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solar ponds, industrial heating  </a:t>
              </a:r>
              <a:endParaRPr lang="en-IN" sz="1100" b="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17708" y="2947112"/>
              <a:ext cx="7853432" cy="815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>
                  <a:latin typeface="Century Gothic" panose="020B0502020202020204" pitchFamily="34" charset="0"/>
                </a:rPr>
                <a:t>Photovoltaic, PV – </a:t>
              </a:r>
              <a:r>
                <a:rPr lang="en-US" sz="1400" b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for electricity</a:t>
              </a:r>
              <a:endParaRPr lang="en-US" sz="1400" b="0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n-US" sz="1100" i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Mono crystalline(silicon, most efficient), poly crystalline, thin film</a:t>
              </a:r>
            </a:p>
            <a:p>
              <a:r>
                <a:rPr lang="en-US" sz="11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Off grid(with battery), On grid(no battery), Hybrid(both battery + grid)</a:t>
              </a:r>
            </a:p>
            <a:p>
              <a:r>
                <a:rPr lang="en-US" sz="1100" b="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Solar DC home lighting, Solar Tree, Water pump, Solar hoarding, dusk 2 dawn Solar Street lights &amp; Signal lights </a:t>
              </a:r>
              <a:endParaRPr lang="en-IN" sz="1100" b="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38949" y="1629952"/>
              <a:ext cx="19159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Technology Options</a:t>
              </a:r>
              <a:endParaRPr lang="en-IN" sz="1400" b="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842247" y="1951176"/>
              <a:ext cx="0" cy="133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22411" y="1940016"/>
              <a:ext cx="14522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34671" y="2315181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39154" y="3189157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C5A3035-9763-46F3-B2CB-A9A76460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</a:t>
            </a:r>
            <a:endParaRPr lang="en-IN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E153B50-6658-442A-9048-F06A46B5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|  </a:t>
            </a:r>
            <a:fld id="{228946B4-B28E-46D3-8A9A-3EE4F973E1FE}" type="slidenum">
              <a:rPr lang="en-IN" smtClean="0"/>
              <a:pPr/>
              <a:t>7</a:t>
            </a:fld>
            <a:endParaRPr lang="en-IN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2BBACE-A529-4836-A461-BBE63F754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938" y="5177067"/>
            <a:ext cx="2953155" cy="16987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CF3142-AD5D-420C-A8DA-11083994B42F}"/>
              </a:ext>
            </a:extLst>
          </p:cNvPr>
          <p:cNvSpPr/>
          <p:nvPr/>
        </p:nvSpPr>
        <p:spPr>
          <a:xfrm>
            <a:off x="-20790" y="4242025"/>
            <a:ext cx="86866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Monthly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5 KW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of energy generated at ACF from the Roof Top mounted Solar Panel, replacing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Bescom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Electricity </a:t>
            </a:r>
            <a:endParaRPr lang="en-IN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FF46223-BA57-4CC6-B31A-2A8146D1F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91" y="5171421"/>
            <a:ext cx="3487019" cy="16865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BCDB2B-4BFD-451A-BCA6-CC345AB43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982" y="5172867"/>
            <a:ext cx="3707087" cy="16987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693952-42ED-435F-8C87-E88E59346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8314" y="458454"/>
            <a:ext cx="2952895" cy="17392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06A4C2-5F31-4800-890D-7480D3C6D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6340" y="2256896"/>
            <a:ext cx="3675660" cy="27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3069" y="29980"/>
            <a:ext cx="10836965" cy="49847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Renewable Energy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| Bio Energy (biomass)</a:t>
            </a:r>
            <a:endParaRPr lang="en-IN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618395"/>
            <a:ext cx="12191998" cy="187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Ins="241200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Generated from Urban waste, bio mass, wet &amp; solid waste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Can be generated in a small scale or in large scale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India ranks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en-US" sz="3200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globally, 10.6 GW production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cheaper, less harmful to environment, reduces Urban waste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D23DB01-F053-40AD-A51C-B48D2D4F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A1AF8-D474-4EE0-B5A7-CF00F0A6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|  </a:t>
            </a:r>
            <a:fld id="{228946B4-B28E-46D3-8A9A-3EE4F973E1FE}" type="slidenum">
              <a:rPr lang="en-IN" smtClean="0"/>
              <a:pPr/>
              <a:t>8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9765CE-2CCE-4F1F-9774-74346BAA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8031"/>
            <a:ext cx="2920156" cy="15623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D4987A-8CDB-48EA-B565-07E43B20711B}"/>
              </a:ext>
            </a:extLst>
          </p:cNvPr>
          <p:cNvSpPr/>
          <p:nvPr/>
        </p:nvSpPr>
        <p:spPr>
          <a:xfrm>
            <a:off x="-40418" y="2522987"/>
            <a:ext cx="832504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1,500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Kgs Briquets, pallets from Urban waste used for Steam cooking daily at ACF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Bio gas generated from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100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Kg of waste inhouse is used for small cooking daily at ACF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60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commercial Gas Cylinders and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300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ltrs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of Diesel consumption are not only daily savings at ACF, but the reduction of non-renewable energy that emit</a:t>
            </a: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1,800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Kgs of CO2 into environment daily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8558CC-C89B-49AB-B4D8-CACD29857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041" y="528455"/>
            <a:ext cx="3797508" cy="20555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284FAC-7C8C-4414-AE83-79547EB68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392212" y="4839415"/>
            <a:ext cx="1562306" cy="24395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187A99-6566-46C5-A648-ADFBD3563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623" y="3052626"/>
            <a:ext cx="3907377" cy="2898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164EA2-2270-4731-B1E4-F5556CC94C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8002" y="5278032"/>
            <a:ext cx="3157576" cy="15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3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8343" y="0"/>
            <a:ext cx="11480800" cy="498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Renewable Energy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| Prospects of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Energy Conservation</a:t>
            </a:r>
            <a:endParaRPr lang="en-IN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69E3F-C1CB-4187-A4D6-2745D237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7E4B0-B75A-4E75-95B0-C8769B63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|  </a:t>
            </a:r>
            <a:fld id="{228946B4-B28E-46D3-8A9A-3EE4F973E1FE}" type="slidenum">
              <a:rPr lang="en-IN" smtClean="0"/>
              <a:pPr/>
              <a:t>9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AAA8A5-D704-45EA-ABD0-58995F64B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930" y="3552740"/>
            <a:ext cx="5212080" cy="3093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E1843B9-1004-4B38-9B98-4A8E5AEC5B7B}"/>
              </a:ext>
            </a:extLst>
          </p:cNvPr>
          <p:cNvSpPr/>
          <p:nvPr/>
        </p:nvSpPr>
        <p:spPr>
          <a:xfrm>
            <a:off x="119920" y="2629518"/>
            <a:ext cx="105813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449263" algn="just" defTabSz="836613">
              <a:spcBef>
                <a:spcPts val="900"/>
              </a:spcBef>
              <a:spcAft>
                <a:spcPts val="900"/>
              </a:spcAft>
              <a:buClr>
                <a:srgbClr val="00B0F0"/>
              </a:buClr>
              <a:buSzPct val="120000"/>
              <a:buFont typeface="Wingdings" panose="05000000000000000000" pitchFamily="2" charset="2"/>
              <a:buChar char="Ø"/>
              <a:tabLst>
                <a:tab pos="8969375" algn="l"/>
                <a:tab pos="11031538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Use energy efficient household appliances &amp; devices that come with Energy Star labels</a:t>
            </a:r>
          </a:p>
          <a:p>
            <a:pPr marL="539750" indent="-449263" algn="just" defTabSz="836613">
              <a:spcBef>
                <a:spcPts val="900"/>
              </a:spcBef>
              <a:spcAft>
                <a:spcPts val="900"/>
              </a:spcAft>
              <a:buClr>
                <a:srgbClr val="00B0F0"/>
              </a:buClr>
              <a:buSzPct val="120000"/>
              <a:buFont typeface="Wingdings" panose="05000000000000000000" pitchFamily="2" charset="2"/>
              <a:buChar char="Ø"/>
              <a:tabLst>
                <a:tab pos="8969375" algn="l"/>
                <a:tab pos="11031538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Turn off lights, geysers, ACs, water flows when not needed</a:t>
            </a:r>
          </a:p>
          <a:p>
            <a:pPr marL="539750" indent="-449263" algn="just" defTabSz="836613">
              <a:spcBef>
                <a:spcPts val="900"/>
              </a:spcBef>
              <a:spcAft>
                <a:spcPts val="900"/>
              </a:spcAft>
              <a:buClr>
                <a:srgbClr val="00B0F0"/>
              </a:buClr>
              <a:buSzPct val="120000"/>
              <a:buFont typeface="Wingdings" panose="05000000000000000000" pitchFamily="2" charset="2"/>
              <a:buChar char="Ø"/>
              <a:tabLst>
                <a:tab pos="8969375" algn="l"/>
                <a:tab pos="11031538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Use LED / CFL / smart bulbs (auto/sensor based)</a:t>
            </a:r>
          </a:p>
          <a:p>
            <a:pPr marL="285750" indent="-285750" algn="just" defTabSz="836613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8969375" algn="l"/>
                <a:tab pos="11031538" algn="l"/>
              </a:tabLst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E652D7-AA16-4CCA-AE97-40CA261E3961}"/>
              </a:ext>
            </a:extLst>
          </p:cNvPr>
          <p:cNvSpPr/>
          <p:nvPr/>
        </p:nvSpPr>
        <p:spPr>
          <a:xfrm>
            <a:off x="119920" y="778255"/>
            <a:ext cx="12191999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36613">
              <a:spcBef>
                <a:spcPts val="200"/>
              </a:spcBef>
              <a:spcAft>
                <a:spcPts val="200"/>
              </a:spcAft>
              <a:tabLst>
                <a:tab pos="8969375" algn="l"/>
                <a:tab pos="11031538" algn="l"/>
              </a:tabLst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Energy Conservation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is not just an Option, it is a </a:t>
            </a:r>
            <a:r>
              <a:rPr lang="en-US" sz="2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MUST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     </a:t>
            </a:r>
            <a:r>
              <a:rPr lang="en-US" sz="2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  .  .  .  .  .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  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let us  </a:t>
            </a:r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be </a:t>
            </a:r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RESPONSIBLE</a:t>
            </a:r>
          </a:p>
          <a:p>
            <a:pPr algn="just" defTabSz="836613">
              <a:spcBef>
                <a:spcPts val="200"/>
              </a:spcBef>
              <a:spcAft>
                <a:spcPts val="200"/>
              </a:spcAft>
              <a:tabLst>
                <a:tab pos="8969375" algn="l"/>
                <a:tab pos="11031538" algn="l"/>
              </a:tabLst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539750" indent="-449263" algn="just" defTabSz="836613">
              <a:spcBef>
                <a:spcPts val="900"/>
              </a:spcBef>
              <a:spcAft>
                <a:spcPts val="900"/>
              </a:spcAft>
              <a:buClr>
                <a:srgbClr val="00B0F0"/>
              </a:buClr>
              <a:buSzPct val="120000"/>
              <a:buFont typeface="Wingdings" panose="05000000000000000000" pitchFamily="2" charset="2"/>
              <a:buChar char="Ø"/>
              <a:tabLst>
                <a:tab pos="8969375" algn="l"/>
                <a:tab pos="11031538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Use School buses, public transport, cycles</a:t>
            </a:r>
          </a:p>
          <a:p>
            <a:pPr marL="539750" indent="-449263" algn="just" defTabSz="836613">
              <a:spcBef>
                <a:spcPts val="900"/>
              </a:spcBef>
              <a:spcAft>
                <a:spcPts val="900"/>
              </a:spcAft>
              <a:buClr>
                <a:srgbClr val="00B0F0"/>
              </a:buClr>
              <a:buSzPct val="120000"/>
              <a:buFont typeface="Wingdings" panose="05000000000000000000" pitchFamily="2" charset="2"/>
              <a:buChar char="Ø"/>
              <a:tabLst>
                <a:tab pos="8969375" algn="l"/>
                <a:tab pos="11031538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Plant trees in the neighborhood, community, cities for more shades and reduction in temperature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9F9840-2280-4E54-B258-9653BB0FD2FD}"/>
              </a:ext>
            </a:extLst>
          </p:cNvPr>
          <p:cNvSpPr/>
          <p:nvPr/>
        </p:nvSpPr>
        <p:spPr>
          <a:xfrm>
            <a:off x="119920" y="5099600"/>
            <a:ext cx="6758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Energy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saved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n-US" sz="28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is 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Energy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generated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!!</a:t>
            </a:r>
            <a:endParaRPr lang="en-IN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10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18647</TotalTime>
  <Words>1317</Words>
  <Application>Microsoft Office PowerPoint</Application>
  <PresentationFormat>Widescreen</PresentationFormat>
  <Paragraphs>172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Courier New</vt:lpstr>
      <vt:lpstr>Wingdings</vt:lpstr>
      <vt:lpstr>Office Theme</vt:lpstr>
      <vt:lpstr>Prospects of Renewable Energy &amp; Energy Conservation ( Solar, Bio, Wind, Hydro . . . )</vt:lpstr>
      <vt:lpstr>Prospects of Renewable Energy &amp; Energy Conservation | Introduction </vt:lpstr>
      <vt:lpstr>Prospects of Renewable Energy &amp; Energy Conservation | Objective</vt:lpstr>
      <vt:lpstr>Prospects of Renewable Energy &amp; Energy Conservation | Materials &amp; Methods</vt:lpstr>
      <vt:lpstr>Renewable Energy importance, now more than ever ?</vt:lpstr>
      <vt:lpstr>Renewable Energy | Prospects</vt:lpstr>
      <vt:lpstr>Renewable Energy | Solar Energy</vt:lpstr>
      <vt:lpstr>Renewable Energy | Bio Energy (biomass)</vt:lpstr>
      <vt:lpstr>Renewable Energy | Prospects of Energy Conservation</vt:lpstr>
      <vt:lpstr>Prospects of Renewable Energy &amp; Energy Conservation | Recommendations &amp; Conclusion</vt:lpstr>
      <vt:lpstr>References &amp; 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Vinay Koorse</cp:lastModifiedBy>
  <cp:revision>114</cp:revision>
  <dcterms:created xsi:type="dcterms:W3CDTF">2020-12-15T08:21:15Z</dcterms:created>
  <dcterms:modified xsi:type="dcterms:W3CDTF">2022-12-15T00:49:15Z</dcterms:modified>
</cp:coreProperties>
</file>