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</p:sldIdLst>
  <p:sldSz cx="30275213" cy="42803763"/>
  <p:notesSz cx="6858000" cy="9144000"/>
  <p:defaultTextStyle>
    <a:defPPr>
      <a:defRPr lang="en-US"/>
    </a:defPPr>
    <a:lvl1pPr marL="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30" d="100"/>
          <a:sy n="30" d="100"/>
        </p:scale>
        <p:origin x="55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1FBF-124F-4944-A036-4F7B0831FDE0}" type="datetimeFigureOut">
              <a:rPr lang="en-IN" smtClean="0"/>
              <a:t>13-12-2022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09FA-8989-4F71-806D-7D3F25F8C1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572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1FBF-124F-4944-A036-4F7B0831FDE0}" type="datetimeFigureOut">
              <a:rPr lang="en-IN" smtClean="0"/>
              <a:t>13-12-2022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09FA-8989-4F71-806D-7D3F25F8C1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842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1FBF-124F-4944-A036-4F7B0831FDE0}" type="datetimeFigureOut">
              <a:rPr lang="en-IN" smtClean="0"/>
              <a:t>13-12-2022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09FA-8989-4F71-806D-7D3F25F8C1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4660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1FBF-124F-4944-A036-4F7B0831FDE0}" type="datetimeFigureOut">
              <a:rPr lang="en-IN" smtClean="0"/>
              <a:t>13-12-2022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09FA-8989-4F71-806D-7D3F25F8C1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115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1FBF-124F-4944-A036-4F7B0831FDE0}" type="datetimeFigureOut">
              <a:rPr lang="en-IN" smtClean="0"/>
              <a:t>13-12-2022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09FA-8989-4F71-806D-7D3F25F8C1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676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1FBF-124F-4944-A036-4F7B0831FDE0}" type="datetimeFigureOut">
              <a:rPr lang="en-IN" smtClean="0"/>
              <a:t>13-12-2022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09FA-8989-4F71-806D-7D3F25F8C1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674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1FBF-124F-4944-A036-4F7B0831FDE0}" type="datetimeFigureOut">
              <a:rPr lang="en-IN" smtClean="0"/>
              <a:t>13-12-2022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09FA-8989-4F71-806D-7D3F25F8C1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9284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1FBF-124F-4944-A036-4F7B0831FDE0}" type="datetimeFigureOut">
              <a:rPr lang="en-IN" smtClean="0"/>
              <a:t>13-12-2022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09FA-8989-4F71-806D-7D3F25F8C1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115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1FBF-124F-4944-A036-4F7B0831FDE0}" type="datetimeFigureOut">
              <a:rPr lang="en-IN" smtClean="0"/>
              <a:t>13-12-2022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09FA-8989-4F71-806D-7D3F25F8C1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643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1FBF-124F-4944-A036-4F7B0831FDE0}" type="datetimeFigureOut">
              <a:rPr lang="en-IN" smtClean="0"/>
              <a:t>13-12-2022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09FA-8989-4F71-806D-7D3F25F8C1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895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1FBF-124F-4944-A036-4F7B0831FDE0}" type="datetimeFigureOut">
              <a:rPr lang="en-IN" smtClean="0"/>
              <a:t>13-12-2022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09FA-8989-4F71-806D-7D3F25F8C1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5649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B1FBF-124F-4944-A036-4F7B0831FDE0}" type="datetimeFigureOut">
              <a:rPr lang="en-IN" smtClean="0"/>
              <a:t>13-12-2022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209FA-8989-4F71-806D-7D3F25F8C1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288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22C22E62-D584-4101-A88E-1D8729EF2FF4}"/>
              </a:ext>
            </a:extLst>
          </p:cNvPr>
          <p:cNvSpPr/>
          <p:nvPr/>
        </p:nvSpPr>
        <p:spPr>
          <a:xfrm>
            <a:off x="355021" y="3748721"/>
            <a:ext cx="14706998" cy="38309235"/>
          </a:xfrm>
          <a:prstGeom prst="rect">
            <a:avLst/>
          </a:prstGeom>
          <a:solidFill>
            <a:srgbClr val="F3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6AEDB8-61FB-4DB5-B87C-9109C6645A6A}"/>
              </a:ext>
            </a:extLst>
          </p:cNvPr>
          <p:cNvSpPr/>
          <p:nvPr/>
        </p:nvSpPr>
        <p:spPr>
          <a:xfrm>
            <a:off x="168656" y="158400"/>
            <a:ext cx="29916000" cy="42480000"/>
          </a:xfrm>
          <a:prstGeom prst="rect">
            <a:avLst/>
          </a:prstGeom>
          <a:solidFill>
            <a:schemeClr val="bg1"/>
          </a:solidFill>
          <a:ln w="152400" cmpd="dbl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237E24-135C-474E-8317-A80497842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5929" y="256852"/>
            <a:ext cx="8918742" cy="3871028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CF8F508-CCD9-4C43-A4E7-B7996471A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62764"/>
              </p:ext>
            </p:extLst>
          </p:nvPr>
        </p:nvGraphicFramePr>
        <p:xfrm>
          <a:off x="360542" y="318222"/>
          <a:ext cx="20635387" cy="336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5387">
                  <a:extLst>
                    <a:ext uri="{9D8B030D-6E8A-4147-A177-3AD203B41FA5}">
                      <a16:colId xmlns:a16="http://schemas.microsoft.com/office/drawing/2014/main" val="26511059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8900" b="0" dirty="0">
                          <a:solidFill>
                            <a:srgbClr val="0070C0"/>
                          </a:solidFill>
                        </a:rPr>
                        <a:t> Sustainable Agriculture &amp; Organic Farming</a:t>
                      </a:r>
                      <a:endParaRPr lang="en-IN" sz="89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218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600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6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Authors      :</a:t>
                      </a:r>
                      <a:r>
                        <a:rPr lang="en-US" sz="6000" dirty="0">
                          <a:solidFill>
                            <a:srgbClr val="0070C0"/>
                          </a:solidFill>
                        </a:rPr>
                        <a:t>  Neha V. Koorse,  </a:t>
                      </a:r>
                      <a:r>
                        <a:rPr lang="en-US" sz="5000" dirty="0">
                          <a:solidFill>
                            <a:srgbClr val="0070C0"/>
                          </a:solidFill>
                        </a:rPr>
                        <a:t>IX </a:t>
                      </a:r>
                      <a:r>
                        <a:rPr lang="en-US" sz="4400" dirty="0">
                          <a:solidFill>
                            <a:srgbClr val="0070C0"/>
                          </a:solidFill>
                        </a:rPr>
                        <a:t>Std, </a:t>
                      </a:r>
                      <a:r>
                        <a:rPr lang="en-US" sz="4400" i="1" dirty="0" err="1">
                          <a:solidFill>
                            <a:srgbClr val="0070C0"/>
                          </a:solidFill>
                        </a:rPr>
                        <a:t>Vagdevi</a:t>
                      </a:r>
                      <a:r>
                        <a:rPr lang="en-US" sz="4400" i="1" dirty="0">
                          <a:solidFill>
                            <a:srgbClr val="0070C0"/>
                          </a:solidFill>
                        </a:rPr>
                        <a:t> Vilas School Marathahalli</a:t>
                      </a:r>
                    </a:p>
                    <a:p>
                      <a:r>
                        <a:rPr lang="en-US" sz="600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6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Affiliations :</a:t>
                      </a:r>
                      <a:r>
                        <a:rPr lang="en-US" sz="6000" dirty="0">
                          <a:solidFill>
                            <a:srgbClr val="0070C0"/>
                          </a:solidFill>
                        </a:rPr>
                        <a:t>  </a:t>
                      </a:r>
                      <a:r>
                        <a:rPr lang="en-US" sz="4000" b="0" dirty="0">
                          <a:solidFill>
                            <a:srgbClr val="0070C0"/>
                          </a:solidFill>
                        </a:rPr>
                        <a:t>-</a:t>
                      </a:r>
                      <a:endParaRPr lang="en-IN" sz="40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57502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7AE16E3-6397-4067-84C1-AD4CE5F192CC}"/>
              </a:ext>
            </a:extLst>
          </p:cNvPr>
          <p:cNvSpPr/>
          <p:nvPr/>
        </p:nvSpPr>
        <p:spPr>
          <a:xfrm>
            <a:off x="15105278" y="4203251"/>
            <a:ext cx="14868000" cy="38412000"/>
          </a:xfrm>
          <a:prstGeom prst="rect">
            <a:avLst/>
          </a:prstGeom>
          <a:solidFill>
            <a:srgbClr val="ECF5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6AFA8E-B992-4DDD-9A68-1A9D0A88D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1089" y="4138770"/>
            <a:ext cx="9553034" cy="5584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83C81F-7905-4F30-9FE4-97F489AF3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1089" y="10059510"/>
            <a:ext cx="9553034" cy="31196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F50640-C0B2-4926-BFE6-23E3E649025D}"/>
              </a:ext>
            </a:extLst>
          </p:cNvPr>
          <p:cNvSpPr txBox="1"/>
          <p:nvPr/>
        </p:nvSpPr>
        <p:spPr>
          <a:xfrm>
            <a:off x="9055413" y="3608269"/>
            <a:ext cx="1188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Sustainable Development Goals </a:t>
            </a:r>
            <a:r>
              <a:rPr lang="en-US" sz="25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–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Candara Light" panose="020E0502030303020204" pitchFamily="34" charset="0"/>
              </a:rPr>
              <a:t>17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ndara Light" panose="020E0502030303020204" pitchFamily="34" charset="0"/>
              </a:rPr>
              <a:t> SDGs </a:t>
            </a:r>
            <a:r>
              <a:rPr lang="en-US" sz="2600" i="1" dirty="0">
                <a:solidFill>
                  <a:schemeClr val="accent2">
                    <a:lumMod val="75000"/>
                  </a:schemeClr>
                </a:solidFill>
                <a:latin typeface="Candara Light" panose="020E0502030303020204" pitchFamily="34" charset="0"/>
              </a:rPr>
              <a:t>set by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ndara Light" panose="020E0502030303020204" pitchFamily="34" charset="0"/>
              </a:rPr>
              <a:t>UN </a:t>
            </a:r>
            <a:r>
              <a:rPr lang="en-US" sz="2600" i="1" dirty="0">
                <a:solidFill>
                  <a:schemeClr val="accent2">
                    <a:lumMod val="75000"/>
                  </a:schemeClr>
                </a:solidFill>
                <a:latin typeface="Candara Light" panose="020E0502030303020204" pitchFamily="34" charset="0"/>
              </a:rPr>
              <a:t>in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ndara Light" panose="020E0502030303020204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ndara Light" panose="020E0502030303020204" pitchFamily="34" charset="0"/>
              </a:rPr>
              <a:t>2015</a:t>
            </a:r>
            <a:endParaRPr lang="en-IN" sz="2800" dirty="0">
              <a:solidFill>
                <a:schemeClr val="accent2">
                  <a:lumMod val="75000"/>
                </a:schemeClr>
              </a:solidFill>
              <a:latin typeface="Candara Light" panose="020E05020303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129D6E-38D0-499A-9F11-EB13D907AB8E}"/>
              </a:ext>
            </a:extLst>
          </p:cNvPr>
          <p:cNvSpPr/>
          <p:nvPr/>
        </p:nvSpPr>
        <p:spPr>
          <a:xfrm>
            <a:off x="349530" y="4112166"/>
            <a:ext cx="737904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entury Gothic" panose="020B0502020202020204" pitchFamily="34" charset="0"/>
              </a:rPr>
              <a:t>Sustainable Agriculture</a:t>
            </a:r>
            <a:endParaRPr lang="en-IN" sz="4400" b="1" dirty="0">
              <a:latin typeface="Century Gothic" panose="020B0502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44CAFE-8E4A-44C7-8AA0-4E2BDA0F111F}"/>
              </a:ext>
            </a:extLst>
          </p:cNvPr>
          <p:cNvSpPr/>
          <p:nvPr/>
        </p:nvSpPr>
        <p:spPr>
          <a:xfrm>
            <a:off x="22596706" y="4140233"/>
            <a:ext cx="7379040" cy="1981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entury Gothic" panose="020B0502020202020204" pitchFamily="34" charset="0"/>
              </a:rPr>
              <a:t>Organic Farming</a:t>
            </a:r>
            <a:endParaRPr lang="en-IN" sz="4400" b="1" dirty="0">
              <a:latin typeface="Century Gothic" panose="020B0502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FDAA13-5E5D-4A0A-9925-9AAFA78126B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3698460" flipH="1">
            <a:off x="8069494" y="5424769"/>
            <a:ext cx="4751808" cy="7199265"/>
          </a:xfrm>
          <a:prstGeom prst="rect">
            <a:avLst/>
          </a:prstGeom>
        </p:spPr>
      </p:pic>
      <p:sp>
        <p:nvSpPr>
          <p:cNvPr id="15" name="Diamond 14">
            <a:extLst>
              <a:ext uri="{FF2B5EF4-FFF2-40B4-BE49-F238E27FC236}">
                <a16:creationId xmlns:a16="http://schemas.microsoft.com/office/drawing/2014/main" id="{698DF9AB-C4F3-4E4A-ABC2-C9B0502F646A}"/>
              </a:ext>
            </a:extLst>
          </p:cNvPr>
          <p:cNvSpPr/>
          <p:nvPr/>
        </p:nvSpPr>
        <p:spPr>
          <a:xfrm>
            <a:off x="21745078" y="10103266"/>
            <a:ext cx="5791200" cy="6018552"/>
          </a:xfrm>
          <a:prstGeom prst="diamond">
            <a:avLst/>
          </a:prstGeom>
          <a:gradFill flip="none" rotWithShape="1">
            <a:gsLst>
              <a:gs pos="91000">
                <a:srgbClr val="92D050">
                  <a:shade val="30000"/>
                  <a:satMod val="115000"/>
                </a:srgbClr>
              </a:gs>
              <a:gs pos="74000">
                <a:schemeClr val="accent6">
                  <a:lumMod val="60000"/>
                  <a:lumOff val="40000"/>
                </a:schemeClr>
              </a:gs>
              <a:gs pos="62000">
                <a:srgbClr val="EFF9E3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Organic Farming</a:t>
            </a:r>
            <a:endParaRPr lang="en-IN" sz="44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BDEB225-5C96-43A2-ABE7-44BDD8DC8C7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57559" y="9072918"/>
            <a:ext cx="1762556" cy="20670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7505F3-B569-4689-9500-84A0912A8FD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05948" y="11376325"/>
            <a:ext cx="2088017" cy="22759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A96EDE2-FD70-4316-9972-0951681C272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90208" y="11177474"/>
            <a:ext cx="1742533" cy="18305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8B3BC63-BA38-4728-800E-E263648B44D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20951" y="14082221"/>
            <a:ext cx="2321786" cy="24016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7F7EA5F-5923-4A84-A5F4-BF966C981CF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615647" y="13179117"/>
            <a:ext cx="4012226" cy="33047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B6BECF-B183-437D-ABEA-56764F7B357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6519666" y="13018551"/>
            <a:ext cx="4768518" cy="34653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A235F0B-9041-4BC1-B928-B0CE979AF883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75924" y="9280979"/>
            <a:ext cx="1836441" cy="127376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036C7CA-44B2-48D0-AD4F-CCCE18AE46C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25443" y="13776745"/>
            <a:ext cx="2156460" cy="15468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7EB2E68-5222-43B6-B13B-A200964374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9045" y="13776112"/>
            <a:ext cx="2519779" cy="154686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F998710-EE1D-4930-A844-9254AAAED19B}"/>
              </a:ext>
            </a:extLst>
          </p:cNvPr>
          <p:cNvGrpSpPr/>
          <p:nvPr/>
        </p:nvGrpSpPr>
        <p:grpSpPr>
          <a:xfrm>
            <a:off x="299054" y="16647374"/>
            <a:ext cx="29727445" cy="1593335"/>
            <a:chOff x="532778" y="29021991"/>
            <a:chExt cx="29727445" cy="159333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D5156E0-13FB-40BC-B7E2-A6338D550CD1}"/>
                </a:ext>
              </a:extLst>
            </p:cNvPr>
            <p:cNvSpPr/>
            <p:nvPr/>
          </p:nvSpPr>
          <p:spPr>
            <a:xfrm>
              <a:off x="532778" y="29107309"/>
              <a:ext cx="29727445" cy="149973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3600" dirty="0">
                <a:latin typeface="Century Gothic" panose="020B0502020202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F5F822F-6BDA-4D07-A742-ABFDCE0AA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087384" y="29044024"/>
              <a:ext cx="1603418" cy="154585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ECD83D8-CBDE-4530-8D9C-702CE4AF6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514713" y="29021991"/>
              <a:ext cx="1603418" cy="154585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3F54BC0-5E7D-4EFE-A728-6EE9B9EF2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546462" y="29053883"/>
              <a:ext cx="1603417" cy="1561443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F0FB598-55AD-40F5-B199-A4A6D843F69A}"/>
              </a:ext>
            </a:extLst>
          </p:cNvPr>
          <p:cNvGrpSpPr/>
          <p:nvPr/>
        </p:nvGrpSpPr>
        <p:grpSpPr>
          <a:xfrm>
            <a:off x="2706169" y="9744825"/>
            <a:ext cx="8327418" cy="6734591"/>
            <a:chOff x="2706169" y="10626564"/>
            <a:chExt cx="8327418" cy="6734591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46456FA-781F-44CD-B1DB-D3E6EDB6A0EC}"/>
                </a:ext>
              </a:extLst>
            </p:cNvPr>
            <p:cNvSpPr/>
            <p:nvPr/>
          </p:nvSpPr>
          <p:spPr>
            <a:xfrm>
              <a:off x="3040202" y="11049967"/>
              <a:ext cx="7561385" cy="6018552"/>
            </a:xfrm>
            <a:prstGeom prst="triangle">
              <a:avLst/>
            </a:prstGeom>
            <a:gradFill flip="none" rotWithShape="1">
              <a:gsLst>
                <a:gs pos="97000">
                  <a:schemeClr val="accent1">
                    <a:lumMod val="75000"/>
                  </a:schemeClr>
                </a:gs>
                <a:gs pos="99115">
                  <a:schemeClr val="accent1">
                    <a:lumMod val="75000"/>
                  </a:schemeClr>
                </a:gs>
                <a:gs pos="88000">
                  <a:schemeClr val="accent1">
                    <a:lumMod val="60000"/>
                    <a:lumOff val="40000"/>
                  </a:schemeClr>
                </a:gs>
                <a:gs pos="73000">
                  <a:schemeClr val="accent1">
                    <a:lumMod val="20000"/>
                    <a:lumOff val="8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Sustainable Agriculture</a:t>
              </a:r>
            </a:p>
            <a:p>
              <a:pPr algn="ctr"/>
              <a:endParaRPr lang="en-IN" sz="4800" dirty="0">
                <a:latin typeface="Century Gothic" panose="020B050202020202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AFEF2BE-58A7-40F1-8EFD-E91DDB502A31}"/>
                </a:ext>
              </a:extLst>
            </p:cNvPr>
            <p:cNvSpPr/>
            <p:nvPr/>
          </p:nvSpPr>
          <p:spPr>
            <a:xfrm>
              <a:off x="6521872" y="10626564"/>
              <a:ext cx="576000" cy="576000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CAA08EB-8866-417D-932F-D00947C89258}"/>
                </a:ext>
              </a:extLst>
            </p:cNvPr>
            <p:cNvSpPr/>
            <p:nvPr/>
          </p:nvSpPr>
          <p:spPr>
            <a:xfrm>
              <a:off x="2706169" y="16754872"/>
              <a:ext cx="576000" cy="576000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670D988-1FFF-4533-952C-D93A5947A580}"/>
                </a:ext>
              </a:extLst>
            </p:cNvPr>
            <p:cNvSpPr/>
            <p:nvPr/>
          </p:nvSpPr>
          <p:spPr>
            <a:xfrm>
              <a:off x="10457587" y="16785155"/>
              <a:ext cx="576000" cy="576000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15DFD037-19FB-47E1-A9B8-B343410714B7}"/>
              </a:ext>
            </a:extLst>
          </p:cNvPr>
          <p:cNvSpPr/>
          <p:nvPr/>
        </p:nvSpPr>
        <p:spPr>
          <a:xfrm>
            <a:off x="24394100" y="9794241"/>
            <a:ext cx="576000" cy="576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6873A6B-09CD-4FB2-8B60-CA5DE3C765D9}"/>
              </a:ext>
            </a:extLst>
          </p:cNvPr>
          <p:cNvSpPr/>
          <p:nvPr/>
        </p:nvSpPr>
        <p:spPr>
          <a:xfrm>
            <a:off x="24394100" y="15773009"/>
            <a:ext cx="576000" cy="576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B822543-CCAF-44D7-AA41-C32A52D78807}"/>
              </a:ext>
            </a:extLst>
          </p:cNvPr>
          <p:cNvSpPr/>
          <p:nvPr/>
        </p:nvSpPr>
        <p:spPr>
          <a:xfrm>
            <a:off x="21502411" y="12824542"/>
            <a:ext cx="576000" cy="576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528F22C-2310-4718-B360-5C87898B5501}"/>
              </a:ext>
            </a:extLst>
          </p:cNvPr>
          <p:cNvSpPr/>
          <p:nvPr/>
        </p:nvSpPr>
        <p:spPr>
          <a:xfrm>
            <a:off x="27248278" y="12824542"/>
            <a:ext cx="576000" cy="576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134B8A9-2514-4B18-BCC1-B86928982C44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85035" y="18285925"/>
            <a:ext cx="9204040" cy="917305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65CE16-C96E-4900-939A-8BAF970FAB08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143" y="18180492"/>
            <a:ext cx="8944200" cy="917305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039CF95A-DB30-40FD-B147-E4DE9C3C0F1F}"/>
              </a:ext>
            </a:extLst>
          </p:cNvPr>
          <p:cNvGrpSpPr/>
          <p:nvPr/>
        </p:nvGrpSpPr>
        <p:grpSpPr>
          <a:xfrm>
            <a:off x="9111343" y="18225755"/>
            <a:ext cx="11640105" cy="9232070"/>
            <a:chOff x="9457473" y="19902148"/>
            <a:chExt cx="11228661" cy="923207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9DCC29D5-7EA6-4360-B581-F3AB43FDE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9461431" y="21401881"/>
              <a:ext cx="11224703" cy="7732337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2D48ED4-2EEC-404E-A872-88612D84B581}"/>
                </a:ext>
              </a:extLst>
            </p:cNvPr>
            <p:cNvSpPr/>
            <p:nvPr/>
          </p:nvSpPr>
          <p:spPr>
            <a:xfrm>
              <a:off x="9457473" y="19902148"/>
              <a:ext cx="11216691" cy="14997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dirty="0">
                  <a:latin typeface="Century Gothic" panose="020B0502020202020204" pitchFamily="34" charset="0"/>
                </a:rPr>
                <a:t>Conventional Farming, </a:t>
              </a:r>
              <a:r>
                <a:rPr lang="en-US" sz="3600" dirty="0">
                  <a:latin typeface="Century Gothic" panose="020B0502020202020204" pitchFamily="34" charset="0"/>
                </a:rPr>
                <a:t>non-natural based</a:t>
              </a:r>
              <a:endParaRPr lang="en-IN" sz="36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8A35D725-BCC6-4B70-8AA7-02633D374F46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17614" y="39633573"/>
            <a:ext cx="3005304" cy="2958347"/>
          </a:xfrm>
          <a:prstGeom prst="rect">
            <a:avLst/>
          </a:prstGeom>
        </p:spPr>
      </p:pic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770244DD-C45B-4A8B-8305-8CA215E54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064589"/>
              </p:ext>
            </p:extLst>
          </p:nvPr>
        </p:nvGraphicFramePr>
        <p:xfrm>
          <a:off x="4275925" y="41568909"/>
          <a:ext cx="10861682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971">
                  <a:extLst>
                    <a:ext uri="{9D8B030D-6E8A-4147-A177-3AD203B41FA5}">
                      <a16:colId xmlns:a16="http://schemas.microsoft.com/office/drawing/2014/main" val="799441890"/>
                    </a:ext>
                  </a:extLst>
                </a:gridCol>
                <a:gridCol w="9376711">
                  <a:extLst>
                    <a:ext uri="{9D8B030D-6E8A-4147-A177-3AD203B41FA5}">
                      <a16:colId xmlns:a16="http://schemas.microsoft.com/office/drawing/2014/main" val="2651105993"/>
                    </a:ext>
                  </a:extLst>
                </a:gridCol>
              </a:tblGrid>
              <a:tr h="891981">
                <a:tc>
                  <a:txBody>
                    <a:bodyPr/>
                    <a:lstStyle/>
                    <a:p>
                      <a:r>
                        <a:rPr lang="en-US" sz="5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Ref : </a:t>
                      </a:r>
                      <a:endParaRPr lang="en-US" sz="5000" b="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CEEW SAPS India Report 2021, from Google search, Statista, Research Gate</a:t>
                      </a:r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575023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35FD6479-5344-49D9-A06C-C63C99E5E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848137"/>
              </p:ext>
            </p:extLst>
          </p:nvPr>
        </p:nvGraphicFramePr>
        <p:xfrm>
          <a:off x="15356894" y="41555036"/>
          <a:ext cx="9114457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4457">
                  <a:extLst>
                    <a:ext uri="{9D8B030D-6E8A-4147-A177-3AD203B41FA5}">
                      <a16:colId xmlns:a16="http://schemas.microsoft.com/office/drawing/2014/main" val="2651105993"/>
                    </a:ext>
                  </a:extLst>
                </a:gridCol>
              </a:tblGrid>
              <a:tr h="975361">
                <a:tc>
                  <a:txBody>
                    <a:bodyPr/>
                    <a:lstStyle/>
                    <a:p>
                      <a:r>
                        <a:rPr lang="en-US" sz="600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5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Ack : </a:t>
                      </a:r>
                      <a:r>
                        <a:rPr lang="en-US" sz="3600" b="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Mr. Rajendra Hegde, Ms. Sindhu R&amp;D</a:t>
                      </a:r>
                      <a:endParaRPr lang="en-US" sz="3600" b="0" i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575023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B3845145-F3C3-4423-B122-A40EFEDA29CC}"/>
              </a:ext>
            </a:extLst>
          </p:cNvPr>
          <p:cNvSpPr txBox="1"/>
          <p:nvPr/>
        </p:nvSpPr>
        <p:spPr>
          <a:xfrm>
            <a:off x="3678102" y="10528698"/>
            <a:ext cx="2885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Economy</a:t>
            </a:r>
            <a:endParaRPr lang="en-IN" sz="3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B3640BF-6A19-495C-AF02-A0441BCB2BC3}"/>
              </a:ext>
            </a:extLst>
          </p:cNvPr>
          <p:cNvSpPr txBox="1"/>
          <p:nvPr/>
        </p:nvSpPr>
        <p:spPr>
          <a:xfrm>
            <a:off x="10254303" y="15269379"/>
            <a:ext cx="2151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Society</a:t>
            </a:r>
            <a:endParaRPr lang="en-IN" sz="32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7105A12-8A14-40FF-9B5B-FD68B62D2D17}"/>
              </a:ext>
            </a:extLst>
          </p:cNvPr>
          <p:cNvSpPr txBox="1"/>
          <p:nvPr/>
        </p:nvSpPr>
        <p:spPr>
          <a:xfrm>
            <a:off x="140792" y="15290475"/>
            <a:ext cx="3647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Environment</a:t>
            </a:r>
            <a:endParaRPr lang="en-IN" sz="32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BFC1C7A-9D59-4893-9AF4-F07F226F49F2}"/>
              </a:ext>
            </a:extLst>
          </p:cNvPr>
          <p:cNvSpPr txBox="1"/>
          <p:nvPr/>
        </p:nvSpPr>
        <p:spPr>
          <a:xfrm>
            <a:off x="498011" y="6255756"/>
            <a:ext cx="69890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>
                <a:latin typeface="Century Gothic" panose="020B0502020202020204" pitchFamily="34" charset="0"/>
              </a:rPr>
              <a:t>Ecosystem restoration</a:t>
            </a:r>
          </a:p>
          <a:p>
            <a:pPr marL="884238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Natural Resource Conservation &amp; Utilization </a:t>
            </a:r>
          </a:p>
          <a:p>
            <a:pPr marL="884238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Soil fertility Improvement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>
                <a:latin typeface="Century Gothic" panose="020B0502020202020204" pitchFamily="34" charset="0"/>
              </a:rPr>
              <a:t>Livelihood improvement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>
                <a:latin typeface="Century Gothic" panose="020B0502020202020204" pitchFamily="34" charset="0"/>
              </a:rPr>
              <a:t>Minimal tilling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69533390-7D7D-4BF6-8BD3-2872020E548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7069" y="28065856"/>
            <a:ext cx="14344277" cy="467839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424445B-1E99-48BF-9D2E-B32E51F583E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117756" y="28157428"/>
            <a:ext cx="14121926" cy="460647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F39AA69B-8F01-4343-A75E-898CBF95108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3943991" y="30816885"/>
            <a:ext cx="5556947" cy="1164453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868F982C-D4B9-4272-A61D-CDDD2E9C4FC7}"/>
              </a:ext>
            </a:extLst>
          </p:cNvPr>
          <p:cNvSpPr txBox="1"/>
          <p:nvPr/>
        </p:nvSpPr>
        <p:spPr>
          <a:xfrm>
            <a:off x="2706168" y="27449542"/>
            <a:ext cx="23496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Sustainable Agriculture &amp; Organic Farming Practices &amp; Systems in India – 2021 key Statistics</a:t>
            </a:r>
            <a:endParaRPr lang="en-IN" sz="40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0803862-5CAD-41EC-A47B-FDCB066D52BB}"/>
              </a:ext>
            </a:extLst>
          </p:cNvPr>
          <p:cNvSpPr txBox="1"/>
          <p:nvPr/>
        </p:nvSpPr>
        <p:spPr>
          <a:xfrm>
            <a:off x="177496" y="37645555"/>
            <a:ext cx="151021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5975" indent="-45720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latin typeface="Century Gothic" panose="020B0502020202020204" pitchFamily="34" charset="0"/>
              </a:rPr>
              <a:t>Collect data, Analyze &amp; Support  - Government </a:t>
            </a:r>
          </a:p>
          <a:p>
            <a:pPr marL="815975" indent="-45720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latin typeface="Century Gothic" panose="020B0502020202020204" pitchFamily="34" charset="0"/>
              </a:rPr>
              <a:t>Educate farmers on Alternate / Natural Agriculture techniques</a:t>
            </a:r>
          </a:p>
          <a:p>
            <a:pPr marL="815975" indent="-45720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latin typeface="Century Gothic" panose="020B0502020202020204" pitchFamily="34" charset="0"/>
              </a:rPr>
              <a:t>Short term transition Support to Farmers </a:t>
            </a:r>
          </a:p>
          <a:p>
            <a:pPr marL="815975" indent="-45720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latin typeface="Century Gothic" panose="020B0502020202020204" pitchFamily="34" charset="0"/>
              </a:rPr>
              <a:t>Motivate – Incentivize towards conservation, Outcome based Rewards  </a:t>
            </a:r>
          </a:p>
          <a:p>
            <a:pPr marL="815975" indent="-45720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latin typeface="Century Gothic" panose="020B0502020202020204" pitchFamily="34" charset="0"/>
              </a:rPr>
              <a:t>Promote, Scale up</a:t>
            </a:r>
            <a:endParaRPr lang="en-IN" sz="3200" dirty="0">
              <a:latin typeface="Century Gothic" panose="020B0502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9F48A5C-FF53-4075-A1FE-04D468B9D734}"/>
              </a:ext>
            </a:extLst>
          </p:cNvPr>
          <p:cNvSpPr txBox="1"/>
          <p:nvPr/>
        </p:nvSpPr>
        <p:spPr>
          <a:xfrm>
            <a:off x="23821121" y="6205717"/>
            <a:ext cx="69890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>
                <a:latin typeface="Century Gothic" panose="020B0502020202020204" pitchFamily="34" charset="0"/>
              </a:rPr>
              <a:t>Ecosystem restoration</a:t>
            </a:r>
          </a:p>
          <a:p>
            <a:pPr marL="884238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Natural Resource Conservation &amp; Utilization </a:t>
            </a:r>
          </a:p>
          <a:p>
            <a:pPr marL="884238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Soil fertility Improvement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>
                <a:latin typeface="Century Gothic" panose="020B0502020202020204" pitchFamily="34" charset="0"/>
              </a:rPr>
              <a:t>Minimal synthetic pesticides, fertilizers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DE9F669-055A-4E86-8827-457835828AA3}"/>
              </a:ext>
            </a:extLst>
          </p:cNvPr>
          <p:cNvSpPr txBox="1"/>
          <p:nvPr/>
        </p:nvSpPr>
        <p:spPr>
          <a:xfrm>
            <a:off x="15081789" y="37636064"/>
            <a:ext cx="1510214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5975" indent="-45720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latin typeface="Century Gothic" panose="020B0502020202020204" pitchFamily="34" charset="0"/>
              </a:rPr>
              <a:t>Should be covered as Science / Social syllabus for School &amp; College</a:t>
            </a:r>
          </a:p>
          <a:p>
            <a:pPr marL="815975" indent="-45720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latin typeface="Century Gothic" panose="020B0502020202020204" pitchFamily="34" charset="0"/>
              </a:rPr>
              <a:t>Should be taught as Practical/Field Labs from the School days </a:t>
            </a:r>
          </a:p>
          <a:p>
            <a:pPr marL="815975" indent="-45720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latin typeface="Century Gothic" panose="020B0502020202020204" pitchFamily="34" charset="0"/>
              </a:rPr>
              <a:t>Motivate the young generation thro promotions &amp; best practices</a:t>
            </a:r>
          </a:p>
          <a:p>
            <a:pPr marL="815975" indent="-45720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latin typeface="Century Gothic" panose="020B0502020202020204" pitchFamily="34" charset="0"/>
              </a:rPr>
              <a:t>Organic Produce should be provided to Schools at discounted price</a:t>
            </a:r>
          </a:p>
          <a:p>
            <a:pPr marL="815975" indent="-45720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latin typeface="Century Gothic" panose="020B0502020202020204" pitchFamily="34" charset="0"/>
              </a:rPr>
              <a:t>UG, PG &amp; Research courses on Natural Farming</a:t>
            </a:r>
          </a:p>
          <a:p>
            <a:pPr marL="815975" indent="-45720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latin typeface="Century Gothic" panose="020B0502020202020204" pitchFamily="34" charset="0"/>
              </a:rPr>
              <a:t>Home &amp; Terrace Veg Gardening</a:t>
            </a:r>
          </a:p>
          <a:p>
            <a:pPr marL="815975" indent="-45720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latin typeface="Century Gothic" panose="020B0502020202020204" pitchFamily="34" charset="0"/>
              </a:rPr>
              <a:t>Vermicompost, Green waste manures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2CF0B0E-EBCB-46A4-99B9-E65D9A4C31F4}"/>
              </a:ext>
            </a:extLst>
          </p:cNvPr>
          <p:cNvSpPr/>
          <p:nvPr/>
        </p:nvSpPr>
        <p:spPr>
          <a:xfrm>
            <a:off x="6177169" y="36821414"/>
            <a:ext cx="16486888" cy="7996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Recommendations &amp; Contributions</a:t>
            </a:r>
            <a:endParaRPr lang="en-IN" sz="5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51E32C4-12BE-46D7-85CD-9E6EA2B3E9E0}"/>
              </a:ext>
            </a:extLst>
          </p:cNvPr>
          <p:cNvSpPr/>
          <p:nvPr/>
        </p:nvSpPr>
        <p:spPr>
          <a:xfrm>
            <a:off x="299054" y="41554267"/>
            <a:ext cx="4088871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thank you</a:t>
            </a:r>
            <a:endParaRPr lang="en-IN" sz="60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A1A692-7BD0-4EA7-B617-0BAEE647822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3970943" y="32959330"/>
            <a:ext cx="5715000" cy="363474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BA727E9-97BD-42AB-A796-F12BBD6956E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6747663" y="32944090"/>
            <a:ext cx="6652260" cy="364998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58F03969-F17D-49F0-9228-20D9047320E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118042" y="32950458"/>
            <a:ext cx="7033260" cy="361246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1977DD4-8640-47A5-8CA1-C16706DA56A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85006" y="32949695"/>
            <a:ext cx="7974472" cy="365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170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3198</TotalTime>
  <Words>227</Words>
  <Application>Microsoft Office PowerPoint</Application>
  <PresentationFormat>Custom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Candara Light</vt:lpstr>
      <vt:lpstr>Century Gothic</vt:lpstr>
      <vt:lpstr>Courier New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Vinay Koorse</dc:creator>
  <cp:lastModifiedBy>Vinay Koorse</cp:lastModifiedBy>
  <cp:revision>24</cp:revision>
  <dcterms:created xsi:type="dcterms:W3CDTF">2022-12-02T13:55:01Z</dcterms:created>
  <dcterms:modified xsi:type="dcterms:W3CDTF">2022-12-14T18:38:27Z</dcterms:modified>
</cp:coreProperties>
</file>