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9" r:id="rId6"/>
    <p:sldId id="270" r:id="rId7"/>
    <p:sldId id="276" r:id="rId8"/>
    <p:sldId id="260" r:id="rId9"/>
    <p:sldId id="266" r:id="rId10"/>
    <p:sldId id="265" r:id="rId11"/>
    <p:sldId id="267" r:id="rId12"/>
    <p:sldId id="271" r:id="rId13"/>
    <p:sldId id="275" r:id="rId14"/>
    <p:sldId id="261" r:id="rId15"/>
    <p:sldId id="272" r:id="rId16"/>
    <p:sldId id="262" r:id="rId17"/>
    <p:sldId id="263" r:id="rId18"/>
    <p:sldId id="273" r:id="rId19"/>
    <p:sldId id="264" r:id="rId2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79" d="100"/>
          <a:sy n="79" d="100"/>
        </p:scale>
        <p:origin x="246" y="78"/>
      </p:cViewPr>
      <p:guideLst>
        <p:guide orient="horz" pos="432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8T11:45:52.432"/>
    </inkml:context>
    <inkml:brush xml:id="br0">
      <inkml:brushProperty name="width" value="0.025" units="cm"/>
      <inkml:brushProperty name="height" value="0.02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8T11:45:53.266"/>
    </inkml:context>
    <inkml:brush xml:id="br0">
      <inkml:brushProperty name="width" value="0.025" units="cm"/>
      <inkml:brushProperty name="height" value="0.02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1F48A1E-9975-4B09-8A8C-4310EB4D4CDF}" type="datetimeFigureOut">
              <a:rPr lang="en-IN" smtClean="0"/>
              <a:t>16-12-2022</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929C013-FEC9-40E0-A321-E02226D7CFAD}" type="slidenum">
              <a:rPr lang="en-IN" smtClean="0"/>
              <a:t>‹#›</a:t>
            </a:fld>
            <a:endParaRPr lang="en-IN"/>
          </a:p>
        </p:txBody>
      </p:sp>
    </p:spTree>
    <p:extLst>
      <p:ext uri="{BB962C8B-B14F-4D97-AF65-F5344CB8AC3E}">
        <p14:creationId xmlns:p14="http://schemas.microsoft.com/office/powerpoint/2010/main" val="134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29C013-FEC9-40E0-A321-E02226D7CFAD}" type="slidenum">
              <a:rPr lang="en-IN" smtClean="0"/>
              <a:t>1</a:t>
            </a:fld>
            <a:endParaRPr lang="en-IN"/>
          </a:p>
        </p:txBody>
      </p:sp>
    </p:spTree>
    <p:extLst>
      <p:ext uri="{BB962C8B-B14F-4D97-AF65-F5344CB8AC3E}">
        <p14:creationId xmlns:p14="http://schemas.microsoft.com/office/powerpoint/2010/main" val="417559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29C013-FEC9-40E0-A321-E02226D7CFAD}" type="slidenum">
              <a:rPr lang="en-IN" smtClean="0"/>
              <a:t>17</a:t>
            </a:fld>
            <a:endParaRPr lang="en-IN"/>
          </a:p>
        </p:txBody>
      </p:sp>
    </p:spTree>
    <p:extLst>
      <p:ext uri="{BB962C8B-B14F-4D97-AF65-F5344CB8AC3E}">
        <p14:creationId xmlns:p14="http://schemas.microsoft.com/office/powerpoint/2010/main" val="106450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dirty="0"/>
              <a:t>12/1/2022</a:t>
            </a:r>
          </a:p>
        </p:txBody>
      </p:sp>
      <p:sp>
        <p:nvSpPr>
          <p:cNvPr id="5" name="Holder 5"/>
          <p:cNvSpPr>
            <a:spLocks noGrp="1"/>
          </p:cNvSpPr>
          <p:nvPr>
            <p:ph type="dt" sz="half" idx="6"/>
          </p:nvPr>
        </p:nvSpPr>
        <p:spPr/>
        <p:txBody>
          <a:bodyPr lIns="0" tIns="0" rIns="0" bIns="0"/>
          <a:lstStyle>
            <a:lvl1pPr>
              <a:defRPr sz="1200" b="0" i="0">
                <a:solidFill>
                  <a:srgbClr val="888888"/>
                </a:solidFill>
                <a:latin typeface="Calibri"/>
                <a:cs typeface="Calibri"/>
              </a:defRPr>
            </a:lvl1p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dirty="0"/>
              <a:t>12/1/2022</a:t>
            </a:r>
          </a:p>
        </p:txBody>
      </p:sp>
      <p:sp>
        <p:nvSpPr>
          <p:cNvPr id="5" name="Holder 5"/>
          <p:cNvSpPr>
            <a:spLocks noGrp="1"/>
          </p:cNvSpPr>
          <p:nvPr>
            <p:ph type="dt" sz="half" idx="6"/>
          </p:nvPr>
        </p:nvSpPr>
        <p:spPr/>
        <p:txBody>
          <a:bodyPr lIns="0" tIns="0" rIns="0" bIns="0"/>
          <a:lstStyle>
            <a:lvl1pPr>
              <a:defRPr sz="1200" b="0" i="0">
                <a:solidFill>
                  <a:srgbClr val="888888"/>
                </a:solidFill>
                <a:latin typeface="Calibri"/>
                <a:cs typeface="Calibri"/>
              </a:defRPr>
            </a:lvl1p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dirty="0"/>
              <a:t>12/1/2022</a:t>
            </a:r>
          </a:p>
        </p:txBody>
      </p:sp>
      <p:sp>
        <p:nvSpPr>
          <p:cNvPr id="6" name="Holder 6"/>
          <p:cNvSpPr>
            <a:spLocks noGrp="1"/>
          </p:cNvSpPr>
          <p:nvPr>
            <p:ph type="dt" sz="half" idx="6"/>
          </p:nvPr>
        </p:nvSpPr>
        <p:spPr/>
        <p:txBody>
          <a:bodyPr lIns="0" tIns="0" rIns="0" bIns="0"/>
          <a:lstStyle>
            <a:lvl1pPr>
              <a:defRPr sz="1200" b="0" i="0">
                <a:solidFill>
                  <a:srgbClr val="888888"/>
                </a:solidFill>
                <a:latin typeface="Calibri"/>
                <a:cs typeface="Calibri"/>
              </a:defRPr>
            </a:lvl1p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dirty="0"/>
              <a:t>12/1/2022</a:t>
            </a:r>
          </a:p>
        </p:txBody>
      </p:sp>
      <p:sp>
        <p:nvSpPr>
          <p:cNvPr id="4" name="Holder 4"/>
          <p:cNvSpPr>
            <a:spLocks noGrp="1"/>
          </p:cNvSpPr>
          <p:nvPr>
            <p:ph type="dt" sz="half" idx="6"/>
          </p:nvPr>
        </p:nvSpPr>
        <p:spPr/>
        <p:txBody>
          <a:bodyPr lIns="0" tIns="0" rIns="0" bIns="0"/>
          <a:lstStyle>
            <a:lvl1pPr>
              <a:defRPr sz="1200" b="0" i="0">
                <a:solidFill>
                  <a:srgbClr val="888888"/>
                </a:solidFill>
                <a:latin typeface="Calibri"/>
                <a:cs typeface="Calibri"/>
              </a:defRPr>
            </a:lvl1p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dirty="0"/>
              <a:t>12/1/2022</a:t>
            </a:r>
          </a:p>
        </p:txBody>
      </p:sp>
      <p:sp>
        <p:nvSpPr>
          <p:cNvPr id="3" name="Holder 3"/>
          <p:cNvSpPr>
            <a:spLocks noGrp="1"/>
          </p:cNvSpPr>
          <p:nvPr>
            <p:ph type="dt" sz="half" idx="6"/>
          </p:nvPr>
        </p:nvSpPr>
        <p:spPr/>
        <p:txBody>
          <a:bodyPr lIns="0" tIns="0" rIns="0" bIns="0"/>
          <a:lstStyle>
            <a:lvl1pPr>
              <a:defRPr sz="1200" b="0" i="0">
                <a:solidFill>
                  <a:srgbClr val="888888"/>
                </a:solidFill>
                <a:latin typeface="Calibri"/>
                <a:cs typeface="Calibri"/>
              </a:defRPr>
            </a:lvl1p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63389" y="2536393"/>
            <a:ext cx="2665221" cy="697230"/>
          </a:xfrm>
          <a:prstGeom prst="rect">
            <a:avLst/>
          </a:prstGeom>
        </p:spPr>
        <p:txBody>
          <a:bodyPr wrap="square" lIns="0" tIns="0" rIns="0" bIns="0">
            <a:spAutoFit/>
          </a:bodyPr>
          <a:lstStyle>
            <a:lvl1pPr>
              <a:defRPr sz="44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16939" y="1804161"/>
            <a:ext cx="10358120" cy="35185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16939" y="6465214"/>
            <a:ext cx="6889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2700">
              <a:lnSpc>
                <a:spcPts val="1240"/>
              </a:lnSpc>
            </a:pPr>
            <a:r>
              <a:rPr dirty="0"/>
              <a:t>12/1/2022</a:t>
            </a:r>
          </a:p>
        </p:txBody>
      </p:sp>
      <p:sp>
        <p:nvSpPr>
          <p:cNvPr id="5" name="Holder 5"/>
          <p:cNvSpPr>
            <a:spLocks noGrp="1"/>
          </p:cNvSpPr>
          <p:nvPr>
            <p:ph type="dt" sz="half" idx="6"/>
          </p:nvPr>
        </p:nvSpPr>
        <p:spPr>
          <a:xfrm>
            <a:off x="4360926" y="6373774"/>
            <a:ext cx="3470909" cy="360679"/>
          </a:xfrm>
          <a:prstGeom prst="rect">
            <a:avLst/>
          </a:prstGeom>
        </p:spPr>
        <p:txBody>
          <a:bodyPr wrap="square" lIns="0" tIns="0" rIns="0" bIns="0">
            <a:spAutoFit/>
          </a:bodyPr>
          <a:lstStyle>
            <a:lvl1pPr>
              <a:defRPr sz="1200" b="0" i="0">
                <a:solidFill>
                  <a:srgbClr val="888888"/>
                </a:solidFill>
                <a:latin typeface="Calibri"/>
                <a:cs typeface="Calibri"/>
              </a:defRPr>
            </a:lvl1p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Holder 6"/>
          <p:cNvSpPr>
            <a:spLocks noGrp="1"/>
          </p:cNvSpPr>
          <p:nvPr>
            <p:ph type="sldNum" sz="quarter" idx="7"/>
          </p:nvPr>
        </p:nvSpPr>
        <p:spPr>
          <a:xfrm>
            <a:off x="11146535" y="6465214"/>
            <a:ext cx="15367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gbis.ces.iisc.ernet.in/energy/water/paper/ETR77/section6.html" TargetMode="External"/><Relationship Id="rId13" Type="http://schemas.openxmlformats.org/officeDocument/2006/relationships/hyperlink" Target="https://wgbis.ces.iisc.ernet.in/energy/water/paper/Decaying_lakes_of_Bengaluru/index.html" TargetMode="External"/><Relationship Id="rId3" Type="http://schemas.openxmlformats.org/officeDocument/2006/relationships/hyperlink" Target="https://www.deccanherald.com/city/life-in-bengaluru/87-of-lakes-restored-by-bbmp-in-poor-state-iisc-study-790659.html" TargetMode="External"/><Relationship Id="rId7" Type="http://schemas.openxmlformats.org/officeDocument/2006/relationships/hyperlink" Target="http://ksdl.karnataka.gov.in/ldakarnataka/WorkshopSeminars/Presentation_Bru%E2%80%8Bhat%20Bangalore%20Mahanagara%20Palike%E2%80%8B/BBMP_Presentation.pdf" TargetMode="External"/><Relationship Id="rId12" Type="http://schemas.openxmlformats.org/officeDocument/2006/relationships/hyperlink" Target="https://www.researchgate.net/publication/343054468_EFFICACY_OF_REJUVENATION_OF_LAKES_IN_BENGALURU_INDI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ijert.org/research/water-quality-assessment-of-bellandur-lake-in-bangalore-city-karnataka-india-IJERTV3IS030379.pdf" TargetMode="External"/><Relationship Id="rId11" Type="http://schemas.openxmlformats.org/officeDocument/2006/relationships/hyperlink" Target="https://www.wakethelake.in/contact-us" TargetMode="External"/><Relationship Id="rId5" Type="http://schemas.openxmlformats.org/officeDocument/2006/relationships/hyperlink" Target="https://bengaluru.citizenmatters.in/experts-recommend-urgent-steps-to-save-lakes-7414" TargetMode="External"/><Relationship Id="rId10" Type="http://schemas.openxmlformats.org/officeDocument/2006/relationships/hyperlink" Target="https://bangaloremirror.indiatimes.com/bangalore/cover-story/please-dont-go-bengaluru-needs-thousands-of-warriors-like-prabhashankar-rai-not-one-less/articleshow/58567168.cms" TargetMode="External"/><Relationship Id="rId4" Type="http://schemas.openxmlformats.org/officeDocument/2006/relationships/hyperlink" Target="https://mgiep.unesco.org/article/the-bangalore-lake-diaries" TargetMode="External"/><Relationship Id="rId9" Type="http://schemas.openxmlformats.org/officeDocument/2006/relationships/hyperlink" Target="https://lakesofindia.com/2021/04/21/why-do-we-need-to-rejuvenate-our-lak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mailto:cestvr@ces.iisc.ernet.in"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9896" y="115090"/>
            <a:ext cx="10791825" cy="839974"/>
          </a:xfrm>
          <a:prstGeom prst="rect">
            <a:avLst/>
          </a:prstGeom>
          <a:ln w="12192">
            <a:solidFill>
              <a:srgbClr val="000000"/>
            </a:solidFill>
          </a:ln>
        </p:spPr>
        <p:txBody>
          <a:bodyPr vert="horz" wrap="square" lIns="0" tIns="344170" rIns="0" bIns="0" rtlCol="0">
            <a:spAutoFit/>
          </a:bodyPr>
          <a:lstStyle/>
          <a:p>
            <a:pPr algn="ctr">
              <a:lnSpc>
                <a:spcPct val="100000"/>
              </a:lnSpc>
              <a:spcBef>
                <a:spcPts val="2710"/>
              </a:spcBef>
            </a:pPr>
            <a:r>
              <a:rPr sz="3200" spc="-15" dirty="0"/>
              <a:t>Title</a:t>
            </a:r>
            <a:r>
              <a:rPr sz="3200" spc="-5" dirty="0"/>
              <a:t> </a:t>
            </a:r>
            <a:r>
              <a:rPr sz="3200" dirty="0"/>
              <a:t>:</a:t>
            </a:r>
            <a:r>
              <a:rPr sz="3200" spc="-20" dirty="0"/>
              <a:t> </a:t>
            </a:r>
            <a:r>
              <a:rPr lang="en-IN" sz="3200" spc="-20" dirty="0">
                <a:solidFill>
                  <a:srgbClr val="FF0000"/>
                </a:solidFill>
              </a:rPr>
              <a:t>Lake water analysis – CHINNAPPANAHALLI LAKE</a:t>
            </a:r>
            <a:endParaRPr sz="3200" dirty="0"/>
          </a:p>
        </p:txBody>
      </p:sp>
      <p:sp>
        <p:nvSpPr>
          <p:cNvPr id="3" name="object 3"/>
          <p:cNvSpPr txBox="1"/>
          <p:nvPr/>
        </p:nvSpPr>
        <p:spPr>
          <a:xfrm>
            <a:off x="199198" y="1369465"/>
            <a:ext cx="11793220" cy="743793"/>
          </a:xfrm>
          <a:prstGeom prst="rect">
            <a:avLst/>
          </a:prstGeom>
          <a:ln w="12192">
            <a:solidFill>
              <a:srgbClr val="000000"/>
            </a:solidFill>
          </a:ln>
        </p:spPr>
        <p:txBody>
          <a:bodyPr vert="horz" wrap="square" lIns="0" tIns="0" rIns="0" bIns="0" rtlCol="0">
            <a:spAutoFit/>
          </a:bodyPr>
          <a:lstStyle/>
          <a:p>
            <a:pPr algn="ctr">
              <a:lnSpc>
                <a:spcPts val="2895"/>
              </a:lnSpc>
            </a:pPr>
            <a:r>
              <a:rPr lang="en-IN" sz="2600" dirty="0">
                <a:latin typeface="Times New Roman"/>
                <a:cs typeface="Times New Roman"/>
              </a:rPr>
              <a:t>Deeksha Perinbam</a:t>
            </a:r>
            <a:endParaRPr lang="en-IN" sz="2600" spc="-10" dirty="0">
              <a:latin typeface="Times New Roman"/>
              <a:cs typeface="Times New Roman"/>
            </a:endParaRPr>
          </a:p>
          <a:p>
            <a:pPr algn="ctr">
              <a:lnSpc>
                <a:spcPts val="2895"/>
              </a:lnSpc>
            </a:pPr>
            <a:r>
              <a:rPr lang="en-IN" sz="2600" spc="-10" dirty="0">
                <a:solidFill>
                  <a:srgbClr val="FF0000"/>
                </a:solidFill>
                <a:latin typeface="Times New Roman"/>
                <a:cs typeface="Times New Roman"/>
              </a:rPr>
              <a:t>GRADE - IX</a:t>
            </a:r>
            <a:endParaRPr lang="en-IN" sz="2600" dirty="0">
              <a:latin typeface="Times New Roman"/>
              <a:cs typeface="Times New Roman"/>
            </a:endParaRPr>
          </a:p>
        </p:txBody>
      </p:sp>
      <p:sp>
        <p:nvSpPr>
          <p:cNvPr id="5" name="object 5"/>
          <p:cNvSpPr txBox="1"/>
          <p:nvPr/>
        </p:nvSpPr>
        <p:spPr>
          <a:xfrm>
            <a:off x="2698242" y="6427114"/>
            <a:ext cx="679513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Calibri"/>
                <a:cs typeface="Calibri"/>
              </a:rPr>
              <a:t>LAKE</a:t>
            </a:r>
            <a:r>
              <a:rPr sz="1200" spc="10" dirty="0">
                <a:solidFill>
                  <a:srgbClr val="888888"/>
                </a:solidFill>
                <a:latin typeface="Calibri"/>
                <a:cs typeface="Calibri"/>
              </a:rPr>
              <a:t> </a:t>
            </a:r>
            <a:r>
              <a:rPr sz="1200" dirty="0">
                <a:solidFill>
                  <a:srgbClr val="888888"/>
                </a:solidFill>
                <a:latin typeface="Calibri"/>
                <a:cs typeface="Calibri"/>
              </a:rPr>
              <a:t>2022:</a:t>
            </a:r>
            <a:r>
              <a:rPr sz="1200" spc="15" dirty="0">
                <a:solidFill>
                  <a:srgbClr val="888888"/>
                </a:solidFill>
                <a:latin typeface="Calibri"/>
                <a:cs typeface="Calibri"/>
              </a:rPr>
              <a:t> </a:t>
            </a:r>
            <a:r>
              <a:rPr sz="1200" spc="-5" dirty="0">
                <a:solidFill>
                  <a:srgbClr val="888888"/>
                </a:solidFill>
                <a:latin typeface="Calibri"/>
                <a:cs typeface="Calibri"/>
              </a:rPr>
              <a:t>Conservation</a:t>
            </a:r>
            <a:r>
              <a:rPr sz="1200" spc="-20" dirty="0">
                <a:solidFill>
                  <a:srgbClr val="888888"/>
                </a:solidFill>
                <a:latin typeface="Calibri"/>
                <a:cs typeface="Calibri"/>
              </a:rPr>
              <a:t> </a:t>
            </a:r>
            <a:r>
              <a:rPr sz="1200" spc="-5" dirty="0">
                <a:solidFill>
                  <a:srgbClr val="888888"/>
                </a:solidFill>
                <a:latin typeface="Calibri"/>
                <a:cs typeface="Calibri"/>
              </a:rPr>
              <a:t>of</a:t>
            </a:r>
            <a:r>
              <a:rPr sz="1200" spc="5" dirty="0">
                <a:solidFill>
                  <a:srgbClr val="888888"/>
                </a:solidFill>
                <a:latin typeface="Calibri"/>
                <a:cs typeface="Calibri"/>
              </a:rPr>
              <a:t> </a:t>
            </a:r>
            <a:r>
              <a:rPr sz="1200" spc="-5" dirty="0">
                <a:solidFill>
                  <a:srgbClr val="888888"/>
                </a:solidFill>
                <a:latin typeface="Calibri"/>
                <a:cs typeface="Calibri"/>
              </a:rPr>
              <a:t>wetlands:</a:t>
            </a:r>
            <a:r>
              <a:rPr sz="1200" spc="5" dirty="0">
                <a:solidFill>
                  <a:srgbClr val="888888"/>
                </a:solidFill>
                <a:latin typeface="Calibri"/>
                <a:cs typeface="Calibri"/>
              </a:rPr>
              <a:t> </a:t>
            </a:r>
            <a:r>
              <a:rPr sz="1200" spc="-5" dirty="0">
                <a:solidFill>
                  <a:srgbClr val="888888"/>
                </a:solidFill>
                <a:latin typeface="Calibri"/>
                <a:cs typeface="Calibri"/>
              </a:rPr>
              <a:t>ecosystem-based</a:t>
            </a:r>
            <a:r>
              <a:rPr sz="1200" dirty="0">
                <a:solidFill>
                  <a:srgbClr val="888888"/>
                </a:solidFill>
                <a:latin typeface="Calibri"/>
                <a:cs typeface="Calibri"/>
              </a:rPr>
              <a:t> </a:t>
            </a:r>
            <a:r>
              <a:rPr sz="1200" spc="-5" dirty="0">
                <a:solidFill>
                  <a:srgbClr val="888888"/>
                </a:solidFill>
                <a:latin typeface="Calibri"/>
                <a:cs typeface="Calibri"/>
              </a:rPr>
              <a:t>adaptation</a:t>
            </a:r>
            <a:r>
              <a:rPr sz="1200" spc="-35" dirty="0">
                <a:solidFill>
                  <a:srgbClr val="888888"/>
                </a:solidFill>
                <a:latin typeface="Calibri"/>
                <a:cs typeface="Calibri"/>
              </a:rPr>
              <a:t> </a:t>
            </a:r>
            <a:r>
              <a:rPr sz="1200" dirty="0">
                <a:solidFill>
                  <a:srgbClr val="888888"/>
                </a:solidFill>
                <a:latin typeface="Calibri"/>
                <a:cs typeface="Calibri"/>
              </a:rPr>
              <a:t>of</a:t>
            </a:r>
            <a:r>
              <a:rPr sz="1200" spc="5" dirty="0">
                <a:solidFill>
                  <a:srgbClr val="888888"/>
                </a:solidFill>
                <a:latin typeface="Calibri"/>
                <a:cs typeface="Calibri"/>
              </a:rPr>
              <a:t> </a:t>
            </a:r>
            <a:r>
              <a:rPr sz="1200" spc="-5" dirty="0">
                <a:solidFill>
                  <a:srgbClr val="888888"/>
                </a:solidFill>
                <a:latin typeface="Calibri"/>
                <a:cs typeface="Calibri"/>
              </a:rPr>
              <a:t>climate</a:t>
            </a:r>
            <a:r>
              <a:rPr sz="1200" spc="10" dirty="0">
                <a:solidFill>
                  <a:srgbClr val="888888"/>
                </a:solidFill>
                <a:latin typeface="Calibri"/>
                <a:cs typeface="Calibri"/>
              </a:rPr>
              <a:t> </a:t>
            </a:r>
            <a:r>
              <a:rPr sz="1200" spc="-5" dirty="0">
                <a:solidFill>
                  <a:srgbClr val="888888"/>
                </a:solidFill>
                <a:latin typeface="Calibri"/>
                <a:cs typeface="Calibri"/>
              </a:rPr>
              <a:t>change, </a:t>
            </a:r>
            <a:r>
              <a:rPr sz="1200" dirty="0">
                <a:solidFill>
                  <a:srgbClr val="888888"/>
                </a:solidFill>
                <a:latin typeface="Calibri"/>
                <a:cs typeface="Calibri"/>
              </a:rPr>
              <a:t>December</a:t>
            </a:r>
            <a:r>
              <a:rPr sz="1200" spc="-5" dirty="0">
                <a:solidFill>
                  <a:srgbClr val="888888"/>
                </a:solidFill>
                <a:latin typeface="Calibri"/>
                <a:cs typeface="Calibri"/>
              </a:rPr>
              <a:t> 28-30, </a:t>
            </a:r>
            <a:r>
              <a:rPr sz="1200" dirty="0">
                <a:solidFill>
                  <a:srgbClr val="888888"/>
                </a:solidFill>
                <a:latin typeface="Calibri"/>
                <a:cs typeface="Calibri"/>
              </a:rPr>
              <a:t>2022</a:t>
            </a:r>
            <a:endParaRPr sz="1200">
              <a:latin typeface="Calibri"/>
              <a:cs typeface="Calibri"/>
            </a:endParaRPr>
          </a:p>
        </p:txBody>
      </p:sp>
      <p:pic>
        <p:nvPicPr>
          <p:cNvPr id="6" name="object 6"/>
          <p:cNvPicPr/>
          <p:nvPr/>
        </p:nvPicPr>
        <p:blipFill>
          <a:blip r:embed="rId3" cstate="print"/>
          <a:stretch>
            <a:fillRect/>
          </a:stretch>
        </p:blipFill>
        <p:spPr>
          <a:xfrm>
            <a:off x="5638800" y="3164849"/>
            <a:ext cx="6395606" cy="2682576"/>
          </a:xfrm>
          <a:prstGeom prst="rect">
            <a:avLst/>
          </a:prstGeom>
        </p:spPr>
      </p:pic>
      <p:sp>
        <p:nvSpPr>
          <p:cNvPr id="7" name="object 7"/>
          <p:cNvSpPr txBox="1"/>
          <p:nvPr/>
        </p:nvSpPr>
        <p:spPr>
          <a:xfrm>
            <a:off x="593247" y="3038855"/>
            <a:ext cx="4800600" cy="2092881"/>
          </a:xfrm>
          <a:prstGeom prst="rect">
            <a:avLst/>
          </a:prstGeom>
          <a:ln w="12192">
            <a:solidFill>
              <a:srgbClr val="41709C"/>
            </a:solidFill>
          </a:ln>
        </p:spPr>
        <p:txBody>
          <a:bodyPr vert="horz" wrap="square" lIns="0" tIns="0" rIns="0" bIns="0" rtlCol="0">
            <a:spAutoFit/>
          </a:bodyPr>
          <a:lstStyle/>
          <a:p>
            <a:pPr>
              <a:lnSpc>
                <a:spcPct val="100000"/>
              </a:lnSpc>
            </a:pPr>
            <a:endParaRPr sz="2600" dirty="0">
              <a:latin typeface="Times New Roman"/>
              <a:cs typeface="Times New Roman"/>
            </a:endParaRPr>
          </a:p>
          <a:p>
            <a:endParaRPr lang="en-IN" sz="2800" dirty="0"/>
          </a:p>
          <a:p>
            <a:endParaRPr lang="en-IN" sz="2800" dirty="0"/>
          </a:p>
          <a:p>
            <a:endParaRPr lang="en-IN" sz="2800" dirty="0"/>
          </a:p>
          <a:p>
            <a:pPr>
              <a:lnSpc>
                <a:spcPct val="100000"/>
              </a:lnSpc>
            </a:pPr>
            <a:endParaRPr lang="en-IN" sz="2600" dirty="0">
              <a:latin typeface="Times New Roman"/>
              <a:cs typeface="Times New Roman"/>
            </a:endParaRPr>
          </a:p>
        </p:txBody>
      </p:sp>
      <p:sp>
        <p:nvSpPr>
          <p:cNvPr id="8" name="object 8"/>
          <p:cNvSpPr txBox="1"/>
          <p:nvPr/>
        </p:nvSpPr>
        <p:spPr>
          <a:xfrm>
            <a:off x="916939" y="6427114"/>
            <a:ext cx="911861"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a:t>
            </a:r>
            <a:r>
              <a:rPr lang="en-US" sz="1200" dirty="0">
                <a:solidFill>
                  <a:srgbClr val="888888"/>
                </a:solidFill>
                <a:latin typeface="Calibri"/>
                <a:cs typeface="Calibri"/>
              </a:rPr>
              <a:t>8</a:t>
            </a:r>
            <a:r>
              <a:rPr sz="1200" dirty="0">
                <a:solidFill>
                  <a:srgbClr val="888888"/>
                </a:solidFill>
                <a:latin typeface="Calibri"/>
                <a:cs typeface="Calibri"/>
              </a:rPr>
              <a:t>/1</a:t>
            </a:r>
            <a:r>
              <a:rPr lang="en-US" sz="1200" dirty="0">
                <a:solidFill>
                  <a:srgbClr val="888888"/>
                </a:solidFill>
                <a:latin typeface="Calibri"/>
                <a:cs typeface="Calibri"/>
              </a:rPr>
              <a:t>2</a:t>
            </a:r>
            <a:r>
              <a:rPr sz="1200" dirty="0">
                <a:solidFill>
                  <a:srgbClr val="888888"/>
                </a:solidFill>
                <a:latin typeface="Calibri"/>
                <a:cs typeface="Calibri"/>
              </a:rPr>
              <a:t>/2022</a:t>
            </a:r>
            <a:endParaRPr sz="1200" dirty="0">
              <a:latin typeface="Calibri"/>
              <a:cs typeface="Calibri"/>
            </a:endParaRPr>
          </a:p>
        </p:txBody>
      </p:sp>
      <p:sp>
        <p:nvSpPr>
          <p:cNvPr id="9" name="object 9"/>
          <p:cNvSpPr txBox="1"/>
          <p:nvPr/>
        </p:nvSpPr>
        <p:spPr>
          <a:xfrm>
            <a:off x="11171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a:t>
            </a:r>
            <a:endParaRPr sz="1200">
              <a:latin typeface="Calibri"/>
              <a:cs typeface="Calibri"/>
            </a:endParaRPr>
          </a:p>
        </p:txBody>
      </p:sp>
      <p:pic>
        <p:nvPicPr>
          <p:cNvPr id="1026" name="Picture 2" descr="About us – vvi.edu.in">
            <a:extLst>
              <a:ext uri="{FF2B5EF4-FFF2-40B4-BE49-F238E27FC236}">
                <a16:creationId xmlns:a16="http://schemas.microsoft.com/office/drawing/2014/main" id="{62AD3B95-8295-38AA-4CC6-D0C58DC1A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57" y="3329744"/>
            <a:ext cx="4560779" cy="1511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2" name="object 2"/>
          <p:cNvSpPr txBox="1">
            <a:spLocks noGrp="1"/>
          </p:cNvSpPr>
          <p:nvPr>
            <p:ph type="title"/>
          </p:nvPr>
        </p:nvSpPr>
        <p:spPr>
          <a:xfrm>
            <a:off x="4106417" y="61417"/>
            <a:ext cx="3980815" cy="514350"/>
          </a:xfrm>
          <a:prstGeom prst="rect">
            <a:avLst/>
          </a:prstGeom>
        </p:spPr>
        <p:txBody>
          <a:bodyPr vert="horz" wrap="square" lIns="0" tIns="13335" rIns="0" bIns="0" rtlCol="0">
            <a:spAutoFit/>
          </a:bodyPr>
          <a:lstStyle/>
          <a:p>
            <a:pPr marL="12700">
              <a:lnSpc>
                <a:spcPct val="100000"/>
              </a:lnSpc>
              <a:spcBef>
                <a:spcPts val="105"/>
              </a:spcBef>
            </a:pPr>
            <a:r>
              <a:rPr sz="3200" dirty="0"/>
              <a:t>Results</a:t>
            </a:r>
            <a:r>
              <a:rPr sz="3200" spc="-40" dirty="0"/>
              <a:t> </a:t>
            </a:r>
            <a:r>
              <a:rPr sz="3200" dirty="0"/>
              <a:t>and</a:t>
            </a:r>
            <a:r>
              <a:rPr sz="3200" spc="-40" dirty="0"/>
              <a:t> </a:t>
            </a:r>
            <a:r>
              <a:rPr sz="3200" dirty="0"/>
              <a:t>Discussion</a:t>
            </a:r>
            <a:endParaRPr sz="3200"/>
          </a:p>
        </p:txBody>
      </p:sp>
      <p:sp>
        <p:nvSpPr>
          <p:cNvPr id="3" name="object 3"/>
          <p:cNvSpPr txBox="1"/>
          <p:nvPr/>
        </p:nvSpPr>
        <p:spPr>
          <a:xfrm>
            <a:off x="228600" y="533400"/>
            <a:ext cx="7467600" cy="6842899"/>
          </a:xfrm>
          <a:prstGeom prst="rect">
            <a:avLst/>
          </a:prstGeom>
        </p:spPr>
        <p:txBody>
          <a:bodyPr vert="horz" wrap="square" lIns="0" tIns="12700" rIns="0" bIns="0" rtlCol="0">
            <a:spAutoFit/>
          </a:bodyPr>
          <a:lstStyle/>
          <a:p>
            <a:pPr marL="12700">
              <a:lnSpc>
                <a:spcPct val="100000"/>
              </a:lnSpc>
              <a:spcBef>
                <a:spcPts val="100"/>
              </a:spcBef>
            </a:pPr>
            <a:r>
              <a:rPr lang="en-IN" sz="3000" b="1" spc="-50" dirty="0">
                <a:latin typeface="Times New Roman"/>
                <a:cs typeface="Times New Roman"/>
              </a:rPr>
              <a:t>The Chinnappanahalli lake Trust</a:t>
            </a:r>
          </a:p>
          <a:p>
            <a:pPr marL="12700">
              <a:lnSpc>
                <a:spcPct val="100000"/>
              </a:lnSpc>
              <a:spcBef>
                <a:spcPts val="100"/>
              </a:spcBef>
            </a:pPr>
            <a:endParaRPr lang="en-IN" sz="3000" spc="-50" dirty="0">
              <a:latin typeface="Times New Roman" panose="02020603050405020304" pitchFamily="18" charset="0"/>
              <a:cs typeface="Times New Roman" panose="02020603050405020304" pitchFamily="18" charset="0"/>
            </a:endParaRPr>
          </a:p>
          <a:p>
            <a:pPr marL="469900" indent="-457200">
              <a:spcBef>
                <a:spcPts val="100"/>
              </a:spcBef>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cs typeface="Times New Roman" panose="02020603050405020304" pitchFamily="18" charset="0"/>
              </a:rPr>
              <a:t>In 2011, Mr. Prabashankar Rai decided to reach out to the authorities to seek help but did not get a positive response.</a:t>
            </a:r>
            <a:r>
              <a:rPr lang="en-US" sz="2400" i="0" dirty="0">
                <a:solidFill>
                  <a:srgbClr val="000000"/>
                </a:solidFill>
                <a:effectLst/>
                <a:latin typeface="Times New Roman" panose="02020603050405020304" pitchFamily="18" charset="0"/>
                <a:cs typeface="Times New Roman" panose="02020603050405020304" pitchFamily="18" charset="0"/>
              </a:rPr>
              <a:t>​</a:t>
            </a:r>
          </a:p>
          <a:p>
            <a:pPr rtl="0" fontAlgn="base">
              <a:buFont typeface="Arial" panose="020B0604020202020204" pitchFamily="34" charset="0"/>
              <a:buChar char="•"/>
            </a:pPr>
            <a:endParaRPr lang="en-US" sz="2400" i="0" u="none" strike="noStrike" dirty="0">
              <a:solidFill>
                <a:srgbClr val="000000"/>
              </a:solidFill>
              <a:effectLst/>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cs typeface="Times New Roman" panose="02020603050405020304" pitchFamily="18" charset="0"/>
              </a:rPr>
              <a:t>     He decided to work on the project   himself.  Thus the Chinnappanahalli lake trust came</a:t>
            </a:r>
          </a:p>
          <a:p>
            <a:pPr fontAlgn="base"/>
            <a:r>
              <a:rPr lang="en-US" sz="2400" dirty="0">
                <a:solidFill>
                  <a:srgbClr val="000000"/>
                </a:solidFill>
                <a:latin typeface="Times New Roman" panose="02020603050405020304" pitchFamily="18" charset="0"/>
                <a:cs typeface="Times New Roman" panose="02020603050405020304" pitchFamily="18" charset="0"/>
              </a:rPr>
              <a:t>       </a:t>
            </a:r>
            <a:r>
              <a:rPr lang="en-US" sz="2400" i="0" u="none" strike="noStrike" dirty="0">
                <a:solidFill>
                  <a:srgbClr val="000000"/>
                </a:solidFill>
                <a:effectLst/>
                <a:latin typeface="Times New Roman" panose="02020603050405020304" pitchFamily="18" charset="0"/>
                <a:cs typeface="Times New Roman" panose="02020603050405020304" pitchFamily="18" charset="0"/>
              </a:rPr>
              <a:t>into existence.</a:t>
            </a:r>
            <a:r>
              <a:rPr lang="en-US" sz="2400" i="0" dirty="0">
                <a:solidFill>
                  <a:srgbClr val="000000"/>
                </a:solidFill>
                <a:effectLst/>
                <a:latin typeface="Times New Roman" panose="02020603050405020304" pitchFamily="18" charset="0"/>
                <a:cs typeface="Times New Roman" panose="02020603050405020304" pitchFamily="18" charset="0"/>
              </a:rPr>
              <a:t>​</a:t>
            </a:r>
          </a:p>
          <a:p>
            <a:pPr fontAlgn="base"/>
            <a:r>
              <a:rPr lang="en-US" sz="2400" i="0" u="none" strike="noStrike" dirty="0">
                <a:solidFill>
                  <a:srgbClr val="000000"/>
                </a:solidFill>
                <a:effectLst/>
                <a:latin typeface="Times New Roman" panose="02020603050405020304" pitchFamily="18" charset="0"/>
                <a:cs typeface="Times New Roman" panose="02020603050405020304" pitchFamily="18" charset="0"/>
              </a:rPr>
              <a:t> </a:t>
            </a:r>
          </a:p>
          <a:p>
            <a:pPr fontAlgn="base">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cs typeface="Times New Roman" panose="02020603050405020304" pitchFamily="18" charset="0"/>
              </a:rPr>
              <a:t>     Prabashankar had even signed a three-year MoU with the  BBMP</a:t>
            </a:r>
            <a:r>
              <a:rPr lang="en-US" sz="2400" i="0" dirty="0">
                <a:solidFill>
                  <a:srgbClr val="000000"/>
                </a:solidFill>
                <a:effectLst/>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rtl="0" fontAlgn="base"/>
            <a:endParaRPr lang="en-US" sz="2400" i="0" u="none" strike="noStrike" dirty="0">
              <a:solidFill>
                <a:srgbClr val="000000"/>
              </a:solidFill>
              <a:effectLst/>
              <a:latin typeface="Times New Roman" panose="02020603050405020304" pitchFamily="18" charset="0"/>
              <a:cs typeface="Times New Roman" panose="02020603050405020304" pitchFamily="18" charset="0"/>
            </a:endParaRPr>
          </a:p>
          <a:p>
            <a:pPr rtl="0" fontAlgn="base">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cs typeface="Times New Roman" panose="02020603050405020304" pitchFamily="18" charset="0"/>
              </a:rPr>
              <a:t>     As a part of the MoU, the BBMP sanctioned Rs 50 lakh.</a:t>
            </a:r>
            <a:r>
              <a:rPr lang="en-US" sz="2400" i="0" dirty="0">
                <a:solidFill>
                  <a:srgbClr val="000000"/>
                </a:solidFill>
                <a:effectLst/>
                <a:latin typeface="Times New Roman" panose="02020603050405020304" pitchFamily="18" charset="0"/>
                <a:cs typeface="Times New Roman" panose="02020603050405020304" pitchFamily="18" charset="0"/>
              </a:rPr>
              <a:t>​</a:t>
            </a:r>
          </a:p>
          <a:p>
            <a:pPr marL="469900" indent="-457200">
              <a:spcBef>
                <a:spcPts val="100"/>
              </a:spcBef>
              <a:buFont typeface="Arial" panose="020B0604020202020204" pitchFamily="34" charset="0"/>
              <a:buChar char="•"/>
            </a:pPr>
            <a:endParaRPr lang="en-US" sz="2400" i="0" dirty="0">
              <a:solidFill>
                <a:srgbClr val="000000"/>
              </a:solidFill>
              <a:effectLst/>
              <a:latin typeface="Times New Roman" panose="02020603050405020304" pitchFamily="18" charset="0"/>
              <a:cs typeface="Times New Roman" panose="02020603050405020304" pitchFamily="18" charset="0"/>
            </a:endParaRPr>
          </a:p>
          <a:p>
            <a:pPr marL="469900" indent="-457200">
              <a:lnSpc>
                <a:spcPct val="100000"/>
              </a:lnSpc>
              <a:spcBef>
                <a:spcPts val="100"/>
              </a:spcBef>
              <a:buFont typeface="Arial" panose="020B0604020202020204" pitchFamily="34" charset="0"/>
              <a:buChar char="•"/>
            </a:pPr>
            <a:endParaRPr sz="3000" dirty="0">
              <a:latin typeface="Times New Roman"/>
              <a:cs typeface="Times New Roman"/>
            </a:endParaRPr>
          </a:p>
          <a:p>
            <a:pPr>
              <a:lnSpc>
                <a:spcPct val="100000"/>
              </a:lnSpc>
              <a:spcBef>
                <a:spcPts val="40"/>
              </a:spcBef>
            </a:pPr>
            <a:endParaRPr sz="3850" dirty="0">
              <a:latin typeface="Times New Roman"/>
              <a:cs typeface="Times New Roman"/>
            </a:endParaRPr>
          </a:p>
        </p:txBody>
      </p:sp>
      <p:pic>
        <p:nvPicPr>
          <p:cNvPr id="3074" name="Picture 2">
            <a:extLst>
              <a:ext uri="{FF2B5EF4-FFF2-40B4-BE49-F238E27FC236}">
                <a16:creationId xmlns:a16="http://schemas.microsoft.com/office/drawing/2014/main" id="{0FD19EC6-0521-4F90-E6A8-8CDDF7455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316" y="1223962"/>
            <a:ext cx="4076700" cy="4410075"/>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5">
            <a:extLst>
              <a:ext uri="{FF2B5EF4-FFF2-40B4-BE49-F238E27FC236}">
                <a16:creationId xmlns:a16="http://schemas.microsoft.com/office/drawing/2014/main" id="{FCAE9E9B-A70A-456C-9BED-DE5D46943B8D}"/>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306646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2" name="object 2"/>
          <p:cNvSpPr txBox="1">
            <a:spLocks noGrp="1"/>
          </p:cNvSpPr>
          <p:nvPr>
            <p:ph type="title"/>
          </p:nvPr>
        </p:nvSpPr>
        <p:spPr>
          <a:xfrm>
            <a:off x="4106417" y="61417"/>
            <a:ext cx="3980815" cy="514350"/>
          </a:xfrm>
          <a:prstGeom prst="rect">
            <a:avLst/>
          </a:prstGeom>
        </p:spPr>
        <p:txBody>
          <a:bodyPr vert="horz" wrap="square" lIns="0" tIns="13335" rIns="0" bIns="0" rtlCol="0">
            <a:spAutoFit/>
          </a:bodyPr>
          <a:lstStyle/>
          <a:p>
            <a:pPr marL="12700">
              <a:lnSpc>
                <a:spcPct val="100000"/>
              </a:lnSpc>
              <a:spcBef>
                <a:spcPts val="105"/>
              </a:spcBef>
            </a:pPr>
            <a:r>
              <a:rPr sz="3200" dirty="0"/>
              <a:t>Results</a:t>
            </a:r>
            <a:r>
              <a:rPr sz="3200" spc="-40" dirty="0"/>
              <a:t> </a:t>
            </a:r>
            <a:r>
              <a:rPr sz="3200" dirty="0"/>
              <a:t>and</a:t>
            </a:r>
            <a:r>
              <a:rPr sz="3200" spc="-40" dirty="0"/>
              <a:t> </a:t>
            </a:r>
            <a:r>
              <a:rPr sz="3200" dirty="0"/>
              <a:t>Discussion</a:t>
            </a:r>
            <a:endParaRPr sz="3200"/>
          </a:p>
        </p:txBody>
      </p:sp>
      <p:sp>
        <p:nvSpPr>
          <p:cNvPr id="3" name="object 3"/>
          <p:cNvSpPr txBox="1"/>
          <p:nvPr/>
        </p:nvSpPr>
        <p:spPr>
          <a:xfrm>
            <a:off x="406400" y="1048003"/>
            <a:ext cx="8710930" cy="382156"/>
          </a:xfrm>
          <a:prstGeom prst="rect">
            <a:avLst/>
          </a:prstGeom>
        </p:spPr>
        <p:txBody>
          <a:bodyPr vert="horz" wrap="square" lIns="0" tIns="12700" rIns="0" bIns="0" rtlCol="0">
            <a:spAutoFit/>
          </a:bodyPr>
          <a:lstStyle/>
          <a:p>
            <a:pPr marL="12700">
              <a:lnSpc>
                <a:spcPct val="100000"/>
              </a:lnSpc>
              <a:spcBef>
                <a:spcPts val="100"/>
              </a:spcBef>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10" name="TextBox 9">
            <a:extLst>
              <a:ext uri="{FF2B5EF4-FFF2-40B4-BE49-F238E27FC236}">
                <a16:creationId xmlns:a16="http://schemas.microsoft.com/office/drawing/2014/main" id="{EE7FA607-532A-4B39-BC38-6DD4FDD4F899}"/>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sp>
        <p:nvSpPr>
          <p:cNvPr id="16" name="TextBox 15">
            <a:extLst>
              <a:ext uri="{FF2B5EF4-FFF2-40B4-BE49-F238E27FC236}">
                <a16:creationId xmlns:a16="http://schemas.microsoft.com/office/drawing/2014/main" id="{31AECDA5-CDF0-A90F-980F-D37478262F96}"/>
              </a:ext>
            </a:extLst>
          </p:cNvPr>
          <p:cNvSpPr txBox="1"/>
          <p:nvPr/>
        </p:nvSpPr>
        <p:spPr>
          <a:xfrm>
            <a:off x="3048000" y="3221680"/>
            <a:ext cx="6096000" cy="369332"/>
          </a:xfrm>
          <a:prstGeom prst="rect">
            <a:avLst/>
          </a:prstGeom>
          <a:noFill/>
        </p:spPr>
        <p:txBody>
          <a:bodyPr wrap="square">
            <a:spAutoFit/>
          </a:bodyPr>
          <a:lstStyle/>
          <a:p>
            <a:endParaRPr lang="en-IN" dirty="0"/>
          </a:p>
        </p:txBody>
      </p:sp>
      <p:sp>
        <p:nvSpPr>
          <p:cNvPr id="18" name="TextBox 17">
            <a:extLst>
              <a:ext uri="{FF2B5EF4-FFF2-40B4-BE49-F238E27FC236}">
                <a16:creationId xmlns:a16="http://schemas.microsoft.com/office/drawing/2014/main" id="{376F370C-A8BC-082C-403A-EE425472D00E}"/>
              </a:ext>
            </a:extLst>
          </p:cNvPr>
          <p:cNvSpPr txBox="1"/>
          <p:nvPr/>
        </p:nvSpPr>
        <p:spPr>
          <a:xfrm>
            <a:off x="3048000" y="3221680"/>
            <a:ext cx="6096000" cy="646331"/>
          </a:xfrm>
          <a:prstGeom prst="rect">
            <a:avLst/>
          </a:prstGeom>
          <a:noFill/>
        </p:spPr>
        <p:txBody>
          <a:bodyPr wrap="square">
            <a:spAutoFit/>
          </a:bodyPr>
          <a:lstStyle/>
          <a:p>
            <a:endParaRPr lang="en-IN" dirty="0"/>
          </a:p>
          <a:p>
            <a:endParaRPr lang="en-IN" dirty="0"/>
          </a:p>
        </p:txBody>
      </p:sp>
      <p:sp>
        <p:nvSpPr>
          <p:cNvPr id="11" name="TextBox 10">
            <a:extLst>
              <a:ext uri="{FF2B5EF4-FFF2-40B4-BE49-F238E27FC236}">
                <a16:creationId xmlns:a16="http://schemas.microsoft.com/office/drawing/2014/main" id="{15A5F12A-AA3F-9EE3-17F1-2CA6A97D2840}"/>
              </a:ext>
            </a:extLst>
          </p:cNvPr>
          <p:cNvSpPr txBox="1"/>
          <p:nvPr/>
        </p:nvSpPr>
        <p:spPr>
          <a:xfrm>
            <a:off x="9525000" y="2971800"/>
            <a:ext cx="6096000" cy="3139321"/>
          </a:xfrm>
          <a:prstGeom prst="rect">
            <a:avLst/>
          </a:prstGeom>
          <a:noFill/>
        </p:spPr>
        <p:txBody>
          <a:bodyPr wrap="square">
            <a:spAutoFit/>
          </a:bodyPr>
          <a:lstStyle/>
          <a:p>
            <a:pPr algn="l" rtl="0" fontAlgn="base"/>
            <a:r>
              <a:rPr lang="en-US" b="0" i="0" u="none" strike="noStrike" dirty="0">
                <a:effectLst/>
                <a:latin typeface="Times New Roman" panose="02020603050405020304" pitchFamily="18" charset="0"/>
                <a:cs typeface="Times New Roman" panose="02020603050405020304" pitchFamily="18" charset="0"/>
              </a:rPr>
              <a:t>Interventions BBMP:</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Fence</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Toilet</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Desilting</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Sewage Diversion</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Silt Trap</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Walk Path</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Security Cabin</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Waste weir</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Bund formation</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Benches</a:t>
            </a:r>
            <a:endParaRPr lang="en-US" b="0" i="0" dirty="0">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245DB95-26D3-D2D2-9E20-22244C2F6BBB}"/>
              </a:ext>
            </a:extLst>
          </p:cNvPr>
          <p:cNvSpPr txBox="1"/>
          <p:nvPr/>
        </p:nvSpPr>
        <p:spPr>
          <a:xfrm>
            <a:off x="9525000" y="838200"/>
            <a:ext cx="7810150" cy="2031325"/>
          </a:xfrm>
          <a:prstGeom prst="rect">
            <a:avLst/>
          </a:prstGeom>
          <a:noFill/>
        </p:spPr>
        <p:txBody>
          <a:bodyPr wrap="square">
            <a:spAutoFit/>
          </a:bodyPr>
          <a:lstStyle/>
          <a:p>
            <a:pPr algn="l" rtl="0" fontAlgn="base"/>
            <a:r>
              <a:rPr lang="en-US" b="0" i="0" u="none" strike="noStrike" dirty="0">
                <a:effectLst/>
                <a:latin typeface="Times New Roman" panose="02020603050405020304" pitchFamily="18" charset="0"/>
                <a:cs typeface="Times New Roman" panose="02020603050405020304" pitchFamily="18" charset="0"/>
              </a:rPr>
              <a:t>Lake Amenities: </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Walk Path</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Benches</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Pump</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Overhead Tank</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Irrigation Line</a:t>
            </a:r>
            <a:r>
              <a:rPr lang="en-US" b="0" i="0" dirty="0">
                <a:effectLst/>
                <a:latin typeface="Times New Roman" panose="02020603050405020304" pitchFamily="18" charset="0"/>
                <a:cs typeface="Times New Roman" panose="02020603050405020304" pitchFamily="18" charset="0"/>
              </a:rPr>
              <a:t>​​</a:t>
            </a:r>
          </a:p>
          <a:p>
            <a:pPr algn="l" rtl="0" fontAlgn="base"/>
            <a:r>
              <a:rPr lang="en-US" b="0" i="0" u="none" strike="noStrike" dirty="0">
                <a:effectLst/>
                <a:latin typeface="Times New Roman" panose="02020603050405020304" pitchFamily="18" charset="0"/>
                <a:cs typeface="Times New Roman" panose="02020603050405020304" pitchFamily="18" charset="0"/>
              </a:rPr>
              <a:t>• Floating Islands</a:t>
            </a:r>
            <a:endParaRPr lang="en-US" b="0"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4A8920-978D-BC1F-323B-FAAD780B3689}"/>
              </a:ext>
            </a:extLst>
          </p:cNvPr>
          <p:cNvSpPr txBox="1"/>
          <p:nvPr/>
        </p:nvSpPr>
        <p:spPr>
          <a:xfrm>
            <a:off x="9489347" y="519580"/>
            <a:ext cx="2590800" cy="307777"/>
          </a:xfrm>
          <a:prstGeom prst="rect">
            <a:avLst/>
          </a:prstGeom>
          <a:noFill/>
        </p:spPr>
        <p:txBody>
          <a:bodyPr wrap="square" rtlCol="0">
            <a:spAutoFit/>
          </a:bodyPr>
          <a:lstStyle/>
          <a:p>
            <a:r>
              <a:rPr lang="en-IN" sz="1400" dirty="0"/>
              <a:t>According to wakethelake.in</a:t>
            </a:r>
          </a:p>
        </p:txBody>
      </p:sp>
      <p:pic>
        <p:nvPicPr>
          <p:cNvPr id="12" name="Picture 11">
            <a:extLst>
              <a:ext uri="{FF2B5EF4-FFF2-40B4-BE49-F238E27FC236}">
                <a16:creationId xmlns:a16="http://schemas.microsoft.com/office/drawing/2014/main" id="{AD936C75-4F0A-1C7A-05EF-375933DB6A98}"/>
              </a:ext>
            </a:extLst>
          </p:cNvPr>
          <p:cNvPicPr>
            <a:picLocks noChangeAspect="1"/>
          </p:cNvPicPr>
          <p:nvPr/>
        </p:nvPicPr>
        <p:blipFill>
          <a:blip r:embed="rId2"/>
          <a:stretch>
            <a:fillRect/>
          </a:stretch>
        </p:blipFill>
        <p:spPr>
          <a:xfrm>
            <a:off x="532765" y="594221"/>
            <a:ext cx="8458200" cy="5313851"/>
          </a:xfrm>
          <a:prstGeom prst="rect">
            <a:avLst/>
          </a:prstGeom>
        </p:spPr>
      </p:pic>
      <p:sp>
        <p:nvSpPr>
          <p:cNvPr id="9" name="Teardrop 8"/>
          <p:cNvSpPr/>
          <p:nvPr/>
        </p:nvSpPr>
        <p:spPr>
          <a:xfrm rot="18789682">
            <a:off x="3994848" y="1011936"/>
            <a:ext cx="1534032" cy="1541641"/>
          </a:xfrm>
          <a:prstGeom prst="teardrop">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4160149" y="1531926"/>
            <a:ext cx="1303783" cy="369332"/>
          </a:xfrm>
          <a:prstGeom prst="rect">
            <a:avLst/>
          </a:prstGeom>
          <a:noFill/>
        </p:spPr>
        <p:txBody>
          <a:bodyPr wrap="square" rtlCol="0">
            <a:spAutoFit/>
          </a:bodyPr>
          <a:lstStyle/>
          <a:p>
            <a:r>
              <a:rPr lang="en-US" dirty="0">
                <a:solidFill>
                  <a:schemeClr val="bg1"/>
                </a:solidFill>
              </a:rPr>
              <a:t>Wetlands</a:t>
            </a:r>
            <a:endParaRPr lang="en-IN" dirty="0">
              <a:solidFill>
                <a:schemeClr val="bg1"/>
              </a:solidFill>
            </a:endParaRPr>
          </a:p>
        </p:txBody>
      </p:sp>
      <p:sp>
        <p:nvSpPr>
          <p:cNvPr id="17" name="object 5">
            <a:extLst>
              <a:ext uri="{FF2B5EF4-FFF2-40B4-BE49-F238E27FC236}">
                <a16:creationId xmlns:a16="http://schemas.microsoft.com/office/drawing/2014/main" id="{72088DBF-4A4C-4D53-90A0-311D6B597E6A}"/>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398193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12</a:t>
            </a:fld>
            <a:endParaRPr dirty="0"/>
          </a:p>
        </p:txBody>
      </p:sp>
      <p:sp>
        <p:nvSpPr>
          <p:cNvPr id="2" name="object 2"/>
          <p:cNvSpPr txBox="1">
            <a:spLocks noGrp="1"/>
          </p:cNvSpPr>
          <p:nvPr>
            <p:ph type="title"/>
          </p:nvPr>
        </p:nvSpPr>
        <p:spPr>
          <a:xfrm>
            <a:off x="4106417" y="61417"/>
            <a:ext cx="3980815" cy="514350"/>
          </a:xfrm>
          <a:prstGeom prst="rect">
            <a:avLst/>
          </a:prstGeom>
        </p:spPr>
        <p:txBody>
          <a:bodyPr vert="horz" wrap="square" lIns="0" tIns="13335" rIns="0" bIns="0" rtlCol="0">
            <a:spAutoFit/>
          </a:bodyPr>
          <a:lstStyle/>
          <a:p>
            <a:pPr marL="12700">
              <a:lnSpc>
                <a:spcPct val="100000"/>
              </a:lnSpc>
              <a:spcBef>
                <a:spcPts val="105"/>
              </a:spcBef>
            </a:pPr>
            <a:r>
              <a:rPr sz="3200" dirty="0"/>
              <a:t>Results</a:t>
            </a:r>
            <a:r>
              <a:rPr sz="3200" spc="-40" dirty="0"/>
              <a:t> </a:t>
            </a:r>
            <a:r>
              <a:rPr sz="3200" dirty="0"/>
              <a:t>and</a:t>
            </a:r>
            <a:r>
              <a:rPr sz="3200" spc="-40" dirty="0"/>
              <a:t> </a:t>
            </a:r>
            <a:r>
              <a:rPr sz="3200" dirty="0"/>
              <a:t>Discussion</a:t>
            </a:r>
            <a:endParaRPr sz="3200"/>
          </a:p>
        </p:txBody>
      </p:sp>
      <p:sp>
        <p:nvSpPr>
          <p:cNvPr id="3" name="object 3"/>
          <p:cNvSpPr txBox="1"/>
          <p:nvPr/>
        </p:nvSpPr>
        <p:spPr>
          <a:xfrm>
            <a:off x="406400" y="1048003"/>
            <a:ext cx="8710930" cy="382156"/>
          </a:xfrm>
          <a:prstGeom prst="rect">
            <a:avLst/>
          </a:prstGeom>
        </p:spPr>
        <p:txBody>
          <a:bodyPr vert="horz" wrap="square" lIns="0" tIns="12700" rIns="0" bIns="0" rtlCol="0">
            <a:spAutoFit/>
          </a:bodyPr>
          <a:lstStyle/>
          <a:p>
            <a:pPr marL="12700">
              <a:lnSpc>
                <a:spcPct val="100000"/>
              </a:lnSpc>
              <a:spcBef>
                <a:spcPts val="100"/>
              </a:spcBef>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10" name="TextBox 9">
            <a:extLst>
              <a:ext uri="{FF2B5EF4-FFF2-40B4-BE49-F238E27FC236}">
                <a16:creationId xmlns:a16="http://schemas.microsoft.com/office/drawing/2014/main" id="{EE7FA607-532A-4B39-BC38-6DD4FDD4F899}"/>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sp>
        <p:nvSpPr>
          <p:cNvPr id="16" name="TextBox 15">
            <a:extLst>
              <a:ext uri="{FF2B5EF4-FFF2-40B4-BE49-F238E27FC236}">
                <a16:creationId xmlns:a16="http://schemas.microsoft.com/office/drawing/2014/main" id="{31AECDA5-CDF0-A90F-980F-D37478262F96}"/>
              </a:ext>
            </a:extLst>
          </p:cNvPr>
          <p:cNvSpPr txBox="1"/>
          <p:nvPr/>
        </p:nvSpPr>
        <p:spPr>
          <a:xfrm>
            <a:off x="3048000" y="3221680"/>
            <a:ext cx="6096000" cy="369332"/>
          </a:xfrm>
          <a:prstGeom prst="rect">
            <a:avLst/>
          </a:prstGeom>
          <a:noFill/>
        </p:spPr>
        <p:txBody>
          <a:bodyPr wrap="square">
            <a:spAutoFit/>
          </a:bodyPr>
          <a:lstStyle/>
          <a:p>
            <a:endParaRPr lang="en-IN" dirty="0"/>
          </a:p>
        </p:txBody>
      </p:sp>
      <p:sp>
        <p:nvSpPr>
          <p:cNvPr id="18" name="TextBox 17">
            <a:extLst>
              <a:ext uri="{FF2B5EF4-FFF2-40B4-BE49-F238E27FC236}">
                <a16:creationId xmlns:a16="http://schemas.microsoft.com/office/drawing/2014/main" id="{376F370C-A8BC-082C-403A-EE425472D00E}"/>
              </a:ext>
            </a:extLst>
          </p:cNvPr>
          <p:cNvSpPr txBox="1"/>
          <p:nvPr/>
        </p:nvSpPr>
        <p:spPr>
          <a:xfrm>
            <a:off x="3048000" y="3221680"/>
            <a:ext cx="6096000" cy="646331"/>
          </a:xfrm>
          <a:prstGeom prst="rect">
            <a:avLst/>
          </a:prstGeom>
          <a:noFill/>
        </p:spPr>
        <p:txBody>
          <a:bodyPr wrap="square">
            <a:spAutoFit/>
          </a:bodyPr>
          <a:lstStyle/>
          <a:p>
            <a:endParaRPr lang="en-IN" dirty="0"/>
          </a:p>
          <a:p>
            <a:endParaRPr lang="en-IN" dirty="0"/>
          </a:p>
        </p:txBody>
      </p:sp>
      <p:grpSp>
        <p:nvGrpSpPr>
          <p:cNvPr id="9" name="Group 8">
            <a:extLst>
              <a:ext uri="{FF2B5EF4-FFF2-40B4-BE49-F238E27FC236}">
                <a16:creationId xmlns:a16="http://schemas.microsoft.com/office/drawing/2014/main" id="{D2AEDD63-10F6-8F15-E098-BB84B6715032}"/>
              </a:ext>
            </a:extLst>
          </p:cNvPr>
          <p:cNvGrpSpPr>
            <a:grpSpLocks noChangeAspect="1"/>
          </p:cNvGrpSpPr>
          <p:nvPr/>
        </p:nvGrpSpPr>
        <p:grpSpPr>
          <a:xfrm>
            <a:off x="1053337" y="685801"/>
            <a:ext cx="4648200" cy="2788920"/>
            <a:chOff x="1122763" y="-403043"/>
            <a:chExt cx="6350000" cy="3810000"/>
          </a:xfrm>
        </p:grpSpPr>
        <p:sp>
          <p:nvSpPr>
            <p:cNvPr id="12" name="Freeform 9">
              <a:extLst>
                <a:ext uri="{FF2B5EF4-FFF2-40B4-BE49-F238E27FC236}">
                  <a16:creationId xmlns:a16="http://schemas.microsoft.com/office/drawing/2014/main" id="{92D3D389-D382-F0C9-0E6D-871A9AAAE650}"/>
                </a:ext>
              </a:extLst>
            </p:cNvPr>
            <p:cNvSpPr/>
            <p:nvPr/>
          </p:nvSpPr>
          <p:spPr>
            <a:xfrm>
              <a:off x="1122763" y="-403043"/>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2"/>
              <a:stretch>
                <a:fillRect t="-5208" b="-5208"/>
              </a:stretch>
            </a:blipFill>
          </p:spPr>
          <p:txBody>
            <a:bodyPr/>
            <a:lstStyle/>
            <a:p>
              <a:endParaRPr lang="en-US"/>
            </a:p>
          </p:txBody>
        </p:sp>
      </p:grpSp>
      <p:grpSp>
        <p:nvGrpSpPr>
          <p:cNvPr id="14" name="Group 13">
            <a:extLst>
              <a:ext uri="{FF2B5EF4-FFF2-40B4-BE49-F238E27FC236}">
                <a16:creationId xmlns:a16="http://schemas.microsoft.com/office/drawing/2014/main" id="{C2405997-EB19-F311-E92A-22F19D10E098}"/>
              </a:ext>
            </a:extLst>
          </p:cNvPr>
          <p:cNvGrpSpPr>
            <a:grpSpLocks noChangeAspect="1"/>
          </p:cNvGrpSpPr>
          <p:nvPr/>
        </p:nvGrpSpPr>
        <p:grpSpPr>
          <a:xfrm>
            <a:off x="6374130" y="685801"/>
            <a:ext cx="4648200" cy="2788920"/>
            <a:chOff x="0" y="0"/>
            <a:chExt cx="6350000" cy="3810000"/>
          </a:xfrm>
        </p:grpSpPr>
        <p:sp>
          <p:nvSpPr>
            <p:cNvPr id="15" name="Freeform 5">
              <a:extLst>
                <a:ext uri="{FF2B5EF4-FFF2-40B4-BE49-F238E27FC236}">
                  <a16:creationId xmlns:a16="http://schemas.microsoft.com/office/drawing/2014/main" id="{30C8965E-1C67-1E65-BA91-F8F67CB95681}"/>
                </a:ext>
              </a:extLst>
            </p:cNvPr>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3"/>
              <a:stretch>
                <a:fillRect t="-5208" b="-5208"/>
              </a:stretch>
            </a:blipFill>
          </p:spPr>
          <p:txBody>
            <a:bodyPr/>
            <a:lstStyle/>
            <a:p>
              <a:endParaRPr lang="en-US"/>
            </a:p>
          </p:txBody>
        </p:sp>
      </p:grpSp>
      <p:pic>
        <p:nvPicPr>
          <p:cNvPr id="1026" name="Picture 2">
            <a:extLst>
              <a:ext uri="{FF2B5EF4-FFF2-40B4-BE49-F238E27FC236}">
                <a16:creationId xmlns:a16="http://schemas.microsoft.com/office/drawing/2014/main" id="{A25E8E40-8739-8980-A2B4-D11EC9B71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20" y="3604179"/>
            <a:ext cx="2073192" cy="2769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FCDAD6-AD68-6DD2-16C7-8D771DB0C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7437" y="3598113"/>
            <a:ext cx="2073192" cy="2769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419915-795E-2299-FC55-0A17BA7C0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4622" y="3604871"/>
            <a:ext cx="2172610" cy="27558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F8AE4F5-C792-7E80-DA51-F6C806AC7A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3577518"/>
            <a:ext cx="2073192" cy="2769140"/>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5">
            <a:extLst>
              <a:ext uri="{FF2B5EF4-FFF2-40B4-BE49-F238E27FC236}">
                <a16:creationId xmlns:a16="http://schemas.microsoft.com/office/drawing/2014/main" id="{17D2467B-8ABF-47F5-8DE5-54969BD9D59C}"/>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239501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13</a:t>
            </a:fld>
            <a:endParaRPr dirty="0"/>
          </a:p>
        </p:txBody>
      </p:sp>
      <p:sp>
        <p:nvSpPr>
          <p:cNvPr id="2" name="object 2"/>
          <p:cNvSpPr txBox="1">
            <a:spLocks noGrp="1"/>
          </p:cNvSpPr>
          <p:nvPr>
            <p:ph type="title"/>
          </p:nvPr>
        </p:nvSpPr>
        <p:spPr>
          <a:xfrm>
            <a:off x="4106417" y="61417"/>
            <a:ext cx="3980815" cy="514350"/>
          </a:xfrm>
          <a:prstGeom prst="rect">
            <a:avLst/>
          </a:prstGeom>
        </p:spPr>
        <p:txBody>
          <a:bodyPr vert="horz" wrap="square" lIns="0" tIns="13335" rIns="0" bIns="0" rtlCol="0">
            <a:spAutoFit/>
          </a:bodyPr>
          <a:lstStyle/>
          <a:p>
            <a:pPr marL="12700">
              <a:lnSpc>
                <a:spcPct val="100000"/>
              </a:lnSpc>
              <a:spcBef>
                <a:spcPts val="105"/>
              </a:spcBef>
            </a:pPr>
            <a:r>
              <a:rPr sz="3200" dirty="0"/>
              <a:t>Results</a:t>
            </a:r>
            <a:r>
              <a:rPr sz="3200" spc="-40" dirty="0"/>
              <a:t> </a:t>
            </a:r>
            <a:r>
              <a:rPr sz="3200" dirty="0"/>
              <a:t>and</a:t>
            </a:r>
            <a:r>
              <a:rPr sz="3200" spc="-40" dirty="0"/>
              <a:t> </a:t>
            </a:r>
            <a:r>
              <a:rPr sz="3200" dirty="0"/>
              <a:t>Discussion</a:t>
            </a:r>
          </a:p>
        </p:txBody>
      </p:sp>
      <p:sp>
        <p:nvSpPr>
          <p:cNvPr id="3" name="object 3"/>
          <p:cNvSpPr txBox="1"/>
          <p:nvPr/>
        </p:nvSpPr>
        <p:spPr>
          <a:xfrm>
            <a:off x="406400" y="1048003"/>
            <a:ext cx="8710930" cy="382156"/>
          </a:xfrm>
          <a:prstGeom prst="rect">
            <a:avLst/>
          </a:prstGeom>
        </p:spPr>
        <p:txBody>
          <a:bodyPr vert="horz" wrap="square" lIns="0" tIns="12700" rIns="0" bIns="0" rtlCol="0">
            <a:spAutoFit/>
          </a:bodyPr>
          <a:lstStyle/>
          <a:p>
            <a:pPr marL="12700">
              <a:lnSpc>
                <a:spcPct val="100000"/>
              </a:lnSpc>
              <a:spcBef>
                <a:spcPts val="100"/>
              </a:spcBef>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10" name="TextBox 9">
            <a:extLst>
              <a:ext uri="{FF2B5EF4-FFF2-40B4-BE49-F238E27FC236}">
                <a16:creationId xmlns:a16="http://schemas.microsoft.com/office/drawing/2014/main" id="{EE7FA607-532A-4B39-BC38-6DD4FDD4F899}"/>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sp>
        <p:nvSpPr>
          <p:cNvPr id="16" name="TextBox 15">
            <a:extLst>
              <a:ext uri="{FF2B5EF4-FFF2-40B4-BE49-F238E27FC236}">
                <a16:creationId xmlns:a16="http://schemas.microsoft.com/office/drawing/2014/main" id="{31AECDA5-CDF0-A90F-980F-D37478262F96}"/>
              </a:ext>
            </a:extLst>
          </p:cNvPr>
          <p:cNvSpPr txBox="1"/>
          <p:nvPr/>
        </p:nvSpPr>
        <p:spPr>
          <a:xfrm>
            <a:off x="3048000" y="3221680"/>
            <a:ext cx="6096000" cy="369332"/>
          </a:xfrm>
          <a:prstGeom prst="rect">
            <a:avLst/>
          </a:prstGeom>
          <a:noFill/>
        </p:spPr>
        <p:txBody>
          <a:bodyPr wrap="square">
            <a:spAutoFit/>
          </a:bodyPr>
          <a:lstStyle/>
          <a:p>
            <a:endParaRPr lang="en-IN" dirty="0"/>
          </a:p>
        </p:txBody>
      </p:sp>
      <p:sp>
        <p:nvSpPr>
          <p:cNvPr id="18" name="TextBox 17">
            <a:extLst>
              <a:ext uri="{FF2B5EF4-FFF2-40B4-BE49-F238E27FC236}">
                <a16:creationId xmlns:a16="http://schemas.microsoft.com/office/drawing/2014/main" id="{376F370C-A8BC-082C-403A-EE425472D00E}"/>
              </a:ext>
            </a:extLst>
          </p:cNvPr>
          <p:cNvSpPr txBox="1"/>
          <p:nvPr/>
        </p:nvSpPr>
        <p:spPr>
          <a:xfrm>
            <a:off x="3048000" y="3221680"/>
            <a:ext cx="6096000" cy="646331"/>
          </a:xfrm>
          <a:prstGeom prst="rect">
            <a:avLst/>
          </a:prstGeom>
          <a:noFill/>
        </p:spPr>
        <p:txBody>
          <a:bodyPr wrap="square">
            <a:spAutoFit/>
          </a:bodyPr>
          <a:lstStyle/>
          <a:p>
            <a:endParaRPr lang="en-IN" dirty="0"/>
          </a:p>
          <a:p>
            <a:endParaRPr lang="en-IN" dirty="0"/>
          </a:p>
        </p:txBody>
      </p:sp>
      <p:grpSp>
        <p:nvGrpSpPr>
          <p:cNvPr id="14" name="Group 13">
            <a:extLst>
              <a:ext uri="{FF2B5EF4-FFF2-40B4-BE49-F238E27FC236}">
                <a16:creationId xmlns:a16="http://schemas.microsoft.com/office/drawing/2014/main" id="{6D42EDEA-4039-6D17-378C-68381203C90A}"/>
              </a:ext>
            </a:extLst>
          </p:cNvPr>
          <p:cNvGrpSpPr/>
          <p:nvPr/>
        </p:nvGrpSpPr>
        <p:grpSpPr>
          <a:xfrm>
            <a:off x="1702542" y="1375507"/>
            <a:ext cx="360" cy="360"/>
            <a:chOff x="1702542" y="1375507"/>
            <a:chExt cx="360" cy="36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997593F2-A464-FAFC-158B-1900BCC84FCD}"/>
                    </a:ext>
                  </a:extLst>
                </p14:cNvPr>
                <p14:cNvContentPartPr/>
                <p14:nvPr/>
              </p14:nvContentPartPr>
              <p14:xfrm>
                <a:off x="1702542" y="1375507"/>
                <a:ext cx="360" cy="360"/>
              </p14:xfrm>
            </p:contentPart>
          </mc:Choice>
          <mc:Fallback xmlns="">
            <p:pic>
              <p:nvPicPr>
                <p:cNvPr id="12" name="Ink 11">
                  <a:extLst>
                    <a:ext uri="{FF2B5EF4-FFF2-40B4-BE49-F238E27FC236}">
                      <a16:creationId xmlns:a16="http://schemas.microsoft.com/office/drawing/2014/main" id="{997593F2-A464-FAFC-158B-1900BCC84FCD}"/>
                    </a:ext>
                  </a:extLst>
                </p:cNvPr>
                <p:cNvPicPr/>
                <p:nvPr/>
              </p:nvPicPr>
              <p:blipFill>
                <a:blip r:embed="rId3"/>
                <a:stretch>
                  <a:fillRect/>
                </a:stretch>
              </p:blipFill>
              <p:spPr>
                <a:xfrm>
                  <a:off x="1698222" y="137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830815FD-21D0-583F-0888-F07671294C96}"/>
                    </a:ext>
                  </a:extLst>
                </p14:cNvPr>
                <p14:cNvContentPartPr/>
                <p14:nvPr/>
              </p14:nvContentPartPr>
              <p14:xfrm>
                <a:off x="1702542" y="1375507"/>
                <a:ext cx="360" cy="360"/>
              </p14:xfrm>
            </p:contentPart>
          </mc:Choice>
          <mc:Fallback xmlns="">
            <p:pic>
              <p:nvPicPr>
                <p:cNvPr id="13" name="Ink 12">
                  <a:extLst>
                    <a:ext uri="{FF2B5EF4-FFF2-40B4-BE49-F238E27FC236}">
                      <a16:creationId xmlns:a16="http://schemas.microsoft.com/office/drawing/2014/main" id="{830815FD-21D0-583F-0888-F07671294C96}"/>
                    </a:ext>
                  </a:extLst>
                </p:cNvPr>
                <p:cNvPicPr/>
                <p:nvPr/>
              </p:nvPicPr>
              <p:blipFill>
                <a:blip r:embed="rId3"/>
                <a:stretch>
                  <a:fillRect/>
                </a:stretch>
              </p:blipFill>
              <p:spPr>
                <a:xfrm>
                  <a:off x="1698222" y="1371187"/>
                  <a:ext cx="9000" cy="9000"/>
                </a:xfrm>
                <a:prstGeom prst="rect">
                  <a:avLst/>
                </a:prstGeom>
              </p:spPr>
            </p:pic>
          </mc:Fallback>
        </mc:AlternateContent>
      </p:grpSp>
      <p:graphicFrame>
        <p:nvGraphicFramePr>
          <p:cNvPr id="8" name="Table 8">
            <a:extLst>
              <a:ext uri="{FF2B5EF4-FFF2-40B4-BE49-F238E27FC236}">
                <a16:creationId xmlns:a16="http://schemas.microsoft.com/office/drawing/2014/main" id="{E2E6C82B-D822-5422-F25A-08A2E97D1E13}"/>
              </a:ext>
            </a:extLst>
          </p:cNvPr>
          <p:cNvGraphicFramePr>
            <a:graphicFrameLocks noGrp="1"/>
          </p:cNvGraphicFramePr>
          <p:nvPr>
            <p:extLst>
              <p:ext uri="{D42A27DB-BD31-4B8C-83A1-F6EECF244321}">
                <p14:modId xmlns:p14="http://schemas.microsoft.com/office/powerpoint/2010/main" val="628881324"/>
              </p:ext>
            </p:extLst>
          </p:nvPr>
        </p:nvGraphicFramePr>
        <p:xfrm>
          <a:off x="457200" y="533400"/>
          <a:ext cx="11353796" cy="5105400"/>
        </p:xfrm>
        <a:graphic>
          <a:graphicData uri="http://schemas.openxmlformats.org/drawingml/2006/table">
            <a:tbl>
              <a:tblPr firstRow="1" bandRow="1">
                <a:tableStyleId>{5C22544A-7EE6-4342-B048-85BDC9FD1C3A}</a:tableStyleId>
              </a:tblPr>
              <a:tblGrid>
                <a:gridCol w="1559588">
                  <a:extLst>
                    <a:ext uri="{9D8B030D-6E8A-4147-A177-3AD203B41FA5}">
                      <a16:colId xmlns:a16="http://schemas.microsoft.com/office/drawing/2014/main" val="2331247708"/>
                    </a:ext>
                  </a:extLst>
                </a:gridCol>
                <a:gridCol w="1632368">
                  <a:extLst>
                    <a:ext uri="{9D8B030D-6E8A-4147-A177-3AD203B41FA5}">
                      <a16:colId xmlns:a16="http://schemas.microsoft.com/office/drawing/2014/main" val="3943397448"/>
                    </a:ext>
                  </a:extLst>
                </a:gridCol>
                <a:gridCol w="1632368">
                  <a:extLst>
                    <a:ext uri="{9D8B030D-6E8A-4147-A177-3AD203B41FA5}">
                      <a16:colId xmlns:a16="http://schemas.microsoft.com/office/drawing/2014/main" val="430338983"/>
                    </a:ext>
                  </a:extLst>
                </a:gridCol>
                <a:gridCol w="1632368">
                  <a:extLst>
                    <a:ext uri="{9D8B030D-6E8A-4147-A177-3AD203B41FA5}">
                      <a16:colId xmlns:a16="http://schemas.microsoft.com/office/drawing/2014/main" val="3868072934"/>
                    </a:ext>
                  </a:extLst>
                </a:gridCol>
                <a:gridCol w="1632368">
                  <a:extLst>
                    <a:ext uri="{9D8B030D-6E8A-4147-A177-3AD203B41FA5}">
                      <a16:colId xmlns:a16="http://schemas.microsoft.com/office/drawing/2014/main" val="3683128411"/>
                    </a:ext>
                  </a:extLst>
                </a:gridCol>
                <a:gridCol w="1632368">
                  <a:extLst>
                    <a:ext uri="{9D8B030D-6E8A-4147-A177-3AD203B41FA5}">
                      <a16:colId xmlns:a16="http://schemas.microsoft.com/office/drawing/2014/main" val="878936205"/>
                    </a:ext>
                  </a:extLst>
                </a:gridCol>
                <a:gridCol w="1632368">
                  <a:extLst>
                    <a:ext uri="{9D8B030D-6E8A-4147-A177-3AD203B41FA5}">
                      <a16:colId xmlns:a16="http://schemas.microsoft.com/office/drawing/2014/main" val="408176246"/>
                    </a:ext>
                  </a:extLst>
                </a:gridCol>
              </a:tblGrid>
              <a:tr h="942206">
                <a:tc>
                  <a:txBody>
                    <a:bodyPr/>
                    <a:lstStyle/>
                    <a:p>
                      <a:r>
                        <a:rPr lang="en-IN" dirty="0"/>
                        <a:t>PARAMETER</a:t>
                      </a:r>
                    </a:p>
                  </a:txBody>
                  <a:tcPr/>
                </a:tc>
                <a:tc>
                  <a:txBody>
                    <a:bodyPr/>
                    <a:lstStyle/>
                    <a:p>
                      <a:r>
                        <a:rPr lang="en-IN" dirty="0"/>
                        <a:t>INLET 1 </a:t>
                      </a:r>
                    </a:p>
                  </a:txBody>
                  <a:tcPr/>
                </a:tc>
                <a:tc>
                  <a:txBody>
                    <a:bodyPr/>
                    <a:lstStyle/>
                    <a:p>
                      <a:r>
                        <a:rPr lang="en-IN" dirty="0"/>
                        <a:t>INLET 2</a:t>
                      </a:r>
                    </a:p>
                  </a:txBody>
                  <a:tcPr/>
                </a:tc>
                <a:tc>
                  <a:txBody>
                    <a:bodyPr/>
                    <a:lstStyle/>
                    <a:p>
                      <a:r>
                        <a:rPr lang="en-IN" dirty="0"/>
                        <a:t>INLET 3</a:t>
                      </a:r>
                    </a:p>
                  </a:txBody>
                  <a:tcPr/>
                </a:tc>
                <a:tc>
                  <a:txBody>
                    <a:bodyPr/>
                    <a:lstStyle/>
                    <a:p>
                      <a:r>
                        <a:rPr lang="en-IN" dirty="0"/>
                        <a:t>OUTLET</a:t>
                      </a:r>
                    </a:p>
                  </a:txBody>
                  <a:tcPr/>
                </a:tc>
                <a:tc>
                  <a:txBody>
                    <a:bodyPr/>
                    <a:lstStyle/>
                    <a:p>
                      <a:r>
                        <a:rPr lang="en-IN" dirty="0"/>
                        <a:t>DESIRABLE (FOR DRINKING)</a:t>
                      </a:r>
                    </a:p>
                  </a:txBody>
                  <a:tcPr/>
                </a:tc>
                <a:tc>
                  <a:txBody>
                    <a:bodyPr/>
                    <a:lstStyle/>
                    <a:p>
                      <a:r>
                        <a:rPr lang="en-US" dirty="0"/>
                        <a:t>TOXIC (FOR AQUATIC LIFE)</a:t>
                      </a:r>
                      <a:endParaRPr lang="en-IN" dirty="0"/>
                    </a:p>
                  </a:txBody>
                  <a:tcPr/>
                </a:tc>
                <a:extLst>
                  <a:ext uri="{0D108BD9-81ED-4DB2-BD59-A6C34878D82A}">
                    <a16:rowId xmlns:a16="http://schemas.microsoft.com/office/drawing/2014/main" val="3236431550"/>
                  </a:ext>
                </a:extLst>
              </a:tr>
              <a:tr h="514490">
                <a:tc>
                  <a:txBody>
                    <a:bodyPr/>
                    <a:lstStyle/>
                    <a:p>
                      <a:r>
                        <a:rPr lang="en-IN" sz="1600" dirty="0"/>
                        <a:t>PH</a:t>
                      </a:r>
                    </a:p>
                  </a:txBody>
                  <a:tcPr/>
                </a:tc>
                <a:tc>
                  <a:txBody>
                    <a:bodyPr/>
                    <a:lstStyle/>
                    <a:p>
                      <a:r>
                        <a:rPr lang="en-IN" dirty="0"/>
                        <a:t>9</a:t>
                      </a:r>
                    </a:p>
                  </a:txBody>
                  <a:tcPr/>
                </a:tc>
                <a:tc>
                  <a:txBody>
                    <a:bodyPr/>
                    <a:lstStyle/>
                    <a:p>
                      <a:r>
                        <a:rPr lang="en-IN" dirty="0"/>
                        <a:t>8.5</a:t>
                      </a:r>
                    </a:p>
                  </a:txBody>
                  <a:tcPr/>
                </a:tc>
                <a:tc>
                  <a:txBody>
                    <a:bodyPr/>
                    <a:lstStyle/>
                    <a:p>
                      <a:r>
                        <a:rPr lang="en-IN" dirty="0"/>
                        <a:t>7</a:t>
                      </a:r>
                    </a:p>
                  </a:txBody>
                  <a:tcPr/>
                </a:tc>
                <a:tc>
                  <a:txBody>
                    <a:bodyPr/>
                    <a:lstStyle/>
                    <a:p>
                      <a:r>
                        <a:rPr lang="en-IN" dirty="0"/>
                        <a:t>8</a:t>
                      </a:r>
                    </a:p>
                  </a:txBody>
                  <a:tcPr/>
                </a:tc>
                <a:tc>
                  <a:txBody>
                    <a:bodyPr/>
                    <a:lstStyle/>
                    <a:p>
                      <a:r>
                        <a:rPr lang="en-US" dirty="0"/>
                        <a:t>6.5</a:t>
                      </a:r>
                      <a:endParaRPr lang="en-IN" dirty="0"/>
                    </a:p>
                  </a:txBody>
                  <a:tcPr/>
                </a:tc>
                <a:tc>
                  <a:txBody>
                    <a:bodyPr/>
                    <a:lstStyle/>
                    <a:p>
                      <a:r>
                        <a:rPr lang="en-US" dirty="0"/>
                        <a:t>&lt;4 or &gt;11</a:t>
                      </a:r>
                      <a:endParaRPr lang="en-IN" dirty="0"/>
                    </a:p>
                  </a:txBody>
                  <a:tcPr/>
                </a:tc>
                <a:extLst>
                  <a:ext uri="{0D108BD9-81ED-4DB2-BD59-A6C34878D82A}">
                    <a16:rowId xmlns:a16="http://schemas.microsoft.com/office/drawing/2014/main" val="1847699954"/>
                  </a:ext>
                </a:extLst>
              </a:tr>
              <a:tr h="440129">
                <a:tc>
                  <a:txBody>
                    <a:bodyPr/>
                    <a:lstStyle/>
                    <a:p>
                      <a:r>
                        <a:rPr lang="en-IN" sz="1600" dirty="0"/>
                        <a:t>TDS (mg/l)</a:t>
                      </a:r>
                    </a:p>
                  </a:txBody>
                  <a:tcPr/>
                </a:tc>
                <a:tc>
                  <a:txBody>
                    <a:bodyPr/>
                    <a:lstStyle/>
                    <a:p>
                      <a:r>
                        <a:rPr lang="en-IN" dirty="0">
                          <a:solidFill>
                            <a:srgbClr val="FF0000"/>
                          </a:solidFill>
                        </a:rPr>
                        <a:t>462</a:t>
                      </a:r>
                    </a:p>
                  </a:txBody>
                  <a:tcPr/>
                </a:tc>
                <a:tc>
                  <a:txBody>
                    <a:bodyPr/>
                    <a:lstStyle/>
                    <a:p>
                      <a:r>
                        <a:rPr lang="en-IN" dirty="0">
                          <a:solidFill>
                            <a:srgbClr val="FF0000"/>
                          </a:solidFill>
                        </a:rPr>
                        <a:t>420</a:t>
                      </a:r>
                    </a:p>
                  </a:txBody>
                  <a:tcPr/>
                </a:tc>
                <a:tc>
                  <a:txBody>
                    <a:bodyPr/>
                    <a:lstStyle/>
                    <a:p>
                      <a:r>
                        <a:rPr lang="en-IN" dirty="0">
                          <a:solidFill>
                            <a:srgbClr val="FF0000"/>
                          </a:solidFill>
                        </a:rPr>
                        <a:t>294</a:t>
                      </a:r>
                    </a:p>
                  </a:txBody>
                  <a:tcPr/>
                </a:tc>
                <a:tc>
                  <a:txBody>
                    <a:bodyPr/>
                    <a:lstStyle/>
                    <a:p>
                      <a:r>
                        <a:rPr lang="en-IN" dirty="0">
                          <a:solidFill>
                            <a:srgbClr val="FF0000"/>
                          </a:solidFill>
                        </a:rPr>
                        <a:t>294</a:t>
                      </a:r>
                    </a:p>
                  </a:txBody>
                  <a:tcPr/>
                </a:tc>
                <a:tc>
                  <a:txBody>
                    <a:bodyPr/>
                    <a:lstStyle/>
                    <a:p>
                      <a:r>
                        <a:rPr lang="en-US" dirty="0"/>
                        <a:t>50 – 150</a:t>
                      </a:r>
                      <a:endParaRPr lang="en-IN"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&gt;600</a:t>
                      </a:r>
                      <a:endParaRPr lang="en-IN" dirty="0"/>
                    </a:p>
                  </a:txBody>
                  <a:tcPr/>
                </a:tc>
                <a:extLst>
                  <a:ext uri="{0D108BD9-81ED-4DB2-BD59-A6C34878D82A}">
                    <a16:rowId xmlns:a16="http://schemas.microsoft.com/office/drawing/2014/main" val="1772774823"/>
                  </a:ext>
                </a:extLst>
              </a:tr>
              <a:tr h="440129">
                <a:tc>
                  <a:txBody>
                    <a:bodyPr/>
                    <a:lstStyle/>
                    <a:p>
                      <a:r>
                        <a:rPr lang="en-IN" sz="1600" dirty="0"/>
                        <a:t>TURBIDITY(NTU)</a:t>
                      </a:r>
                    </a:p>
                  </a:txBody>
                  <a:tcPr/>
                </a:tc>
                <a:tc>
                  <a:txBody>
                    <a:bodyPr/>
                    <a:lstStyle/>
                    <a:p>
                      <a:r>
                        <a:rPr lang="en-IN" dirty="0">
                          <a:solidFill>
                            <a:srgbClr val="FF0000"/>
                          </a:solidFill>
                        </a:rPr>
                        <a:t>100</a:t>
                      </a:r>
                    </a:p>
                  </a:txBody>
                  <a:tcPr/>
                </a:tc>
                <a:tc>
                  <a:txBody>
                    <a:bodyPr/>
                    <a:lstStyle/>
                    <a:p>
                      <a:r>
                        <a:rPr lang="en-IN" dirty="0">
                          <a:solidFill>
                            <a:srgbClr val="FF0000"/>
                          </a:solidFill>
                        </a:rPr>
                        <a:t>90</a:t>
                      </a:r>
                    </a:p>
                  </a:txBody>
                  <a:tcPr/>
                </a:tc>
                <a:tc>
                  <a:txBody>
                    <a:bodyPr/>
                    <a:lstStyle/>
                    <a:p>
                      <a:r>
                        <a:rPr lang="en-IN" dirty="0">
                          <a:solidFill>
                            <a:srgbClr val="FF0000"/>
                          </a:solidFill>
                        </a:rPr>
                        <a:t>40</a:t>
                      </a:r>
                    </a:p>
                  </a:txBody>
                  <a:tcPr/>
                </a:tc>
                <a:tc>
                  <a:txBody>
                    <a:bodyPr/>
                    <a:lstStyle/>
                    <a:p>
                      <a:r>
                        <a:rPr lang="en-IN" dirty="0">
                          <a:solidFill>
                            <a:srgbClr val="FF0000"/>
                          </a:solidFill>
                        </a:rPr>
                        <a:t>30</a:t>
                      </a:r>
                    </a:p>
                  </a:txBody>
                  <a:tcPr/>
                </a:tc>
                <a:tc>
                  <a:txBody>
                    <a:bodyPr/>
                    <a:lstStyle/>
                    <a:p>
                      <a:r>
                        <a:rPr lang="en-US" dirty="0"/>
                        <a:t>5</a:t>
                      </a:r>
                      <a:endParaRPr lang="en-IN" dirty="0"/>
                    </a:p>
                  </a:txBody>
                  <a:tcPr/>
                </a:tc>
                <a:tc>
                  <a:txBody>
                    <a:bodyPr/>
                    <a:lstStyle/>
                    <a:p>
                      <a:r>
                        <a:rPr lang="en-US" dirty="0"/>
                        <a:t>&gt;50</a:t>
                      </a:r>
                      <a:endParaRPr lang="en-IN" dirty="0"/>
                    </a:p>
                  </a:txBody>
                  <a:tcPr/>
                </a:tc>
                <a:extLst>
                  <a:ext uri="{0D108BD9-81ED-4DB2-BD59-A6C34878D82A}">
                    <a16:rowId xmlns:a16="http://schemas.microsoft.com/office/drawing/2014/main" val="1792167248"/>
                  </a:ext>
                </a:extLst>
              </a:tr>
              <a:tr h="558646">
                <a:tc>
                  <a:txBody>
                    <a:bodyPr/>
                    <a:lstStyle/>
                    <a:p>
                      <a:r>
                        <a:rPr lang="en-IN" sz="1600" dirty="0"/>
                        <a:t>AMMONIA (mg/l)</a:t>
                      </a:r>
                    </a:p>
                  </a:txBody>
                  <a:tcPr/>
                </a:tc>
                <a:tc>
                  <a:txBody>
                    <a:bodyPr/>
                    <a:lstStyle/>
                    <a:p>
                      <a:r>
                        <a:rPr lang="en-IN" dirty="0">
                          <a:solidFill>
                            <a:srgbClr val="FF0000"/>
                          </a:solidFill>
                        </a:rPr>
                        <a:t>1.0</a:t>
                      </a:r>
                    </a:p>
                  </a:txBody>
                  <a:tcPr/>
                </a:tc>
                <a:tc>
                  <a:txBody>
                    <a:bodyPr/>
                    <a:lstStyle/>
                    <a:p>
                      <a:r>
                        <a:rPr lang="en-IN" dirty="0">
                          <a:solidFill>
                            <a:srgbClr val="FF0000"/>
                          </a:solidFill>
                        </a:rPr>
                        <a:t>0.5</a:t>
                      </a:r>
                    </a:p>
                  </a:txBody>
                  <a:tcPr/>
                </a:tc>
                <a:tc>
                  <a:txBody>
                    <a:bodyPr/>
                    <a:lstStyle/>
                    <a:p>
                      <a:r>
                        <a:rPr lang="en-IN" dirty="0"/>
                        <a:t>0.3</a:t>
                      </a:r>
                    </a:p>
                  </a:txBody>
                  <a:tcPr/>
                </a:tc>
                <a:tc>
                  <a:txBody>
                    <a:bodyPr/>
                    <a:lstStyle/>
                    <a:p>
                      <a:r>
                        <a:rPr lang="en-IN" dirty="0"/>
                        <a:t>0 – 0.1</a:t>
                      </a:r>
                    </a:p>
                  </a:txBody>
                  <a:tcPr/>
                </a:tc>
                <a:tc>
                  <a:txBody>
                    <a:bodyPr/>
                    <a:lstStyle/>
                    <a:p>
                      <a:r>
                        <a:rPr lang="en-US" dirty="0"/>
                        <a:t>0.4</a:t>
                      </a:r>
                      <a:endParaRPr lang="en-IN" dirty="0"/>
                    </a:p>
                  </a:txBody>
                  <a:tcPr/>
                </a:tc>
                <a:tc>
                  <a:txBody>
                    <a:bodyPr/>
                    <a:lstStyle/>
                    <a:p>
                      <a:r>
                        <a:rPr lang="en-US" dirty="0"/>
                        <a:t>2.0</a:t>
                      </a:r>
                      <a:endParaRPr lang="en-IN" dirty="0"/>
                    </a:p>
                  </a:txBody>
                  <a:tcPr/>
                </a:tc>
                <a:extLst>
                  <a:ext uri="{0D108BD9-81ED-4DB2-BD59-A6C34878D82A}">
                    <a16:rowId xmlns:a16="http://schemas.microsoft.com/office/drawing/2014/main" val="2860461776"/>
                  </a:ext>
                </a:extLst>
              </a:tr>
              <a:tr h="440129">
                <a:tc>
                  <a:txBody>
                    <a:bodyPr/>
                    <a:lstStyle/>
                    <a:p>
                      <a:r>
                        <a:rPr lang="en-IN" sz="1600" dirty="0"/>
                        <a:t>NITRATE(mg/l)</a:t>
                      </a:r>
                    </a:p>
                  </a:txBody>
                  <a:tcPr/>
                </a:tc>
                <a:tc>
                  <a:txBody>
                    <a:bodyPr/>
                    <a:lstStyle/>
                    <a:p>
                      <a:r>
                        <a:rPr lang="en-IN" dirty="0">
                          <a:solidFill>
                            <a:srgbClr val="FF0000"/>
                          </a:solidFill>
                        </a:rPr>
                        <a:t>17</a:t>
                      </a:r>
                    </a:p>
                  </a:txBody>
                  <a:tcPr/>
                </a:tc>
                <a:tc>
                  <a:txBody>
                    <a:bodyPr/>
                    <a:lstStyle/>
                    <a:p>
                      <a:r>
                        <a:rPr lang="en-IN" dirty="0">
                          <a:solidFill>
                            <a:srgbClr val="FF0000"/>
                          </a:solidFill>
                        </a:rPr>
                        <a:t>20</a:t>
                      </a:r>
                    </a:p>
                  </a:txBody>
                  <a:tcPr/>
                </a:tc>
                <a:tc>
                  <a:txBody>
                    <a:bodyPr/>
                    <a:lstStyle/>
                    <a:p>
                      <a:r>
                        <a:rPr lang="en-IN" dirty="0"/>
                        <a:t>4</a:t>
                      </a:r>
                    </a:p>
                  </a:txBody>
                  <a:tcPr/>
                </a:tc>
                <a:tc>
                  <a:txBody>
                    <a:bodyPr/>
                    <a:lstStyle/>
                    <a:p>
                      <a:r>
                        <a:rPr lang="en-IN" dirty="0"/>
                        <a:t>6</a:t>
                      </a:r>
                    </a:p>
                  </a:txBody>
                  <a:tcPr/>
                </a:tc>
                <a:tc>
                  <a:txBody>
                    <a:bodyPr/>
                    <a:lstStyle/>
                    <a:p>
                      <a:r>
                        <a:rPr lang="en-US" dirty="0"/>
                        <a:t>10</a:t>
                      </a:r>
                      <a:endParaRPr lang="en-IN" dirty="0"/>
                    </a:p>
                  </a:txBody>
                  <a:tcPr/>
                </a:tc>
                <a:tc>
                  <a:txBody>
                    <a:bodyPr/>
                    <a:lstStyle/>
                    <a:p>
                      <a:r>
                        <a:rPr lang="en-US" sz="1800" dirty="0"/>
                        <a:t>&gt;</a:t>
                      </a:r>
                      <a:r>
                        <a:rPr lang="en-IN" sz="1800" dirty="0"/>
                        <a:t>40</a:t>
                      </a:r>
                    </a:p>
                  </a:txBody>
                  <a:tcPr/>
                </a:tc>
                <a:extLst>
                  <a:ext uri="{0D108BD9-81ED-4DB2-BD59-A6C34878D82A}">
                    <a16:rowId xmlns:a16="http://schemas.microsoft.com/office/drawing/2014/main" val="1717519815"/>
                  </a:ext>
                </a:extLst>
              </a:tr>
              <a:tr h="377597">
                <a:tc>
                  <a:txBody>
                    <a:bodyPr/>
                    <a:lstStyle/>
                    <a:p>
                      <a:r>
                        <a:rPr lang="en-IN" sz="1600" dirty="0"/>
                        <a:t>FLUORIDE(mg/l)</a:t>
                      </a:r>
                    </a:p>
                  </a:txBody>
                  <a:tcPr/>
                </a:tc>
                <a:tc>
                  <a:txBody>
                    <a:bodyPr/>
                    <a:lstStyle/>
                    <a:p>
                      <a:r>
                        <a:rPr lang="en-US" dirty="0">
                          <a:solidFill>
                            <a:srgbClr val="FF0000"/>
                          </a:solidFill>
                        </a:rPr>
                        <a:t>1.4</a:t>
                      </a:r>
                      <a:endParaRPr lang="en-IN" dirty="0">
                        <a:solidFill>
                          <a:srgbClr val="FF0000"/>
                        </a:solidFill>
                      </a:endParaRPr>
                    </a:p>
                  </a:txBody>
                  <a:tcPr/>
                </a:tc>
                <a:tc>
                  <a:txBody>
                    <a:bodyPr/>
                    <a:lstStyle/>
                    <a:p>
                      <a:r>
                        <a:rPr lang="en-US" dirty="0">
                          <a:solidFill>
                            <a:srgbClr val="FF0000"/>
                          </a:solidFill>
                        </a:rPr>
                        <a:t>1.9</a:t>
                      </a:r>
                      <a:endParaRPr lang="en-IN" dirty="0">
                        <a:solidFill>
                          <a:srgbClr val="FF0000"/>
                        </a:solidFill>
                      </a:endParaRPr>
                    </a:p>
                  </a:txBody>
                  <a:tcPr/>
                </a:tc>
                <a:tc>
                  <a:txBody>
                    <a:bodyPr/>
                    <a:lstStyle/>
                    <a:p>
                      <a:r>
                        <a:rPr lang="en-US" dirty="0"/>
                        <a:t>0.6</a:t>
                      </a:r>
                      <a:endParaRPr lang="en-IN" dirty="0"/>
                    </a:p>
                  </a:txBody>
                  <a:tcPr/>
                </a:tc>
                <a:tc>
                  <a:txBody>
                    <a:bodyPr/>
                    <a:lstStyle/>
                    <a:p>
                      <a:r>
                        <a:rPr lang="en-US" dirty="0">
                          <a:solidFill>
                            <a:srgbClr val="FF0000"/>
                          </a:solidFill>
                        </a:rPr>
                        <a:t>1.5</a:t>
                      </a:r>
                      <a:endParaRPr lang="en-IN" dirty="0">
                        <a:solidFill>
                          <a:srgbClr val="FF0000"/>
                        </a:solidFill>
                      </a:endParaRPr>
                    </a:p>
                  </a:txBody>
                  <a:tcPr/>
                </a:tc>
                <a:tc>
                  <a:txBody>
                    <a:bodyPr/>
                    <a:lstStyle/>
                    <a:p>
                      <a:r>
                        <a:rPr lang="en-US" dirty="0"/>
                        <a:t>1.0</a:t>
                      </a:r>
                      <a:endParaRPr lang="en-IN" dirty="0"/>
                    </a:p>
                  </a:txBody>
                  <a:tcPr/>
                </a:tc>
                <a:tc>
                  <a:txBody>
                    <a:bodyPr/>
                    <a:lstStyle/>
                    <a:p>
                      <a:r>
                        <a:rPr lang="en-IN" sz="1800" dirty="0"/>
                        <a:t>4.6</a:t>
                      </a:r>
                    </a:p>
                  </a:txBody>
                  <a:tcPr/>
                </a:tc>
                <a:extLst>
                  <a:ext uri="{0D108BD9-81ED-4DB2-BD59-A6C34878D82A}">
                    <a16:rowId xmlns:a16="http://schemas.microsoft.com/office/drawing/2014/main" val="729699918"/>
                  </a:ext>
                </a:extLst>
              </a:tr>
              <a:tr h="440129">
                <a:tc>
                  <a:txBody>
                    <a:bodyPr/>
                    <a:lstStyle/>
                    <a:p>
                      <a:r>
                        <a:rPr lang="en-IN" sz="1600" dirty="0"/>
                        <a:t>IRON(mg/l)</a:t>
                      </a:r>
                    </a:p>
                  </a:txBody>
                  <a:tcPr/>
                </a:tc>
                <a:tc>
                  <a:txBody>
                    <a:bodyPr/>
                    <a:lstStyle/>
                    <a:p>
                      <a:r>
                        <a:rPr lang="en-IN" dirty="0">
                          <a:solidFill>
                            <a:srgbClr val="FF0000"/>
                          </a:solidFill>
                        </a:rPr>
                        <a:t>1.0</a:t>
                      </a:r>
                    </a:p>
                  </a:txBody>
                  <a:tcPr/>
                </a:tc>
                <a:tc>
                  <a:txBody>
                    <a:bodyPr/>
                    <a:lstStyle/>
                    <a:p>
                      <a:r>
                        <a:rPr lang="en-IN" dirty="0"/>
                        <a:t>ND</a:t>
                      </a:r>
                    </a:p>
                  </a:txBody>
                  <a:tcPr/>
                </a:tc>
                <a:tc>
                  <a:txBody>
                    <a:bodyPr/>
                    <a:lstStyle/>
                    <a:p>
                      <a:r>
                        <a:rPr lang="en-IN" dirty="0"/>
                        <a:t>ND</a:t>
                      </a:r>
                    </a:p>
                  </a:txBody>
                  <a:tcPr/>
                </a:tc>
                <a:tc>
                  <a:txBody>
                    <a:bodyPr/>
                    <a:lstStyle/>
                    <a:p>
                      <a:r>
                        <a:rPr lang="en-IN" dirty="0"/>
                        <a:t>ND</a:t>
                      </a:r>
                    </a:p>
                  </a:txBody>
                  <a:tcPr/>
                </a:tc>
                <a:tc>
                  <a:txBody>
                    <a:bodyPr/>
                    <a:lstStyle/>
                    <a:p>
                      <a:r>
                        <a:rPr lang="en-US" dirty="0"/>
                        <a:t>0.3</a:t>
                      </a:r>
                      <a:endParaRPr lang="en-IN" dirty="0"/>
                    </a:p>
                  </a:txBody>
                  <a:tcPr/>
                </a:tc>
                <a:tc>
                  <a:txBody>
                    <a:bodyPr/>
                    <a:lstStyle/>
                    <a:p>
                      <a:r>
                        <a:rPr lang="en-US" dirty="0"/>
                        <a:t>&gt;3</a:t>
                      </a:r>
                      <a:endParaRPr lang="en-IN" dirty="0"/>
                    </a:p>
                  </a:txBody>
                  <a:tcPr/>
                </a:tc>
                <a:extLst>
                  <a:ext uri="{0D108BD9-81ED-4DB2-BD59-A6C34878D82A}">
                    <a16:rowId xmlns:a16="http://schemas.microsoft.com/office/drawing/2014/main" val="2740879438"/>
                  </a:ext>
                </a:extLst>
              </a:tr>
              <a:tr h="474271">
                <a:tc>
                  <a:txBody>
                    <a:bodyPr/>
                    <a:lstStyle/>
                    <a:p>
                      <a:r>
                        <a:rPr lang="en-IN" sz="1600" dirty="0"/>
                        <a:t>CHLORIDE(mg/l)</a:t>
                      </a:r>
                    </a:p>
                  </a:txBody>
                  <a:tcPr/>
                </a:tc>
                <a:tc>
                  <a:txBody>
                    <a:bodyPr/>
                    <a:lstStyle/>
                    <a:p>
                      <a:r>
                        <a:rPr lang="en-US" dirty="0"/>
                        <a:t>117.2</a:t>
                      </a:r>
                      <a:endParaRPr lang="en-IN" dirty="0"/>
                    </a:p>
                  </a:txBody>
                  <a:tcPr/>
                </a:tc>
                <a:tc>
                  <a:txBody>
                    <a:bodyPr/>
                    <a:lstStyle/>
                    <a:p>
                      <a:r>
                        <a:rPr lang="en-US" dirty="0"/>
                        <a:t>106.3</a:t>
                      </a:r>
                      <a:endParaRPr lang="en-IN" dirty="0"/>
                    </a:p>
                  </a:txBody>
                  <a:tcPr/>
                </a:tc>
                <a:tc>
                  <a:txBody>
                    <a:bodyPr/>
                    <a:lstStyle/>
                    <a:p>
                      <a:r>
                        <a:rPr lang="en-US" dirty="0"/>
                        <a:t>106.3</a:t>
                      </a:r>
                      <a:endParaRPr lang="en-IN" dirty="0"/>
                    </a:p>
                  </a:txBody>
                  <a:tcPr/>
                </a:tc>
                <a:tc>
                  <a:txBody>
                    <a:bodyPr/>
                    <a:lstStyle/>
                    <a:p>
                      <a:r>
                        <a:rPr lang="en-US" dirty="0"/>
                        <a:t>141.8</a:t>
                      </a:r>
                      <a:endParaRPr lang="en-IN" dirty="0"/>
                    </a:p>
                  </a:txBody>
                  <a:tcPr/>
                </a:tc>
                <a:tc>
                  <a:txBody>
                    <a:bodyPr/>
                    <a:lstStyle/>
                    <a:p>
                      <a:r>
                        <a:rPr lang="en-US" dirty="0"/>
                        <a:t>250</a:t>
                      </a:r>
                      <a:endParaRPr lang="en-IN" dirty="0"/>
                    </a:p>
                  </a:txBody>
                  <a:tcPr/>
                </a:tc>
                <a:tc>
                  <a:txBody>
                    <a:bodyPr/>
                    <a:lstStyle/>
                    <a:p>
                      <a:r>
                        <a:rPr lang="en-US" dirty="0"/>
                        <a:t>&gt;250</a:t>
                      </a:r>
                      <a:endParaRPr lang="en-IN" dirty="0"/>
                    </a:p>
                  </a:txBody>
                  <a:tcPr/>
                </a:tc>
                <a:extLst>
                  <a:ext uri="{0D108BD9-81ED-4DB2-BD59-A6C34878D82A}">
                    <a16:rowId xmlns:a16="http://schemas.microsoft.com/office/drawing/2014/main" val="3194211782"/>
                  </a:ext>
                </a:extLst>
              </a:tr>
              <a:tr h="457200">
                <a:tc>
                  <a:txBody>
                    <a:bodyPr/>
                    <a:lstStyle/>
                    <a:p>
                      <a:r>
                        <a:rPr lang="en-US" sz="1600" dirty="0"/>
                        <a:t>DO(mg/l)</a:t>
                      </a:r>
                      <a:endParaRPr lang="en-IN" sz="1600" dirty="0"/>
                    </a:p>
                  </a:txBody>
                  <a:tcPr/>
                </a:tc>
                <a:tc>
                  <a:txBody>
                    <a:bodyPr/>
                    <a:lstStyle/>
                    <a:p>
                      <a:endParaRPr lang="en-IN" dirty="0"/>
                    </a:p>
                  </a:txBody>
                  <a:tcPr/>
                </a:tc>
                <a:tc>
                  <a:txBody>
                    <a:bodyPr/>
                    <a:lstStyle/>
                    <a:p>
                      <a:endParaRPr lang="en-IN" dirty="0"/>
                    </a:p>
                  </a:txBody>
                  <a:tcPr/>
                </a:tc>
                <a:tc>
                  <a:txBody>
                    <a:bodyPr/>
                    <a:lstStyle/>
                    <a:p>
                      <a:r>
                        <a:rPr lang="en-US" dirty="0"/>
                        <a:t>5.18</a:t>
                      </a:r>
                      <a:endParaRPr lang="en-IN" dirty="0"/>
                    </a:p>
                  </a:txBody>
                  <a:tcPr/>
                </a:tc>
                <a:tc>
                  <a:txBody>
                    <a:bodyPr/>
                    <a:lstStyle/>
                    <a:p>
                      <a:endParaRPr lang="en-IN" dirty="0"/>
                    </a:p>
                  </a:txBody>
                  <a:tcPr/>
                </a:tc>
                <a:tc>
                  <a:txBody>
                    <a:bodyPr/>
                    <a:lstStyle/>
                    <a:p>
                      <a:r>
                        <a:rPr lang="en-US" dirty="0"/>
                        <a:t>5</a:t>
                      </a:r>
                      <a:endParaRPr lang="en-IN" dirty="0"/>
                    </a:p>
                  </a:txBody>
                  <a:tcPr/>
                </a:tc>
                <a:tc>
                  <a:txBody>
                    <a:bodyPr/>
                    <a:lstStyle/>
                    <a:p>
                      <a:r>
                        <a:rPr lang="en-US" dirty="0"/>
                        <a:t>&lt;5</a:t>
                      </a:r>
                      <a:endParaRPr lang="en-IN" dirty="0"/>
                    </a:p>
                  </a:txBody>
                  <a:tcPr/>
                </a:tc>
                <a:extLst>
                  <a:ext uri="{0D108BD9-81ED-4DB2-BD59-A6C34878D82A}">
                    <a16:rowId xmlns:a16="http://schemas.microsoft.com/office/drawing/2014/main" val="233617038"/>
                  </a:ext>
                </a:extLst>
              </a:tr>
            </a:tbl>
          </a:graphicData>
        </a:graphic>
      </p:graphicFrame>
      <p:sp>
        <p:nvSpPr>
          <p:cNvPr id="15" name="Left Brace 14">
            <a:extLst>
              <a:ext uri="{FF2B5EF4-FFF2-40B4-BE49-F238E27FC236}">
                <a16:creationId xmlns:a16="http://schemas.microsoft.com/office/drawing/2014/main" id="{6DAB1512-A0BE-4E1B-A21E-B4F8B34A4415}"/>
              </a:ext>
            </a:extLst>
          </p:cNvPr>
          <p:cNvSpPr/>
          <p:nvPr/>
        </p:nvSpPr>
        <p:spPr>
          <a:xfrm>
            <a:off x="228600" y="1524000"/>
            <a:ext cx="5334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 name="TextBox 16">
            <a:extLst>
              <a:ext uri="{FF2B5EF4-FFF2-40B4-BE49-F238E27FC236}">
                <a16:creationId xmlns:a16="http://schemas.microsoft.com/office/drawing/2014/main" id="{F3C98C9E-6361-4F2C-986C-4DC3D18AB287}"/>
              </a:ext>
            </a:extLst>
          </p:cNvPr>
          <p:cNvSpPr txBox="1"/>
          <p:nvPr/>
        </p:nvSpPr>
        <p:spPr>
          <a:xfrm rot="16200000">
            <a:off x="-1360270" y="1284070"/>
            <a:ext cx="3028317" cy="307777"/>
          </a:xfrm>
          <a:prstGeom prst="rect">
            <a:avLst/>
          </a:prstGeom>
          <a:noFill/>
        </p:spPr>
        <p:txBody>
          <a:bodyPr wrap="square" rtlCol="0">
            <a:spAutoFit/>
          </a:bodyPr>
          <a:lstStyle/>
          <a:p>
            <a:r>
              <a:rPr lang="en-IN" sz="1400" dirty="0">
                <a:latin typeface="Times New Roman" panose="02020603050405020304" pitchFamily="18" charset="0"/>
                <a:cs typeface="Times New Roman" panose="02020603050405020304" pitchFamily="18" charset="0"/>
              </a:rPr>
              <a:t>On-site test Parameters</a:t>
            </a:r>
          </a:p>
        </p:txBody>
      </p:sp>
      <p:sp>
        <p:nvSpPr>
          <p:cNvPr id="19" name="object 5">
            <a:extLst>
              <a:ext uri="{FF2B5EF4-FFF2-40B4-BE49-F238E27FC236}">
                <a16:creationId xmlns:a16="http://schemas.microsoft.com/office/drawing/2014/main" id="{1A079BAE-1DB9-4EA1-914A-92A216C88338}"/>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372792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14</a:t>
            </a:fld>
            <a:endParaRPr dirty="0"/>
          </a:p>
        </p:txBody>
      </p:sp>
      <p:sp>
        <p:nvSpPr>
          <p:cNvPr id="2" name="object 2"/>
          <p:cNvSpPr txBox="1">
            <a:spLocks noGrp="1"/>
          </p:cNvSpPr>
          <p:nvPr>
            <p:ph type="title"/>
          </p:nvPr>
        </p:nvSpPr>
        <p:spPr>
          <a:xfrm>
            <a:off x="4280153" y="350646"/>
            <a:ext cx="3631565" cy="566822"/>
          </a:xfrm>
          <a:prstGeom prst="rect">
            <a:avLst/>
          </a:prstGeom>
        </p:spPr>
        <p:txBody>
          <a:bodyPr vert="horz" wrap="square" lIns="0" tIns="12700" rIns="0" bIns="0" rtlCol="0">
            <a:spAutoFit/>
          </a:bodyPr>
          <a:lstStyle/>
          <a:p>
            <a:pPr marL="12700">
              <a:lnSpc>
                <a:spcPct val="100000"/>
              </a:lnSpc>
              <a:spcBef>
                <a:spcPts val="100"/>
              </a:spcBef>
            </a:pPr>
            <a:r>
              <a:rPr lang="en-IN" sz="3600" spc="-5" dirty="0"/>
              <a:t>Problems Faced</a:t>
            </a:r>
            <a:endParaRPr sz="3600" dirty="0"/>
          </a:p>
        </p:txBody>
      </p:sp>
      <p:sp>
        <p:nvSpPr>
          <p:cNvPr id="3" name="TextBox 2">
            <a:extLst>
              <a:ext uri="{FF2B5EF4-FFF2-40B4-BE49-F238E27FC236}">
                <a16:creationId xmlns:a16="http://schemas.microsoft.com/office/drawing/2014/main" id="{E2A89984-1659-5C02-99FA-5981AF3EEEBE}"/>
              </a:ext>
            </a:extLst>
          </p:cNvPr>
          <p:cNvSpPr txBox="1"/>
          <p:nvPr/>
        </p:nvSpPr>
        <p:spPr>
          <a:xfrm>
            <a:off x="609600" y="1318022"/>
            <a:ext cx="10972800" cy="5539978"/>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Successfully finishing  the rejuvenation was not an easy task. </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According to the MoU, the BBMP was responsible for maintenance of civil structures, supply of water and electricity and security of the lake. Workers could be seen in the site only after repeated requests, calls and letters.</a:t>
            </a:r>
          </a:p>
          <a:p>
            <a:pPr marL="285750" indent="-285750">
              <a:buFont typeface="Arial" panose="020B0604020202020204" pitchFamily="34" charset="0"/>
              <a:buChar char="•"/>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Apathetic lake users and direct beneficiaries demotivate NGOs willing to take responsibility.</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Government civic bodies tossing around responsibility is too a common occurrence.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High Court order dated March 4th</a:t>
            </a:r>
            <a:r>
              <a:rPr lang="en-US" sz="2000" dirty="0"/>
              <a:t>, </a:t>
            </a:r>
            <a:r>
              <a:rPr lang="en-US" sz="2000" dirty="0">
                <a:latin typeface="Times New Roman" panose="02020603050405020304" pitchFamily="18" charset="0"/>
                <a:cs typeface="Times New Roman" panose="02020603050405020304" pitchFamily="18" charset="0"/>
              </a:rPr>
              <a:t>2020</a:t>
            </a:r>
            <a:r>
              <a:rPr lang="en-US" sz="2000" b="0" i="0" dirty="0">
                <a:solidFill>
                  <a:srgbClr val="000000"/>
                </a:solidFill>
                <a:effectLst/>
                <a:latin typeface="Times New Roman" panose="02020603050405020304" pitchFamily="18" charset="0"/>
                <a:cs typeface="Times New Roman" panose="02020603050405020304" pitchFamily="18" charset="0"/>
              </a:rPr>
              <a:t> required the government to wait for further orders before signing any MoU with any Corporate Entity or NGO.</a:t>
            </a: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Now that there are no active MoUs since 2020, It is difficult to get CSR funding for the maintenance for the lake.</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endParaRPr lang="en-IN" dirty="0"/>
          </a:p>
        </p:txBody>
      </p:sp>
      <p:sp>
        <p:nvSpPr>
          <p:cNvPr id="7" name="object 5">
            <a:extLst>
              <a:ext uri="{FF2B5EF4-FFF2-40B4-BE49-F238E27FC236}">
                <a16:creationId xmlns:a16="http://schemas.microsoft.com/office/drawing/2014/main" id="{FC592318-DA39-47BB-AAE5-40AC742219EB}"/>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15</a:t>
            </a:fld>
            <a:endParaRPr dirty="0"/>
          </a:p>
        </p:txBody>
      </p:sp>
      <p:sp>
        <p:nvSpPr>
          <p:cNvPr id="2" name="object 2"/>
          <p:cNvSpPr txBox="1">
            <a:spLocks noGrp="1"/>
          </p:cNvSpPr>
          <p:nvPr>
            <p:ph type="title"/>
          </p:nvPr>
        </p:nvSpPr>
        <p:spPr>
          <a:xfrm>
            <a:off x="4280153" y="350646"/>
            <a:ext cx="3631565" cy="574040"/>
          </a:xfrm>
          <a:prstGeom prst="rect">
            <a:avLst/>
          </a:prstGeom>
        </p:spPr>
        <p:txBody>
          <a:bodyPr vert="horz" wrap="square" lIns="0" tIns="12700" rIns="0" bIns="0" rtlCol="0">
            <a:spAutoFit/>
          </a:bodyPr>
          <a:lstStyle/>
          <a:p>
            <a:pPr marL="12700">
              <a:lnSpc>
                <a:spcPct val="100000"/>
              </a:lnSpc>
              <a:spcBef>
                <a:spcPts val="100"/>
              </a:spcBef>
            </a:pPr>
            <a:r>
              <a:rPr sz="3600" spc="-5" dirty="0"/>
              <a:t>Recommendations</a:t>
            </a:r>
            <a:endParaRPr sz="3600"/>
          </a:p>
        </p:txBody>
      </p:sp>
      <p:sp>
        <p:nvSpPr>
          <p:cNvPr id="7" name="TextBox 6">
            <a:extLst>
              <a:ext uri="{FF2B5EF4-FFF2-40B4-BE49-F238E27FC236}">
                <a16:creationId xmlns:a16="http://schemas.microsoft.com/office/drawing/2014/main" id="{89F177A0-25B9-7133-BD67-0564DD2C55E4}"/>
              </a:ext>
            </a:extLst>
          </p:cNvPr>
          <p:cNvSpPr txBox="1"/>
          <p:nvPr/>
        </p:nvSpPr>
        <p:spPr>
          <a:xfrm>
            <a:off x="533400" y="1295400"/>
            <a:ext cx="10972800" cy="5170646"/>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Now that there are no active MoUs since 2020, It is difficult to get CSR funding. Therefore the only way the lakes can be maintained are through support from citizens and volunteers.</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Small groups of volunteers can create fitness clubs which will attract public support.</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Awareness programs should be held through which the seriousness of the condition can be conveyed</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Volunteers can be identified through these awareness programs.</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This will finally help keeping the lake maintained and create an amicable environment without compromising the ecosystem of the lake.</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endParaRPr lang="en-IN" dirty="0"/>
          </a:p>
        </p:txBody>
      </p:sp>
      <p:sp>
        <p:nvSpPr>
          <p:cNvPr id="8" name="object 5">
            <a:extLst>
              <a:ext uri="{FF2B5EF4-FFF2-40B4-BE49-F238E27FC236}">
                <a16:creationId xmlns:a16="http://schemas.microsoft.com/office/drawing/2014/main" id="{D36F0D71-E0D3-45B0-85B4-3F33158250E7}"/>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161377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16</a:t>
            </a:fld>
            <a:endParaRPr dirty="0"/>
          </a:p>
        </p:txBody>
      </p:sp>
      <p:sp>
        <p:nvSpPr>
          <p:cNvPr id="2" name="object 2"/>
          <p:cNvSpPr txBox="1">
            <a:spLocks noGrp="1"/>
          </p:cNvSpPr>
          <p:nvPr>
            <p:ph type="title"/>
          </p:nvPr>
        </p:nvSpPr>
        <p:spPr>
          <a:xfrm>
            <a:off x="4990338" y="698068"/>
            <a:ext cx="2211705" cy="574675"/>
          </a:xfrm>
          <a:prstGeom prst="rect">
            <a:avLst/>
          </a:prstGeom>
        </p:spPr>
        <p:txBody>
          <a:bodyPr vert="horz" wrap="square" lIns="0" tIns="12700" rIns="0" bIns="0" rtlCol="0">
            <a:spAutoFit/>
          </a:bodyPr>
          <a:lstStyle/>
          <a:p>
            <a:pPr marL="12700">
              <a:lnSpc>
                <a:spcPct val="100000"/>
              </a:lnSpc>
              <a:spcBef>
                <a:spcPts val="100"/>
              </a:spcBef>
            </a:pPr>
            <a:r>
              <a:rPr sz="3600" dirty="0"/>
              <a:t>Conclusion</a:t>
            </a:r>
            <a:endParaRPr sz="3600"/>
          </a:p>
        </p:txBody>
      </p:sp>
      <p:sp>
        <p:nvSpPr>
          <p:cNvPr id="8" name="TextBox 7">
            <a:extLst>
              <a:ext uri="{FF2B5EF4-FFF2-40B4-BE49-F238E27FC236}">
                <a16:creationId xmlns:a16="http://schemas.microsoft.com/office/drawing/2014/main" id="{DC275B8E-3FD7-0E8C-1FA6-752C4C05265A}"/>
              </a:ext>
            </a:extLst>
          </p:cNvPr>
          <p:cNvSpPr txBox="1"/>
          <p:nvPr/>
        </p:nvSpPr>
        <p:spPr>
          <a:xfrm>
            <a:off x="762000" y="1600200"/>
            <a:ext cx="10972800" cy="3785652"/>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The idea of lakes being the government's responsibility sounds nice, but a practical approach is necessary.</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a:t>
            </a:r>
            <a:r>
              <a:rPr lang="en-US" sz="2400" b="0" i="0" dirty="0">
                <a:solidFill>
                  <a:srgbClr val="000000"/>
                </a:solidFill>
                <a:effectLst/>
                <a:latin typeface="Times New Roman" panose="02020603050405020304" pitchFamily="18" charset="0"/>
                <a:cs typeface="Times New Roman" panose="02020603050405020304" pitchFamily="18" charset="0"/>
              </a:rPr>
              <a:t>itizen groups bring transparency and accountability to the application of funds for crucial improvements and not cosmetic ones.</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a:t>
            </a:r>
            <a:r>
              <a:rPr lang="en-US" sz="2400" b="0" i="0" dirty="0">
                <a:solidFill>
                  <a:srgbClr val="000000"/>
                </a:solidFill>
                <a:effectLst/>
                <a:latin typeface="Times New Roman" panose="02020603050405020304" pitchFamily="18" charset="0"/>
                <a:cs typeface="Times New Roman" panose="02020603050405020304" pitchFamily="18" charset="0"/>
              </a:rPr>
              <a:t>f it were not for citizens’ interventions, Bengaluru would have fewer lakes left today.</a:t>
            </a:r>
          </a:p>
          <a:p>
            <a:pPr marL="285750" indent="-285750">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But w</a:t>
            </a:r>
            <a:r>
              <a:rPr lang="en-US" sz="2400" dirty="0">
                <a:solidFill>
                  <a:srgbClr val="000000"/>
                </a:solidFill>
                <a:latin typeface="Times New Roman" panose="02020603050405020304" pitchFamily="18" charset="0"/>
                <a:cs typeface="Times New Roman" panose="02020603050405020304" pitchFamily="18" charset="0"/>
              </a:rPr>
              <a:t>ithout the support and participation of public, even NGOs find it difficult to take responsibility.</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While addressing issues regarding pollution we must also parallelly focus on creating accountable and responsible citizens.</a:t>
            </a:r>
          </a:p>
          <a:p>
            <a:pPr marL="285750" indent="-285750">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As only with the support of people any </a:t>
            </a:r>
            <a:r>
              <a:rPr lang="en-US" sz="2400" dirty="0">
                <a:solidFill>
                  <a:srgbClr val="000000"/>
                </a:solidFill>
                <a:latin typeface="Times New Roman" panose="02020603050405020304" pitchFamily="18" charset="0"/>
                <a:cs typeface="Times New Roman" panose="02020603050405020304" pitchFamily="18" charset="0"/>
              </a:rPr>
              <a:t>conservative measure taken will be effective.</a:t>
            </a:r>
          </a:p>
        </p:txBody>
      </p:sp>
      <p:sp>
        <p:nvSpPr>
          <p:cNvPr id="7" name="object 5">
            <a:extLst>
              <a:ext uri="{FF2B5EF4-FFF2-40B4-BE49-F238E27FC236}">
                <a16:creationId xmlns:a16="http://schemas.microsoft.com/office/drawing/2014/main" id="{B5C5034E-836F-42A8-ACCC-FF450DE17547}"/>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sp>
        <p:nvSpPr>
          <p:cNvPr id="2" name="object 2"/>
          <p:cNvSpPr txBox="1">
            <a:spLocks noGrp="1"/>
          </p:cNvSpPr>
          <p:nvPr>
            <p:ph type="title"/>
          </p:nvPr>
        </p:nvSpPr>
        <p:spPr>
          <a:xfrm>
            <a:off x="5020817" y="698068"/>
            <a:ext cx="2150745" cy="574675"/>
          </a:xfrm>
          <a:prstGeom prst="rect">
            <a:avLst/>
          </a:prstGeom>
        </p:spPr>
        <p:txBody>
          <a:bodyPr vert="horz" wrap="square" lIns="0" tIns="12700" rIns="0" bIns="0" rtlCol="0">
            <a:spAutoFit/>
          </a:bodyPr>
          <a:lstStyle/>
          <a:p>
            <a:pPr marL="12700">
              <a:lnSpc>
                <a:spcPct val="100000"/>
              </a:lnSpc>
              <a:spcBef>
                <a:spcPts val="100"/>
              </a:spcBef>
            </a:pPr>
            <a:r>
              <a:rPr sz="3600" spc="-10" dirty="0"/>
              <a:t>References</a:t>
            </a:r>
            <a:endParaRPr sz="3600"/>
          </a:p>
        </p:txBody>
      </p:sp>
      <p:sp>
        <p:nvSpPr>
          <p:cNvPr id="7" name="TextBox 6">
            <a:extLst>
              <a:ext uri="{FF2B5EF4-FFF2-40B4-BE49-F238E27FC236}">
                <a16:creationId xmlns:a16="http://schemas.microsoft.com/office/drawing/2014/main" id="{65250BEB-4112-2FA4-EB6A-C7A9B5E3F2E5}"/>
              </a:ext>
            </a:extLst>
          </p:cNvPr>
          <p:cNvSpPr txBox="1"/>
          <p:nvPr/>
        </p:nvSpPr>
        <p:spPr>
          <a:xfrm>
            <a:off x="12510" y="1295400"/>
            <a:ext cx="11734800" cy="5355312"/>
          </a:xfrm>
          <a:prstGeom prst="rect">
            <a:avLst/>
          </a:prstGeom>
          <a:noFill/>
        </p:spPr>
        <p:txBody>
          <a:bodyPr wrap="square">
            <a:spAutoFit/>
          </a:bodyPr>
          <a:lstStyle/>
          <a:p>
            <a:pPr marL="285750" indent="-285750">
              <a:buFont typeface="Arial" panose="020B0604020202020204" pitchFamily="34" charset="0"/>
              <a:buChar char="•"/>
            </a:pPr>
            <a:r>
              <a:rPr lang="en-IN" dirty="0">
                <a:hlinkClick r:id="rId3"/>
              </a:rPr>
              <a:t>https://www.deccanherald.com/city/life-in-bengaluru/87-of-lakes-restored-by-bbmp-in-poor-state-iisc-study-790659.html</a:t>
            </a:r>
            <a:endParaRPr lang="en-IN" dirty="0"/>
          </a:p>
          <a:p>
            <a:pPr marL="285750" indent="-285750">
              <a:buFont typeface="Arial" panose="020B0604020202020204" pitchFamily="34" charset="0"/>
              <a:buChar char="•"/>
            </a:pPr>
            <a:r>
              <a:rPr lang="en-IN" dirty="0">
                <a:hlinkClick r:id="rId4"/>
              </a:rPr>
              <a:t>https://mgiep.unesco.org/article/the-bangalore-lake-diaries</a:t>
            </a:r>
            <a:endParaRPr lang="en-IN" dirty="0"/>
          </a:p>
          <a:p>
            <a:pPr marL="285750" indent="-285750">
              <a:buFont typeface="Arial" panose="020B0604020202020204" pitchFamily="34" charset="0"/>
              <a:buChar char="•"/>
            </a:pPr>
            <a:r>
              <a:rPr lang="en-IN" dirty="0">
                <a:hlinkClick r:id="rId5"/>
              </a:rPr>
              <a:t>https://bengaluru.citizenmatters.in/experts-recommend-urgent-steps-to-save-lakes-7414</a:t>
            </a:r>
            <a:endParaRPr lang="en-IN" dirty="0"/>
          </a:p>
          <a:p>
            <a:pPr marL="285750" indent="-285750">
              <a:buFont typeface="Arial" panose="020B0604020202020204" pitchFamily="34" charset="0"/>
              <a:buChar char="•"/>
            </a:pPr>
            <a:r>
              <a:rPr lang="en-IN" dirty="0">
                <a:hlinkClick r:id="rId6"/>
              </a:rPr>
              <a:t>https://www.ijert.org/research/water-quality-assessment-of-bellandur-lake-in-bangalore-city-karnataka-india-IJERTV3IS030379.pdf</a:t>
            </a:r>
            <a:endParaRPr lang="en-IN" dirty="0"/>
          </a:p>
          <a:p>
            <a:pPr marL="285750" indent="-285750">
              <a:buFont typeface="Arial" panose="020B0604020202020204" pitchFamily="34" charset="0"/>
              <a:buChar char="•"/>
            </a:pPr>
            <a:r>
              <a:rPr lang="en-IN" dirty="0">
                <a:hlinkClick r:id="rId7"/>
              </a:rPr>
              <a:t>http://ksdl.karnataka.gov.in/ldakarnataka/WorkshopSeminars/Presentation_Bru%E2%80%8Bhat%20Bangalore%20Mahanagara%20Palike%E2%80%8B/BBMP_Presentation.pdf</a:t>
            </a:r>
            <a:endParaRPr lang="en-IN" dirty="0"/>
          </a:p>
          <a:p>
            <a:pPr marL="285750" indent="-285750">
              <a:buFont typeface="Arial" panose="020B0604020202020204" pitchFamily="34" charset="0"/>
              <a:buChar char="•"/>
            </a:pPr>
            <a:r>
              <a:rPr lang="en-IN" dirty="0">
                <a:hlinkClick r:id="rId8"/>
              </a:rPr>
              <a:t>https://wgbis.ces.iisc.ernet.in/energy/water/paper/ETR77/section6.html</a:t>
            </a:r>
            <a:endParaRPr lang="en-IN" dirty="0"/>
          </a:p>
          <a:p>
            <a:pPr marL="285750" indent="-285750">
              <a:buFont typeface="Arial" panose="020B0604020202020204" pitchFamily="34" charset="0"/>
              <a:buChar char="•"/>
            </a:pPr>
            <a:r>
              <a:rPr lang="en-IN" dirty="0">
                <a:hlinkClick r:id="rId9"/>
              </a:rPr>
              <a:t>https://lakesofindia.com/2021/04/21/why-do-we-need-to-rejuvenate-our-lakes/</a:t>
            </a:r>
            <a:endParaRPr lang="en-IN" dirty="0"/>
          </a:p>
          <a:p>
            <a:pPr marL="285750" indent="-285750">
              <a:buFont typeface="Arial" panose="020B0604020202020204" pitchFamily="34" charset="0"/>
              <a:buChar char="•"/>
            </a:pPr>
            <a:r>
              <a:rPr lang="en-IN" dirty="0">
                <a:hlinkClick r:id="rId10"/>
              </a:rPr>
              <a:t>https://bangaloremirror.indiatimes.com/bangalore/cover-story/please-dont-go-bengaluru-needs-thousands-of-warriors-like-prabhashankar-rai-not-one-less/articleshow/58567168.cms</a:t>
            </a:r>
            <a:endParaRPr lang="en-IN" dirty="0"/>
          </a:p>
          <a:p>
            <a:pPr marL="285750" indent="-285750">
              <a:buFont typeface="Arial" panose="020B0604020202020204" pitchFamily="34" charset="0"/>
              <a:buChar char="•"/>
            </a:pPr>
            <a:r>
              <a:rPr lang="en-IN" dirty="0">
                <a:hlinkClick r:id="rId11"/>
              </a:rPr>
              <a:t>https://www.wakethelake.in/contact-us</a:t>
            </a:r>
            <a:endParaRPr lang="en-IN" dirty="0"/>
          </a:p>
          <a:p>
            <a:pPr marL="285750" indent="-285750">
              <a:buFont typeface="Arial" panose="020B0604020202020204" pitchFamily="34" charset="0"/>
              <a:buChar char="•"/>
            </a:pPr>
            <a:r>
              <a:rPr lang="en-IN" dirty="0">
                <a:hlinkClick r:id="rId3"/>
              </a:rPr>
              <a:t>https://www.deccanherald.com/city/life-in-bengaluru/87-of-lakes-restored-by-bbmp-in-poor-state-iisc-study-790659.html</a:t>
            </a:r>
            <a:endParaRPr lang="en-IN" dirty="0"/>
          </a:p>
          <a:p>
            <a:pPr marL="285750" indent="-285750">
              <a:buFont typeface="Arial" panose="020B0604020202020204" pitchFamily="34" charset="0"/>
              <a:buChar char="•"/>
            </a:pPr>
            <a:r>
              <a:rPr lang="en-IN" dirty="0">
                <a:hlinkClick r:id="rId12"/>
              </a:rPr>
              <a:t>https://www.researchgate.net/publication/343054468_EFFICACY_OF_REJUVENATION_OF_LAKES_IN_BENGALURU_INDIA</a:t>
            </a:r>
            <a:endParaRPr lang="en-IN" dirty="0"/>
          </a:p>
          <a:p>
            <a:pPr marL="285750" indent="-285750">
              <a:buFont typeface="Arial" panose="020B0604020202020204" pitchFamily="34" charset="0"/>
              <a:buChar char="•"/>
            </a:pPr>
            <a:r>
              <a:rPr lang="en-IN" dirty="0">
                <a:hlinkClick r:id="rId13"/>
              </a:rPr>
              <a:t>https://wgbis.ces.iisc.ernet.in/energy/water/paper/Decaying_lakes_of_Bengaluru/index.html</a:t>
            </a: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sp>
        <p:nvSpPr>
          <p:cNvPr id="8" name="object 5">
            <a:extLst>
              <a:ext uri="{FF2B5EF4-FFF2-40B4-BE49-F238E27FC236}">
                <a16:creationId xmlns:a16="http://schemas.microsoft.com/office/drawing/2014/main" id="{BDB6196F-06F3-4217-BCB9-C0C6B68F3367}"/>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
        <p:nvSpPr>
          <p:cNvPr id="2" name="object 2"/>
          <p:cNvSpPr txBox="1">
            <a:spLocks noGrp="1"/>
          </p:cNvSpPr>
          <p:nvPr>
            <p:ph type="title"/>
          </p:nvPr>
        </p:nvSpPr>
        <p:spPr>
          <a:xfrm>
            <a:off x="3657600" y="645437"/>
            <a:ext cx="4001262" cy="566822"/>
          </a:xfrm>
          <a:prstGeom prst="rect">
            <a:avLst/>
          </a:prstGeom>
        </p:spPr>
        <p:txBody>
          <a:bodyPr vert="horz" wrap="square" lIns="0" tIns="12700" rIns="0" bIns="0" rtlCol="0">
            <a:spAutoFit/>
          </a:bodyPr>
          <a:lstStyle/>
          <a:p>
            <a:pPr marL="12700">
              <a:lnSpc>
                <a:spcPct val="100000"/>
              </a:lnSpc>
              <a:spcBef>
                <a:spcPts val="100"/>
              </a:spcBef>
            </a:pPr>
            <a:r>
              <a:rPr lang="en-IN" sz="3600" dirty="0"/>
              <a:t>Acknowledgement </a:t>
            </a:r>
            <a:endParaRPr sz="3600" dirty="0"/>
          </a:p>
        </p:txBody>
      </p:sp>
      <p:sp>
        <p:nvSpPr>
          <p:cNvPr id="8" name="TextBox 7">
            <a:extLst>
              <a:ext uri="{FF2B5EF4-FFF2-40B4-BE49-F238E27FC236}">
                <a16:creationId xmlns:a16="http://schemas.microsoft.com/office/drawing/2014/main" id="{DC275B8E-3FD7-0E8C-1FA6-752C4C05265A}"/>
              </a:ext>
            </a:extLst>
          </p:cNvPr>
          <p:cNvSpPr txBox="1"/>
          <p:nvPr/>
        </p:nvSpPr>
        <p:spPr>
          <a:xfrm>
            <a:off x="686179" y="1577024"/>
            <a:ext cx="10820401"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 would like to thank IISc for providing this wonderful opportunity. This has helped me learn a lot of new things I wouldn’t have learnt otherwise.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 would also like to thank our school, teachers and R&amp;D department for their support throughout.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importantly I Would like to thank Prabhashankar sir who helped to give a shape to this project.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Last but not the least, I would like to thank my parents without whom this wouldn’t have been possible.</a:t>
            </a:r>
            <a:endParaRPr lang="en-IN" sz="2400" dirty="0">
              <a:latin typeface="Times New Roman" panose="02020603050405020304" pitchFamily="18" charset="0"/>
              <a:cs typeface="Times New Roman" panose="02020603050405020304" pitchFamily="18" charset="0"/>
            </a:endParaRPr>
          </a:p>
        </p:txBody>
      </p:sp>
      <p:sp>
        <p:nvSpPr>
          <p:cNvPr id="7" name="object 5">
            <a:extLst>
              <a:ext uri="{FF2B5EF4-FFF2-40B4-BE49-F238E27FC236}">
                <a16:creationId xmlns:a16="http://schemas.microsoft.com/office/drawing/2014/main" id="{EB0C15DA-CE3B-4CBB-AB67-A3F6C25BA44F}"/>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339089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19</a:t>
            </a:fld>
            <a:endParaRPr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13970">
              <a:lnSpc>
                <a:spcPct val="100000"/>
              </a:lnSpc>
              <a:spcBef>
                <a:spcPts val="105"/>
              </a:spcBef>
            </a:pPr>
            <a:r>
              <a:rPr dirty="0"/>
              <a:t>Thank</a:t>
            </a:r>
            <a:r>
              <a:rPr spc="-235" dirty="0"/>
              <a:t> </a:t>
            </a:r>
            <a:r>
              <a:rPr spc="-165" dirty="0"/>
              <a:t>You</a:t>
            </a:r>
          </a:p>
        </p:txBody>
      </p:sp>
      <p:sp>
        <p:nvSpPr>
          <p:cNvPr id="6" name="object 5">
            <a:extLst>
              <a:ext uri="{FF2B5EF4-FFF2-40B4-BE49-F238E27FC236}">
                <a16:creationId xmlns:a16="http://schemas.microsoft.com/office/drawing/2014/main" id="{446F6BA7-62CB-4C5D-BD94-EEFEFEF67339}"/>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5" name="object 5"/>
          <p:cNvSpPr txBox="1">
            <a:spLocks noGrp="1"/>
          </p:cNvSpPr>
          <p:nvPr>
            <p:ph type="ftr" sz="quarter" idx="5"/>
          </p:nvPr>
        </p:nvSpPr>
        <p:spPr>
          <a:xfrm>
            <a:off x="916939" y="6465214"/>
            <a:ext cx="9118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2" name="object 2"/>
          <p:cNvSpPr txBox="1">
            <a:spLocks noGrp="1"/>
          </p:cNvSpPr>
          <p:nvPr>
            <p:ph type="title"/>
          </p:nvPr>
        </p:nvSpPr>
        <p:spPr>
          <a:xfrm>
            <a:off x="4705350" y="315594"/>
            <a:ext cx="2781935" cy="635000"/>
          </a:xfrm>
          <a:prstGeom prst="rect">
            <a:avLst/>
          </a:prstGeom>
        </p:spPr>
        <p:txBody>
          <a:bodyPr vert="horz" wrap="square" lIns="0" tIns="12065" rIns="0" bIns="0" rtlCol="0">
            <a:spAutoFit/>
          </a:bodyPr>
          <a:lstStyle/>
          <a:p>
            <a:pPr marL="12700">
              <a:lnSpc>
                <a:spcPct val="100000"/>
              </a:lnSpc>
              <a:spcBef>
                <a:spcPts val="95"/>
              </a:spcBef>
            </a:pPr>
            <a:r>
              <a:rPr sz="4000" spc="-10" dirty="0"/>
              <a:t>Introduction</a:t>
            </a:r>
            <a:endParaRPr sz="4000"/>
          </a:p>
        </p:txBody>
      </p:sp>
      <p:sp>
        <p:nvSpPr>
          <p:cNvPr id="3" name="object 3"/>
          <p:cNvSpPr txBox="1"/>
          <p:nvPr/>
        </p:nvSpPr>
        <p:spPr>
          <a:xfrm>
            <a:off x="533400" y="1143000"/>
            <a:ext cx="8127999" cy="6583212"/>
          </a:xfrm>
          <a:prstGeom prst="rect">
            <a:avLst/>
          </a:prstGeom>
        </p:spPr>
        <p:txBody>
          <a:bodyPr vert="horz" wrap="square" lIns="0" tIns="141605" rIns="0" bIns="0" rtlCol="0">
            <a:spAutoFit/>
          </a:bodyPr>
          <a:lstStyle/>
          <a:p>
            <a:pPr marL="241300" indent="-228600">
              <a:lnSpc>
                <a:spcPct val="100000"/>
              </a:lnSpc>
              <a:spcBef>
                <a:spcPts val="1115"/>
              </a:spcBef>
              <a:buFont typeface="Arial MT"/>
              <a:buChar char="•"/>
              <a:tabLst>
                <a:tab pos="241300" algn="l"/>
              </a:tabLst>
            </a:pPr>
            <a:r>
              <a:rPr lang="en-US" sz="2400" spc="-5" dirty="0">
                <a:latin typeface="Times New Roman"/>
                <a:cs typeface="Times New Roman"/>
              </a:rPr>
              <a:t>Chinnappanahalli lake which was once forgotten now sees more 1000 people every day.</a:t>
            </a:r>
          </a:p>
          <a:p>
            <a:pPr marL="241300" indent="-228600">
              <a:lnSpc>
                <a:spcPct val="100000"/>
              </a:lnSpc>
              <a:spcBef>
                <a:spcPts val="1115"/>
              </a:spcBef>
              <a:buFont typeface="Arial MT"/>
              <a:buChar char="•"/>
              <a:tabLst>
                <a:tab pos="241300" algn="l"/>
              </a:tabLst>
            </a:pPr>
            <a:r>
              <a:rPr lang="en-US" sz="2400" spc="-5" dirty="0">
                <a:latin typeface="Times New Roman"/>
                <a:cs typeface="Times New Roman"/>
              </a:rPr>
              <a:t>This lake also serves as nesting areas for a variety of birds.</a:t>
            </a:r>
          </a:p>
          <a:p>
            <a:pPr marL="241300" indent="-228600">
              <a:lnSpc>
                <a:spcPct val="100000"/>
              </a:lnSpc>
              <a:spcBef>
                <a:spcPts val="1115"/>
              </a:spcBef>
              <a:buFont typeface="Arial MT"/>
              <a:buChar char="•"/>
              <a:tabLst>
                <a:tab pos="241300" algn="l"/>
              </a:tabLst>
            </a:pPr>
            <a:r>
              <a:rPr lang="en-US" sz="2400" spc="-5" dirty="0">
                <a:latin typeface="Times New Roman"/>
                <a:cs typeface="Times New Roman"/>
              </a:rPr>
              <a:t>This lake a few years back was not in the same state as it is now.</a:t>
            </a:r>
          </a:p>
          <a:p>
            <a:pPr marL="241300" indent="-228600">
              <a:lnSpc>
                <a:spcPct val="100000"/>
              </a:lnSpc>
              <a:spcBef>
                <a:spcPts val="1115"/>
              </a:spcBef>
              <a:buFont typeface="Arial MT"/>
              <a:buChar char="•"/>
              <a:tabLst>
                <a:tab pos="241300" algn="l"/>
              </a:tabLst>
            </a:pPr>
            <a:r>
              <a:rPr lang="en-US" sz="2400" spc="-5" dirty="0">
                <a:latin typeface="Times New Roman"/>
                <a:cs typeface="Times New Roman"/>
              </a:rPr>
              <a:t>It was one of the many lakes that was depleted due to urbanization, industrialization and encroachments.</a:t>
            </a:r>
          </a:p>
          <a:p>
            <a:pPr marL="241300" indent="-228600">
              <a:lnSpc>
                <a:spcPct val="100000"/>
              </a:lnSpc>
              <a:spcBef>
                <a:spcPts val="1115"/>
              </a:spcBef>
              <a:buFont typeface="Arial MT"/>
              <a:buChar char="•"/>
              <a:tabLst>
                <a:tab pos="241300" algn="l"/>
              </a:tabLst>
            </a:pPr>
            <a:r>
              <a:rPr lang="en-US" sz="2400" spc="-5" dirty="0">
                <a:latin typeface="Times New Roman"/>
                <a:cs typeface="Times New Roman"/>
              </a:rPr>
              <a:t>To restore this deteriorated lake a rejuvenation project was taken up.</a:t>
            </a:r>
          </a:p>
          <a:p>
            <a:pPr marL="241300" indent="-228600">
              <a:lnSpc>
                <a:spcPct val="100000"/>
              </a:lnSpc>
              <a:spcBef>
                <a:spcPts val="1115"/>
              </a:spcBef>
              <a:buFont typeface="Arial MT"/>
              <a:buChar char="•"/>
              <a:tabLst>
                <a:tab pos="241300" algn="l"/>
              </a:tabLst>
            </a:pPr>
            <a:r>
              <a:rPr lang="en-US" sz="2400" spc="-5" dirty="0">
                <a:latin typeface="Times New Roman"/>
                <a:cs typeface="Times New Roman"/>
              </a:rPr>
              <a:t>Only after a lot of struggle by a concerned citizen a transformation was possible.</a:t>
            </a:r>
          </a:p>
          <a:p>
            <a:pPr marL="241300" indent="-228600">
              <a:spcBef>
                <a:spcPts val="1115"/>
              </a:spcBef>
              <a:buFont typeface="Arial MT"/>
              <a:buChar char="•"/>
              <a:tabLst>
                <a:tab pos="241300" algn="l"/>
              </a:tabLst>
            </a:pPr>
            <a:endParaRPr lang="en-US" sz="2400" spc="-5" dirty="0">
              <a:latin typeface="Times New Roman"/>
              <a:cs typeface="Times New Roman"/>
            </a:endParaRPr>
          </a:p>
          <a:p>
            <a:pPr marL="241300" indent="-228600">
              <a:lnSpc>
                <a:spcPct val="100000"/>
              </a:lnSpc>
              <a:spcBef>
                <a:spcPts val="1115"/>
              </a:spcBef>
              <a:buFont typeface="Arial MT"/>
              <a:buChar char="•"/>
              <a:tabLst>
                <a:tab pos="241300" algn="l"/>
              </a:tabLst>
            </a:pPr>
            <a:endParaRPr lang="en-US" sz="2400" spc="-5" dirty="0">
              <a:latin typeface="Times New Roman"/>
              <a:cs typeface="Times New Roman"/>
            </a:endParaRPr>
          </a:p>
          <a:p>
            <a:pPr marL="241300" indent="-228600">
              <a:lnSpc>
                <a:spcPct val="100000"/>
              </a:lnSpc>
              <a:spcBef>
                <a:spcPts val="1115"/>
              </a:spcBef>
              <a:buFont typeface="Arial MT"/>
              <a:buChar char="•"/>
              <a:tabLst>
                <a:tab pos="241300" algn="l"/>
              </a:tabLst>
            </a:pPr>
            <a:endParaRPr lang="en-US" sz="2400" spc="-5" dirty="0">
              <a:latin typeface="Times New Roman"/>
              <a:cs typeface="Times New Roman"/>
            </a:endParaRPr>
          </a:p>
          <a:p>
            <a:pPr marL="241300" indent="-228600">
              <a:lnSpc>
                <a:spcPct val="100000"/>
              </a:lnSpc>
              <a:spcBef>
                <a:spcPts val="1115"/>
              </a:spcBef>
              <a:buFont typeface="Arial MT"/>
              <a:buChar char="•"/>
              <a:tabLst>
                <a:tab pos="241300" algn="l"/>
              </a:tabLst>
            </a:pPr>
            <a:endParaRPr lang="en-US" sz="2400" spc="-5"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5" name="object 5"/>
          <p:cNvSpPr txBox="1">
            <a:spLocks noGrp="1"/>
          </p:cNvSpPr>
          <p:nvPr>
            <p:ph type="ftr" sz="quarter" idx="5"/>
          </p:nvPr>
        </p:nvSpPr>
        <p:spPr>
          <a:xfrm>
            <a:off x="916939" y="6465214"/>
            <a:ext cx="9880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p:nvPr/>
        </p:nvSpPr>
        <p:spPr>
          <a:xfrm>
            <a:off x="381000" y="1600200"/>
            <a:ext cx="6550662" cy="1897314"/>
          </a:xfrm>
          <a:prstGeom prst="rect">
            <a:avLst/>
          </a:prstGeom>
        </p:spPr>
        <p:txBody>
          <a:bodyPr vert="horz" wrap="square" lIns="0" tIns="12065" rIns="0" bIns="0" rtlCol="0">
            <a:spAutoFit/>
          </a:bodyPr>
          <a:lstStyle/>
          <a:p>
            <a:pPr marL="241300" indent="-229235">
              <a:lnSpc>
                <a:spcPct val="100000"/>
              </a:lnSpc>
              <a:spcBef>
                <a:spcPts val="95"/>
              </a:spcBef>
              <a:buFont typeface="Arial MT"/>
              <a:buChar char="•"/>
              <a:tabLst>
                <a:tab pos="241935" algn="l"/>
              </a:tabLst>
            </a:pPr>
            <a:r>
              <a:rPr lang="en-US" sz="2400" dirty="0">
                <a:latin typeface="Times New Roman" panose="02020603050405020304" pitchFamily="18" charset="0"/>
                <a:cs typeface="Times New Roman" panose="02020603050405020304" pitchFamily="18" charset="0"/>
              </a:rPr>
              <a:t>To assess the present water quality of the lake.</a:t>
            </a:r>
          </a:p>
          <a:p>
            <a:pPr marL="241300" indent="-229235">
              <a:lnSpc>
                <a:spcPct val="100000"/>
              </a:lnSpc>
              <a:spcBef>
                <a:spcPts val="95"/>
              </a:spcBef>
              <a:buFont typeface="Arial MT"/>
              <a:buChar char="•"/>
              <a:tabLst>
                <a:tab pos="241935" algn="l"/>
              </a:tabLst>
            </a:pP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95"/>
              </a:spcBef>
              <a:buFont typeface="Arial MT"/>
              <a:buChar char="•"/>
              <a:tabLst>
                <a:tab pos="241935" algn="l"/>
              </a:tabLst>
            </a:pPr>
            <a:r>
              <a:rPr lang="en-US" sz="2400" dirty="0">
                <a:latin typeface="Times New Roman" panose="02020603050405020304" pitchFamily="18" charset="0"/>
                <a:cs typeface="Times New Roman" panose="02020603050405020304" pitchFamily="18" charset="0"/>
              </a:rPr>
              <a:t>To examine the role of citizens in the process of restoring and development of lakes.</a:t>
            </a:r>
          </a:p>
          <a:p>
            <a:pPr marL="241300" indent="-229235">
              <a:lnSpc>
                <a:spcPct val="100000"/>
              </a:lnSpc>
              <a:spcBef>
                <a:spcPts val="95"/>
              </a:spcBef>
              <a:buFont typeface="Arial MT"/>
              <a:buChar char="•"/>
              <a:tabLst>
                <a:tab pos="241935" algn="l"/>
              </a:tabLst>
            </a:pPr>
            <a:endParaRPr lang="en-US" sz="24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5039104" y="315594"/>
            <a:ext cx="2352295" cy="627736"/>
          </a:xfrm>
          <a:prstGeom prst="rect">
            <a:avLst/>
          </a:prstGeom>
        </p:spPr>
        <p:txBody>
          <a:bodyPr vert="horz" wrap="square" lIns="0" tIns="12065" rIns="0" bIns="0" rtlCol="0">
            <a:spAutoFit/>
          </a:bodyPr>
          <a:lstStyle/>
          <a:p>
            <a:pPr marL="12700">
              <a:lnSpc>
                <a:spcPct val="100000"/>
              </a:lnSpc>
              <a:spcBef>
                <a:spcPts val="95"/>
              </a:spcBef>
            </a:pPr>
            <a:r>
              <a:rPr sz="4000" spc="-5" dirty="0" smtClean="0"/>
              <a:t>Objective</a:t>
            </a:r>
            <a:r>
              <a:rPr lang="en-IN" sz="4000" spc="-5" dirty="0" smtClean="0"/>
              <a:t>s</a:t>
            </a:r>
            <a:endParaRPr sz="4000" dirty="0"/>
          </a:p>
        </p:txBody>
      </p:sp>
      <p:grpSp>
        <p:nvGrpSpPr>
          <p:cNvPr id="7" name="Group 6">
            <a:extLst>
              <a:ext uri="{FF2B5EF4-FFF2-40B4-BE49-F238E27FC236}">
                <a16:creationId xmlns:a16="http://schemas.microsoft.com/office/drawing/2014/main" id="{669947F3-EE37-7CBE-B782-2F357811CE91}"/>
              </a:ext>
            </a:extLst>
          </p:cNvPr>
          <p:cNvGrpSpPr>
            <a:grpSpLocks noChangeAspect="1"/>
          </p:cNvGrpSpPr>
          <p:nvPr/>
        </p:nvGrpSpPr>
        <p:grpSpPr>
          <a:xfrm>
            <a:off x="7028457" y="1371600"/>
            <a:ext cx="5028957" cy="3017374"/>
            <a:chOff x="0" y="0"/>
            <a:chExt cx="6350000" cy="3810000"/>
          </a:xfrm>
        </p:grpSpPr>
        <p:sp>
          <p:nvSpPr>
            <p:cNvPr id="8" name="Freeform 9">
              <a:extLst>
                <a:ext uri="{FF2B5EF4-FFF2-40B4-BE49-F238E27FC236}">
                  <a16:creationId xmlns:a16="http://schemas.microsoft.com/office/drawing/2014/main" id="{58072CC4-94A1-6BB5-1388-8C500FF70B3B}"/>
                </a:ext>
              </a:extLst>
            </p:cNvPr>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2"/>
              <a:stretch>
                <a:fillRect t="-5208" b="-5208"/>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5" name="object 5"/>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2" name="object 2"/>
          <p:cNvSpPr txBox="1">
            <a:spLocks noGrp="1"/>
          </p:cNvSpPr>
          <p:nvPr>
            <p:ph type="title"/>
          </p:nvPr>
        </p:nvSpPr>
        <p:spPr>
          <a:xfrm>
            <a:off x="3809238" y="473405"/>
            <a:ext cx="4573905" cy="574675"/>
          </a:xfrm>
          <a:prstGeom prst="rect">
            <a:avLst/>
          </a:prstGeom>
        </p:spPr>
        <p:txBody>
          <a:bodyPr vert="horz" wrap="square" lIns="0" tIns="12700" rIns="0" bIns="0" rtlCol="0">
            <a:spAutoFit/>
          </a:bodyPr>
          <a:lstStyle/>
          <a:p>
            <a:pPr marL="12700">
              <a:lnSpc>
                <a:spcPct val="100000"/>
              </a:lnSpc>
              <a:spcBef>
                <a:spcPts val="100"/>
              </a:spcBef>
            </a:pPr>
            <a:r>
              <a:rPr sz="3600" spc="-5" dirty="0"/>
              <a:t>Materials</a:t>
            </a:r>
            <a:r>
              <a:rPr sz="3600" spc="-25" dirty="0"/>
              <a:t> </a:t>
            </a:r>
            <a:r>
              <a:rPr sz="3600" dirty="0"/>
              <a:t>and</a:t>
            </a:r>
            <a:r>
              <a:rPr sz="3600" spc="-30" dirty="0"/>
              <a:t> </a:t>
            </a:r>
            <a:r>
              <a:rPr sz="3600" dirty="0"/>
              <a:t>Methods</a:t>
            </a:r>
            <a:endParaRPr sz="3600"/>
          </a:p>
        </p:txBody>
      </p:sp>
      <p:sp>
        <p:nvSpPr>
          <p:cNvPr id="3" name="object 3"/>
          <p:cNvSpPr txBox="1"/>
          <p:nvPr/>
        </p:nvSpPr>
        <p:spPr>
          <a:xfrm>
            <a:off x="-838200" y="1219200"/>
            <a:ext cx="7403193" cy="4424929"/>
          </a:xfrm>
          <a:prstGeom prst="rect">
            <a:avLst/>
          </a:prstGeom>
        </p:spPr>
        <p:txBody>
          <a:bodyPr vert="horz" wrap="square" lIns="0" tIns="13335" rIns="0" bIns="0" rtlCol="0">
            <a:spAutoFit/>
          </a:bodyPr>
          <a:lstStyle/>
          <a:p>
            <a:pPr marL="1670685" lvl="1" indent="-287020">
              <a:lnSpc>
                <a:spcPct val="100000"/>
              </a:lnSpc>
              <a:spcBef>
                <a:spcPts val="1440"/>
              </a:spcBef>
              <a:buFont typeface="Arial MT"/>
              <a:buChar char="•"/>
              <a:tabLst>
                <a:tab pos="1670685" algn="l"/>
                <a:tab pos="1671320" algn="l"/>
              </a:tabLst>
            </a:pPr>
            <a:r>
              <a:rPr lang="en-IN" sz="2400" dirty="0">
                <a:latin typeface="Times New Roman"/>
                <a:cs typeface="Times New Roman"/>
              </a:rPr>
              <a:t>Chinnappanahalli lake (located near AECS layout, Bangalore) has been selected as the study area.  </a:t>
            </a:r>
            <a:endParaRPr sz="2400" dirty="0">
              <a:latin typeface="Times New Roman"/>
              <a:cs typeface="Times New Roman"/>
            </a:endParaRPr>
          </a:p>
          <a:p>
            <a:pPr marL="1670685" lvl="1" indent="-287020">
              <a:lnSpc>
                <a:spcPct val="100000"/>
              </a:lnSpc>
              <a:spcBef>
                <a:spcPts val="1445"/>
              </a:spcBef>
              <a:buFont typeface="Arial MT"/>
              <a:buChar char="•"/>
              <a:tabLst>
                <a:tab pos="1670685" algn="l"/>
                <a:tab pos="1671320" algn="l"/>
              </a:tabLst>
            </a:pPr>
            <a:r>
              <a:rPr lang="en-IN" sz="2400" spc="-5" dirty="0">
                <a:latin typeface="Times New Roman"/>
                <a:cs typeface="Times New Roman"/>
              </a:rPr>
              <a:t>Samples have been collected using pole sampling method</a:t>
            </a:r>
            <a:endParaRPr sz="2400" dirty="0">
              <a:latin typeface="Times New Roman"/>
              <a:cs typeface="Times New Roman"/>
            </a:endParaRPr>
          </a:p>
          <a:p>
            <a:pPr marL="1670685" lvl="1" indent="-287020">
              <a:lnSpc>
                <a:spcPct val="100000"/>
              </a:lnSpc>
              <a:spcBef>
                <a:spcPts val="1440"/>
              </a:spcBef>
              <a:buFont typeface="Arial MT"/>
              <a:buChar char="•"/>
              <a:tabLst>
                <a:tab pos="1670685" algn="l"/>
                <a:tab pos="1671320" algn="l"/>
              </a:tabLst>
            </a:pPr>
            <a:r>
              <a:rPr lang="en-IN" sz="2400" spc="-5" dirty="0">
                <a:latin typeface="Times New Roman"/>
                <a:cs typeface="Times New Roman"/>
              </a:rPr>
              <a:t>The water sample collected has been tested in our school lab under guidance</a:t>
            </a:r>
          </a:p>
          <a:p>
            <a:pPr marL="1670685" lvl="1" indent="-287020">
              <a:spcBef>
                <a:spcPts val="1440"/>
              </a:spcBef>
              <a:buFont typeface="Arial MT"/>
              <a:buChar char="•"/>
              <a:tabLst>
                <a:tab pos="1670685" algn="l"/>
                <a:tab pos="1671320" algn="l"/>
              </a:tabLst>
            </a:pPr>
            <a:r>
              <a:rPr lang="en-US" sz="2400" dirty="0">
                <a:latin typeface="Times New Roman"/>
                <a:cs typeface="Times New Roman"/>
              </a:rPr>
              <a:t>Bird and plant species</a:t>
            </a:r>
            <a:r>
              <a:rPr lang="en-US" sz="2400" spc="-35" dirty="0">
                <a:latin typeface="Times New Roman"/>
                <a:cs typeface="Times New Roman"/>
              </a:rPr>
              <a:t> have been identified by searching their images using google lens</a:t>
            </a:r>
            <a:endParaRPr lang="en-US" sz="2400" spc="-5" dirty="0">
              <a:latin typeface="Times New Roman"/>
              <a:cs typeface="Times New Roman"/>
            </a:endParaRPr>
          </a:p>
          <a:p>
            <a:pPr marL="1670685" lvl="1" indent="-287020">
              <a:lnSpc>
                <a:spcPct val="100000"/>
              </a:lnSpc>
              <a:spcBef>
                <a:spcPts val="1440"/>
              </a:spcBef>
              <a:buFont typeface="Arial MT"/>
              <a:buChar char="•"/>
              <a:tabLst>
                <a:tab pos="1670685" algn="l"/>
                <a:tab pos="1671320" algn="l"/>
              </a:tabLst>
            </a:pPr>
            <a:endParaRPr sz="2400" dirty="0">
              <a:latin typeface="Times New Roman"/>
              <a:cs typeface="Times New Roman"/>
            </a:endParaRPr>
          </a:p>
        </p:txBody>
      </p:sp>
      <p:pic>
        <p:nvPicPr>
          <p:cNvPr id="10" name="Picture 9">
            <a:extLst>
              <a:ext uri="{FF2B5EF4-FFF2-40B4-BE49-F238E27FC236}">
                <a16:creationId xmlns:a16="http://schemas.microsoft.com/office/drawing/2014/main" id="{93476760-E869-6D43-B347-4FAB9841FC1E}"/>
              </a:ext>
            </a:extLst>
          </p:cNvPr>
          <p:cNvPicPr>
            <a:picLocks noChangeAspect="1"/>
          </p:cNvPicPr>
          <p:nvPr/>
        </p:nvPicPr>
        <p:blipFill rotWithShape="1">
          <a:blip r:embed="rId2"/>
          <a:srcRect t="19786"/>
          <a:stretch/>
        </p:blipFill>
        <p:spPr>
          <a:xfrm>
            <a:off x="9320005" y="3706180"/>
            <a:ext cx="2513457" cy="2688189"/>
          </a:xfrm>
          <a:prstGeom prst="rect">
            <a:avLst/>
          </a:prstGeom>
        </p:spPr>
      </p:pic>
      <p:sp>
        <p:nvSpPr>
          <p:cNvPr id="11" name="TextBox 10">
            <a:extLst>
              <a:ext uri="{FF2B5EF4-FFF2-40B4-BE49-F238E27FC236}">
                <a16:creationId xmlns:a16="http://schemas.microsoft.com/office/drawing/2014/main" id="{AF2D2481-2BAB-EA6E-7963-37D8AEC1DC58}"/>
              </a:ext>
            </a:extLst>
          </p:cNvPr>
          <p:cNvSpPr txBox="1"/>
          <p:nvPr/>
        </p:nvSpPr>
        <p:spPr>
          <a:xfrm>
            <a:off x="9351265" y="6366015"/>
            <a:ext cx="2840735" cy="276999"/>
          </a:xfrm>
          <a:prstGeom prst="rect">
            <a:avLst/>
          </a:prstGeom>
          <a:noFill/>
        </p:spPr>
        <p:txBody>
          <a:bodyPr wrap="square" rtlCol="0">
            <a:spAutoFit/>
          </a:bodyPr>
          <a:lstStyle/>
          <a:p>
            <a:r>
              <a:rPr lang="en-IN" sz="1200" dirty="0">
                <a:latin typeface="Times New Roman" panose="02020603050405020304" pitchFamily="18" charset="0"/>
                <a:cs typeface="Times New Roman" panose="02020603050405020304" pitchFamily="18" charset="0"/>
              </a:rPr>
              <a:t>Equipment used for collecting sample</a:t>
            </a:r>
          </a:p>
        </p:txBody>
      </p:sp>
      <p:grpSp>
        <p:nvGrpSpPr>
          <p:cNvPr id="12" name="Group 11">
            <a:extLst>
              <a:ext uri="{FF2B5EF4-FFF2-40B4-BE49-F238E27FC236}">
                <a16:creationId xmlns:a16="http://schemas.microsoft.com/office/drawing/2014/main" id="{06FA29CA-661D-F06F-EFD7-F0A3F9E7AEC6}"/>
              </a:ext>
            </a:extLst>
          </p:cNvPr>
          <p:cNvGrpSpPr>
            <a:grpSpLocks noChangeAspect="1"/>
          </p:cNvGrpSpPr>
          <p:nvPr/>
        </p:nvGrpSpPr>
        <p:grpSpPr>
          <a:xfrm>
            <a:off x="7239000" y="993710"/>
            <a:ext cx="4419600" cy="2651760"/>
            <a:chOff x="1122763" y="-403043"/>
            <a:chExt cx="6350000" cy="3810000"/>
          </a:xfrm>
        </p:grpSpPr>
        <p:sp>
          <p:nvSpPr>
            <p:cNvPr id="13" name="Freeform 9">
              <a:extLst>
                <a:ext uri="{FF2B5EF4-FFF2-40B4-BE49-F238E27FC236}">
                  <a16:creationId xmlns:a16="http://schemas.microsoft.com/office/drawing/2014/main" id="{9530FE39-9198-0F3A-E90C-53525E1C3C59}"/>
                </a:ext>
              </a:extLst>
            </p:cNvPr>
            <p:cNvSpPr/>
            <p:nvPr/>
          </p:nvSpPr>
          <p:spPr>
            <a:xfrm>
              <a:off x="1122763" y="-403043"/>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3"/>
              <a:stretch>
                <a:fillRect t="-5208" b="-5208"/>
              </a:stretch>
            </a:blipFill>
          </p:spPr>
          <p:txBody>
            <a:bodyPr/>
            <a:lstStyle/>
            <a:p>
              <a:endParaRPr lang="en-US"/>
            </a:p>
          </p:txBody>
        </p:sp>
      </p:grpSp>
      <p:sp>
        <p:nvSpPr>
          <p:cNvPr id="15" name="TextBox 14">
            <a:extLst>
              <a:ext uri="{FF2B5EF4-FFF2-40B4-BE49-F238E27FC236}">
                <a16:creationId xmlns:a16="http://schemas.microsoft.com/office/drawing/2014/main" id="{1CABAD63-E89D-4056-40A4-02467C153972}"/>
              </a:ext>
            </a:extLst>
          </p:cNvPr>
          <p:cNvSpPr txBox="1"/>
          <p:nvPr/>
        </p:nvSpPr>
        <p:spPr>
          <a:xfrm>
            <a:off x="2417806" y="3246393"/>
            <a:ext cx="6516128" cy="369332"/>
          </a:xfrm>
          <a:prstGeom prst="rect">
            <a:avLst/>
          </a:prstGeom>
          <a:noFill/>
        </p:spPr>
        <p:txBody>
          <a:bodyPr wrap="square">
            <a:spAutoFit/>
          </a:bodyPr>
          <a:lstStyle/>
          <a:p>
            <a:endParaRPr lang="en-IN" dirty="0"/>
          </a:p>
        </p:txBody>
      </p:sp>
      <p:pic>
        <p:nvPicPr>
          <p:cNvPr id="5128" name="Picture 8">
            <a:extLst>
              <a:ext uri="{FF2B5EF4-FFF2-40B4-BE49-F238E27FC236}">
                <a16:creationId xmlns:a16="http://schemas.microsoft.com/office/drawing/2014/main" id="{188AC7A0-C228-9E7B-F8CF-12A5906D2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37" y="3734022"/>
            <a:ext cx="2252334" cy="26603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2" name="object 2"/>
          <p:cNvSpPr txBox="1">
            <a:spLocks noGrp="1"/>
          </p:cNvSpPr>
          <p:nvPr>
            <p:ph type="title"/>
          </p:nvPr>
        </p:nvSpPr>
        <p:spPr>
          <a:xfrm>
            <a:off x="4800600" y="328920"/>
            <a:ext cx="4573905" cy="574675"/>
          </a:xfrm>
          <a:prstGeom prst="rect">
            <a:avLst/>
          </a:prstGeom>
        </p:spPr>
        <p:txBody>
          <a:bodyPr vert="horz" wrap="square" lIns="0" tIns="12700" rIns="0" bIns="0" rtlCol="0">
            <a:spAutoFit/>
          </a:bodyPr>
          <a:lstStyle/>
          <a:p>
            <a:pPr marL="12700">
              <a:lnSpc>
                <a:spcPct val="100000"/>
              </a:lnSpc>
              <a:spcBef>
                <a:spcPts val="100"/>
              </a:spcBef>
            </a:pPr>
            <a:r>
              <a:rPr lang="en-IN" sz="3600" spc="-5" dirty="0"/>
              <a:t>Mapping</a:t>
            </a:r>
            <a:endParaRPr sz="3600" dirty="0"/>
          </a:p>
        </p:txBody>
      </p:sp>
      <p:sp>
        <p:nvSpPr>
          <p:cNvPr id="3" name="object 3"/>
          <p:cNvSpPr txBox="1"/>
          <p:nvPr/>
        </p:nvSpPr>
        <p:spPr>
          <a:xfrm>
            <a:off x="-838200" y="1219200"/>
            <a:ext cx="7403193" cy="382797"/>
          </a:xfrm>
          <a:prstGeom prst="rect">
            <a:avLst/>
          </a:prstGeom>
        </p:spPr>
        <p:txBody>
          <a:bodyPr vert="horz" wrap="square" lIns="0" tIns="13335" rIns="0" bIns="0" rtlCol="0">
            <a:spAutoFit/>
          </a:bodyPr>
          <a:lstStyle/>
          <a:p>
            <a:pPr marL="1383665" lvl="1">
              <a:lnSpc>
                <a:spcPct val="100000"/>
              </a:lnSpc>
              <a:spcBef>
                <a:spcPts val="1440"/>
              </a:spcBef>
              <a:tabLst>
                <a:tab pos="1670685" algn="l"/>
                <a:tab pos="1671320" algn="l"/>
              </a:tabLst>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grpSp>
        <p:nvGrpSpPr>
          <p:cNvPr id="12" name="Group 11">
            <a:extLst>
              <a:ext uri="{FF2B5EF4-FFF2-40B4-BE49-F238E27FC236}">
                <a16:creationId xmlns:a16="http://schemas.microsoft.com/office/drawing/2014/main" id="{79831818-B7CE-4E20-16DA-C341640D4AC1}"/>
              </a:ext>
            </a:extLst>
          </p:cNvPr>
          <p:cNvGrpSpPr>
            <a:grpSpLocks noChangeAspect="1"/>
          </p:cNvGrpSpPr>
          <p:nvPr/>
        </p:nvGrpSpPr>
        <p:grpSpPr>
          <a:xfrm>
            <a:off x="335984" y="1310800"/>
            <a:ext cx="5400739" cy="3038219"/>
            <a:chOff x="0" y="0"/>
            <a:chExt cx="11287761" cy="6350000"/>
          </a:xfrm>
        </p:grpSpPr>
        <p:sp>
          <p:nvSpPr>
            <p:cNvPr id="13" name="Freeform 3">
              <a:extLst>
                <a:ext uri="{FF2B5EF4-FFF2-40B4-BE49-F238E27FC236}">
                  <a16:creationId xmlns:a16="http://schemas.microsoft.com/office/drawing/2014/main" id="{9B729C22-B13A-4FE5-E8BE-060F8FD93A3E}"/>
                </a:ext>
              </a:extLst>
            </p:cNvPr>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20685" b="-22472"/>
              </a:stretch>
            </a:blipFill>
          </p:spPr>
          <p:txBody>
            <a:bodyPr/>
            <a:lstStyle/>
            <a:p>
              <a:endParaRPr lang="en-US"/>
            </a:p>
          </p:txBody>
        </p:sp>
      </p:grpSp>
      <p:grpSp>
        <p:nvGrpSpPr>
          <p:cNvPr id="16" name="Group 15">
            <a:extLst>
              <a:ext uri="{FF2B5EF4-FFF2-40B4-BE49-F238E27FC236}">
                <a16:creationId xmlns:a16="http://schemas.microsoft.com/office/drawing/2014/main" id="{08E0D87F-59CE-35D7-2A12-1FBC45E9AE72}"/>
              </a:ext>
            </a:extLst>
          </p:cNvPr>
          <p:cNvGrpSpPr>
            <a:grpSpLocks noChangeAspect="1"/>
          </p:cNvGrpSpPr>
          <p:nvPr/>
        </p:nvGrpSpPr>
        <p:grpSpPr>
          <a:xfrm>
            <a:off x="6324600" y="1261754"/>
            <a:ext cx="5531416" cy="3111733"/>
            <a:chOff x="0" y="0"/>
            <a:chExt cx="11287761" cy="6350000"/>
          </a:xfrm>
        </p:grpSpPr>
        <p:sp>
          <p:nvSpPr>
            <p:cNvPr id="17" name="Freeform 5">
              <a:extLst>
                <a:ext uri="{FF2B5EF4-FFF2-40B4-BE49-F238E27FC236}">
                  <a16:creationId xmlns:a16="http://schemas.microsoft.com/office/drawing/2014/main" id="{D76A78E8-AB1E-1856-5B29-AB52ADE12A76}"/>
                </a:ext>
              </a:extLst>
            </p:cNvPr>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16647" b="-16647"/>
              </a:stretch>
            </a:blipFill>
          </p:spPr>
          <p:txBody>
            <a:bodyPr/>
            <a:lstStyle/>
            <a:p>
              <a:endParaRPr lang="en-US"/>
            </a:p>
          </p:txBody>
        </p:sp>
      </p:grpSp>
      <p:sp>
        <p:nvSpPr>
          <p:cNvPr id="19" name="TextBox 18">
            <a:extLst>
              <a:ext uri="{FF2B5EF4-FFF2-40B4-BE49-F238E27FC236}">
                <a16:creationId xmlns:a16="http://schemas.microsoft.com/office/drawing/2014/main" id="{BACB3774-0BE8-95AB-9A16-EBDAEB0CC2ED}"/>
              </a:ext>
            </a:extLst>
          </p:cNvPr>
          <p:cNvSpPr txBox="1"/>
          <p:nvPr/>
        </p:nvSpPr>
        <p:spPr>
          <a:xfrm>
            <a:off x="1273311" y="4788784"/>
            <a:ext cx="6514050" cy="369332"/>
          </a:xfrm>
          <a:prstGeom prst="rect">
            <a:avLst/>
          </a:prstGeom>
          <a:noFill/>
        </p:spPr>
        <p:txBody>
          <a:bodyPr wrap="square">
            <a:spAutoFit/>
          </a:bodyPr>
          <a:lstStyle/>
          <a:p>
            <a:r>
              <a:rPr lang="en-US" b="0" i="0" u="none" strike="noStrike" dirty="0">
                <a:effectLst/>
                <a:latin typeface="Times New Roman" panose="02020603050405020304" pitchFamily="18" charset="0"/>
                <a:cs typeface="Times New Roman" panose="02020603050405020304" pitchFamily="18" charset="0"/>
              </a:rPr>
              <a:t>LATITUDE: 12.9663543N</a:t>
            </a:r>
            <a:r>
              <a:rPr lang="en-US" b="0" i="0" dirty="0">
                <a:solidFill>
                  <a:srgbClr val="000000"/>
                </a:solidFill>
                <a:effectLst/>
                <a:latin typeface="Canva Sans"/>
              </a:rPr>
              <a:t>​</a:t>
            </a:r>
            <a:endParaRPr lang="en-IN" dirty="0"/>
          </a:p>
        </p:txBody>
      </p:sp>
      <p:sp>
        <p:nvSpPr>
          <p:cNvPr id="21" name="TextBox 20">
            <a:extLst>
              <a:ext uri="{FF2B5EF4-FFF2-40B4-BE49-F238E27FC236}">
                <a16:creationId xmlns:a16="http://schemas.microsoft.com/office/drawing/2014/main" id="{7ACCDD43-0457-DFE7-DB84-458A03F88C6E}"/>
              </a:ext>
            </a:extLst>
          </p:cNvPr>
          <p:cNvSpPr txBox="1"/>
          <p:nvPr/>
        </p:nvSpPr>
        <p:spPr>
          <a:xfrm>
            <a:off x="1219200" y="5177868"/>
            <a:ext cx="6514050" cy="369332"/>
          </a:xfrm>
          <a:prstGeom prst="rect">
            <a:avLst/>
          </a:prstGeom>
          <a:noFill/>
        </p:spPr>
        <p:txBody>
          <a:bodyPr wrap="square">
            <a:spAutoFit/>
          </a:bodyPr>
          <a:lstStyle/>
          <a:p>
            <a:r>
              <a:rPr lang="en-US" b="0" i="0" dirty="0">
                <a:effectLst/>
                <a:latin typeface="Times New Roman" panose="02020603050405020304" pitchFamily="18" charset="0"/>
                <a:cs typeface="Times New Roman" panose="02020603050405020304" pitchFamily="18" charset="0"/>
              </a:rPr>
              <a:t>LONGITUDE: 77.7073077E</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75A1F6B-DD1D-CBC6-5E5C-47F622D6B6DF}"/>
              </a:ext>
            </a:extLst>
          </p:cNvPr>
          <p:cNvSpPr txBox="1"/>
          <p:nvPr/>
        </p:nvSpPr>
        <p:spPr>
          <a:xfrm>
            <a:off x="1775251" y="4419452"/>
            <a:ext cx="2743200"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Satellite view</a:t>
            </a:r>
          </a:p>
        </p:txBody>
      </p:sp>
      <p:sp>
        <p:nvSpPr>
          <p:cNvPr id="8" name="TextBox 7">
            <a:extLst>
              <a:ext uri="{FF2B5EF4-FFF2-40B4-BE49-F238E27FC236}">
                <a16:creationId xmlns:a16="http://schemas.microsoft.com/office/drawing/2014/main" id="{2AA42358-F591-31FC-9D99-EDD43FA39E25}"/>
              </a:ext>
            </a:extLst>
          </p:cNvPr>
          <p:cNvSpPr txBox="1"/>
          <p:nvPr/>
        </p:nvSpPr>
        <p:spPr>
          <a:xfrm>
            <a:off x="8440386" y="4419452"/>
            <a:ext cx="2743200"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 Default map view</a:t>
            </a:r>
          </a:p>
        </p:txBody>
      </p:sp>
      <p:sp>
        <p:nvSpPr>
          <p:cNvPr id="9" name="TextBox 8">
            <a:extLst>
              <a:ext uri="{FF2B5EF4-FFF2-40B4-BE49-F238E27FC236}">
                <a16:creationId xmlns:a16="http://schemas.microsoft.com/office/drawing/2014/main" id="{1A0D063D-D89D-41A1-B0A3-1C44A6AC733C}"/>
              </a:ext>
            </a:extLst>
          </p:cNvPr>
          <p:cNvSpPr txBox="1"/>
          <p:nvPr/>
        </p:nvSpPr>
        <p:spPr>
          <a:xfrm>
            <a:off x="7467600" y="5093754"/>
            <a:ext cx="3352800" cy="646331"/>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Chinnappanahalli Lake, AECS layout, Bangalore</a:t>
            </a:r>
          </a:p>
        </p:txBody>
      </p:sp>
      <p:sp>
        <p:nvSpPr>
          <p:cNvPr id="18" name="object 5">
            <a:extLst>
              <a:ext uri="{FF2B5EF4-FFF2-40B4-BE49-F238E27FC236}">
                <a16:creationId xmlns:a16="http://schemas.microsoft.com/office/drawing/2014/main" id="{90EDF530-408D-41E5-9F54-50B30F5060D7}"/>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164577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2" name="object 2"/>
          <p:cNvSpPr txBox="1">
            <a:spLocks noGrp="1"/>
          </p:cNvSpPr>
          <p:nvPr>
            <p:ph type="title"/>
          </p:nvPr>
        </p:nvSpPr>
        <p:spPr>
          <a:xfrm>
            <a:off x="4665348" y="125750"/>
            <a:ext cx="4573905" cy="574675"/>
          </a:xfrm>
          <a:prstGeom prst="rect">
            <a:avLst/>
          </a:prstGeom>
        </p:spPr>
        <p:txBody>
          <a:bodyPr vert="horz" wrap="square" lIns="0" tIns="12700" rIns="0" bIns="0" rtlCol="0">
            <a:spAutoFit/>
          </a:bodyPr>
          <a:lstStyle/>
          <a:p>
            <a:pPr marL="12700">
              <a:lnSpc>
                <a:spcPct val="100000"/>
              </a:lnSpc>
              <a:spcBef>
                <a:spcPts val="100"/>
              </a:spcBef>
            </a:pPr>
            <a:r>
              <a:rPr lang="en-IN" sz="3600" spc="-5" dirty="0"/>
              <a:t>Bird species </a:t>
            </a:r>
            <a:endParaRPr sz="3600" dirty="0"/>
          </a:p>
        </p:txBody>
      </p:sp>
      <p:sp>
        <p:nvSpPr>
          <p:cNvPr id="3" name="object 3"/>
          <p:cNvSpPr txBox="1"/>
          <p:nvPr/>
        </p:nvSpPr>
        <p:spPr>
          <a:xfrm>
            <a:off x="-838200" y="1219200"/>
            <a:ext cx="7403193" cy="382797"/>
          </a:xfrm>
          <a:prstGeom prst="rect">
            <a:avLst/>
          </a:prstGeom>
        </p:spPr>
        <p:txBody>
          <a:bodyPr vert="horz" wrap="square" lIns="0" tIns="13335" rIns="0" bIns="0" rtlCol="0">
            <a:spAutoFit/>
          </a:bodyPr>
          <a:lstStyle/>
          <a:p>
            <a:pPr marL="1383665" lvl="1">
              <a:lnSpc>
                <a:spcPct val="100000"/>
              </a:lnSpc>
              <a:spcBef>
                <a:spcPts val="1440"/>
              </a:spcBef>
              <a:tabLst>
                <a:tab pos="1670685" algn="l"/>
                <a:tab pos="1671320" algn="l"/>
              </a:tabLst>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8" name="Freeform 3">
            <a:extLst>
              <a:ext uri="{FF2B5EF4-FFF2-40B4-BE49-F238E27FC236}">
                <a16:creationId xmlns:a16="http://schemas.microsoft.com/office/drawing/2014/main" id="{B0246C96-B397-23C6-C8E7-AEAD1CA17BBB}"/>
              </a:ext>
            </a:extLst>
          </p:cNvPr>
          <p:cNvSpPr/>
          <p:nvPr/>
        </p:nvSpPr>
        <p:spPr>
          <a:xfrm>
            <a:off x="1404076" y="450602"/>
            <a:ext cx="1924495" cy="2583428"/>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2"/>
            <a:stretch>
              <a:fillRect l="-205350" t="-108420" r="-116151"/>
            </a:stretch>
          </a:blipFill>
        </p:spPr>
        <p:txBody>
          <a:bodyPr/>
          <a:lstStyle/>
          <a:p>
            <a:endParaRPr lang="en-US" dirty="0"/>
          </a:p>
        </p:txBody>
      </p:sp>
      <p:sp>
        <p:nvSpPr>
          <p:cNvPr id="11" name="Freeform 21">
            <a:extLst>
              <a:ext uri="{FF2B5EF4-FFF2-40B4-BE49-F238E27FC236}">
                <a16:creationId xmlns:a16="http://schemas.microsoft.com/office/drawing/2014/main" id="{BDA8FC8A-EE6E-5081-F7A6-606ADFB815B5}"/>
              </a:ext>
            </a:extLst>
          </p:cNvPr>
          <p:cNvSpPr/>
          <p:nvPr/>
        </p:nvSpPr>
        <p:spPr>
          <a:xfrm>
            <a:off x="4691214" y="889472"/>
            <a:ext cx="1978029" cy="2539528"/>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3"/>
            <a:stretch>
              <a:fillRect l="-17617" r="-11322" b="-9984"/>
            </a:stretch>
          </a:blipFill>
        </p:spPr>
        <p:txBody>
          <a:bodyPr/>
          <a:lstStyle/>
          <a:p>
            <a:endParaRPr lang="en-US" dirty="0"/>
          </a:p>
        </p:txBody>
      </p:sp>
      <p:sp>
        <p:nvSpPr>
          <p:cNvPr id="18" name="Freeform 9">
            <a:extLst>
              <a:ext uri="{FF2B5EF4-FFF2-40B4-BE49-F238E27FC236}">
                <a16:creationId xmlns:a16="http://schemas.microsoft.com/office/drawing/2014/main" id="{3691A108-F835-438A-4F8A-9A8D94CE3D5B}"/>
              </a:ext>
            </a:extLst>
          </p:cNvPr>
          <p:cNvSpPr/>
          <p:nvPr/>
        </p:nvSpPr>
        <p:spPr>
          <a:xfrm>
            <a:off x="8385490" y="450602"/>
            <a:ext cx="1978029" cy="2572065"/>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4"/>
            <a:stretch>
              <a:fillRect l="-1499" r="-1499"/>
            </a:stretch>
          </a:blipFill>
        </p:spPr>
        <p:txBody>
          <a:bodyPr/>
          <a:lstStyle/>
          <a:p>
            <a:endParaRPr lang="en-US" dirty="0"/>
          </a:p>
        </p:txBody>
      </p:sp>
      <p:sp>
        <p:nvSpPr>
          <p:cNvPr id="23" name="Freeform 6">
            <a:extLst>
              <a:ext uri="{FF2B5EF4-FFF2-40B4-BE49-F238E27FC236}">
                <a16:creationId xmlns:a16="http://schemas.microsoft.com/office/drawing/2014/main" id="{187F10DA-337F-5E0E-A48C-D56C39FB566F}"/>
              </a:ext>
            </a:extLst>
          </p:cNvPr>
          <p:cNvSpPr/>
          <p:nvPr/>
        </p:nvSpPr>
        <p:spPr>
          <a:xfrm>
            <a:off x="8395002" y="3372766"/>
            <a:ext cx="2111639" cy="2829213"/>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5"/>
            <a:stretch>
              <a:fillRect l="-170946" t="-92521" r="-161869" b="-21481"/>
            </a:stretch>
          </a:blipFill>
        </p:spPr>
        <p:txBody>
          <a:bodyPr/>
          <a:lstStyle/>
          <a:p>
            <a:endParaRPr lang="en-US" dirty="0"/>
          </a:p>
        </p:txBody>
      </p:sp>
      <p:sp>
        <p:nvSpPr>
          <p:cNvPr id="26" name="Freeform 18">
            <a:extLst>
              <a:ext uri="{FF2B5EF4-FFF2-40B4-BE49-F238E27FC236}">
                <a16:creationId xmlns:a16="http://schemas.microsoft.com/office/drawing/2014/main" id="{AA15F29F-96F3-DE2F-E688-5899D91F7CD3}"/>
              </a:ext>
            </a:extLst>
          </p:cNvPr>
          <p:cNvSpPr/>
          <p:nvPr/>
        </p:nvSpPr>
        <p:spPr>
          <a:xfrm>
            <a:off x="4691214" y="3629944"/>
            <a:ext cx="2020564" cy="2576054"/>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6"/>
            <a:stretch>
              <a:fillRect l="-39321" r="-39321"/>
            </a:stretch>
          </a:blipFill>
        </p:spPr>
        <p:txBody>
          <a:bodyPr/>
          <a:lstStyle/>
          <a:p>
            <a:endParaRPr lang="en-US" dirty="0"/>
          </a:p>
        </p:txBody>
      </p:sp>
      <p:sp>
        <p:nvSpPr>
          <p:cNvPr id="29" name="Freeform 12">
            <a:extLst>
              <a:ext uri="{FF2B5EF4-FFF2-40B4-BE49-F238E27FC236}">
                <a16:creationId xmlns:a16="http://schemas.microsoft.com/office/drawing/2014/main" id="{D46337C4-74C5-9F33-F23B-F4A93A651CFA}"/>
              </a:ext>
            </a:extLst>
          </p:cNvPr>
          <p:cNvSpPr/>
          <p:nvPr/>
        </p:nvSpPr>
        <p:spPr>
          <a:xfrm>
            <a:off x="1367018" y="3409192"/>
            <a:ext cx="1978029" cy="2659628"/>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7"/>
            <a:stretch>
              <a:fillRect l="-31841" r="-31841"/>
            </a:stretch>
          </a:blipFill>
        </p:spPr>
        <p:txBody>
          <a:bodyPr/>
          <a:lstStyle/>
          <a:p>
            <a:endParaRPr lang="en-US" dirty="0"/>
          </a:p>
        </p:txBody>
      </p:sp>
      <p:sp>
        <p:nvSpPr>
          <p:cNvPr id="32" name="TextBox 31">
            <a:extLst>
              <a:ext uri="{FF2B5EF4-FFF2-40B4-BE49-F238E27FC236}">
                <a16:creationId xmlns:a16="http://schemas.microsoft.com/office/drawing/2014/main" id="{47129C0E-A823-C604-B953-E154F3B583A9}"/>
              </a:ext>
            </a:extLst>
          </p:cNvPr>
          <p:cNvSpPr txBox="1"/>
          <p:nvPr/>
        </p:nvSpPr>
        <p:spPr>
          <a:xfrm>
            <a:off x="4263081" y="3374166"/>
            <a:ext cx="4897393" cy="276999"/>
          </a:xfrm>
          <a:prstGeom prst="rect">
            <a:avLst/>
          </a:prstGeom>
          <a:noFill/>
        </p:spPr>
        <p:txBody>
          <a:bodyPr wrap="square">
            <a:spAutoFit/>
          </a:bodyPr>
          <a:lstStyle/>
          <a:p>
            <a:r>
              <a:rPr lang="en-US" sz="1200" b="0" i="0" u="none" strike="noStrike" dirty="0">
                <a:solidFill>
                  <a:srgbClr val="000000"/>
                </a:solidFill>
                <a:effectLst/>
                <a:latin typeface="Canva Sans"/>
              </a:rPr>
              <a:t>Indian Painted Stork (Mycteria </a:t>
            </a:r>
            <a:r>
              <a:rPr lang="en-US" sz="1200" b="0" i="0" u="none" strike="noStrike" dirty="0" err="1">
                <a:solidFill>
                  <a:srgbClr val="000000"/>
                </a:solidFill>
                <a:effectLst/>
                <a:latin typeface="Canva Sans"/>
              </a:rPr>
              <a:t>leucocephala</a:t>
            </a:r>
            <a:r>
              <a:rPr lang="en-US" sz="1200" b="0" i="0" u="none" strike="noStrike" dirty="0">
                <a:solidFill>
                  <a:srgbClr val="000000"/>
                </a:solidFill>
                <a:effectLst/>
                <a:latin typeface="Canva Sans"/>
              </a:rPr>
              <a:t>)</a:t>
            </a:r>
            <a:endParaRPr lang="en-IN" sz="1200" dirty="0"/>
          </a:p>
        </p:txBody>
      </p:sp>
      <p:sp>
        <p:nvSpPr>
          <p:cNvPr id="34" name="TextBox 33">
            <a:extLst>
              <a:ext uri="{FF2B5EF4-FFF2-40B4-BE49-F238E27FC236}">
                <a16:creationId xmlns:a16="http://schemas.microsoft.com/office/drawing/2014/main" id="{9450D807-84F1-597E-1BEA-B8F6A89D6DBF}"/>
              </a:ext>
            </a:extLst>
          </p:cNvPr>
          <p:cNvSpPr txBox="1"/>
          <p:nvPr/>
        </p:nvSpPr>
        <p:spPr>
          <a:xfrm>
            <a:off x="1447800" y="6151277"/>
            <a:ext cx="8601640" cy="276999"/>
          </a:xfrm>
          <a:prstGeom prst="rect">
            <a:avLst/>
          </a:prstGeom>
          <a:noFill/>
        </p:spPr>
        <p:txBody>
          <a:bodyPr wrap="square">
            <a:spAutoFit/>
          </a:bodyPr>
          <a:lstStyle/>
          <a:p>
            <a:pPr algn="ctr" rtl="0" fontAlgn="base"/>
            <a:r>
              <a:rPr lang="en-US" sz="1200" b="0" i="0" u="none" strike="noStrike" dirty="0">
                <a:solidFill>
                  <a:srgbClr val="000000"/>
                </a:solidFill>
                <a:effectLst/>
                <a:latin typeface="Canva Sans"/>
              </a:rPr>
              <a:t>Red-wattled lapwing</a:t>
            </a:r>
            <a:r>
              <a:rPr lang="en-US" sz="1200" b="0" i="0" dirty="0">
                <a:solidFill>
                  <a:srgbClr val="000000"/>
                </a:solidFill>
                <a:effectLst/>
                <a:latin typeface="Canva Sans"/>
              </a:rPr>
              <a:t>​</a:t>
            </a:r>
            <a:r>
              <a:rPr lang="en-US" sz="1200" dirty="0">
                <a:solidFill>
                  <a:srgbClr val="000000"/>
                </a:solidFill>
                <a:latin typeface="Segoe UI" panose="020B0502040204020203" pitchFamily="34" charset="0"/>
              </a:rPr>
              <a:t> </a:t>
            </a:r>
            <a:r>
              <a:rPr lang="en-US" sz="1200" b="0" i="0" u="none" strike="noStrike" dirty="0">
                <a:solidFill>
                  <a:srgbClr val="000000"/>
                </a:solidFill>
                <a:effectLst/>
                <a:latin typeface="Canva Sans"/>
              </a:rPr>
              <a:t>(</a:t>
            </a:r>
            <a:r>
              <a:rPr lang="en-US" sz="1200" b="0" i="0" u="none" strike="noStrike" dirty="0" err="1">
                <a:solidFill>
                  <a:srgbClr val="000000"/>
                </a:solidFill>
                <a:effectLst/>
                <a:latin typeface="Canva Sans"/>
              </a:rPr>
              <a:t>Vanellus</a:t>
            </a:r>
            <a:r>
              <a:rPr lang="en-US" sz="1200" b="0" i="0" u="none" strike="noStrike" dirty="0">
                <a:solidFill>
                  <a:srgbClr val="000000"/>
                </a:solidFill>
                <a:effectLst/>
                <a:latin typeface="Canva Sans"/>
              </a:rPr>
              <a:t> indicus)</a:t>
            </a:r>
            <a:endParaRPr lang="en-US" sz="1200" b="0" i="0" dirty="0">
              <a:solidFill>
                <a:srgbClr val="000000"/>
              </a:solidFill>
              <a:effectLst/>
              <a:latin typeface="Segoe UI" panose="020B0502040204020203" pitchFamily="34" charset="0"/>
            </a:endParaRPr>
          </a:p>
        </p:txBody>
      </p:sp>
      <p:sp>
        <p:nvSpPr>
          <p:cNvPr id="35" name="TextBox 26">
            <a:extLst>
              <a:ext uri="{FF2B5EF4-FFF2-40B4-BE49-F238E27FC236}">
                <a16:creationId xmlns:a16="http://schemas.microsoft.com/office/drawing/2014/main" id="{1805EFFE-158D-FB53-F7CA-D7C114515CFC}"/>
              </a:ext>
            </a:extLst>
          </p:cNvPr>
          <p:cNvSpPr txBox="1"/>
          <p:nvPr/>
        </p:nvSpPr>
        <p:spPr>
          <a:xfrm>
            <a:off x="916938" y="3012798"/>
            <a:ext cx="3121661" cy="32060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92"/>
              </a:lnSpc>
            </a:pPr>
            <a:r>
              <a:rPr lang="en-US" sz="1200" dirty="0">
                <a:solidFill>
                  <a:srgbClr val="000000"/>
                </a:solidFill>
                <a:latin typeface="Canva Sans"/>
              </a:rPr>
              <a:t>Purple Swamphen (</a:t>
            </a:r>
            <a:r>
              <a:rPr lang="en-US" sz="1200" dirty="0" err="1">
                <a:solidFill>
                  <a:srgbClr val="000000"/>
                </a:solidFill>
                <a:latin typeface="Canva Sans"/>
              </a:rPr>
              <a:t>Porphyrio</a:t>
            </a:r>
            <a:r>
              <a:rPr lang="en-US" sz="1200" dirty="0">
                <a:solidFill>
                  <a:srgbClr val="000000"/>
                </a:solidFill>
                <a:latin typeface="Canva Sans"/>
              </a:rPr>
              <a:t> </a:t>
            </a:r>
            <a:r>
              <a:rPr lang="en-US" sz="1200" dirty="0" err="1">
                <a:solidFill>
                  <a:srgbClr val="000000"/>
                </a:solidFill>
                <a:latin typeface="Canva Sans"/>
              </a:rPr>
              <a:t>poliocephalus</a:t>
            </a:r>
            <a:r>
              <a:rPr lang="en-US" sz="1200" dirty="0">
                <a:solidFill>
                  <a:srgbClr val="000000"/>
                </a:solidFill>
                <a:latin typeface="Canva Sans"/>
              </a:rPr>
              <a:t>)</a:t>
            </a:r>
          </a:p>
        </p:txBody>
      </p:sp>
      <p:sp>
        <p:nvSpPr>
          <p:cNvPr id="36" name="TextBox 26">
            <a:extLst>
              <a:ext uri="{FF2B5EF4-FFF2-40B4-BE49-F238E27FC236}">
                <a16:creationId xmlns:a16="http://schemas.microsoft.com/office/drawing/2014/main" id="{1805EFFE-158D-FB53-F7CA-D7C114515CFC}"/>
              </a:ext>
            </a:extLst>
          </p:cNvPr>
          <p:cNvSpPr txBox="1"/>
          <p:nvPr/>
        </p:nvSpPr>
        <p:spPr>
          <a:xfrm>
            <a:off x="8027875" y="2949019"/>
            <a:ext cx="2785534" cy="2811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92"/>
              </a:lnSpc>
            </a:pPr>
            <a:r>
              <a:rPr lang="en-US" sz="1200" dirty="0">
                <a:solidFill>
                  <a:srgbClr val="000000"/>
                </a:solidFill>
                <a:latin typeface="Canva Sans"/>
              </a:rPr>
              <a:t>Grey Heron</a:t>
            </a:r>
          </a:p>
        </p:txBody>
      </p:sp>
      <p:sp>
        <p:nvSpPr>
          <p:cNvPr id="40" name="TextBox 39">
            <a:extLst>
              <a:ext uri="{FF2B5EF4-FFF2-40B4-BE49-F238E27FC236}">
                <a16:creationId xmlns:a16="http://schemas.microsoft.com/office/drawing/2014/main" id="{B4C366FC-4BF7-C2A8-97D6-3298E619799F}"/>
              </a:ext>
            </a:extLst>
          </p:cNvPr>
          <p:cNvSpPr txBox="1"/>
          <p:nvPr/>
        </p:nvSpPr>
        <p:spPr>
          <a:xfrm>
            <a:off x="6188471" y="6239810"/>
            <a:ext cx="6513094" cy="276999"/>
          </a:xfrm>
          <a:prstGeom prst="rect">
            <a:avLst/>
          </a:prstGeom>
          <a:noFill/>
        </p:spPr>
        <p:txBody>
          <a:bodyPr wrap="square">
            <a:spAutoFit/>
          </a:bodyPr>
          <a:lstStyle/>
          <a:p>
            <a:pPr algn="ctr" rtl="0" fontAlgn="base"/>
            <a:r>
              <a:rPr lang="en-US" sz="1200" b="0" i="0" u="none" strike="noStrike" dirty="0">
                <a:solidFill>
                  <a:srgbClr val="000000"/>
                </a:solidFill>
                <a:effectLst/>
                <a:latin typeface="Canva Sans"/>
              </a:rPr>
              <a:t>Great Cormorant</a:t>
            </a:r>
            <a:r>
              <a:rPr lang="en-US" sz="1200" b="0" i="0" dirty="0">
                <a:solidFill>
                  <a:srgbClr val="000000"/>
                </a:solidFill>
                <a:effectLst/>
                <a:latin typeface="Canva Sans"/>
              </a:rPr>
              <a:t>​</a:t>
            </a:r>
            <a:r>
              <a:rPr lang="en-US" sz="1200" dirty="0">
                <a:solidFill>
                  <a:srgbClr val="000000"/>
                </a:solidFill>
                <a:latin typeface="Segoe UI" panose="020B0502040204020203" pitchFamily="34" charset="0"/>
              </a:rPr>
              <a:t> </a:t>
            </a:r>
            <a:r>
              <a:rPr lang="en-US" sz="1200" b="0" i="0" u="none" strike="noStrike" dirty="0">
                <a:solidFill>
                  <a:srgbClr val="000000"/>
                </a:solidFill>
                <a:effectLst/>
                <a:latin typeface="Canva Sans"/>
              </a:rPr>
              <a:t>(Phalacrocorax carbo</a:t>
            </a:r>
            <a:r>
              <a:rPr lang="en-US" sz="1200" dirty="0">
                <a:solidFill>
                  <a:srgbClr val="000000"/>
                </a:solidFill>
                <a:latin typeface="Canva Sans"/>
              </a:rPr>
              <a:t>)</a:t>
            </a:r>
            <a:endParaRPr lang="en-US" b="0" i="0" dirty="0">
              <a:solidFill>
                <a:srgbClr val="000000"/>
              </a:solidFill>
              <a:effectLst/>
              <a:latin typeface="Segoe UI" panose="020B0502040204020203" pitchFamily="34" charset="0"/>
            </a:endParaRPr>
          </a:p>
        </p:txBody>
      </p:sp>
      <p:sp>
        <p:nvSpPr>
          <p:cNvPr id="42" name="TextBox 41">
            <a:extLst>
              <a:ext uri="{FF2B5EF4-FFF2-40B4-BE49-F238E27FC236}">
                <a16:creationId xmlns:a16="http://schemas.microsoft.com/office/drawing/2014/main" id="{084EF9FC-7C74-C8FF-6A43-DD205CF66891}"/>
              </a:ext>
            </a:extLst>
          </p:cNvPr>
          <p:cNvSpPr txBox="1"/>
          <p:nvPr/>
        </p:nvSpPr>
        <p:spPr>
          <a:xfrm>
            <a:off x="-1008009" y="6114339"/>
            <a:ext cx="6769768" cy="276999"/>
          </a:xfrm>
          <a:prstGeom prst="rect">
            <a:avLst/>
          </a:prstGeom>
          <a:noFill/>
        </p:spPr>
        <p:txBody>
          <a:bodyPr wrap="square">
            <a:spAutoFit/>
          </a:bodyPr>
          <a:lstStyle/>
          <a:p>
            <a:pPr algn="ctr" rtl="0" fontAlgn="base"/>
            <a:r>
              <a:rPr lang="en-US" sz="1200" b="0" i="0" u="none" strike="noStrike" dirty="0">
                <a:solidFill>
                  <a:srgbClr val="000000"/>
                </a:solidFill>
                <a:effectLst/>
                <a:latin typeface="Canva Sans"/>
              </a:rPr>
              <a:t>Little Egret </a:t>
            </a:r>
            <a:r>
              <a:rPr lang="en-US" sz="1200" b="0" i="0" dirty="0">
                <a:solidFill>
                  <a:srgbClr val="000000"/>
                </a:solidFill>
                <a:effectLst/>
                <a:latin typeface="Canva Sans"/>
              </a:rPr>
              <a:t>​</a:t>
            </a:r>
            <a:r>
              <a:rPr lang="en-US" sz="1200" dirty="0">
                <a:solidFill>
                  <a:srgbClr val="000000"/>
                </a:solidFill>
                <a:latin typeface="Segoe UI" panose="020B0502040204020203" pitchFamily="34" charset="0"/>
              </a:rPr>
              <a:t> </a:t>
            </a:r>
            <a:r>
              <a:rPr lang="en-US" sz="1200" b="0" i="0" u="none" strike="noStrike" dirty="0">
                <a:solidFill>
                  <a:srgbClr val="000000"/>
                </a:solidFill>
                <a:effectLst/>
                <a:latin typeface="Canva Sans"/>
              </a:rPr>
              <a:t>(</a:t>
            </a:r>
            <a:r>
              <a:rPr lang="en-US" sz="1200" b="0" i="0" u="none" strike="noStrike" dirty="0" err="1">
                <a:solidFill>
                  <a:srgbClr val="000000"/>
                </a:solidFill>
                <a:effectLst/>
                <a:latin typeface="Canva Sans"/>
              </a:rPr>
              <a:t>Egretta</a:t>
            </a:r>
            <a:r>
              <a:rPr lang="en-US" sz="1200" b="0" i="0" u="none" strike="noStrike" dirty="0">
                <a:solidFill>
                  <a:srgbClr val="000000"/>
                </a:solidFill>
                <a:effectLst/>
                <a:latin typeface="Canva Sans"/>
              </a:rPr>
              <a:t> </a:t>
            </a:r>
            <a:r>
              <a:rPr lang="en-US" sz="1200" b="0" i="0" u="none" strike="noStrike" dirty="0" err="1">
                <a:solidFill>
                  <a:srgbClr val="000000"/>
                </a:solidFill>
                <a:effectLst/>
                <a:latin typeface="Canva Sans"/>
              </a:rPr>
              <a:t>garzetta</a:t>
            </a:r>
            <a:r>
              <a:rPr lang="en-US" sz="1200" b="0" i="0" u="none" strike="noStrike" dirty="0">
                <a:solidFill>
                  <a:srgbClr val="000000"/>
                </a:solidFill>
                <a:effectLst/>
                <a:latin typeface="Canva Sans"/>
              </a:rPr>
              <a:t>)</a:t>
            </a:r>
            <a:endParaRPr lang="en-US" sz="1200" b="0" i="0" dirty="0">
              <a:solidFill>
                <a:srgbClr val="000000"/>
              </a:solidFill>
              <a:effectLst/>
              <a:latin typeface="Segoe UI" panose="020B0502040204020203" pitchFamily="34" charset="0"/>
            </a:endParaRPr>
          </a:p>
        </p:txBody>
      </p:sp>
      <p:sp>
        <p:nvSpPr>
          <p:cNvPr id="19" name="object 5">
            <a:extLst>
              <a:ext uri="{FF2B5EF4-FFF2-40B4-BE49-F238E27FC236}">
                <a16:creationId xmlns:a16="http://schemas.microsoft.com/office/drawing/2014/main" id="{AF04FBCD-07CF-47F5-9787-70C0C0FE01B5}"/>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176831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2" name="object 2"/>
          <p:cNvSpPr txBox="1">
            <a:spLocks noGrp="1"/>
          </p:cNvSpPr>
          <p:nvPr>
            <p:ph type="title"/>
          </p:nvPr>
        </p:nvSpPr>
        <p:spPr>
          <a:xfrm>
            <a:off x="4665348" y="125750"/>
            <a:ext cx="4573905" cy="574675"/>
          </a:xfrm>
          <a:prstGeom prst="rect">
            <a:avLst/>
          </a:prstGeom>
        </p:spPr>
        <p:txBody>
          <a:bodyPr vert="horz" wrap="square" lIns="0" tIns="12700" rIns="0" bIns="0" rtlCol="0">
            <a:spAutoFit/>
          </a:bodyPr>
          <a:lstStyle/>
          <a:p>
            <a:pPr marL="12700">
              <a:lnSpc>
                <a:spcPct val="100000"/>
              </a:lnSpc>
              <a:spcBef>
                <a:spcPts val="100"/>
              </a:spcBef>
            </a:pPr>
            <a:r>
              <a:rPr lang="en-IN" sz="3600" spc="-5" dirty="0"/>
              <a:t>Macrophytes</a:t>
            </a:r>
            <a:endParaRPr sz="3600" dirty="0"/>
          </a:p>
        </p:txBody>
      </p:sp>
      <p:sp>
        <p:nvSpPr>
          <p:cNvPr id="3" name="object 3"/>
          <p:cNvSpPr txBox="1"/>
          <p:nvPr/>
        </p:nvSpPr>
        <p:spPr>
          <a:xfrm>
            <a:off x="-838200" y="1219200"/>
            <a:ext cx="7403193" cy="382797"/>
          </a:xfrm>
          <a:prstGeom prst="rect">
            <a:avLst/>
          </a:prstGeom>
        </p:spPr>
        <p:txBody>
          <a:bodyPr vert="horz" wrap="square" lIns="0" tIns="13335" rIns="0" bIns="0" rtlCol="0">
            <a:spAutoFit/>
          </a:bodyPr>
          <a:lstStyle/>
          <a:p>
            <a:pPr marL="1383665" lvl="1">
              <a:lnSpc>
                <a:spcPct val="100000"/>
              </a:lnSpc>
              <a:spcBef>
                <a:spcPts val="1440"/>
              </a:spcBef>
              <a:tabLst>
                <a:tab pos="1670685" algn="l"/>
                <a:tab pos="1671320" algn="l"/>
              </a:tabLst>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32" name="TextBox 31">
            <a:extLst>
              <a:ext uri="{FF2B5EF4-FFF2-40B4-BE49-F238E27FC236}">
                <a16:creationId xmlns:a16="http://schemas.microsoft.com/office/drawing/2014/main" id="{47129C0E-A823-C604-B953-E154F3B583A9}"/>
              </a:ext>
            </a:extLst>
          </p:cNvPr>
          <p:cNvSpPr txBox="1"/>
          <p:nvPr/>
        </p:nvSpPr>
        <p:spPr>
          <a:xfrm>
            <a:off x="4648200" y="3352800"/>
            <a:ext cx="4897393" cy="276999"/>
          </a:xfrm>
          <a:prstGeom prst="rect">
            <a:avLst/>
          </a:prstGeom>
          <a:noFill/>
        </p:spPr>
        <p:txBody>
          <a:bodyPr wrap="square">
            <a:spAutoFit/>
          </a:bodyPr>
          <a:lstStyle/>
          <a:p>
            <a:r>
              <a:rPr lang="en-US" sz="1200" b="0" i="0" u="none" strike="noStrike" dirty="0">
                <a:solidFill>
                  <a:srgbClr val="000000"/>
                </a:solidFill>
                <a:effectLst/>
                <a:latin typeface="Canva Sans"/>
              </a:rPr>
              <a:t>Vetiver (</a:t>
            </a:r>
            <a:r>
              <a:rPr lang="en-IN" sz="1100" i="1" dirty="0" err="1"/>
              <a:t>Chrysopogon</a:t>
            </a:r>
            <a:r>
              <a:rPr lang="en-IN" sz="1100" i="1" dirty="0"/>
              <a:t> </a:t>
            </a:r>
            <a:r>
              <a:rPr lang="en-IN" sz="1100" i="1" dirty="0" err="1"/>
              <a:t>zizanioides</a:t>
            </a:r>
            <a:r>
              <a:rPr lang="en-US" sz="1200" b="0" i="0" u="none" strike="noStrike" dirty="0">
                <a:solidFill>
                  <a:srgbClr val="000000"/>
                </a:solidFill>
                <a:effectLst/>
                <a:latin typeface="Canva Sans"/>
              </a:rPr>
              <a:t>)</a:t>
            </a:r>
            <a:endParaRPr lang="en-IN" sz="1200" dirty="0"/>
          </a:p>
        </p:txBody>
      </p:sp>
      <p:sp>
        <p:nvSpPr>
          <p:cNvPr id="34" name="TextBox 33">
            <a:extLst>
              <a:ext uri="{FF2B5EF4-FFF2-40B4-BE49-F238E27FC236}">
                <a16:creationId xmlns:a16="http://schemas.microsoft.com/office/drawing/2014/main" id="{9450D807-84F1-597E-1BEA-B8F6A89D6DBF}"/>
              </a:ext>
            </a:extLst>
          </p:cNvPr>
          <p:cNvSpPr txBox="1"/>
          <p:nvPr/>
        </p:nvSpPr>
        <p:spPr>
          <a:xfrm>
            <a:off x="1447800" y="6151277"/>
            <a:ext cx="8601640" cy="276999"/>
          </a:xfrm>
          <a:prstGeom prst="rect">
            <a:avLst/>
          </a:prstGeom>
          <a:noFill/>
        </p:spPr>
        <p:txBody>
          <a:bodyPr wrap="square">
            <a:spAutoFit/>
          </a:bodyPr>
          <a:lstStyle/>
          <a:p>
            <a:pPr algn="ctr" fontAlgn="base"/>
            <a:r>
              <a:rPr lang="en-IN" sz="1100" dirty="0"/>
              <a:t>Feathered finger grass</a:t>
            </a:r>
            <a:r>
              <a:rPr lang="en-US" sz="1100" b="0" i="0" dirty="0">
                <a:solidFill>
                  <a:srgbClr val="000000"/>
                </a:solidFill>
                <a:effectLst/>
                <a:latin typeface="Canva Sans"/>
              </a:rPr>
              <a:t>​</a:t>
            </a:r>
            <a:r>
              <a:rPr lang="en-US" sz="1100" dirty="0">
                <a:solidFill>
                  <a:srgbClr val="000000"/>
                </a:solidFill>
                <a:latin typeface="Segoe UI" panose="020B0502040204020203" pitchFamily="34" charset="0"/>
              </a:rPr>
              <a:t> </a:t>
            </a:r>
            <a:r>
              <a:rPr lang="en-US" sz="1200" b="0" i="0" u="none" strike="noStrike" dirty="0">
                <a:solidFill>
                  <a:srgbClr val="000000"/>
                </a:solidFill>
                <a:effectLst/>
                <a:latin typeface="Canva Sans"/>
              </a:rPr>
              <a:t>(</a:t>
            </a:r>
            <a:r>
              <a:rPr lang="en-IN" sz="1100" i="1" dirty="0"/>
              <a:t>Chloris </a:t>
            </a:r>
            <a:r>
              <a:rPr lang="en-IN" sz="1100" i="1" dirty="0" err="1"/>
              <a:t>virgata</a:t>
            </a:r>
            <a:r>
              <a:rPr lang="en-US" sz="1200" b="0" i="0" u="none" strike="noStrike" dirty="0">
                <a:solidFill>
                  <a:srgbClr val="000000"/>
                </a:solidFill>
                <a:effectLst/>
                <a:latin typeface="Canva Sans"/>
              </a:rPr>
              <a:t>)</a:t>
            </a:r>
            <a:endParaRPr lang="en-US" sz="1200" b="0" i="0" dirty="0">
              <a:solidFill>
                <a:srgbClr val="000000"/>
              </a:solidFill>
              <a:effectLst/>
              <a:latin typeface="Segoe UI" panose="020B0502040204020203" pitchFamily="34" charset="0"/>
            </a:endParaRPr>
          </a:p>
        </p:txBody>
      </p:sp>
      <p:sp>
        <p:nvSpPr>
          <p:cNvPr id="35" name="TextBox 26">
            <a:extLst>
              <a:ext uri="{FF2B5EF4-FFF2-40B4-BE49-F238E27FC236}">
                <a16:creationId xmlns:a16="http://schemas.microsoft.com/office/drawing/2014/main" id="{1805EFFE-158D-FB53-F7CA-D7C114515CFC}"/>
              </a:ext>
            </a:extLst>
          </p:cNvPr>
          <p:cNvSpPr txBox="1"/>
          <p:nvPr/>
        </p:nvSpPr>
        <p:spPr>
          <a:xfrm>
            <a:off x="916938" y="3012798"/>
            <a:ext cx="3121661" cy="32060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92"/>
              </a:lnSpc>
            </a:pPr>
            <a:r>
              <a:rPr lang="en-US" sz="1200" dirty="0">
                <a:solidFill>
                  <a:srgbClr val="000000"/>
                </a:solidFill>
                <a:latin typeface="Canva Sans"/>
              </a:rPr>
              <a:t>Sessile Joyweed (</a:t>
            </a:r>
            <a:r>
              <a:rPr lang="en-US" sz="1200" i="1" dirty="0">
                <a:solidFill>
                  <a:srgbClr val="000000"/>
                </a:solidFill>
                <a:latin typeface="Canva Sans"/>
              </a:rPr>
              <a:t>Alternanthera </a:t>
            </a:r>
            <a:r>
              <a:rPr lang="en-US" sz="1200" i="1" dirty="0" err="1">
                <a:solidFill>
                  <a:srgbClr val="000000"/>
                </a:solidFill>
                <a:latin typeface="Canva Sans"/>
              </a:rPr>
              <a:t>sessilis</a:t>
            </a:r>
            <a:r>
              <a:rPr lang="en-US" sz="1200" dirty="0">
                <a:solidFill>
                  <a:srgbClr val="000000"/>
                </a:solidFill>
                <a:latin typeface="Canva Sans"/>
              </a:rPr>
              <a:t>)</a:t>
            </a:r>
          </a:p>
        </p:txBody>
      </p:sp>
      <p:sp>
        <p:nvSpPr>
          <p:cNvPr id="36" name="TextBox 26">
            <a:extLst>
              <a:ext uri="{FF2B5EF4-FFF2-40B4-BE49-F238E27FC236}">
                <a16:creationId xmlns:a16="http://schemas.microsoft.com/office/drawing/2014/main" id="{1805EFFE-158D-FB53-F7CA-D7C114515CFC}"/>
              </a:ext>
            </a:extLst>
          </p:cNvPr>
          <p:cNvSpPr txBox="1"/>
          <p:nvPr/>
        </p:nvSpPr>
        <p:spPr>
          <a:xfrm>
            <a:off x="8027875" y="2949019"/>
            <a:ext cx="2785534" cy="32060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92"/>
              </a:lnSpc>
            </a:pPr>
            <a:r>
              <a:rPr lang="en-IN" sz="1100" dirty="0"/>
              <a:t>Para grass(</a:t>
            </a:r>
            <a:r>
              <a:rPr lang="en-IN" sz="1100" dirty="0" err="1"/>
              <a:t>Brachiaria</a:t>
            </a:r>
            <a:r>
              <a:rPr lang="en-IN" sz="1100" dirty="0"/>
              <a:t> </a:t>
            </a:r>
            <a:r>
              <a:rPr lang="en-IN" sz="1100" dirty="0" err="1"/>
              <a:t>mutica</a:t>
            </a:r>
            <a:r>
              <a:rPr lang="en-IN" sz="1100" dirty="0"/>
              <a:t>)</a:t>
            </a:r>
            <a:endParaRPr lang="en-US" sz="1100" dirty="0">
              <a:solidFill>
                <a:srgbClr val="000000"/>
              </a:solidFill>
              <a:latin typeface="Canva Sans"/>
            </a:endParaRPr>
          </a:p>
        </p:txBody>
      </p:sp>
      <p:sp>
        <p:nvSpPr>
          <p:cNvPr id="40" name="TextBox 39">
            <a:extLst>
              <a:ext uri="{FF2B5EF4-FFF2-40B4-BE49-F238E27FC236}">
                <a16:creationId xmlns:a16="http://schemas.microsoft.com/office/drawing/2014/main" id="{B4C366FC-4BF7-C2A8-97D6-3298E619799F}"/>
              </a:ext>
            </a:extLst>
          </p:cNvPr>
          <p:cNvSpPr txBox="1"/>
          <p:nvPr/>
        </p:nvSpPr>
        <p:spPr>
          <a:xfrm>
            <a:off x="6188471" y="6239810"/>
            <a:ext cx="6513094" cy="276999"/>
          </a:xfrm>
          <a:prstGeom prst="rect">
            <a:avLst/>
          </a:prstGeom>
          <a:noFill/>
        </p:spPr>
        <p:txBody>
          <a:bodyPr wrap="square">
            <a:spAutoFit/>
          </a:bodyPr>
          <a:lstStyle/>
          <a:p>
            <a:pPr algn="ctr" fontAlgn="base"/>
            <a:r>
              <a:rPr lang="en-US" sz="1200" b="0" i="0" u="none" strike="noStrike" dirty="0">
                <a:solidFill>
                  <a:srgbClr val="000000"/>
                </a:solidFill>
                <a:effectLst/>
                <a:latin typeface="Canva Sans"/>
              </a:rPr>
              <a:t>Alligator weed (</a:t>
            </a:r>
            <a:r>
              <a:rPr lang="en-IN" sz="1100" i="1" dirty="0"/>
              <a:t>Alternanthera </a:t>
            </a:r>
            <a:r>
              <a:rPr lang="en-IN" sz="1100" i="1" dirty="0" err="1"/>
              <a:t>philoxeroides</a:t>
            </a:r>
            <a:r>
              <a:rPr lang="en-US" sz="1200" dirty="0">
                <a:solidFill>
                  <a:srgbClr val="000000"/>
                </a:solidFill>
                <a:latin typeface="Canva Sans"/>
              </a:rPr>
              <a:t>)</a:t>
            </a:r>
            <a:endParaRPr lang="en-US" b="0" i="0" dirty="0">
              <a:solidFill>
                <a:srgbClr val="000000"/>
              </a:solidFill>
              <a:effectLst/>
              <a:latin typeface="Segoe UI" panose="020B0502040204020203" pitchFamily="34" charset="0"/>
            </a:endParaRPr>
          </a:p>
        </p:txBody>
      </p:sp>
      <p:sp>
        <p:nvSpPr>
          <p:cNvPr id="42" name="TextBox 41">
            <a:extLst>
              <a:ext uri="{FF2B5EF4-FFF2-40B4-BE49-F238E27FC236}">
                <a16:creationId xmlns:a16="http://schemas.microsoft.com/office/drawing/2014/main" id="{084EF9FC-7C74-C8FF-6A43-DD205CF66891}"/>
              </a:ext>
            </a:extLst>
          </p:cNvPr>
          <p:cNvSpPr txBox="1"/>
          <p:nvPr/>
        </p:nvSpPr>
        <p:spPr>
          <a:xfrm>
            <a:off x="-1008009" y="6114339"/>
            <a:ext cx="6769768" cy="276999"/>
          </a:xfrm>
          <a:prstGeom prst="rect">
            <a:avLst/>
          </a:prstGeom>
          <a:noFill/>
        </p:spPr>
        <p:txBody>
          <a:bodyPr wrap="square">
            <a:spAutoFit/>
          </a:bodyPr>
          <a:lstStyle/>
          <a:p>
            <a:pPr algn="ctr" fontAlgn="base"/>
            <a:r>
              <a:rPr lang="en-US" sz="1200" dirty="0">
                <a:solidFill>
                  <a:srgbClr val="000000"/>
                </a:solidFill>
                <a:latin typeface="Canva Sans"/>
              </a:rPr>
              <a:t>Water Lettuce</a:t>
            </a:r>
            <a:r>
              <a:rPr lang="en-US" sz="1200" b="0" i="0" u="none" strike="noStrike" dirty="0">
                <a:solidFill>
                  <a:srgbClr val="000000"/>
                </a:solidFill>
                <a:effectLst/>
                <a:latin typeface="Canva Sans"/>
              </a:rPr>
              <a:t> </a:t>
            </a:r>
            <a:r>
              <a:rPr lang="en-US" sz="1200" b="0" i="0" dirty="0">
                <a:solidFill>
                  <a:srgbClr val="000000"/>
                </a:solidFill>
                <a:effectLst/>
                <a:latin typeface="Canva Sans"/>
              </a:rPr>
              <a:t>​</a:t>
            </a:r>
            <a:r>
              <a:rPr lang="en-US" sz="1200" dirty="0">
                <a:solidFill>
                  <a:srgbClr val="000000"/>
                </a:solidFill>
                <a:latin typeface="Segoe UI" panose="020B0502040204020203" pitchFamily="34" charset="0"/>
              </a:rPr>
              <a:t> </a:t>
            </a:r>
            <a:r>
              <a:rPr lang="en-US" sz="1200" b="0" i="0" u="none" strike="noStrike" dirty="0">
                <a:solidFill>
                  <a:srgbClr val="000000"/>
                </a:solidFill>
                <a:effectLst/>
                <a:latin typeface="Canva Sans"/>
              </a:rPr>
              <a:t>(</a:t>
            </a:r>
            <a:r>
              <a:rPr lang="en-IN" sz="1100" i="1" dirty="0" err="1"/>
              <a:t>Pistia</a:t>
            </a:r>
            <a:r>
              <a:rPr lang="en-IN" sz="1100" i="1" dirty="0"/>
              <a:t> stratiotes</a:t>
            </a:r>
            <a:r>
              <a:rPr lang="en-US" sz="1200" b="0" i="0" u="none" strike="noStrike" dirty="0">
                <a:solidFill>
                  <a:srgbClr val="000000"/>
                </a:solidFill>
                <a:effectLst/>
                <a:latin typeface="Canva Sans"/>
              </a:rPr>
              <a:t>)</a:t>
            </a:r>
            <a:endParaRPr lang="en-US" sz="1200" b="0" i="0" dirty="0">
              <a:solidFill>
                <a:srgbClr val="000000"/>
              </a:solidFill>
              <a:effectLst/>
              <a:latin typeface="Segoe UI" panose="020B0502040204020203" pitchFamily="34" charset="0"/>
            </a:endParaRPr>
          </a:p>
        </p:txBody>
      </p:sp>
      <p:pic>
        <p:nvPicPr>
          <p:cNvPr id="7" name="Picture 6">
            <a:extLst>
              <a:ext uri="{FF2B5EF4-FFF2-40B4-BE49-F238E27FC236}">
                <a16:creationId xmlns:a16="http://schemas.microsoft.com/office/drawing/2014/main" id="{F84400F3-F0C0-01DC-C26A-ED9C6EE0B05D}"/>
              </a:ext>
            </a:extLst>
          </p:cNvPr>
          <p:cNvPicPr>
            <a:picLocks noChangeAspect="1"/>
          </p:cNvPicPr>
          <p:nvPr/>
        </p:nvPicPr>
        <p:blipFill rotWithShape="1">
          <a:blip r:embed="rId2">
            <a:extLst>
              <a:ext uri="{28A0092B-C50C-407E-A947-70E740481C1C}">
                <a14:useLocalDpi xmlns:a14="http://schemas.microsoft.com/office/drawing/2010/main" val="0"/>
              </a:ext>
            </a:extLst>
          </a:blip>
          <a:srcRect l="35502" t="12668" r="15553" b="47285"/>
          <a:stretch/>
        </p:blipFill>
        <p:spPr>
          <a:xfrm>
            <a:off x="991868" y="205975"/>
            <a:ext cx="2971800" cy="2743044"/>
          </a:xfrm>
          <a:prstGeom prst="rect">
            <a:avLst/>
          </a:prstGeom>
        </p:spPr>
      </p:pic>
      <p:pic>
        <p:nvPicPr>
          <p:cNvPr id="9" name="Picture 8">
            <a:extLst>
              <a:ext uri="{FF2B5EF4-FFF2-40B4-BE49-F238E27FC236}">
                <a16:creationId xmlns:a16="http://schemas.microsoft.com/office/drawing/2014/main" id="{D7A75540-C195-42C5-87DF-1C4A431F4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5" t="29615" r="23514" b="16880"/>
          <a:stretch/>
        </p:blipFill>
        <p:spPr>
          <a:xfrm>
            <a:off x="990600" y="3429000"/>
            <a:ext cx="2895600" cy="2663687"/>
          </a:xfrm>
          <a:prstGeom prst="rect">
            <a:avLst/>
          </a:prstGeom>
        </p:spPr>
      </p:pic>
      <p:pic>
        <p:nvPicPr>
          <p:cNvPr id="12" name="Picture 11">
            <a:extLst>
              <a:ext uri="{FF2B5EF4-FFF2-40B4-BE49-F238E27FC236}">
                <a16:creationId xmlns:a16="http://schemas.microsoft.com/office/drawing/2014/main" id="{7B9156BB-B9AC-445E-AF23-3A9E1A4A23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02" r="13181" b="14493"/>
          <a:stretch/>
        </p:blipFill>
        <p:spPr>
          <a:xfrm>
            <a:off x="4572000" y="685800"/>
            <a:ext cx="2278214" cy="2680252"/>
          </a:xfrm>
          <a:prstGeom prst="rect">
            <a:avLst/>
          </a:prstGeom>
        </p:spPr>
      </p:pic>
      <p:pic>
        <p:nvPicPr>
          <p:cNvPr id="14" name="Picture 13">
            <a:extLst>
              <a:ext uri="{FF2B5EF4-FFF2-40B4-BE49-F238E27FC236}">
                <a16:creationId xmlns:a16="http://schemas.microsoft.com/office/drawing/2014/main" id="{95B1D4C7-4B13-4103-8F80-33BB0DFA68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33" t="8526" r="17166" b="22586"/>
          <a:stretch/>
        </p:blipFill>
        <p:spPr>
          <a:xfrm>
            <a:off x="4724400" y="3657600"/>
            <a:ext cx="2133600" cy="2474326"/>
          </a:xfrm>
          <a:prstGeom prst="rect">
            <a:avLst/>
          </a:prstGeom>
        </p:spPr>
      </p:pic>
      <p:pic>
        <p:nvPicPr>
          <p:cNvPr id="16" name="Picture 15">
            <a:extLst>
              <a:ext uri="{FF2B5EF4-FFF2-40B4-BE49-F238E27FC236}">
                <a16:creationId xmlns:a16="http://schemas.microsoft.com/office/drawing/2014/main" id="{0B318980-B79D-45C2-9D3B-B0F5756299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15" t="6377" r="15733" b="29082"/>
          <a:stretch/>
        </p:blipFill>
        <p:spPr>
          <a:xfrm>
            <a:off x="8077200" y="152400"/>
            <a:ext cx="2590800" cy="2874841"/>
          </a:xfrm>
          <a:prstGeom prst="rect">
            <a:avLst/>
          </a:prstGeom>
        </p:spPr>
      </p:pic>
      <p:pic>
        <p:nvPicPr>
          <p:cNvPr id="19" name="Picture 18">
            <a:extLst>
              <a:ext uri="{FF2B5EF4-FFF2-40B4-BE49-F238E27FC236}">
                <a16:creationId xmlns:a16="http://schemas.microsoft.com/office/drawing/2014/main" id="{8CF3E8D2-2E52-424B-A055-4CD62BC31FC8}"/>
              </a:ext>
            </a:extLst>
          </p:cNvPr>
          <p:cNvPicPr>
            <a:picLocks noChangeAspect="1"/>
          </p:cNvPicPr>
          <p:nvPr/>
        </p:nvPicPr>
        <p:blipFill rotWithShape="1">
          <a:blip r:embed="rId7">
            <a:extLst>
              <a:ext uri="{28A0092B-C50C-407E-A947-70E740481C1C}">
                <a14:useLocalDpi xmlns:a14="http://schemas.microsoft.com/office/drawing/2010/main" val="0"/>
              </a:ext>
            </a:extLst>
          </a:blip>
          <a:srcRect l="25523" t="53300" r="10837" b="9806"/>
          <a:stretch/>
        </p:blipFill>
        <p:spPr>
          <a:xfrm>
            <a:off x="7924800" y="3366052"/>
            <a:ext cx="3273288" cy="2667000"/>
          </a:xfrm>
          <a:prstGeom prst="rect">
            <a:avLst/>
          </a:prstGeom>
        </p:spPr>
      </p:pic>
      <p:sp>
        <p:nvSpPr>
          <p:cNvPr id="20" name="object 5">
            <a:extLst>
              <a:ext uri="{FF2B5EF4-FFF2-40B4-BE49-F238E27FC236}">
                <a16:creationId xmlns:a16="http://schemas.microsoft.com/office/drawing/2014/main" id="{25591430-B36F-4096-96CF-252A847D0F82}"/>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51432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2" name="object 2"/>
          <p:cNvSpPr txBox="1">
            <a:spLocks noGrp="1"/>
          </p:cNvSpPr>
          <p:nvPr>
            <p:ph type="title"/>
          </p:nvPr>
        </p:nvSpPr>
        <p:spPr>
          <a:xfrm>
            <a:off x="4106417" y="61417"/>
            <a:ext cx="3980815" cy="514350"/>
          </a:xfrm>
          <a:prstGeom prst="rect">
            <a:avLst/>
          </a:prstGeom>
        </p:spPr>
        <p:txBody>
          <a:bodyPr vert="horz" wrap="square" lIns="0" tIns="13335" rIns="0" bIns="0" rtlCol="0">
            <a:spAutoFit/>
          </a:bodyPr>
          <a:lstStyle/>
          <a:p>
            <a:pPr marL="12700">
              <a:lnSpc>
                <a:spcPct val="100000"/>
              </a:lnSpc>
              <a:spcBef>
                <a:spcPts val="105"/>
              </a:spcBef>
            </a:pPr>
            <a:r>
              <a:rPr sz="3200" dirty="0"/>
              <a:t>Results</a:t>
            </a:r>
            <a:r>
              <a:rPr sz="3200" spc="-40" dirty="0"/>
              <a:t> </a:t>
            </a:r>
            <a:r>
              <a:rPr sz="3200" dirty="0"/>
              <a:t>and</a:t>
            </a:r>
            <a:r>
              <a:rPr sz="3200" spc="-40" dirty="0"/>
              <a:t> </a:t>
            </a:r>
            <a:r>
              <a:rPr sz="3200" dirty="0"/>
              <a:t>Discussion</a:t>
            </a:r>
            <a:endParaRPr sz="3200"/>
          </a:p>
        </p:txBody>
      </p:sp>
      <p:sp>
        <p:nvSpPr>
          <p:cNvPr id="3" name="object 3"/>
          <p:cNvSpPr txBox="1"/>
          <p:nvPr/>
        </p:nvSpPr>
        <p:spPr>
          <a:xfrm>
            <a:off x="406400" y="1048003"/>
            <a:ext cx="8710930" cy="382156"/>
          </a:xfrm>
          <a:prstGeom prst="rect">
            <a:avLst/>
          </a:prstGeom>
        </p:spPr>
        <p:txBody>
          <a:bodyPr vert="horz" wrap="square" lIns="0" tIns="12700" rIns="0" bIns="0" rtlCol="0">
            <a:spAutoFit/>
          </a:bodyPr>
          <a:lstStyle/>
          <a:p>
            <a:pPr marL="12700">
              <a:lnSpc>
                <a:spcPct val="100000"/>
              </a:lnSpc>
              <a:spcBef>
                <a:spcPts val="100"/>
              </a:spcBef>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10" name="TextBox 9">
            <a:extLst>
              <a:ext uri="{FF2B5EF4-FFF2-40B4-BE49-F238E27FC236}">
                <a16:creationId xmlns:a16="http://schemas.microsoft.com/office/drawing/2014/main" id="{EE7FA607-532A-4B39-BC38-6DD4FDD4F899}"/>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sp>
        <p:nvSpPr>
          <p:cNvPr id="16" name="TextBox 15">
            <a:extLst>
              <a:ext uri="{FF2B5EF4-FFF2-40B4-BE49-F238E27FC236}">
                <a16:creationId xmlns:a16="http://schemas.microsoft.com/office/drawing/2014/main" id="{31AECDA5-CDF0-A90F-980F-D37478262F96}"/>
              </a:ext>
            </a:extLst>
          </p:cNvPr>
          <p:cNvSpPr txBox="1"/>
          <p:nvPr/>
        </p:nvSpPr>
        <p:spPr>
          <a:xfrm>
            <a:off x="3048000" y="3221680"/>
            <a:ext cx="6096000" cy="369332"/>
          </a:xfrm>
          <a:prstGeom prst="rect">
            <a:avLst/>
          </a:prstGeom>
          <a:noFill/>
        </p:spPr>
        <p:txBody>
          <a:bodyPr wrap="square">
            <a:spAutoFit/>
          </a:bodyPr>
          <a:lstStyle/>
          <a:p>
            <a:endParaRPr lang="en-IN" dirty="0"/>
          </a:p>
        </p:txBody>
      </p:sp>
      <p:sp>
        <p:nvSpPr>
          <p:cNvPr id="18" name="TextBox 17">
            <a:extLst>
              <a:ext uri="{FF2B5EF4-FFF2-40B4-BE49-F238E27FC236}">
                <a16:creationId xmlns:a16="http://schemas.microsoft.com/office/drawing/2014/main" id="{376F370C-A8BC-082C-403A-EE425472D00E}"/>
              </a:ext>
            </a:extLst>
          </p:cNvPr>
          <p:cNvSpPr txBox="1"/>
          <p:nvPr/>
        </p:nvSpPr>
        <p:spPr>
          <a:xfrm>
            <a:off x="3048000" y="3221680"/>
            <a:ext cx="6096000" cy="646331"/>
          </a:xfrm>
          <a:prstGeom prst="rect">
            <a:avLst/>
          </a:prstGeom>
          <a:noFill/>
        </p:spPr>
        <p:txBody>
          <a:bodyPr wrap="square">
            <a:spAutoFit/>
          </a:bodyPr>
          <a:lstStyle/>
          <a:p>
            <a:endParaRPr lang="en-IN" dirty="0"/>
          </a:p>
          <a:p>
            <a:endParaRPr lang="en-IN" dirty="0"/>
          </a:p>
        </p:txBody>
      </p:sp>
      <p:pic>
        <p:nvPicPr>
          <p:cNvPr id="2050" name="Picture 2">
            <a:extLst>
              <a:ext uri="{FF2B5EF4-FFF2-40B4-BE49-F238E27FC236}">
                <a16:creationId xmlns:a16="http://schemas.microsoft.com/office/drawing/2014/main" id="{CA19F174-A96F-36C5-0204-B5A000E03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575767"/>
            <a:ext cx="11382375" cy="5514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1212" y="5938626"/>
            <a:ext cx="5486400" cy="276999"/>
          </a:xfrm>
          <a:prstGeom prst="rect">
            <a:avLst/>
          </a:prstGeom>
          <a:noFill/>
        </p:spPr>
        <p:txBody>
          <a:bodyPr wrap="square" rtlCol="0">
            <a:spAutoFit/>
          </a:bodyPr>
          <a:lstStyle/>
          <a:p>
            <a:r>
              <a:rPr lang="en-US" sz="1200" b="1" dirty="0"/>
              <a:t>Image credits : Corresponding author: T.V. Ramachandra, </a:t>
            </a:r>
            <a:r>
              <a:rPr lang="en-US" sz="1200" b="1" dirty="0">
                <a:hlinkClick r:id="rId3" tooltip="mailto:cestvr@ces.iisc.ernet.in"/>
              </a:rPr>
              <a:t>cestvr@ces.iisc.ernet.in</a:t>
            </a:r>
            <a:endParaRPr lang="en-IN" sz="1200" dirty="0"/>
          </a:p>
        </p:txBody>
      </p:sp>
      <p:sp>
        <p:nvSpPr>
          <p:cNvPr id="12" name="object 5">
            <a:extLst>
              <a:ext uri="{FF2B5EF4-FFF2-40B4-BE49-F238E27FC236}">
                <a16:creationId xmlns:a16="http://schemas.microsoft.com/office/drawing/2014/main" id="{5698DE61-73DD-4FA5-9CC3-64D32D90B1AA}"/>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algn="ctr">
              <a:lnSpc>
                <a:spcPts val="1240"/>
              </a:lnSpc>
            </a:pPr>
            <a:r>
              <a:rPr spc="-5" dirty="0"/>
              <a:t>LAKE </a:t>
            </a:r>
            <a:r>
              <a:rPr dirty="0"/>
              <a:t>2022: </a:t>
            </a:r>
            <a:r>
              <a:rPr spc="-5" dirty="0"/>
              <a:t>Conservation</a:t>
            </a:r>
            <a:r>
              <a:rPr spc="-30" dirty="0"/>
              <a:t> </a:t>
            </a:r>
            <a:r>
              <a:rPr spc="-5" dirty="0"/>
              <a:t>of wetlands: ecosystem-based</a:t>
            </a:r>
          </a:p>
          <a:p>
            <a:pPr marL="1270" algn="ctr">
              <a:lnSpc>
                <a:spcPct val="100000"/>
              </a:lnSpc>
            </a:pPr>
            <a:r>
              <a:rPr spc="-5" dirty="0"/>
              <a:t>adaptation</a:t>
            </a:r>
            <a:r>
              <a:rPr spc="-35" dirty="0"/>
              <a:t> </a:t>
            </a:r>
            <a:r>
              <a:rPr spc="-5" dirty="0"/>
              <a:t>of</a:t>
            </a:r>
            <a:r>
              <a:rPr dirty="0"/>
              <a:t> </a:t>
            </a:r>
            <a:r>
              <a:rPr spc="-5" dirty="0"/>
              <a:t>climate</a:t>
            </a:r>
            <a:r>
              <a:rPr spc="5" dirty="0"/>
              <a:t> </a:t>
            </a:r>
            <a:r>
              <a:rPr spc="-5" dirty="0"/>
              <a:t>change, </a:t>
            </a:r>
            <a:r>
              <a:rPr dirty="0"/>
              <a:t>December</a:t>
            </a:r>
            <a:r>
              <a:rPr spc="-5" dirty="0"/>
              <a:t> </a:t>
            </a:r>
            <a:r>
              <a:rPr dirty="0"/>
              <a:t>28-30,</a:t>
            </a:r>
            <a:r>
              <a:rPr spc="-10" dirty="0"/>
              <a:t> </a:t>
            </a:r>
            <a:r>
              <a:rPr dirty="0"/>
              <a:t>2022</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2" name="object 2"/>
          <p:cNvSpPr txBox="1">
            <a:spLocks noGrp="1"/>
          </p:cNvSpPr>
          <p:nvPr>
            <p:ph type="title"/>
          </p:nvPr>
        </p:nvSpPr>
        <p:spPr>
          <a:xfrm>
            <a:off x="4106417" y="61417"/>
            <a:ext cx="3980815" cy="514350"/>
          </a:xfrm>
          <a:prstGeom prst="rect">
            <a:avLst/>
          </a:prstGeom>
        </p:spPr>
        <p:txBody>
          <a:bodyPr vert="horz" wrap="square" lIns="0" tIns="13335" rIns="0" bIns="0" rtlCol="0">
            <a:spAutoFit/>
          </a:bodyPr>
          <a:lstStyle/>
          <a:p>
            <a:pPr marL="12700">
              <a:lnSpc>
                <a:spcPct val="100000"/>
              </a:lnSpc>
              <a:spcBef>
                <a:spcPts val="105"/>
              </a:spcBef>
            </a:pPr>
            <a:r>
              <a:rPr sz="3200" dirty="0"/>
              <a:t>Results</a:t>
            </a:r>
            <a:r>
              <a:rPr sz="3200" spc="-40" dirty="0"/>
              <a:t> </a:t>
            </a:r>
            <a:r>
              <a:rPr sz="3200" dirty="0"/>
              <a:t>and</a:t>
            </a:r>
            <a:r>
              <a:rPr sz="3200" spc="-40" dirty="0"/>
              <a:t> </a:t>
            </a:r>
            <a:r>
              <a:rPr sz="3200" dirty="0"/>
              <a:t>Discussion</a:t>
            </a:r>
            <a:endParaRPr sz="3200"/>
          </a:p>
        </p:txBody>
      </p:sp>
      <p:sp>
        <p:nvSpPr>
          <p:cNvPr id="3" name="object 3"/>
          <p:cNvSpPr txBox="1"/>
          <p:nvPr/>
        </p:nvSpPr>
        <p:spPr>
          <a:xfrm>
            <a:off x="406400" y="1048003"/>
            <a:ext cx="8710930" cy="382156"/>
          </a:xfrm>
          <a:prstGeom prst="rect">
            <a:avLst/>
          </a:prstGeom>
        </p:spPr>
        <p:txBody>
          <a:bodyPr vert="horz" wrap="square" lIns="0" tIns="12700" rIns="0" bIns="0" rtlCol="0">
            <a:spAutoFit/>
          </a:bodyPr>
          <a:lstStyle/>
          <a:p>
            <a:pPr marL="12700">
              <a:lnSpc>
                <a:spcPct val="100000"/>
              </a:lnSpc>
              <a:spcBef>
                <a:spcPts val="100"/>
              </a:spcBef>
            </a:pPr>
            <a:r>
              <a:rPr lang="en-IN" sz="2400" b="0" i="0" dirty="0">
                <a:solidFill>
                  <a:srgbClr val="000000"/>
                </a:solidFill>
                <a:effectLst/>
                <a:latin typeface="Times New Roman" panose="02020603050405020304" pitchFamily="18" charset="0"/>
              </a:rPr>
              <a:t> </a:t>
            </a:r>
            <a:endParaRPr sz="2400" dirty="0">
              <a:latin typeface="Times New Roman"/>
              <a:cs typeface="Times New Roman"/>
            </a:endParaRPr>
          </a:p>
        </p:txBody>
      </p:sp>
      <p:sp>
        <p:nvSpPr>
          <p:cNvPr id="10" name="TextBox 9">
            <a:extLst>
              <a:ext uri="{FF2B5EF4-FFF2-40B4-BE49-F238E27FC236}">
                <a16:creationId xmlns:a16="http://schemas.microsoft.com/office/drawing/2014/main" id="{EE7FA607-532A-4B39-BC38-6DD4FDD4F899}"/>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sp>
        <p:nvSpPr>
          <p:cNvPr id="16" name="TextBox 15">
            <a:extLst>
              <a:ext uri="{FF2B5EF4-FFF2-40B4-BE49-F238E27FC236}">
                <a16:creationId xmlns:a16="http://schemas.microsoft.com/office/drawing/2014/main" id="{31AECDA5-CDF0-A90F-980F-D37478262F96}"/>
              </a:ext>
            </a:extLst>
          </p:cNvPr>
          <p:cNvSpPr txBox="1"/>
          <p:nvPr/>
        </p:nvSpPr>
        <p:spPr>
          <a:xfrm>
            <a:off x="3048000" y="3221680"/>
            <a:ext cx="6096000" cy="369332"/>
          </a:xfrm>
          <a:prstGeom prst="rect">
            <a:avLst/>
          </a:prstGeom>
          <a:noFill/>
        </p:spPr>
        <p:txBody>
          <a:bodyPr wrap="square">
            <a:spAutoFit/>
          </a:bodyPr>
          <a:lstStyle/>
          <a:p>
            <a:endParaRPr lang="en-IN" dirty="0"/>
          </a:p>
        </p:txBody>
      </p:sp>
      <p:sp>
        <p:nvSpPr>
          <p:cNvPr id="18" name="TextBox 17">
            <a:extLst>
              <a:ext uri="{FF2B5EF4-FFF2-40B4-BE49-F238E27FC236}">
                <a16:creationId xmlns:a16="http://schemas.microsoft.com/office/drawing/2014/main" id="{376F370C-A8BC-082C-403A-EE425472D00E}"/>
              </a:ext>
            </a:extLst>
          </p:cNvPr>
          <p:cNvSpPr txBox="1"/>
          <p:nvPr/>
        </p:nvSpPr>
        <p:spPr>
          <a:xfrm>
            <a:off x="3048000" y="3221680"/>
            <a:ext cx="6096000" cy="646331"/>
          </a:xfrm>
          <a:prstGeom prst="rect">
            <a:avLst/>
          </a:prstGeom>
          <a:noFill/>
        </p:spPr>
        <p:txBody>
          <a:bodyPr wrap="square">
            <a:spAutoFit/>
          </a:bodyPr>
          <a:lstStyle/>
          <a:p>
            <a:endParaRPr lang="en-IN" dirty="0"/>
          </a:p>
          <a:p>
            <a:endParaRPr lang="en-IN" dirty="0"/>
          </a:p>
        </p:txBody>
      </p:sp>
      <p:pic>
        <p:nvPicPr>
          <p:cNvPr id="4098" name="Picture 2">
            <a:extLst>
              <a:ext uri="{FF2B5EF4-FFF2-40B4-BE49-F238E27FC236}">
                <a16:creationId xmlns:a16="http://schemas.microsoft.com/office/drawing/2014/main" id="{20BEDA79-F648-1DEB-3C12-FD8B96991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54678"/>
            <a:ext cx="44958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4C466EB-28FB-BB41-F6FB-0A589581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44845"/>
            <a:ext cx="4495800"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D13CB9-68F4-0CDC-749E-2C9438791B5A}"/>
              </a:ext>
            </a:extLst>
          </p:cNvPr>
          <p:cNvSpPr txBox="1"/>
          <p:nvPr/>
        </p:nvSpPr>
        <p:spPr>
          <a:xfrm>
            <a:off x="3048000" y="3221680"/>
            <a:ext cx="6096000" cy="646331"/>
          </a:xfrm>
          <a:prstGeom prst="rect">
            <a:avLst/>
          </a:prstGeom>
          <a:noFill/>
        </p:spPr>
        <p:txBody>
          <a:bodyPr wrap="square">
            <a:spAutoFit/>
          </a:bodyPr>
          <a:lstStyle/>
          <a:p>
            <a:endParaRPr lang="en-IN" dirty="0"/>
          </a:p>
          <a:p>
            <a:endParaRPr lang="en-IN" dirty="0"/>
          </a:p>
        </p:txBody>
      </p:sp>
      <p:sp>
        <p:nvSpPr>
          <p:cNvPr id="13" name="TextBox 12">
            <a:extLst>
              <a:ext uri="{FF2B5EF4-FFF2-40B4-BE49-F238E27FC236}">
                <a16:creationId xmlns:a16="http://schemas.microsoft.com/office/drawing/2014/main" id="{EA90EF94-85FE-B9AE-AF50-502284FD8CD6}"/>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sp>
        <p:nvSpPr>
          <p:cNvPr id="15" name="TextBox 14">
            <a:extLst>
              <a:ext uri="{FF2B5EF4-FFF2-40B4-BE49-F238E27FC236}">
                <a16:creationId xmlns:a16="http://schemas.microsoft.com/office/drawing/2014/main" id="{CA0D209C-4A15-B20A-AECB-DBC8EAE19A54}"/>
              </a:ext>
            </a:extLst>
          </p:cNvPr>
          <p:cNvSpPr txBox="1"/>
          <p:nvPr/>
        </p:nvSpPr>
        <p:spPr>
          <a:xfrm>
            <a:off x="3048000" y="3221680"/>
            <a:ext cx="6096000" cy="369332"/>
          </a:xfrm>
          <a:prstGeom prst="rect">
            <a:avLst/>
          </a:prstGeom>
          <a:noFill/>
        </p:spPr>
        <p:txBody>
          <a:bodyPr wrap="square">
            <a:spAutoFit/>
          </a:bodyPr>
          <a:lstStyle/>
          <a:p>
            <a:r>
              <a:rPr lang="en-IN" b="0" i="0" dirty="0">
                <a:solidFill>
                  <a:srgbClr val="000000"/>
                </a:solidFill>
                <a:effectLst/>
                <a:latin typeface="Times New Roman" panose="02020603050405020304" pitchFamily="18" charset="0"/>
              </a:rPr>
              <a:t> </a:t>
            </a:r>
            <a:endParaRPr lang="en-IN" dirty="0"/>
          </a:p>
        </p:txBody>
      </p:sp>
      <p:pic>
        <p:nvPicPr>
          <p:cNvPr id="4102" name="Picture 6">
            <a:extLst>
              <a:ext uri="{FF2B5EF4-FFF2-40B4-BE49-F238E27FC236}">
                <a16:creationId xmlns:a16="http://schemas.microsoft.com/office/drawing/2014/main" id="{80108D59-1BCA-B7A4-5D86-DAC7E64B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801448"/>
            <a:ext cx="5924957" cy="33298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F304797-F258-9EC2-39CE-E25B75109D4E}"/>
              </a:ext>
            </a:extLst>
          </p:cNvPr>
          <p:cNvSpPr txBox="1"/>
          <p:nvPr/>
        </p:nvSpPr>
        <p:spPr>
          <a:xfrm>
            <a:off x="2464632" y="3200656"/>
            <a:ext cx="2658617" cy="369332"/>
          </a:xfrm>
          <a:prstGeom prst="rect">
            <a:avLst/>
          </a:prstGeom>
          <a:noFill/>
        </p:spPr>
        <p:txBody>
          <a:bodyPr wrap="square" rtlCol="0">
            <a:spAutoFit/>
          </a:bodyPr>
          <a:lstStyle/>
          <a:p>
            <a:r>
              <a:rPr lang="en-IN" dirty="0"/>
              <a:t>2002</a:t>
            </a:r>
          </a:p>
        </p:txBody>
      </p:sp>
      <p:sp>
        <p:nvSpPr>
          <p:cNvPr id="19" name="TextBox 18">
            <a:extLst>
              <a:ext uri="{FF2B5EF4-FFF2-40B4-BE49-F238E27FC236}">
                <a16:creationId xmlns:a16="http://schemas.microsoft.com/office/drawing/2014/main" id="{AFEC4BFE-5C35-C7FC-49D4-EDD593B7B3AD}"/>
              </a:ext>
            </a:extLst>
          </p:cNvPr>
          <p:cNvSpPr txBox="1"/>
          <p:nvPr/>
        </p:nvSpPr>
        <p:spPr>
          <a:xfrm>
            <a:off x="8305800" y="4289895"/>
            <a:ext cx="2658617" cy="369332"/>
          </a:xfrm>
          <a:prstGeom prst="rect">
            <a:avLst/>
          </a:prstGeom>
          <a:noFill/>
        </p:spPr>
        <p:txBody>
          <a:bodyPr wrap="square" rtlCol="0">
            <a:spAutoFit/>
          </a:bodyPr>
          <a:lstStyle/>
          <a:p>
            <a:r>
              <a:rPr lang="en-IN" dirty="0"/>
              <a:t>2018</a:t>
            </a:r>
          </a:p>
        </p:txBody>
      </p:sp>
      <p:sp>
        <p:nvSpPr>
          <p:cNvPr id="20" name="TextBox 19">
            <a:extLst>
              <a:ext uri="{FF2B5EF4-FFF2-40B4-BE49-F238E27FC236}">
                <a16:creationId xmlns:a16="http://schemas.microsoft.com/office/drawing/2014/main" id="{FAB537FC-A14C-4CDA-87A1-262E9F0B7E4D}"/>
              </a:ext>
            </a:extLst>
          </p:cNvPr>
          <p:cNvSpPr txBox="1"/>
          <p:nvPr/>
        </p:nvSpPr>
        <p:spPr>
          <a:xfrm>
            <a:off x="2495524" y="6335670"/>
            <a:ext cx="2658617" cy="369332"/>
          </a:xfrm>
          <a:prstGeom prst="rect">
            <a:avLst/>
          </a:prstGeom>
          <a:noFill/>
        </p:spPr>
        <p:txBody>
          <a:bodyPr wrap="square" rtlCol="0">
            <a:spAutoFit/>
          </a:bodyPr>
          <a:lstStyle/>
          <a:p>
            <a:r>
              <a:rPr lang="en-IN" dirty="0"/>
              <a:t>2009</a:t>
            </a:r>
          </a:p>
        </p:txBody>
      </p:sp>
      <p:sp>
        <p:nvSpPr>
          <p:cNvPr id="21" name="object 5">
            <a:extLst>
              <a:ext uri="{FF2B5EF4-FFF2-40B4-BE49-F238E27FC236}">
                <a16:creationId xmlns:a16="http://schemas.microsoft.com/office/drawing/2014/main" id="{CCEDBC72-A816-44E0-AAC7-C5E94E7F2CA3}"/>
              </a:ext>
            </a:extLst>
          </p:cNvPr>
          <p:cNvSpPr txBox="1">
            <a:spLocks noGrp="1"/>
          </p:cNvSpPr>
          <p:nvPr>
            <p:ph type="ftr" sz="quarter" idx="5"/>
          </p:nvPr>
        </p:nvSpPr>
        <p:spPr>
          <a:xfrm>
            <a:off x="916939" y="6465215"/>
            <a:ext cx="835661" cy="153888"/>
          </a:xfrm>
          <a:prstGeom prst="rect">
            <a:avLst/>
          </a:prstGeom>
        </p:spPr>
        <p:txBody>
          <a:bodyPr vert="horz" wrap="square" lIns="0" tIns="0" rIns="0" bIns="0" rtlCol="0">
            <a:spAutoFit/>
          </a:bodyPr>
          <a:lstStyle/>
          <a:p>
            <a:pPr marL="12700">
              <a:lnSpc>
                <a:spcPts val="1240"/>
              </a:lnSpc>
            </a:pPr>
            <a:r>
              <a:rPr dirty="0"/>
              <a:t>1</a:t>
            </a:r>
            <a:r>
              <a:rPr lang="en-US" dirty="0"/>
              <a:t>8</a:t>
            </a:r>
            <a:r>
              <a:rPr dirty="0"/>
              <a:t>/1</a:t>
            </a:r>
            <a:r>
              <a:rPr lang="en-US" dirty="0"/>
              <a:t>2</a:t>
            </a:r>
            <a:r>
              <a:rPr dirty="0"/>
              <a:t>/2022</a:t>
            </a:r>
          </a:p>
        </p:txBody>
      </p:sp>
    </p:spTree>
    <p:extLst>
      <p:ext uri="{BB962C8B-B14F-4D97-AF65-F5344CB8AC3E}">
        <p14:creationId xmlns:p14="http://schemas.microsoft.com/office/powerpoint/2010/main" val="2333258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8774</TotalTime>
  <Words>1314</Words>
  <Application>Microsoft Office PowerPoint</Application>
  <PresentationFormat>Widescreen</PresentationFormat>
  <Paragraphs>295</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MT</vt:lpstr>
      <vt:lpstr>Calibri</vt:lpstr>
      <vt:lpstr>Canva Sans</vt:lpstr>
      <vt:lpstr>Segoe UI</vt:lpstr>
      <vt:lpstr>Times New Roman</vt:lpstr>
      <vt:lpstr>Office Theme</vt:lpstr>
      <vt:lpstr>Title : Lake water analysis – CHINNAPPANAHALLI LAKE</vt:lpstr>
      <vt:lpstr>Introduction</vt:lpstr>
      <vt:lpstr>Objectives</vt:lpstr>
      <vt:lpstr>Materials and Methods</vt:lpstr>
      <vt:lpstr>Mapping</vt:lpstr>
      <vt:lpstr>Bird species </vt:lpstr>
      <vt:lpstr>Macrophytes</vt:lpstr>
      <vt:lpstr>Results and Discussion</vt:lpstr>
      <vt:lpstr>Results and Discussion</vt:lpstr>
      <vt:lpstr>Results and Discussion</vt:lpstr>
      <vt:lpstr>Results and Discussion</vt:lpstr>
      <vt:lpstr>Results and Discussion</vt:lpstr>
      <vt:lpstr>Results and Discussion</vt:lpstr>
      <vt:lpstr>Problems Faced</vt:lpstr>
      <vt:lpstr>Recommendations</vt:lpstr>
      <vt:lpstr>Conclusion</vt:lpstr>
      <vt:lpstr>References</vt:lpstr>
      <vt:lpstr>Acknowledgement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ergvinayaka</dc:creator>
  <cp:lastModifiedBy>Sindhu.R</cp:lastModifiedBy>
  <cp:revision>38</cp:revision>
  <dcterms:created xsi:type="dcterms:W3CDTF">2022-12-02T13:56:33Z</dcterms:created>
  <dcterms:modified xsi:type="dcterms:W3CDTF">2022-12-16T10:59:29Z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2022-12-01T00:00:00Z</vt:filetime>
  </property>
  <property fmtid="{D5CDD505-2E9C-101B-9397-08002B2CF9AE}" pid="3" name="Creator">
    <vt:lpwstr>Microsoft® PowerPoint® 2016</vt:lpwstr>
  </property>
  <property fmtid="{D5CDD505-2E9C-101B-9397-08002B2CF9AE}" pid="4" name="LastSaved">
    <vt:filetime>2022-12-02T00:00:00Z</vt:filetime>
  </property>
</Properties>
</file>