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Amatic SC" charset="-79"/>
      <p:regular r:id="rId30"/>
      <p:bold r:id="rId31"/>
    </p:embeddedFont>
    <p:embeddedFont>
      <p:font typeface="Oswald" charset="0"/>
      <p:regular r:id="rId32"/>
      <p:bold r:id="rId33"/>
    </p:embeddedFont>
    <p:embeddedFont>
      <p:font typeface="Roboto Mono" charset="0"/>
      <p:regular r:id="rId34"/>
      <p:bold r:id="rId35"/>
      <p:italic r:id="rId36"/>
      <p:boldItalic r:id="rId37"/>
    </p:embeddedFont>
    <p:embeddedFont>
      <p:font typeface="Average" charset="0"/>
      <p:regular r:id="rId38"/>
    </p:embeddedFont>
    <p:embeddedFont>
      <p:font typeface="Comic Sans MS" pitchFamily="66" charset="0"/>
      <p:regular r:id="rId39"/>
      <p:bold r:id="rId40"/>
      <p:italic r:id="rId41"/>
      <p:boldItalic r:id="rId42"/>
    </p:embeddedFont>
    <p:embeddedFont>
      <p:font typeface="Roboto Mono Medium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B23DF1E-5002-49E7-9ABC-85CE0222FE35}">
  <a:tblStyle styleId="{AB23DF1E-5002-49E7-9ABC-85CE0222FE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5d5ebba09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5d5ebba09_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b5713c149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b5713c149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5713c1492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b5713c1492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b5713c1492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b5713c1492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b5713c149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b5713c149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5713c149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b5713c149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5713c1492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b5713c1492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b5713c1492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b5713c1492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b5713c1492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b5713c1492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5713c1492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b5713c1492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b5713c1492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b5713c1492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10eac6ea9_1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10eac6ea9_1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b5713c1492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b5713c1492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b9edfc99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b9edfc99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b5713c1492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b5713c1492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b5713c1492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b5713c1492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b5713c1492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b5713c1492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b5713c1492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b5713c1492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b5713c1492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b5713c1492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b5713c149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b5713c149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10eac6ea9_1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10eac6ea9_1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b10eac6ea9_1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b10eac6ea9_1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10eac6ea9_1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10eac6ea9_1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10eac6ea9_1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10eac6ea9_1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5713c14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5713c14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8f09cd2a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8f09cd2a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5713c149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5713c149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409525" y="1776850"/>
            <a:ext cx="4071000" cy="11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latin typeface="Amatic SC"/>
                <a:ea typeface="Amatic SC"/>
                <a:cs typeface="Amatic SC"/>
                <a:sym typeface="Amatic SC"/>
              </a:rPr>
              <a:t>Lake conference</a:t>
            </a:r>
            <a:r>
              <a:rPr lang="en-GB" sz="630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GB" sz="5100">
                <a:latin typeface="Amatic SC"/>
                <a:ea typeface="Amatic SC"/>
                <a:cs typeface="Amatic SC"/>
                <a:sym typeface="Amatic SC"/>
              </a:rPr>
              <a:t>     </a:t>
            </a:r>
            <a:endParaRPr sz="2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178025" y="2744300"/>
            <a:ext cx="307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Birds of RR Nagar</a:t>
            </a:r>
            <a:endParaRPr sz="3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0" y="3312250"/>
            <a:ext cx="30000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By - Hrishikesh . Gangoor</a:t>
            </a:r>
            <a:b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Class - 8th</a:t>
            </a:r>
            <a:b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School - Purnapramati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144000" y="3312250"/>
            <a:ext cx="30000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By - Prabhanjan . Desai</a:t>
            </a:r>
            <a:b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Class - 10th</a:t>
            </a:r>
            <a:b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School - Purnapramati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l="25762" t="18837" r="18703" b="43005"/>
          <a:stretch/>
        </p:blipFill>
        <p:spPr>
          <a:xfrm>
            <a:off x="4669025" y="0"/>
            <a:ext cx="4474975" cy="19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025" y="0"/>
            <a:ext cx="4474975" cy="189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1843925" cy="18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514701" cy="367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726" y="0"/>
            <a:ext cx="322501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0" y="3675575"/>
            <a:ext cx="4884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Black Drongo</a:t>
            </a:r>
            <a:endParaRPr sz="3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77400" y="4450450"/>
            <a:ext cx="311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myna sized bird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l="37772" r="38533" b="21740"/>
          <a:stretch/>
        </p:blipFill>
        <p:spPr>
          <a:xfrm>
            <a:off x="6045524" y="0"/>
            <a:ext cx="23364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368100" y="3744375"/>
            <a:ext cx="5456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Whiskered Bulbul</a:t>
            </a:r>
            <a:endParaRPr sz="3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646975" y="4388700"/>
            <a:ext cx="6210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myna Sized bird</a:t>
            </a:r>
            <a:endParaRPr sz="2000">
              <a:solidFill>
                <a:srgbClr val="EFEFE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541673" cy="36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6221800" y="215650"/>
            <a:ext cx="2846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 myna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6286500" y="1099875"/>
            <a:ext cx="2447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Myna has Its own size - so myna size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21798" cy="414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405125" cy="42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6523725" y="183325"/>
            <a:ext cx="2426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Cheeked Barbet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6674700" y="2232075"/>
            <a:ext cx="2037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Slightly smaller than myna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l="28036" t="26096" r="16598" b="21803"/>
          <a:stretch/>
        </p:blipFill>
        <p:spPr>
          <a:xfrm>
            <a:off x="0" y="0"/>
            <a:ext cx="6836425" cy="3984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6836425" y="269575"/>
            <a:ext cx="199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 Tailorbird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6836425" y="1606675"/>
            <a:ext cx="226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Smaller than sparrow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198799" cy="413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6361975" y="172525"/>
            <a:ext cx="2566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Spotted Dove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6469800" y="1143000"/>
            <a:ext cx="2167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Smaller than Crow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63501" cy="41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6469800" y="215650"/>
            <a:ext cx="232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Blue-Capped Rock Thrush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6469800" y="1401800"/>
            <a:ext cx="2199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Smaller than myna , bigger than sparrow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6545450" y="2868275"/>
            <a:ext cx="2296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Female</a:t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 l="23924" t="21538" r="22756" b="28207"/>
          <a:stretch/>
        </p:blipFill>
        <p:spPr>
          <a:xfrm>
            <a:off x="107826" y="75475"/>
            <a:ext cx="6318848" cy="396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6426675" y="269575"/>
            <a:ext cx="2210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 Billed Babbler</a:t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6426675" y="1520400"/>
            <a:ext cx="2501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Crow sized Bird</a:t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40550" cy="349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/>
        </p:nvSpPr>
        <p:spPr>
          <a:xfrm>
            <a:off x="301900" y="3735888"/>
            <a:ext cx="262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Asian Koel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1888475" y="4549950"/>
            <a:ext cx="307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Crow sized bird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4">
            <a:alphaModFix/>
          </a:blip>
          <a:srcRect l="43092" t="37721" r="30486" b="36322"/>
          <a:stretch/>
        </p:blipFill>
        <p:spPr>
          <a:xfrm>
            <a:off x="5240550" y="1"/>
            <a:ext cx="3927711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6372750" y="2571750"/>
            <a:ext cx="245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Female</a:t>
            </a:r>
            <a:endParaRPr sz="1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801277" cy="38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6211000" y="420525"/>
            <a:ext cx="24261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Browed Wagtail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6211000" y="2426175"/>
            <a:ext cx="232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Myna Sized bird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43100"/>
            <a:ext cx="85206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700">
                <a:latin typeface="Amatic SC"/>
                <a:ea typeface="Amatic SC"/>
                <a:cs typeface="Amatic SC"/>
                <a:sym typeface="Amatic SC"/>
              </a:rPr>
              <a:t>Study Area Details</a:t>
            </a:r>
            <a:endParaRPr sz="4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572000" y="248000"/>
            <a:ext cx="4852500" cy="17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Duration- 7th , 10th ,11th , 12th , 13th December.</a:t>
            </a:r>
            <a:br>
              <a:rPr lang="en-GB" sz="3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3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 during sunset time</a:t>
            </a:r>
            <a:endParaRPr sz="38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2925"/>
            <a:ext cx="5823999" cy="329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405125" cy="42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/>
        </p:nvSpPr>
        <p:spPr>
          <a:xfrm>
            <a:off x="6599200" y="312725"/>
            <a:ext cx="2879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Asian Coucal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6637000" y="1067525"/>
            <a:ext cx="2803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Crow sized Bird</a:t>
            </a:r>
            <a:endParaRPr sz="19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85476" cy="44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/>
        </p:nvSpPr>
        <p:spPr>
          <a:xfrm>
            <a:off x="6868775" y="593075"/>
            <a:ext cx="2070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attle egret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6863375" y="1997100"/>
            <a:ext cx="208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Eagle sized bird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/>
        </p:nvSpPr>
        <p:spPr>
          <a:xfrm>
            <a:off x="6409229" y="433544"/>
            <a:ext cx="2734771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Brahminy Kite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6429943" y="1167757"/>
            <a:ext cx="3062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Slightly smaller than bald eagle.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44343" cy="4484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Discussions &amp; Conclusions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19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/>
              <a:t>Most of the urban birds are least concerned on the IUCN Red List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/>
              <a:t>Most of the birds are omnivores.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/>
              <a:t>Birds are one of the main part of the food chain in the ecosystem.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/>
              <a:t>Birds are usually named after its appearances or behaviour.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/>
              <a:t>The smallest bird we observed was the common tailorbird , And the largest we observed was the brahminy kite.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/>
              <a:t>The least observed bird was the Blue-capped rock thrush.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/>
              <a:t>The most observed bird was the Yellow billed babbler.</a:t>
            </a:r>
            <a:endParaRPr sz="1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Special Observations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Asian coucal and the Asian koels eyes are red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Birds which are smaller than a sparrow or sparrow sized , they are the most active birds.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Birds usually like to sit on the top of the tree or inside the tree.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Acknowledgements &amp; References</a:t>
            </a:r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References - </a:t>
            </a:r>
            <a:br>
              <a:rPr lang="en-GB"/>
            </a:br>
            <a:r>
              <a:rPr lang="en-GB"/>
              <a:t>                       1. Google lens</a:t>
            </a:r>
            <a:br>
              <a:rPr lang="en-GB"/>
            </a:br>
            <a:r>
              <a:rPr lang="en-GB"/>
              <a:t>                       2. Ebird.org</a:t>
            </a:r>
            <a:br>
              <a:rPr lang="en-GB"/>
            </a:br>
            <a:r>
              <a:rPr lang="en-GB"/>
              <a:t>                       3. Birdsoftheworld.org</a:t>
            </a:r>
            <a:br>
              <a:rPr lang="en-GB"/>
            </a:br>
            <a:r>
              <a:rPr lang="en-GB"/>
              <a:t>                       4. Birds of the indian subcontinent (book)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Teachers - </a:t>
            </a:r>
            <a:br>
              <a:rPr lang="en-GB"/>
            </a:br>
            <a:r>
              <a:rPr lang="en-GB"/>
              <a:t>                       1. Vaishali akka</a:t>
            </a:r>
            <a:br>
              <a:rPr lang="en-GB"/>
            </a:br>
            <a:r>
              <a:rPr lang="en-GB"/>
              <a:t>                       2. Raghuram anna </a:t>
            </a:r>
            <a:br>
              <a:rPr lang="en-GB"/>
            </a:br>
            <a:r>
              <a:rPr lang="en-GB"/>
              <a:t>                     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311700" y="422100"/>
            <a:ext cx="8520600" cy="42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Thank you purnapramati for giving us this opportunity to learn and present our favorite topic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Thank you IISC for conducting this lake conference program.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Thanks to my father for teaching me how to use camera in the past few years.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Thank you all for listening to our presentations.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9"/>
          <p:cNvPicPr preferRelativeResize="0"/>
          <p:nvPr/>
        </p:nvPicPr>
        <p:blipFill rotWithShape="1">
          <a:blip r:embed="rId3">
            <a:alphaModFix/>
          </a:blip>
          <a:srcRect t="5984" b="961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9"/>
          <p:cNvSpPr txBox="1"/>
          <p:nvPr/>
        </p:nvSpPr>
        <p:spPr>
          <a:xfrm>
            <a:off x="0" y="140200"/>
            <a:ext cx="683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THANK YOU</a:t>
            </a:r>
            <a:endParaRPr sz="600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3083800" y="4595000"/>
            <a:ext cx="2092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All photos taken by </a:t>
            </a:r>
            <a:endParaRPr sz="17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9" name="Google Shape;249;p39"/>
          <p:cNvSpPr txBox="1"/>
          <p:nvPr/>
        </p:nvSpPr>
        <p:spPr>
          <a:xfrm>
            <a:off x="5822825" y="4595000"/>
            <a:ext cx="2577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Hrishikesh.Gangoor</a:t>
            </a:r>
            <a:endParaRPr/>
          </a:p>
        </p:txBody>
      </p:sp>
      <p:cxnSp>
        <p:nvCxnSpPr>
          <p:cNvPr id="250" name="Google Shape;250;p39"/>
          <p:cNvCxnSpPr>
            <a:stCxn id="248" idx="3"/>
          </p:cNvCxnSpPr>
          <p:nvPr/>
        </p:nvCxnSpPr>
        <p:spPr>
          <a:xfrm rot="10800000" flipH="1">
            <a:off x="5176000" y="4813400"/>
            <a:ext cx="948900" cy="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9675" cy="27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413" y="2291938"/>
            <a:ext cx="2079675" cy="277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b="24006"/>
          <a:stretch/>
        </p:blipFill>
        <p:spPr>
          <a:xfrm>
            <a:off x="6460450" y="2426625"/>
            <a:ext cx="2683550" cy="27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9800" y="0"/>
            <a:ext cx="2039325" cy="27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204975" y="3677000"/>
            <a:ext cx="187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rPr>
              <a:t>STUDY</a:t>
            </a:r>
            <a:endParaRPr sz="4800">
              <a:solidFill>
                <a:schemeClr val="lt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2286000" y="754800"/>
            <a:ext cx="200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rPr>
              <a:t>AREA</a:t>
            </a:r>
            <a:endParaRPr sz="4800">
              <a:solidFill>
                <a:schemeClr val="lt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429800" y="3526025"/>
            <a:ext cx="243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rPr>
              <a:t>DETAILS</a:t>
            </a:r>
            <a:endParaRPr sz="4800">
              <a:solidFill>
                <a:schemeClr val="lt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6944100" y="754800"/>
            <a:ext cx="2199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rPr>
              <a:t>RR Nagar</a:t>
            </a:r>
            <a:endParaRPr sz="4800">
              <a:solidFill>
                <a:schemeClr val="lt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 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84800" y="1314225"/>
            <a:ext cx="817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Times New Roman"/>
              <a:buChar char="●"/>
            </a:pPr>
            <a:r>
              <a:rPr lang="en-GB" sz="2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identify the most common birds.</a:t>
            </a:r>
            <a:endParaRPr sz="21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Times New Roman"/>
              <a:buChar char="●"/>
            </a:pPr>
            <a:r>
              <a:rPr lang="en-GB" sz="2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find out if this habitat is suitable for the birds to live in.</a:t>
            </a:r>
            <a:endParaRPr sz="21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Times New Roman"/>
              <a:buChar char="●"/>
            </a:pPr>
            <a:r>
              <a:rPr lang="en-GB" sz="2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study the behaviour of these birds</a:t>
            </a:r>
            <a:endParaRPr sz="21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164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100">
                <a:latin typeface="Amatic SC"/>
                <a:ea typeface="Amatic SC"/>
                <a:cs typeface="Amatic SC"/>
                <a:sym typeface="Amatic SC"/>
              </a:rPr>
              <a:t>Materials &amp; Methods</a:t>
            </a:r>
            <a:endParaRPr sz="41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Transect method of survey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Nikon 330D , with 300mm lens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Pencil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3900" y="1806150"/>
            <a:ext cx="18249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00">
                <a:latin typeface="Comic Sans MS"/>
                <a:ea typeface="Comic Sans MS"/>
                <a:cs typeface="Comic Sans MS"/>
                <a:sym typeface="Comic Sans MS"/>
              </a:rPr>
              <a:t>RESULTS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02" name="Google Shape;102;p18"/>
          <p:cNvGraphicFramePr/>
          <p:nvPr/>
        </p:nvGraphicFramePr>
        <p:xfrm>
          <a:off x="2051363" y="636113"/>
          <a:ext cx="6538200" cy="3871250"/>
        </p:xfrm>
        <a:graphic>
          <a:graphicData uri="http://schemas.openxmlformats.org/drawingml/2006/table">
            <a:tbl>
              <a:tblPr>
                <a:noFill/>
                <a:tableStyleId>{AB23DF1E-5002-49E7-9ABC-85CE0222FE35}</a:tableStyleId>
              </a:tblPr>
              <a:tblGrid>
                <a:gridCol w="1634550"/>
                <a:gridCol w="1634550"/>
                <a:gridCol w="1634550"/>
                <a:gridCol w="1634550"/>
              </a:tblGrid>
              <a:tr h="41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Common name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Scientific name 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Diet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IUCN Status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7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Scaly breasted munia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Lonchura punctulata</a:t>
                      </a:r>
                      <a:endParaRPr sz="1300" i="1"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Last concern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</a:tr>
              <a:tr h="57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Yellow billed Babbler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Turdoides affinis</a:t>
                      </a:r>
                      <a:endParaRPr sz="1300" i="1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57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Black Drongo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Dicrurus macrocercus</a:t>
                      </a:r>
                      <a:endParaRPr sz="1300" i="1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Insectivore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5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Common myna 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Acridotheres tristis</a:t>
                      </a:r>
                      <a:endParaRPr sz="1300" i="1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57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White cheeked barbet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Psilopogon viridis </a:t>
                      </a:r>
                      <a:endParaRPr sz="1300" i="1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Not extinct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57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Common Tailorbird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Orthotomus sutorius</a:t>
                      </a:r>
                      <a:endParaRPr sz="1300" i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0" y="2218050"/>
            <a:ext cx="1768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00">
                <a:latin typeface="Comic Sans MS"/>
                <a:ea typeface="Comic Sans MS"/>
                <a:cs typeface="Comic Sans MS"/>
                <a:sym typeface="Comic Sans MS"/>
              </a:rPr>
              <a:t>RESULTS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08" name="Google Shape;108;p19"/>
          <p:cNvGraphicFramePr/>
          <p:nvPr/>
        </p:nvGraphicFramePr>
        <p:xfrm>
          <a:off x="1768500" y="913200"/>
          <a:ext cx="7260600" cy="3719675"/>
        </p:xfrm>
        <a:graphic>
          <a:graphicData uri="http://schemas.openxmlformats.org/drawingml/2006/table">
            <a:tbl>
              <a:tblPr>
                <a:noFill/>
                <a:tableStyleId>{AB23DF1E-5002-49E7-9ABC-85CE0222FE35}</a:tableStyleId>
              </a:tblPr>
              <a:tblGrid>
                <a:gridCol w="1815150"/>
                <a:gridCol w="1815150"/>
                <a:gridCol w="1815150"/>
                <a:gridCol w="1815150"/>
              </a:tblGrid>
              <a:tr h="4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Common Name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Scientific name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Diet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IUCN Status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61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Blue-capped rock thrush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Monticola cinclorhynchus</a:t>
                      </a:r>
                      <a:endParaRPr sz="1300" i="1"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</a:tr>
              <a:tr h="4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Spotted Dove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Spilopelia chinensis</a:t>
                      </a:r>
                      <a:endParaRPr sz="1300" i="1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61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Asian Koel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Eudynamys scolopaceus</a:t>
                      </a:r>
                      <a:endParaRPr sz="1300" i="1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  <a:tr h="4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Red Whiskered bulbul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Pycnonotus jocosus</a:t>
                      </a:r>
                      <a:endParaRPr sz="1300" i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4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Purple sunbird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Cinnyris asiaticus</a:t>
                      </a:r>
                      <a:endParaRPr sz="1300" i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Nectar+insectivore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43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Black kite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Milvus migrans</a:t>
                      </a:r>
                      <a:endParaRPr sz="1300" i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Carnivore + scavenger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</a:tr>
              <a:tr h="4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Brahminy kite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Haliastur indus</a:t>
                      </a:r>
                      <a:endParaRPr sz="1300" i="1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Carnivore+scavenger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106825" y="1809150"/>
            <a:ext cx="1640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>
                <a:latin typeface="Comic Sans MS"/>
                <a:ea typeface="Comic Sans MS"/>
                <a:cs typeface="Comic Sans MS"/>
                <a:sym typeface="Comic Sans MS"/>
              </a:rPr>
              <a:t>Results</a:t>
            </a:r>
            <a:endParaRPr sz="3200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14" name="Google Shape;114;p20"/>
          <p:cNvGraphicFramePr/>
          <p:nvPr/>
        </p:nvGraphicFramePr>
        <p:xfrm>
          <a:off x="1878025" y="1014425"/>
          <a:ext cx="7136600" cy="3338395"/>
        </p:xfrm>
        <a:graphic>
          <a:graphicData uri="http://schemas.openxmlformats.org/drawingml/2006/table">
            <a:tbl>
              <a:tblPr>
                <a:noFill/>
                <a:tableStyleId>{AB23DF1E-5002-49E7-9ABC-85CE0222FE35}</a:tableStyleId>
              </a:tblPr>
              <a:tblGrid>
                <a:gridCol w="1784150"/>
                <a:gridCol w="1784150"/>
                <a:gridCol w="1784150"/>
                <a:gridCol w="1784150"/>
              </a:tblGrid>
              <a:tr h="42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Common name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Scientific name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Diet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IUCN Status</a:t>
                      </a:r>
                      <a:endParaRPr sz="15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Crow 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Corvus splendens</a:t>
                      </a:r>
                      <a:endParaRPr sz="13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Pigeon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Columba livia domestica</a:t>
                      </a:r>
                      <a:endParaRPr sz="13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Asian Coucal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Eudynamys scolopaceus</a:t>
                      </a:r>
                      <a:endParaRPr sz="13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 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White browed Wagtail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i="1"/>
                        <a:t>Motacilla maderaspatensis</a:t>
                      </a:r>
                      <a:endParaRPr sz="13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Omnivore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Least concern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Rose ringed parakeet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i="1"/>
                        <a:t>Psittacula krameri</a:t>
                      </a:r>
                      <a:endParaRPr i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Granivore+frugivore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Least concern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Cattle egret</a:t>
                      </a:r>
                      <a:endParaRPr sz="1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i="1"/>
                        <a:t>Bubulcus ibis</a:t>
                      </a:r>
                      <a:endParaRPr i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Carnivore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Least concern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0552" cy="304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400" y="0"/>
            <a:ext cx="4400548" cy="2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366625" y="3385875"/>
            <a:ext cx="8454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Scaly Breasted Munia</a:t>
            </a:r>
            <a:endParaRPr sz="3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4248525" y="4264250"/>
            <a:ext cx="329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sparrow sized Bird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PresentationFormat>On-screen Show (16:9)</PresentationFormat>
  <Paragraphs>166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Amatic SC</vt:lpstr>
      <vt:lpstr>Oswald</vt:lpstr>
      <vt:lpstr>Roboto Mono</vt:lpstr>
      <vt:lpstr>Times New Roman</vt:lpstr>
      <vt:lpstr>Average</vt:lpstr>
      <vt:lpstr>Comic Sans MS</vt:lpstr>
      <vt:lpstr>Roboto Mono Medium</vt:lpstr>
      <vt:lpstr>Slate</vt:lpstr>
      <vt:lpstr>Lake conference      </vt:lpstr>
      <vt:lpstr>Study Area Details</vt:lpstr>
      <vt:lpstr>Slide 3</vt:lpstr>
      <vt:lpstr>Objectives </vt:lpstr>
      <vt:lpstr>Materials &amp; Methods</vt:lpstr>
      <vt:lpstr>RESULTS</vt:lpstr>
      <vt:lpstr>RESULTS</vt:lpstr>
      <vt:lpstr>Results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Discussions &amp; Conclusions</vt:lpstr>
      <vt:lpstr>Special Observations</vt:lpstr>
      <vt:lpstr>Acknowledgements &amp; References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conference      </dc:title>
  <cp:lastModifiedBy>srinivasa</cp:lastModifiedBy>
  <cp:revision>1</cp:revision>
  <dcterms:modified xsi:type="dcterms:W3CDTF">2022-12-15T16:40:56Z</dcterms:modified>
</cp:coreProperties>
</file>