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80" r:id="rId6"/>
    <p:sldId id="275" r:id="rId7"/>
    <p:sldId id="293" r:id="rId8"/>
    <p:sldId id="295" r:id="rId9"/>
    <p:sldId id="294" r:id="rId10"/>
    <p:sldId id="286" r:id="rId11"/>
    <p:sldId id="287" r:id="rId12"/>
    <p:sldId id="288" r:id="rId13"/>
    <p:sldId id="289" r:id="rId14"/>
    <p:sldId id="290" r:id="rId15"/>
    <p:sldId id="292" r:id="rId16"/>
    <p:sldId id="261" r:id="rId17"/>
    <p:sldId id="277" r:id="rId18"/>
    <p:sldId id="263" r:id="rId19"/>
    <p:sldId id="265" r:id="rId20"/>
    <p:sldId id="266" r:id="rId21"/>
    <p:sldId id="284" r:id="rId22"/>
    <p:sldId id="268" r:id="rId23"/>
    <p:sldId id="269" r:id="rId24"/>
    <p:sldId id="270" r:id="rId25"/>
    <p:sldId id="271" r:id="rId26"/>
    <p:sldId id="272" r:id="rId27"/>
    <p:sldId id="273" r:id="rId28"/>
    <p:sldId id="285" r:id="rId29"/>
    <p:sldId id="274" r:id="rId30"/>
    <p:sldId id="281" r:id="rId31"/>
    <p:sldId id="283" r:id="rId32"/>
    <p:sldId id="276"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2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asimhulu R" userId="f4ccc9b0-d25b-4f3c-8ff6-b011e125842d" providerId="ADAL" clId="{D85933E0-4277-4382-90A6-958425EC7413}"/>
    <pc:docChg chg="undo redo custSel modSld">
      <pc:chgData name="Narasimhulu R" userId="f4ccc9b0-d25b-4f3c-8ff6-b011e125842d" providerId="ADAL" clId="{D85933E0-4277-4382-90A6-958425EC7413}" dt="2022-12-11T16:21:16.795" v="133" actId="20577"/>
      <pc:docMkLst>
        <pc:docMk/>
      </pc:docMkLst>
      <pc:sldChg chg="modSp mod">
        <pc:chgData name="Narasimhulu R" userId="f4ccc9b0-d25b-4f3c-8ff6-b011e125842d" providerId="ADAL" clId="{D85933E0-4277-4382-90A6-958425EC7413}" dt="2022-12-10T16:46:52.960" v="28" actId="20577"/>
        <pc:sldMkLst>
          <pc:docMk/>
          <pc:sldMk cId="2048648635" sldId="256"/>
        </pc:sldMkLst>
        <pc:spChg chg="mod">
          <ac:chgData name="Narasimhulu R" userId="f4ccc9b0-d25b-4f3c-8ff6-b011e125842d" providerId="ADAL" clId="{D85933E0-4277-4382-90A6-958425EC7413}" dt="2022-12-10T16:46:52.960" v="28" actId="20577"/>
          <ac:spMkLst>
            <pc:docMk/>
            <pc:sldMk cId="2048648635" sldId="256"/>
            <ac:spMk id="2" creationId="{39681F45-0527-D67A-DC8A-5B4A936EFEC9}"/>
          </ac:spMkLst>
        </pc:spChg>
        <pc:spChg chg="mod">
          <ac:chgData name="Narasimhulu R" userId="f4ccc9b0-d25b-4f3c-8ff6-b011e125842d" providerId="ADAL" clId="{D85933E0-4277-4382-90A6-958425EC7413}" dt="2022-12-10T01:58:02.954" v="8" actId="3062"/>
          <ac:spMkLst>
            <pc:docMk/>
            <pc:sldMk cId="2048648635" sldId="256"/>
            <ac:spMk id="3" creationId="{3C8ECAD9-2C36-B3D2-494A-27269F82F6B2}"/>
          </ac:spMkLst>
        </pc:spChg>
      </pc:sldChg>
      <pc:sldChg chg="addSp delSp modSp mod delDesignElem chgLayout">
        <pc:chgData name="Narasimhulu R" userId="f4ccc9b0-d25b-4f3c-8ff6-b011e125842d" providerId="ADAL" clId="{D85933E0-4277-4382-90A6-958425EC7413}" dt="2022-12-10T01:56:18.755" v="7" actId="700"/>
        <pc:sldMkLst>
          <pc:docMk/>
          <pc:sldMk cId="2882323326" sldId="258"/>
        </pc:sldMkLst>
        <pc:spChg chg="mod ord">
          <ac:chgData name="Narasimhulu R" userId="f4ccc9b0-d25b-4f3c-8ff6-b011e125842d" providerId="ADAL" clId="{D85933E0-4277-4382-90A6-958425EC7413}" dt="2022-12-10T01:56:18.755" v="7" actId="700"/>
          <ac:spMkLst>
            <pc:docMk/>
            <pc:sldMk cId="2882323326" sldId="258"/>
            <ac:spMk id="2" creationId="{548ADDF9-4910-4F79-9F84-8E238B61CE3E}"/>
          </ac:spMkLst>
        </pc:spChg>
        <pc:spChg chg="mod ord">
          <ac:chgData name="Narasimhulu R" userId="f4ccc9b0-d25b-4f3c-8ff6-b011e125842d" providerId="ADAL" clId="{D85933E0-4277-4382-90A6-958425EC7413}" dt="2022-12-10T01:56:18.755" v="7" actId="700"/>
          <ac:spMkLst>
            <pc:docMk/>
            <pc:sldMk cId="2882323326" sldId="258"/>
            <ac:spMk id="3" creationId="{3E203F49-52A2-2A2A-EDA0-8364E7E03A8F}"/>
          </ac:spMkLst>
        </pc:spChg>
        <pc:spChg chg="add del mod ord">
          <ac:chgData name="Narasimhulu R" userId="f4ccc9b0-d25b-4f3c-8ff6-b011e125842d" providerId="ADAL" clId="{D85933E0-4277-4382-90A6-958425EC7413}" dt="2022-12-10T01:55:33.606" v="1" actId="700"/>
          <ac:spMkLst>
            <pc:docMk/>
            <pc:sldMk cId="2882323326" sldId="258"/>
            <ac:spMk id="4" creationId="{F08F408F-C75A-3E2C-D802-3365CD550C1F}"/>
          </ac:spMkLst>
        </pc:spChg>
        <pc:spChg chg="add del">
          <ac:chgData name="Narasimhulu R" userId="f4ccc9b0-d25b-4f3c-8ff6-b011e125842d" providerId="ADAL" clId="{D85933E0-4277-4382-90A6-958425EC7413}" dt="2022-12-10T01:56:18.755" v="7" actId="700"/>
          <ac:spMkLst>
            <pc:docMk/>
            <pc:sldMk cId="2882323326" sldId="258"/>
            <ac:spMk id="23" creationId="{A24A153C-9BEC-46E7-9AA4-DFC65A2B1A87}"/>
          </ac:spMkLst>
        </pc:spChg>
        <pc:spChg chg="add del">
          <ac:chgData name="Narasimhulu R" userId="f4ccc9b0-d25b-4f3c-8ff6-b011e125842d" providerId="ADAL" clId="{D85933E0-4277-4382-90A6-958425EC7413}" dt="2022-12-10T01:56:18.755" v="7" actId="700"/>
          <ac:spMkLst>
            <pc:docMk/>
            <pc:sldMk cId="2882323326" sldId="258"/>
            <ac:spMk id="24" creationId="{A10C41F2-1746-4431-9B52-B9F147A896B8}"/>
          </ac:spMkLst>
        </pc:spChg>
        <pc:spChg chg="add del">
          <ac:chgData name="Narasimhulu R" userId="f4ccc9b0-d25b-4f3c-8ff6-b011e125842d" providerId="ADAL" clId="{D85933E0-4277-4382-90A6-958425EC7413}" dt="2022-12-10T01:56:18.755" v="7" actId="700"/>
          <ac:spMkLst>
            <pc:docMk/>
            <pc:sldMk cId="2882323326" sldId="258"/>
            <ac:spMk id="26" creationId="{7984928E-D694-4849-BBAD-D7C7DC405478}"/>
          </ac:spMkLst>
        </pc:spChg>
        <pc:cxnChg chg="add del">
          <ac:chgData name="Narasimhulu R" userId="f4ccc9b0-d25b-4f3c-8ff6-b011e125842d" providerId="ADAL" clId="{D85933E0-4277-4382-90A6-958425EC7413}" dt="2022-12-10T01:56:18.755" v="7" actId="700"/>
          <ac:cxnSpMkLst>
            <pc:docMk/>
            <pc:sldMk cId="2882323326" sldId="258"/>
            <ac:cxnSpMk id="25" creationId="{99237721-19CF-41B1-AA0A-E1E1A8282D52}"/>
          </ac:cxnSpMkLst>
        </pc:cxnChg>
      </pc:sldChg>
      <pc:sldChg chg="modSp mod">
        <pc:chgData name="Narasimhulu R" userId="f4ccc9b0-d25b-4f3c-8ff6-b011e125842d" providerId="ADAL" clId="{D85933E0-4277-4382-90A6-958425EC7413}" dt="2022-12-11T16:21:16.795" v="133" actId="20577"/>
        <pc:sldMkLst>
          <pc:docMk/>
          <pc:sldMk cId="829097142" sldId="278"/>
        </pc:sldMkLst>
        <pc:spChg chg="mod">
          <ac:chgData name="Narasimhulu R" userId="f4ccc9b0-d25b-4f3c-8ff6-b011e125842d" providerId="ADAL" clId="{D85933E0-4277-4382-90A6-958425EC7413}" dt="2022-12-11T16:18:55.965" v="59" actId="3062"/>
          <ac:spMkLst>
            <pc:docMk/>
            <pc:sldMk cId="829097142" sldId="278"/>
            <ac:spMk id="3" creationId="{3E203F49-52A2-2A2A-EDA0-8364E7E03A8F}"/>
          </ac:spMkLst>
        </pc:spChg>
        <pc:spChg chg="mod">
          <ac:chgData name="Narasimhulu R" userId="f4ccc9b0-d25b-4f3c-8ff6-b011e125842d" providerId="ADAL" clId="{D85933E0-4277-4382-90A6-958425EC7413}" dt="2022-12-11T16:21:16.795" v="133" actId="20577"/>
          <ac:spMkLst>
            <pc:docMk/>
            <pc:sldMk cId="829097142" sldId="278"/>
            <ac:spMk id="11" creationId="{D4607AE7-2E24-1295-85AC-F23B1FA403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1C96FC4-44DB-4906-9812-AEDC730A2E03}" type="datetimeFigureOut">
              <a:rPr lang="en-US"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EB86-74B4-4F91-A0AD-0811209754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01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6FC4-44DB-4906-9812-AEDC730A2E03}" type="datetimeFigureOut">
              <a:rPr lang="en-US"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26626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6FC4-44DB-4906-9812-AEDC730A2E03}" type="datetimeFigureOut">
              <a:rPr lang="en-US"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EB86-74B4-4F91-A0AD-08112097547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0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6FC4-44DB-4906-9812-AEDC730A2E03}" type="datetimeFigureOut">
              <a:rPr lang="en-US"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5811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96FC4-44DB-4906-9812-AEDC730A2E03}" type="datetimeFigureOut">
              <a:rPr lang="en-US" smtClean="0"/>
              <a:t>13-12-2022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EB86-74B4-4F91-A0AD-0811209754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4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96FC4-44DB-4906-9812-AEDC730A2E03}" type="datetimeFigureOut">
              <a:rPr lang="en-US" smtClean="0"/>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14041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96FC4-44DB-4906-9812-AEDC730A2E03}" type="datetimeFigureOut">
              <a:rPr lang="en-US" smtClean="0"/>
              <a:t>13-12-2022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265371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C96FC4-44DB-4906-9812-AEDC730A2E03}" type="datetimeFigureOut">
              <a:rPr lang="en-US" smtClean="0"/>
              <a:t>13-12-2022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919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6FC4-44DB-4906-9812-AEDC730A2E03}" type="datetimeFigureOut">
              <a:rPr lang="en-US" smtClean="0"/>
              <a:t>13-12-2022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185358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96FC4-44DB-4906-9812-AEDC730A2E03}" type="datetimeFigureOut">
              <a:rPr lang="en-US" smtClean="0"/>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EB86-74B4-4F91-A0AD-081120975474}" type="slidenum">
              <a:rPr lang="en-US" smtClean="0"/>
              <a:t>‹#›</a:t>
            </a:fld>
            <a:endParaRPr lang="en-US"/>
          </a:p>
        </p:txBody>
      </p:sp>
    </p:spTree>
    <p:extLst>
      <p:ext uri="{BB962C8B-B14F-4D97-AF65-F5344CB8AC3E}">
        <p14:creationId xmlns:p14="http://schemas.microsoft.com/office/powerpoint/2010/main" val="206392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96FC4-44DB-4906-9812-AEDC730A2E03}" type="datetimeFigureOut">
              <a:rPr lang="en-US" smtClean="0"/>
              <a:t>13-12-2022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EB86-74B4-4F91-A0AD-0811209754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11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C96FC4-44DB-4906-9812-AEDC730A2E03}" type="datetimeFigureOut">
              <a:rPr lang="en-US" smtClean="0"/>
              <a:t>13-12-2022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96EB86-74B4-4F91-A0AD-08112097547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720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1F45-0527-D67A-DC8A-5B4A936EFEC9}"/>
              </a:ext>
            </a:extLst>
          </p:cNvPr>
          <p:cNvSpPr>
            <a:spLocks noGrp="1"/>
          </p:cNvSpPr>
          <p:nvPr>
            <p:ph type="title" idx="4294967295"/>
          </p:nvPr>
        </p:nvSpPr>
        <p:spPr>
          <a:xfrm>
            <a:off x="0" y="639763"/>
            <a:ext cx="4973638" cy="3035300"/>
          </a:xfrm>
        </p:spPr>
        <p:txBody>
          <a:bodyPr vert="horz" lIns="91440" tIns="45720" rIns="91440" bIns="45720" rtlCol="0" anchor="b">
            <a:normAutofit/>
          </a:bodyPr>
          <a:lstStyle/>
          <a:p>
            <a:br>
              <a:rPr lang="en-US" dirty="0">
                <a:ln w="0"/>
                <a:solidFill>
                  <a:schemeClr val="tx1"/>
                </a:solidFill>
                <a:effectLst>
                  <a:outerShdw blurRad="38100" dist="25400" dir="5400000" algn="ctr" rotWithShape="0">
                    <a:srgbClr val="6E747A">
                      <a:alpha val="43000"/>
                    </a:srgbClr>
                  </a:outerShdw>
                </a:effectLst>
              </a:rPr>
            </a:br>
            <a:r>
              <a:rPr lang="en-US" dirty="0">
                <a:solidFill>
                  <a:schemeClr val="tx1"/>
                </a:solidFill>
              </a:rPr>
              <a:t>	</a:t>
            </a:r>
          </a:p>
        </p:txBody>
      </p:sp>
      <p:pic>
        <p:nvPicPr>
          <p:cNvPr id="5" name="Picture 4">
            <a:extLst>
              <a:ext uri="{FF2B5EF4-FFF2-40B4-BE49-F238E27FC236}">
                <a16:creationId xmlns:a16="http://schemas.microsoft.com/office/drawing/2014/main" id="{A3DAA60A-461A-61B3-8A63-BDC88D46DAB9}"/>
              </a:ext>
            </a:extLst>
          </p:cNvPr>
          <p:cNvPicPr>
            <a:picLocks noChangeAspect="1"/>
          </p:cNvPicPr>
          <p:nvPr/>
        </p:nvPicPr>
        <p:blipFill>
          <a:blip r:embed="rId2"/>
          <a:stretch>
            <a:fillRect/>
          </a:stretch>
        </p:blipFill>
        <p:spPr>
          <a:xfrm>
            <a:off x="330177" y="3706092"/>
            <a:ext cx="5765823" cy="3151908"/>
          </a:xfrm>
          <a:prstGeom prst="rect">
            <a:avLst/>
          </a:prstGeom>
        </p:spPr>
      </p:pic>
      <p:pic>
        <p:nvPicPr>
          <p:cNvPr id="7" name="Picture 6">
            <a:extLst>
              <a:ext uri="{FF2B5EF4-FFF2-40B4-BE49-F238E27FC236}">
                <a16:creationId xmlns:a16="http://schemas.microsoft.com/office/drawing/2014/main" id="{A54E925D-3FDC-7C23-DBBC-D4E2C658CF0C}"/>
              </a:ext>
            </a:extLst>
          </p:cNvPr>
          <p:cNvPicPr>
            <a:picLocks noChangeAspect="1"/>
          </p:cNvPicPr>
          <p:nvPr/>
        </p:nvPicPr>
        <p:blipFill>
          <a:blip r:embed="rId3"/>
          <a:stretch>
            <a:fillRect/>
          </a:stretch>
        </p:blipFill>
        <p:spPr>
          <a:xfrm>
            <a:off x="330176" y="-52025"/>
            <a:ext cx="11861823" cy="3817339"/>
          </a:xfrm>
          <a:prstGeom prst="rect">
            <a:avLst/>
          </a:prstGeom>
        </p:spPr>
      </p:pic>
      <p:sp>
        <p:nvSpPr>
          <p:cNvPr id="11" name="TextBox 10">
            <a:extLst>
              <a:ext uri="{FF2B5EF4-FFF2-40B4-BE49-F238E27FC236}">
                <a16:creationId xmlns:a16="http://schemas.microsoft.com/office/drawing/2014/main" id="{B55776B4-300B-4F2B-BB8C-88F3805714AB}"/>
              </a:ext>
            </a:extLst>
          </p:cNvPr>
          <p:cNvSpPr txBox="1"/>
          <p:nvPr/>
        </p:nvSpPr>
        <p:spPr>
          <a:xfrm>
            <a:off x="7144377" y="2621176"/>
            <a:ext cx="4408702" cy="373564"/>
          </a:xfrm>
          <a:prstGeom prst="rect">
            <a:avLst/>
          </a:prstGeom>
          <a:noFill/>
        </p:spPr>
        <p:txBody>
          <a:bodyPr wrap="square">
            <a:spAutoFit/>
          </a:bodyPr>
          <a:lstStyle/>
          <a:p>
            <a:pPr marL="0" marR="0" algn="just">
              <a:lnSpc>
                <a:spcPct val="107000"/>
              </a:lnSpc>
              <a:spcBef>
                <a:spcPts val="0"/>
              </a:spcBef>
              <a:spcAft>
                <a:spcPts val="800"/>
              </a:spcAft>
            </a:pPr>
            <a:r>
              <a:rPr lang="en-US" sz="1800" dirty="0">
                <a:ln>
                  <a:noFill/>
                </a:ln>
                <a:solidFill>
                  <a:srgbClr val="4472C4"/>
                </a:solidFill>
                <a:effectLst>
                  <a:outerShdw blurRad="38100" dist="25400" dir="5400000" algn="ctr">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rPr>
              <a:t>Sch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D1EBDD53-AE37-3DB8-D42D-D93663A00E53}"/>
              </a:ext>
            </a:extLst>
          </p:cNvPr>
          <p:cNvPicPr>
            <a:picLocks noChangeAspect="1"/>
          </p:cNvPicPr>
          <p:nvPr/>
        </p:nvPicPr>
        <p:blipFill>
          <a:blip r:embed="rId4"/>
          <a:stretch>
            <a:fillRect/>
          </a:stretch>
        </p:blipFill>
        <p:spPr>
          <a:xfrm>
            <a:off x="6095999" y="3748035"/>
            <a:ext cx="6095999" cy="3109965"/>
          </a:xfrm>
          <a:prstGeom prst="rect">
            <a:avLst/>
          </a:prstGeom>
        </p:spPr>
      </p:pic>
    </p:spTree>
    <p:extLst>
      <p:ext uri="{BB962C8B-B14F-4D97-AF65-F5344CB8AC3E}">
        <p14:creationId xmlns:p14="http://schemas.microsoft.com/office/powerpoint/2010/main" val="204864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algn="just">
              <a:lnSpc>
                <a:spcPct val="107000"/>
              </a:lnSpc>
              <a:spcBef>
                <a:spcPts val="0"/>
              </a:spcBef>
              <a:spcAft>
                <a:spcPts val="800"/>
              </a:spcAft>
            </a:pPr>
            <a:r>
              <a:rPr lang="en-US" sz="2000" dirty="0">
                <a:latin typeface="Arial Narrow" panose="020B0606020202030204" pitchFamily="34" charset="0"/>
                <a:ea typeface="Calibri" panose="020F0502020204030204" pitchFamily="34" charset="0"/>
                <a:cs typeface="Times New Roman" panose="02020603050405020304" pitchFamily="18" charset="0"/>
              </a:rPr>
              <a:t>Are you getting sick more often : </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117945B-8E1D-FEDD-24E6-40CD99B1A572}"/>
              </a:ext>
            </a:extLst>
          </p:cNvPr>
          <p:cNvPicPr>
            <a:picLocks noChangeAspect="1"/>
          </p:cNvPicPr>
          <p:nvPr/>
        </p:nvPicPr>
        <p:blipFill>
          <a:blip r:embed="rId2"/>
          <a:stretch>
            <a:fillRect/>
          </a:stretch>
        </p:blipFill>
        <p:spPr>
          <a:xfrm>
            <a:off x="3894019" y="2124891"/>
            <a:ext cx="5331262" cy="4006145"/>
          </a:xfrm>
          <a:prstGeom prst="rect">
            <a:avLst/>
          </a:prstGeom>
        </p:spPr>
      </p:pic>
    </p:spTree>
    <p:extLst>
      <p:ext uri="{BB962C8B-B14F-4D97-AF65-F5344CB8AC3E}">
        <p14:creationId xmlns:p14="http://schemas.microsoft.com/office/powerpoint/2010/main" val="1721960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643462"/>
            <a:ext cx="7332780" cy="1347222"/>
          </a:xfrm>
        </p:spPr>
        <p:txBody>
          <a:bodyPr anchor="b">
            <a:normAutofit fontScale="25000" lnSpcReduction="20000"/>
          </a:bodyPr>
          <a:lstStyle/>
          <a:p>
            <a:pPr marL="0" marR="0" algn="just">
              <a:lnSpc>
                <a:spcPct val="107000"/>
              </a:lnSpc>
              <a:spcBef>
                <a:spcPts val="0"/>
              </a:spcBef>
              <a:spcAft>
                <a:spcPts val="800"/>
              </a:spcAft>
            </a:pPr>
            <a:endParaRPr lang="en-US" sz="80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80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80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80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80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8000" dirty="0">
                <a:latin typeface="Arial Narrow" panose="020B0606020202030204" pitchFamily="34" charset="0"/>
                <a:ea typeface="Calibri" panose="020F0502020204030204" pitchFamily="34" charset="0"/>
                <a:cs typeface="Times New Roman" panose="02020603050405020304" pitchFamily="18" charset="0"/>
              </a:rPr>
              <a:t>Is your hair falling more than usual : </a:t>
            </a: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3B6A1DB-5CD7-F877-4321-35F277C3F4F3}"/>
              </a:ext>
            </a:extLst>
          </p:cNvPr>
          <p:cNvPicPr>
            <a:picLocks noChangeAspect="1"/>
          </p:cNvPicPr>
          <p:nvPr/>
        </p:nvPicPr>
        <p:blipFill>
          <a:blip r:embed="rId2"/>
          <a:stretch>
            <a:fillRect/>
          </a:stretch>
        </p:blipFill>
        <p:spPr>
          <a:xfrm>
            <a:off x="3894017" y="2148928"/>
            <a:ext cx="5293525" cy="3907358"/>
          </a:xfrm>
          <a:prstGeom prst="rect">
            <a:avLst/>
          </a:prstGeom>
        </p:spPr>
      </p:pic>
    </p:spTree>
    <p:extLst>
      <p:ext uri="{BB962C8B-B14F-4D97-AF65-F5344CB8AC3E}">
        <p14:creationId xmlns:p14="http://schemas.microsoft.com/office/powerpoint/2010/main" val="34510509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algn="just">
              <a:lnSpc>
                <a:spcPct val="107000"/>
              </a:lnSpc>
              <a:spcBef>
                <a:spcPts val="0"/>
              </a:spcBef>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Do you </a:t>
            </a:r>
            <a:r>
              <a:rPr lang="en-US" sz="2000" dirty="0">
                <a:latin typeface="Arial Narrow" panose="020B0606020202030204" pitchFamily="34" charset="0"/>
                <a:ea typeface="Calibri" panose="020F0502020204030204" pitchFamily="34" charset="0"/>
                <a:cs typeface="Times New Roman" panose="02020603050405020304" pitchFamily="18" charset="0"/>
              </a:rPr>
              <a:t>exercise daily :</a:t>
            </a:r>
            <a:r>
              <a:rPr lang="en-US" sz="1400" dirty="0">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4DD9BE0-98C2-1CB7-5524-1ED4DEFBC1DB}"/>
              </a:ext>
            </a:extLst>
          </p:cNvPr>
          <p:cNvPicPr>
            <a:picLocks noChangeAspect="1"/>
          </p:cNvPicPr>
          <p:nvPr/>
        </p:nvPicPr>
        <p:blipFill>
          <a:blip r:embed="rId2"/>
          <a:stretch>
            <a:fillRect/>
          </a:stretch>
        </p:blipFill>
        <p:spPr>
          <a:xfrm>
            <a:off x="3894017" y="2326346"/>
            <a:ext cx="6077297" cy="3888184"/>
          </a:xfrm>
          <a:prstGeom prst="rect">
            <a:avLst/>
          </a:prstGeom>
        </p:spPr>
      </p:pic>
    </p:spTree>
    <p:extLst>
      <p:ext uri="{BB962C8B-B14F-4D97-AF65-F5344CB8AC3E}">
        <p14:creationId xmlns:p14="http://schemas.microsoft.com/office/powerpoint/2010/main" val="175311613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Do you have </a:t>
            </a:r>
            <a:r>
              <a:rPr lang="en-US" sz="2000" dirty="0">
                <a:latin typeface="Arial Narrow" panose="020B0606020202030204" pitchFamily="34" charset="0"/>
                <a:ea typeface="Calibri" panose="020F0502020204030204" pitchFamily="34" charset="0"/>
                <a:cs typeface="Times New Roman" panose="02020603050405020304" pitchFamily="18" charset="0"/>
              </a:rPr>
              <a:t>bone and muscle pain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3076B10-F378-33E7-C123-35DC8223FF84}"/>
              </a:ext>
            </a:extLst>
          </p:cNvPr>
          <p:cNvPicPr>
            <a:picLocks noChangeAspect="1"/>
          </p:cNvPicPr>
          <p:nvPr/>
        </p:nvPicPr>
        <p:blipFill>
          <a:blip r:embed="rId2"/>
          <a:stretch>
            <a:fillRect/>
          </a:stretch>
        </p:blipFill>
        <p:spPr>
          <a:xfrm>
            <a:off x="3894017" y="2148927"/>
            <a:ext cx="6025046" cy="3982109"/>
          </a:xfrm>
          <a:prstGeom prst="rect">
            <a:avLst/>
          </a:prstGeom>
        </p:spPr>
      </p:pic>
    </p:spTree>
    <p:extLst>
      <p:ext uri="{BB962C8B-B14F-4D97-AF65-F5344CB8AC3E}">
        <p14:creationId xmlns:p14="http://schemas.microsoft.com/office/powerpoint/2010/main" val="6822563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Do you have vitamin D deficiency</a:t>
            </a:r>
            <a:r>
              <a:rPr lang="en-US" sz="2000" dirty="0">
                <a:latin typeface="Arial Narrow" panose="020B0606020202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C3C517F-B5CB-4707-58F8-6CC64CC6732D}"/>
              </a:ext>
            </a:extLst>
          </p:cNvPr>
          <p:cNvPicPr>
            <a:picLocks noChangeAspect="1"/>
          </p:cNvPicPr>
          <p:nvPr/>
        </p:nvPicPr>
        <p:blipFill>
          <a:blip r:embed="rId2"/>
          <a:stretch>
            <a:fillRect/>
          </a:stretch>
        </p:blipFill>
        <p:spPr>
          <a:xfrm>
            <a:off x="4034820" y="2168434"/>
            <a:ext cx="7459234" cy="3919056"/>
          </a:xfrm>
          <a:prstGeom prst="rect">
            <a:avLst/>
          </a:prstGeom>
        </p:spPr>
      </p:pic>
    </p:spTree>
    <p:extLst>
      <p:ext uri="{BB962C8B-B14F-4D97-AF65-F5344CB8AC3E}">
        <p14:creationId xmlns:p14="http://schemas.microsoft.com/office/powerpoint/2010/main" val="18226129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449864"/>
            <a:ext cx="7332782" cy="4531644"/>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950749" y="738882"/>
            <a:ext cx="7166694" cy="1181258"/>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Discussion and conclusion :</a:t>
            </a: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Deficiency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4110446" y="1449864"/>
            <a:ext cx="7438086" cy="3820661"/>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deficiency means that our body doesn’t have enough Vitamin D. Vitamin D causes issues in muscles and bones.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deficiency can be difficult to notice because many symptoms may not occur for several months or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Any one can have Vitamin D deficiency including infants, children and adults. Vitamin D deficiency may be more in people with higher melanin and  who are wearing cloths with extensive skin coverage, particularly in middle eastern countries.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 lack of Vitamin D can lead to bone deformities such as rickets in children and bone pain by a condition called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Osteomalacia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in adults.</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99091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4219803" y="1682886"/>
            <a:ext cx="7006998" cy="4298622"/>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Signs and symptoms of Vitamin D Deficiency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4014651" y="1210491"/>
            <a:ext cx="7533882" cy="392325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Frequent illness or infections : One of the most important roles of Vitamin D is supporting immune system, which helps us to ward off viruses and bacteria that cause illness. Vitamin D directly interacts with the cells that are responsible for addressing infections.  If you often become sick especially with colds or the flu, low vitamin D levels may be a contributing factor. </a:t>
            </a: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B6C6B14-1900-84E4-16EA-92AF89D5496B}"/>
              </a:ext>
            </a:extLst>
          </p:cNvPr>
          <p:cNvPicPr>
            <a:picLocks noChangeAspect="1"/>
          </p:cNvPicPr>
          <p:nvPr/>
        </p:nvPicPr>
        <p:blipFill>
          <a:blip r:embed="rId2"/>
          <a:stretch>
            <a:fillRect/>
          </a:stretch>
        </p:blipFill>
        <p:spPr>
          <a:xfrm>
            <a:off x="3894019" y="2751909"/>
            <a:ext cx="7654514" cy="3462621"/>
          </a:xfrm>
          <a:prstGeom prst="rect">
            <a:avLst/>
          </a:prstGeom>
        </p:spPr>
      </p:pic>
    </p:spTree>
    <p:extLst>
      <p:ext uri="{BB962C8B-B14F-4D97-AF65-F5344CB8AC3E}">
        <p14:creationId xmlns:p14="http://schemas.microsoft.com/office/powerpoint/2010/main" val="64378576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4219803" y="1682886"/>
            <a:ext cx="7006998" cy="4298622"/>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flipV="1">
            <a:off x="3894020" y="643462"/>
            <a:ext cx="7332780" cy="65114"/>
          </a:xfrm>
        </p:spPr>
        <p:txBody>
          <a:bodyPr anchor="b">
            <a:normAutofit fontScale="25000" lnSpcReduction="20000"/>
          </a:bodyPr>
          <a:lstStyle/>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4058194" y="584175"/>
            <a:ext cx="7490339" cy="3395642"/>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Fatigue and tiredness :</a:t>
            </a: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Feeling tired can seen from a number of causes, one of which may be a vitamin D deficiency. Unlike more visible causes like stress, depression and insomnia, Vitamin D deficiency is often overlooked as a potential cause of fatigue.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9753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Bone and back pain : </a:t>
            </a:r>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98067" y="1766388"/>
            <a:ext cx="7550465" cy="3429400"/>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helps maintain bone health by improving our body’s absorption of calcium bone and lower back pain may be symptoms of inadequate Vitamin D levels.</a:t>
            </a: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Impaired wound healing  : </a:t>
            </a:r>
          </a:p>
          <a:p>
            <a:pPr algn="just">
              <a:lnSpc>
                <a:spcPct val="107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slow wound healing after surgery or injury may be a sign that our vitamin D levels are 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dirty="0">
              <a:solidFill>
                <a:srgbClr val="FFFFFF"/>
              </a:solidFill>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0721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Bone loss : </a:t>
            </a:r>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98067" y="1766388"/>
            <a:ext cx="7550465" cy="399295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plays a crucial role in calcium absorption and bone metabolism, low bone mineral density is an indication that bones have lost calcium and other minerals. This places order adults, especially women at an increased risk of fractures. </a:t>
            </a: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effectLst/>
                <a:latin typeface="Arial Narrow" panose="020B0606020202030204" pitchFamily="34" charset="0"/>
                <a:ea typeface="Calibri" panose="020F0502020204030204" pitchFamily="34" charset="0"/>
                <a:cs typeface="Times New Roman" panose="02020603050405020304" pitchFamily="18" charset="0"/>
              </a:rPr>
              <a:t>Hair loss : </a:t>
            </a: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Many foods and nutrients may effect hair health. Hair loss in women is linked to low Vitamin D levels.</a:t>
            </a: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solidFill>
                <a:srgbClr val="FFFFFF"/>
              </a:solidFill>
            </a:endParaRPr>
          </a:p>
          <a:p>
            <a:pPr marL="0" marR="0" algn="just">
              <a:lnSpc>
                <a:spcPct val="107000"/>
              </a:lnSpc>
              <a:spcBef>
                <a:spcPts val="0"/>
              </a:spcBef>
              <a:spcAft>
                <a:spcPts val="8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5423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972232" y="1592826"/>
            <a:ext cx="7254569" cy="4388682"/>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4219802" y="965864"/>
            <a:ext cx="7006998" cy="1008849"/>
          </a:xfrm>
        </p:spPr>
        <p:txBody>
          <a:bodyPr anchor="b">
            <a:normAutofit/>
          </a:bodyPr>
          <a:lstStyle/>
          <a:p>
            <a:r>
              <a:rPr lang="en-US" sz="1800" dirty="0">
                <a:effectLst/>
                <a:latin typeface="Arial Narrow" panose="020B0606020202030204" pitchFamily="34" charset="0"/>
                <a:ea typeface="Calibri" panose="020F0502020204030204" pitchFamily="34" charset="0"/>
                <a:cs typeface="Times New Roman" panose="02020603050405020304" pitchFamily="18" charset="0"/>
              </a:rPr>
              <a:t>INTRODUCTION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4060106" y="2797675"/>
            <a:ext cx="7166694" cy="966290"/>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is a group of fat soluble </a:t>
            </a:r>
            <a:r>
              <a:rPr lang="en-US" dirty="0">
                <a:latin typeface="Arial Narrow" panose="020B0606020202030204" pitchFamily="34" charset="0"/>
                <a:ea typeface="Calibri" panose="020F0502020204030204" pitchFamily="34" charset="0"/>
                <a:cs typeface="Times New Roman" panose="02020603050405020304" pitchFamily="18" charset="0"/>
              </a:rPr>
              <a:t>Vitamin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responsible for increasing intestinal absorption of calcium, magnesium  and phosphate and many other biological effects. Vitamin D also has a role in our nerve muscle and immune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3233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Muscle Pain : </a:t>
            </a:r>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98067" y="1766388"/>
            <a:ext cx="7550466" cy="966290"/>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causes of muscle pain are often difficult to </a:t>
            </a:r>
            <a:r>
              <a:rPr lang="en-US" dirty="0">
                <a:latin typeface="Arial Narrow" panose="020B0606020202030204" pitchFamily="34" charset="0"/>
                <a:ea typeface="Calibri" panose="020F0502020204030204" pitchFamily="34" charset="0"/>
                <a:cs typeface="Times New Roman" panose="02020603050405020304" pitchFamily="18" charset="0"/>
              </a:rPr>
              <a:t>pin</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point. However evidence suggests that Vitamin D deficiency is a potential cause. People with vitamin D deficiency are more likely to have more muscle pain during morning.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D6471E7-4AE8-33C3-CD64-8851240BF47C}"/>
              </a:ext>
            </a:extLst>
          </p:cNvPr>
          <p:cNvPicPr>
            <a:picLocks noChangeAspect="1"/>
          </p:cNvPicPr>
          <p:nvPr/>
        </p:nvPicPr>
        <p:blipFill>
          <a:blip r:embed="rId2"/>
          <a:stretch>
            <a:fillRect/>
          </a:stretch>
        </p:blipFill>
        <p:spPr>
          <a:xfrm>
            <a:off x="3998066" y="2732677"/>
            <a:ext cx="7550466" cy="3565355"/>
          </a:xfrm>
          <a:prstGeom prst="rect">
            <a:avLst/>
          </a:prstGeom>
        </p:spPr>
      </p:pic>
    </p:spTree>
    <p:extLst>
      <p:ext uri="{BB962C8B-B14F-4D97-AF65-F5344CB8AC3E}">
        <p14:creationId xmlns:p14="http://schemas.microsoft.com/office/powerpoint/2010/main" val="287119101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flipV="1">
            <a:off x="3894020" y="643461"/>
            <a:ext cx="7332780" cy="163935"/>
          </a:xfrm>
        </p:spPr>
        <p:txBody>
          <a:bodyPr anchor="b">
            <a:normAutofit fontScale="25000" lnSpcReduction="20000"/>
          </a:bodyPr>
          <a:lstStyle/>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9" y="807396"/>
            <a:ext cx="7654513" cy="2769284"/>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08897E1-4135-AAAA-71CD-B7838F7DDFE9}"/>
              </a:ext>
            </a:extLst>
          </p:cNvPr>
          <p:cNvPicPr>
            <a:picLocks noChangeAspect="1"/>
          </p:cNvPicPr>
          <p:nvPr/>
        </p:nvPicPr>
        <p:blipFill>
          <a:blip r:embed="rId2"/>
          <a:stretch>
            <a:fillRect/>
          </a:stretch>
        </p:blipFill>
        <p:spPr>
          <a:xfrm>
            <a:off x="3894018" y="643462"/>
            <a:ext cx="7654514" cy="5571068"/>
          </a:xfrm>
          <a:prstGeom prst="rect">
            <a:avLst/>
          </a:prstGeom>
        </p:spPr>
      </p:pic>
    </p:spTree>
    <p:extLst>
      <p:ext uri="{BB962C8B-B14F-4D97-AF65-F5344CB8AC3E}">
        <p14:creationId xmlns:p14="http://schemas.microsoft.com/office/powerpoint/2010/main" val="335224148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Causes of Vitamin D deficiency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98067" y="1766388"/>
            <a:ext cx="7550466" cy="2757871"/>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Diet : People who do not eat enough Vitamin D rich foods, including fortified dairy products and cereals may have low levels of Vitamin D.</a:t>
            </a: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Lifestyle factors : Some people spend tittle time outdoors due to work, ill health, a lack of outdoor space in their neighborhood or other factors. These people have less opportunity to expose their skin to sunlight. Those who wear clothes that cover all their body may also have a higher risk of a deficiency.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001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flipV="1">
            <a:off x="3894020" y="643461"/>
            <a:ext cx="7332780" cy="163935"/>
          </a:xfrm>
        </p:spPr>
        <p:txBody>
          <a:bodyPr anchor="b">
            <a:normAutofit fontScale="25000" lnSpcReduction="20000"/>
          </a:bodyPr>
          <a:lstStyle/>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9" y="807396"/>
            <a:ext cx="7654513" cy="6245877"/>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Pollution : Particles in the air can block UVB rays and prevent them from reaching the skin. People who live in highly polluted areas may also be more likely to avoid spending time outside.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Skin type : People with darker skin need more sunlight exposure to produce Vitamin D than those with lighter skin.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Kidney and liver health : People with liver diseases and kidney disease tend to have lower Vitamin D levels. These diseases can affect the body’s ability to synthesize Vitamin D or turn it into its active from.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732649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flipV="1">
            <a:off x="3894020" y="643461"/>
            <a:ext cx="7332780" cy="163935"/>
          </a:xfrm>
        </p:spPr>
        <p:txBody>
          <a:bodyPr anchor="b">
            <a:normAutofit fontScale="25000" lnSpcReduction="20000"/>
          </a:bodyPr>
          <a:lstStyle/>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9" y="807396"/>
            <a:ext cx="7654513" cy="6644832"/>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Geographical factors : People living in certain parts of the world, Northern Canada and Alaska for example, may have less access to the sun’s UVB Rays, especially in winter. People who live in hot climate may also be at risk, as they often try to avoid the heat and strong sunlight by staying indoors.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Age : The ability to convert Vitamin D to calcitriol may decline with age due to decreased kidney functions. As a result, calcium absorption will fall.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Breastfeeding infants : Human milk is low in Vitamin D, which means that breastfeeding infants are at a risk.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61567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Treatments of Vitamin D deficiency :</a:t>
            </a:r>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98067" y="1766387"/>
            <a:ext cx="7388431" cy="1367234"/>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Supplements : Some people may need to take supplements, but it is best to talk to a doctor before doing so, as some can have adverse effects. The doctor will also provide on a suitable dosage.</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3361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421512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597741"/>
            <a:ext cx="7332780" cy="45719"/>
          </a:xfrm>
        </p:spPr>
        <p:txBody>
          <a:bodyPr anchor="b">
            <a:normAutofit fontScale="25000" lnSpcReduction="20000"/>
          </a:bodyPr>
          <a:lstStyle/>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9" y="643460"/>
            <a:ext cx="7492479" cy="8252067"/>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Food Sources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Good dietary sources of Vitamin D include only fish such as mackerel, salmon and tuna.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Cheese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Cod Liver Oil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Mushrooms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Egg Yolks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Fortified foods including some breakfast cereals, orange Juice, milk, soy drinks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Vegetables like spinach, Kale, Okra.</a:t>
            </a: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Spend time in sun : It is recommended to spend at least 10 – 15 minutes in the sun every day, cycling, running, football can help getting a daily dose. </a:t>
            </a: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19562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DE162AE7-33E7-98E1-AF03-0022908CB609}"/>
              </a:ext>
            </a:extLst>
          </p:cNvPr>
          <p:cNvPicPr>
            <a:picLocks noGrp="1" noChangeAspect="1"/>
          </p:cNvPicPr>
          <p:nvPr>
            <p:ph idx="1"/>
          </p:nvPr>
        </p:nvPicPr>
        <p:blipFill>
          <a:blip r:embed="rId2"/>
          <a:stretch>
            <a:fillRect/>
          </a:stretch>
        </p:blipFill>
        <p:spPr>
          <a:xfrm>
            <a:off x="3894018" y="643461"/>
            <a:ext cx="7654513" cy="5571069"/>
          </a:xfrm>
          <a:prstGeom prst="rect">
            <a:avLst/>
          </a:prstGeom>
        </p:spPr>
      </p:pic>
    </p:spTree>
    <p:extLst>
      <p:ext uri="{BB962C8B-B14F-4D97-AF65-F5344CB8AC3E}">
        <p14:creationId xmlns:p14="http://schemas.microsoft.com/office/powerpoint/2010/main" val="244694317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823162"/>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Prevention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8" y="1766388"/>
            <a:ext cx="7654515" cy="515160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best way to prevent  Vitamin D deficiency are to eat foods that are rich in this nutrients and to spend some time outside each day.</a:t>
            </a:r>
          </a:p>
          <a:p>
            <a:pPr algn="just">
              <a:lnSpc>
                <a:spcPct val="107000"/>
              </a:lnSpc>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Some tips for avoiding a deficiency include : </a:t>
            </a: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Maintaining a healthy body weight cycling  or walking can provide both exercise and exposure to sunlight.</a:t>
            </a: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Treating medical conditions : people with health conditions that affect the absorption of nutrients may find that treating the underlying condition help boost their levels of certain nutrients including Vitamin 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2527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643460"/>
            <a:ext cx="7332780" cy="758620"/>
          </a:xfrm>
        </p:spPr>
        <p:txBody>
          <a:bodyPr anchor="b">
            <a:normAutofit fontScale="25000" lnSpcReduction="20000"/>
          </a:bodyPr>
          <a:lstStyle/>
          <a:p>
            <a:pPr marL="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800"/>
              </a:spcAft>
            </a:pPr>
            <a:endParaRPr lang="en-US" sz="64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US" sz="72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US" sz="7200" dirty="0">
                <a:effectLst/>
                <a:latin typeface="Arial Narrow" panose="020B0606020202030204" pitchFamily="34" charset="0"/>
                <a:ea typeface="Calibri" panose="020F0502020204030204" pitchFamily="34" charset="0"/>
                <a:cs typeface="Times New Roman" panose="02020603050405020304" pitchFamily="18" charset="0"/>
              </a:rPr>
              <a:t>Vitamin D importance in aquatic Animal  :</a:t>
            </a:r>
            <a:r>
              <a:rPr lang="en-US" sz="6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8" y="1026159"/>
            <a:ext cx="7492480" cy="5062220"/>
          </a:xfrm>
          <a:prstGeom prst="rect">
            <a:avLst/>
          </a:prstGeom>
          <a:noFill/>
        </p:spPr>
        <p:txBody>
          <a:bodyPr wrap="square">
            <a:spAutoFit/>
          </a:bodyPr>
          <a:lstStyle/>
          <a:p>
            <a:pPr marL="0" marR="0" algn="just">
              <a:lnSpc>
                <a:spcPct val="107000"/>
              </a:lnSpc>
              <a:spcBef>
                <a:spcPts val="0"/>
              </a:spcBef>
              <a:spcAft>
                <a:spcPts val="800"/>
              </a:spcAft>
            </a:pPr>
            <a:r>
              <a:rPr lang="en-US" sz="1700" dirty="0">
                <a:effectLst/>
                <a:latin typeface="Arial Narrow" panose="020B0606020202030204" pitchFamily="34" charset="0"/>
                <a:ea typeface="Calibri" panose="020F0502020204030204" pitchFamily="34" charset="0"/>
                <a:cs typeface="Times New Roman" panose="02020603050405020304" pitchFamily="18" charset="0"/>
              </a:rPr>
              <a:t>It is well known that fishes such as mackerel, Salmon, tuna etc., have vitamin D but many other animals also have Vitamin D in them.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700" dirty="0">
                <a:effectLst/>
                <a:latin typeface="Arial Narrow" panose="020B0606020202030204" pitchFamily="34" charset="0"/>
                <a:ea typeface="Calibri" panose="020F0502020204030204" pitchFamily="34" charset="0"/>
                <a:cs typeface="Times New Roman" panose="02020603050405020304" pitchFamily="18" charset="0"/>
              </a:rPr>
              <a:t>Fishes don’t get vitamin D from the sun because they are never exposed to the sun, fishes get vitamin D from Foods such as blank ton and they store it in their liver and fat tissues.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700" dirty="0">
                <a:effectLst/>
                <a:latin typeface="Arial Narrow" panose="020B0606020202030204" pitchFamily="34" charset="0"/>
                <a:ea typeface="Calibri" panose="020F0502020204030204" pitchFamily="34" charset="0"/>
                <a:cs typeface="Times New Roman" panose="02020603050405020304" pitchFamily="18" charset="0"/>
              </a:rPr>
              <a:t>Not only fish, but there are also many other aquatic animals that have vitamin D content in them, such as Oyster, Shrimp, bubbler whale, seal etc.,</a:t>
            </a:r>
            <a:endParaRPr lang="en-US" sz="1700" dirty="0">
              <a:latin typeface="Arial Narrow" panose="020B0606020202030204" pitchFamily="34" charset="0"/>
              <a:cs typeface="Times New Roman" panose="02020603050405020304" pitchFamily="18" charset="0"/>
            </a:endParaRPr>
          </a:p>
          <a:p>
            <a:pPr marL="0" marR="0" algn="just">
              <a:lnSpc>
                <a:spcPct val="107000"/>
              </a:lnSpc>
              <a:spcBef>
                <a:spcPts val="0"/>
              </a:spcBef>
              <a:spcAft>
                <a:spcPts val="800"/>
              </a:spcAft>
            </a:pPr>
            <a:r>
              <a:rPr lang="en-US" sz="1700" dirty="0">
                <a:effectLst/>
                <a:latin typeface="Arial Narrow" panose="020B0606020202030204" pitchFamily="34" charset="0"/>
                <a:ea typeface="Calibri" panose="020F0502020204030204" pitchFamily="34" charset="0"/>
                <a:cs typeface="Times New Roman" panose="02020603050405020304" pitchFamily="18" charset="0"/>
              </a:rPr>
              <a:t>As told earlier, aquatic animals are so useful to us. But now a days fishes and other aquatic animals are becoming less in number because of water pollution. We are polluting lakes, rivers, oceans and seas so the aquatic animals are becoming less in number. Not only aquatic animals other animals like cows will drink water from lakes, reivers etc., It is harmful for them also. So we should not pollute lakes and create awareness about it.</a:t>
            </a: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5253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978612" y="1682886"/>
            <a:ext cx="7515441" cy="4298622"/>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965864"/>
            <a:ext cx="7332780" cy="1008849"/>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Importance of Vitamin D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20" y="1682886"/>
            <a:ext cx="7600034" cy="2430024"/>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is one of the vitamins our body needs to stay healthy. It plays an important role in maintaining the balance of calcium in our blood and body.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We need Vitamin D so that our body can use calcium and phosphorus to build bones so that it can support healthy tissues. It also helps nerves and muscles function properly. It also plays an important role in maintain bone structure.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04345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2EAFC12C-0873-FC87-EE1C-485F711474B7}"/>
              </a:ext>
            </a:extLst>
          </p:cNvPr>
          <p:cNvPicPr>
            <a:picLocks noGrp="1" noChangeAspect="1"/>
          </p:cNvPicPr>
          <p:nvPr>
            <p:ph idx="1"/>
          </p:nvPr>
        </p:nvPicPr>
        <p:blipFill>
          <a:blip r:embed="rId2"/>
          <a:stretch>
            <a:fillRect/>
          </a:stretch>
        </p:blipFill>
        <p:spPr>
          <a:xfrm>
            <a:off x="3894019" y="643461"/>
            <a:ext cx="7654513" cy="5571069"/>
          </a:xfrm>
        </p:spPr>
      </p:pic>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88340" y="1766388"/>
            <a:ext cx="7560193" cy="117346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28476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88340" y="1766388"/>
            <a:ext cx="7560193" cy="117346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E07EE6B-43D3-1CF2-6B06-FED70F6B936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204C604-AD7A-7F51-134E-8178BD1930F9}"/>
              </a:ext>
            </a:extLst>
          </p:cNvPr>
          <p:cNvPicPr>
            <a:picLocks noChangeAspect="1"/>
          </p:cNvPicPr>
          <p:nvPr/>
        </p:nvPicPr>
        <p:blipFill>
          <a:blip r:embed="rId2"/>
          <a:stretch>
            <a:fillRect/>
          </a:stretch>
        </p:blipFill>
        <p:spPr>
          <a:xfrm>
            <a:off x="3894018" y="643460"/>
            <a:ext cx="7654513" cy="5571069"/>
          </a:xfrm>
          <a:prstGeom prst="rect">
            <a:avLst/>
          </a:prstGeom>
        </p:spPr>
      </p:pic>
    </p:spTree>
    <p:extLst>
      <p:ext uri="{BB962C8B-B14F-4D97-AF65-F5344CB8AC3E}">
        <p14:creationId xmlns:p14="http://schemas.microsoft.com/office/powerpoint/2010/main" val="83428914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Conclusion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4093028" y="1766386"/>
            <a:ext cx="7455505" cy="1855380"/>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Treatment of vitamin D by increasing vitamin D naturally has less risks of death. We must take proper supplements on time. We must expose ourselves to the sun for at least some time because it is very necessary. We all must be aware of the physical and mental problems which we are facing because few of us are not aware about it. It may lead to a very big problem / death. Vitamin D is also very important if not cured now, may be we can face lot problems like rickets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0050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643461"/>
            <a:ext cx="7332780" cy="526155"/>
          </a:xfrm>
        </p:spPr>
        <p:txBody>
          <a:bodyPr anchor="b">
            <a:normAutofit/>
          </a:bodyPr>
          <a:lstStyle/>
          <a:p>
            <a:pPr marL="0" marR="0" algn="just">
              <a:lnSpc>
                <a:spcPct val="107000"/>
              </a:lnSpc>
              <a:spcBef>
                <a:spcPts val="0"/>
              </a:spcBef>
              <a:spcAft>
                <a:spcPts val="800"/>
              </a:spcAft>
            </a:pPr>
            <a:r>
              <a:rPr lang="en-US" sz="2000" dirty="0">
                <a:ln w="0"/>
                <a:effectLst>
                  <a:outerShdw blurRad="38100" dist="19050" dir="2700000" algn="tl" rotWithShape="0">
                    <a:schemeClr val="dk1">
                      <a:alpha val="40000"/>
                    </a:schemeClr>
                  </a:outerShdw>
                </a:effectLst>
                <a:latin typeface="Arial Narrow" panose="020B0606020202030204" pitchFamily="34" charset="0"/>
                <a:ea typeface="Calibri" panose="020F0502020204030204" pitchFamily="34" charset="0"/>
                <a:cs typeface="Times New Roman" panose="02020603050405020304" pitchFamily="18" charset="0"/>
              </a:rPr>
              <a:t>Acknowledgment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82720" y="1169616"/>
            <a:ext cx="7511335" cy="5516879"/>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We would like to express our special thanks of gratitude to our teachers Mrs. Jyotsna Mishra,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Aruna</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Mam and our </a:t>
            </a:r>
            <a:r>
              <a:rPr lang="en-US" sz="1800">
                <a:effectLst/>
                <a:latin typeface="Arial Narrow" panose="020B0606020202030204" pitchFamily="34" charset="0"/>
                <a:ea typeface="Calibri" panose="020F0502020204030204" pitchFamily="34" charset="0"/>
                <a:cs typeface="Times New Roman" panose="02020603050405020304" pitchFamily="18" charset="0"/>
              </a:rPr>
              <a:t>school management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who gave us the golden opportunity to do this wonderful project, who also helped us in completing our project. We came to know about so many new things and we are really thankful to them. Secondly we would like to thank our parents and friends who helped us a lot in finalizing this project.</a:t>
            </a:r>
          </a:p>
          <a:p>
            <a:pPr marL="0" marR="0" algn="just">
              <a:lnSpc>
                <a:spcPct val="107000"/>
              </a:lnSpc>
              <a:spcBef>
                <a:spcPts val="0"/>
              </a:spcBef>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Reference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Books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 and Human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Vitamin 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Google</a:t>
            </a:r>
          </a:p>
          <a:p>
            <a:pPr marR="0" lvl="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0971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4219803" y="1682886"/>
            <a:ext cx="6901741" cy="3820662"/>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1" y="643461"/>
            <a:ext cx="7332780" cy="949988"/>
          </a:xfrm>
        </p:spPr>
        <p:txBody>
          <a:bodyPr anchor="b">
            <a:normAutofit fontScale="70000" lnSpcReduction="20000"/>
          </a:bodyPr>
          <a:lstStyle/>
          <a:p>
            <a:pPr marL="0" algn="just">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STUDY AREA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10210869" y="1204926"/>
            <a:ext cx="12496971" cy="743024"/>
          </a:xfrm>
          <a:prstGeom prst="rect">
            <a:avLst/>
          </a:prstGeom>
          <a:noFill/>
        </p:spPr>
        <p:txBody>
          <a:bodyPr wrap="square">
            <a:spAutoFit/>
          </a:bodyPr>
          <a:lstStyle/>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90C8357C-ECA6-72B8-2883-F774AA4BF92F}"/>
              </a:ext>
            </a:extLst>
          </p:cNvPr>
          <p:cNvSpPr>
            <a:spLocks noChangeArrowheads="1"/>
          </p:cNvSpPr>
          <p:nvPr/>
        </p:nvSpPr>
        <p:spPr bwMode="auto">
          <a:xfrm>
            <a:off x="10034808" y="0"/>
            <a:ext cx="201533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3674A357-9E88-F2BA-615A-3FDD3CEAB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837" y="1039416"/>
            <a:ext cx="7709696" cy="51751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7CA6A86-557A-A6F6-2812-E1BB14D08750}"/>
              </a:ext>
            </a:extLst>
          </p:cNvPr>
          <p:cNvSpPr>
            <a:spLocks noChangeArrowheads="1"/>
          </p:cNvSpPr>
          <p:nvPr/>
        </p:nvSpPr>
        <p:spPr bwMode="auto">
          <a:xfrm>
            <a:off x="4219803" y="4279096"/>
            <a:ext cx="259683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Narrow" panose="020B0606020202030204" pitchFamily="34" charset="0"/>
                <a:ea typeface="Calibri" panose="020F0502020204030204" pitchFamily="34" charset="0"/>
                <a:cs typeface="Times New Roman" panose="02020603050405020304" pitchFamily="18" charset="0"/>
              </a:rPr>
              <a:t>Longitude : - 12</a:t>
            </a: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52’32”N</a:t>
            </a:r>
            <a:endParaRPr kumimoji="0" lang="en-US" altLang="en-US" sz="8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Latitude :- </a:t>
            </a:r>
            <a:r>
              <a:rPr kumimoji="0" lang="en-US" altLang="en-US" sz="1400" b="0" i="0" u="none" strike="noStrike" cap="none" normalizeH="0" baseline="0" dirty="0">
                <a:ln>
                  <a:noFill/>
                </a:ln>
                <a:effectLst/>
                <a:latin typeface="Arial Narrow" panose="020B0606020202030204" pitchFamily="34" charset="0"/>
                <a:ea typeface="Calibri" panose="020F0502020204030204" pitchFamily="34" charset="0"/>
                <a:cs typeface="Times New Roman" panose="02020603050405020304" pitchFamily="18" charset="0"/>
              </a:rPr>
              <a:t>12</a:t>
            </a: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39”06”N</a:t>
            </a:r>
            <a:endParaRPr kumimoji="0" lang="en-US" altLang="en-US" sz="8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Perimeter :- 160M</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7367789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066800"/>
            <a:ext cx="7332782" cy="4914708"/>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9575"/>
            <a:ext cx="7332780" cy="953312"/>
          </a:xfrm>
        </p:spPr>
        <p:txBody>
          <a:bodyPr anchor="b">
            <a:normAutofit/>
          </a:bodyPr>
          <a:lstStyle/>
          <a:p>
            <a:pPr marL="0" marR="0" algn="just">
              <a:lnSpc>
                <a:spcPct val="107000"/>
              </a:lnSpc>
              <a:spcBef>
                <a:spcPts val="0"/>
              </a:spcBef>
              <a:spcAft>
                <a:spcPts val="800"/>
              </a:spcAft>
            </a:pPr>
            <a:r>
              <a:rPr lang="en-US" sz="1800" dirty="0">
                <a:latin typeface="Arial Narrow" panose="020B0606020202030204" pitchFamily="34" charset="0"/>
                <a:ea typeface="Calibri" panose="020F0502020204030204" pitchFamily="34" charset="0"/>
                <a:cs typeface="Times New Roman" panose="02020603050405020304" pitchFamily="18" charset="0"/>
              </a:rPr>
              <a:t>Objective  :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FFFFFF"/>
              </a:solidFill>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88339" y="1204926"/>
            <a:ext cx="7560193" cy="3524298"/>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This topic is to bring awareness  in people about vitamin D because the symptoms of deficiency of vitamin D are very difficult to observe because many of them don’t appear from many months &amp; years. So, we have decided to do this topic and bring awareness in people. </a:t>
            </a:r>
          </a:p>
          <a:p>
            <a:pPr marL="0" marR="0" algn="just">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Materials &amp; Methods : </a:t>
            </a:r>
          </a:p>
          <a:p>
            <a:pPr marL="0" marR="0" algn="just">
              <a:lnSpc>
                <a:spcPct val="107000"/>
              </a:lnSpc>
              <a:spcBef>
                <a:spcPts val="0"/>
              </a:spcBef>
              <a:spcAft>
                <a:spcPts val="800"/>
              </a:spcAft>
            </a:pPr>
            <a:r>
              <a:rPr lang="en-US" dirty="0">
                <a:latin typeface="Arial Narrow" panose="020B0606020202030204" pitchFamily="34" charset="0"/>
                <a:ea typeface="Calibri" panose="020F0502020204030204" pitchFamily="34" charset="0"/>
                <a:cs typeface="Times New Roman" panose="02020603050405020304" pitchFamily="18" charset="0"/>
              </a:rPr>
              <a:t>We have completed methodology by questionnaire and we have conducted surveys on vitamin D deficiency.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446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a:bodyPr>
          <a:lstStyle/>
          <a:p>
            <a:pPr marL="0" marR="0" algn="just">
              <a:lnSpc>
                <a:spcPct val="107000"/>
              </a:lnSpc>
              <a:spcBef>
                <a:spcPts val="0"/>
              </a:spcBef>
              <a:spcAft>
                <a:spcPts val="800"/>
              </a:spcAft>
            </a:pPr>
            <a:r>
              <a:rPr lang="en-US" sz="1800" dirty="0">
                <a:latin typeface="Arial Narrow" panose="020B0606020202030204" pitchFamily="34" charset="0"/>
                <a:ea typeface="Calibri" panose="020F0502020204030204" pitchFamily="34" charset="0"/>
                <a:cs typeface="Times New Roman" panose="02020603050405020304" pitchFamily="18" charset="0"/>
              </a:rPr>
              <a:t>Results :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latin typeface="Arial Narrow" panose="020B0606020202030204" pitchFamily="34" charset="0"/>
                <a:ea typeface="Calibri" panose="020F0502020204030204" pitchFamily="34" charset="0"/>
                <a:cs typeface="Times New Roman" panose="02020603050405020304" pitchFamily="18" charset="0"/>
              </a:rPr>
              <a:t>These are the results of the conducted questionnaire.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988340" y="1764016"/>
            <a:ext cx="7560193" cy="1173463"/>
          </a:xfrm>
          <a:prstGeom prst="rect">
            <a:avLst/>
          </a:prstGeom>
          <a:noFill/>
        </p:spPr>
        <p:txBody>
          <a:bodyPr wrap="square">
            <a:spAutoFit/>
          </a:bodyPr>
          <a:lstStyle/>
          <a:p>
            <a:pPr marL="0" marR="0" algn="just">
              <a:lnSpc>
                <a:spcPct val="107000"/>
              </a:lnSpc>
              <a:spcBef>
                <a:spcPts val="0"/>
              </a:spcBef>
              <a:spcAft>
                <a:spcPts val="800"/>
              </a:spcAft>
            </a:pPr>
            <a:r>
              <a:rPr lang="en-US" dirty="0">
                <a:latin typeface="Arial Narrow" panose="020B0606020202030204" pitchFamily="34" charset="0"/>
                <a:ea typeface="Calibri" panose="020F0502020204030204" pitchFamily="34" charset="0"/>
                <a:cs typeface="Times New Roman" panose="02020603050405020304" pitchFamily="18" charset="0"/>
              </a:rPr>
              <a:t>Do you know about Vitamins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0833B2F-2B3F-2FAB-C84D-B5C649492752}"/>
              </a:ext>
            </a:extLst>
          </p:cNvPr>
          <p:cNvPicPr>
            <a:picLocks noChangeAspect="1"/>
          </p:cNvPicPr>
          <p:nvPr/>
        </p:nvPicPr>
        <p:blipFill>
          <a:blip r:embed="rId2"/>
          <a:stretch>
            <a:fillRect/>
          </a:stretch>
        </p:blipFill>
        <p:spPr>
          <a:xfrm>
            <a:off x="3894017" y="2157421"/>
            <a:ext cx="5107408" cy="4057109"/>
          </a:xfrm>
          <a:prstGeom prst="rect">
            <a:avLst/>
          </a:prstGeom>
        </p:spPr>
      </p:pic>
    </p:spTree>
    <p:extLst>
      <p:ext uri="{BB962C8B-B14F-4D97-AF65-F5344CB8AC3E}">
        <p14:creationId xmlns:p14="http://schemas.microsoft.com/office/powerpoint/2010/main" val="23983862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3894020" y="726964"/>
            <a:ext cx="7332780" cy="955921"/>
          </a:xfrm>
        </p:spPr>
        <p:txBody>
          <a:bodyPr anchor="b">
            <a:normAutofit fontScale="62500" lnSpcReduction="20000"/>
          </a:bodyPr>
          <a:lstStyle/>
          <a:p>
            <a:pPr marL="0" marR="0" algn="just">
              <a:lnSpc>
                <a:spcPct val="107000"/>
              </a:lnSpc>
              <a:spcBef>
                <a:spcPts val="0"/>
              </a:spcBef>
              <a:spcAft>
                <a:spcPts val="800"/>
              </a:spcAft>
            </a:pPr>
            <a:endParaRPr lang="en-US" sz="18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900" dirty="0">
                <a:latin typeface="Arial Narrow" panose="020B0606020202030204" pitchFamily="34" charset="0"/>
                <a:ea typeface="Calibri" panose="020F0502020204030204" pitchFamily="34" charset="0"/>
                <a:cs typeface="Times New Roman" panose="02020603050405020304" pitchFamily="18" charset="0"/>
              </a:rPr>
              <a:t>Do you know the importance of Vitamins ?</a:t>
            </a:r>
            <a:endParaRPr lang="en-US" sz="29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23B868-CEE3-26FC-6E3B-22A51F627A6C}"/>
              </a:ext>
            </a:extLst>
          </p:cNvPr>
          <p:cNvPicPr>
            <a:picLocks noChangeAspect="1"/>
          </p:cNvPicPr>
          <p:nvPr/>
        </p:nvPicPr>
        <p:blipFill>
          <a:blip r:embed="rId2"/>
          <a:stretch>
            <a:fillRect/>
          </a:stretch>
        </p:blipFill>
        <p:spPr>
          <a:xfrm>
            <a:off x="3894018" y="2163970"/>
            <a:ext cx="5002298" cy="3967066"/>
          </a:xfrm>
          <a:prstGeom prst="rect">
            <a:avLst/>
          </a:prstGeom>
        </p:spPr>
      </p:pic>
    </p:spTree>
    <p:extLst>
      <p:ext uri="{BB962C8B-B14F-4D97-AF65-F5344CB8AC3E}">
        <p14:creationId xmlns:p14="http://schemas.microsoft.com/office/powerpoint/2010/main" val="12040122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607AE7-2E24-1295-85AC-F23B1FA4038D}"/>
              </a:ext>
            </a:extLst>
          </p:cNvPr>
          <p:cNvSpPr txBox="1"/>
          <p:nvPr/>
        </p:nvSpPr>
        <p:spPr>
          <a:xfrm>
            <a:off x="3894018" y="894735"/>
            <a:ext cx="6754317" cy="967765"/>
          </a:xfrm>
          <a:prstGeom prst="rect">
            <a:avLst/>
          </a:prstGeom>
          <a:noFill/>
        </p:spPr>
        <p:txBody>
          <a:bodyPr wrap="square">
            <a:spAutoFit/>
          </a:bodyPr>
          <a:lstStyle/>
          <a:p>
            <a:pPr marL="0" marR="0" algn="just">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Do you know</a:t>
            </a:r>
            <a:r>
              <a:rPr lang="en-US" sz="2400" dirty="0">
                <a:latin typeface="Calibri" panose="020F0502020204030204" pitchFamily="34" charset="0"/>
                <a:ea typeface="Calibri" panose="020F0502020204030204" pitchFamily="34" charset="0"/>
                <a:cs typeface="Times New Roman" panose="02020603050405020304" pitchFamily="18" charset="0"/>
              </a:rPr>
              <a:t> about Vitamin 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924A357-048C-04B7-39CF-8E756C10EC12}"/>
              </a:ext>
            </a:extLst>
          </p:cNvPr>
          <p:cNvPicPr>
            <a:picLocks noChangeAspect="1"/>
          </p:cNvPicPr>
          <p:nvPr/>
        </p:nvPicPr>
        <p:blipFill>
          <a:blip r:embed="rId2"/>
          <a:stretch>
            <a:fillRect/>
          </a:stretch>
        </p:blipFill>
        <p:spPr>
          <a:xfrm>
            <a:off x="3894017" y="2224758"/>
            <a:ext cx="5002299" cy="3900737"/>
          </a:xfrm>
          <a:prstGeom prst="rect">
            <a:avLst/>
          </a:prstGeom>
        </p:spPr>
      </p:pic>
    </p:spTree>
    <p:extLst>
      <p:ext uri="{BB962C8B-B14F-4D97-AF65-F5344CB8AC3E}">
        <p14:creationId xmlns:p14="http://schemas.microsoft.com/office/powerpoint/2010/main" val="28912304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6"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DDF9-4910-4F79-9F84-8E238B61CE3E}"/>
              </a:ext>
            </a:extLst>
          </p:cNvPr>
          <p:cNvSpPr>
            <a:spLocks noGrp="1"/>
          </p:cNvSpPr>
          <p:nvPr>
            <p:ph type="title"/>
          </p:nvPr>
        </p:nvSpPr>
        <p:spPr>
          <a:xfrm>
            <a:off x="3894019" y="1766388"/>
            <a:ext cx="7332782" cy="2523510"/>
          </a:xfrm>
        </p:spPr>
        <p:txBody>
          <a:bodyPr anchor="t">
            <a:normAutofit/>
          </a:bodyPr>
          <a:lstStyle/>
          <a:p>
            <a:r>
              <a:rPr lang="en-US" sz="46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a:t>
            </a:r>
            <a:br>
              <a:rPr lang="en-US" sz="4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600" dirty="0">
              <a:solidFill>
                <a:srgbClr val="FFFFFF"/>
              </a:solidFill>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03F49-52A2-2A2A-EDA0-8364E7E03A8F}"/>
              </a:ext>
            </a:extLst>
          </p:cNvPr>
          <p:cNvSpPr>
            <a:spLocks noGrp="1"/>
          </p:cNvSpPr>
          <p:nvPr>
            <p:ph idx="1"/>
          </p:nvPr>
        </p:nvSpPr>
        <p:spPr>
          <a:xfrm>
            <a:off x="4054886" y="1036321"/>
            <a:ext cx="7332780" cy="1303918"/>
          </a:xfrm>
        </p:spPr>
        <p:txBody>
          <a:bodyPr anchor="b">
            <a:normAutofit/>
          </a:bodyPr>
          <a:lstStyle/>
          <a:p>
            <a:pPr marL="0" marR="0" algn="just">
              <a:lnSpc>
                <a:spcPct val="107000"/>
              </a:lnSpc>
              <a:spcBef>
                <a:spcPts val="0"/>
              </a:spcBef>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Is your mood changing very easily ?</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534838-5E6B-E3D7-6E59-D9B06A0FA87E}"/>
              </a:ext>
            </a:extLst>
          </p:cNvPr>
          <p:cNvPicPr>
            <a:picLocks noChangeAspect="1"/>
          </p:cNvPicPr>
          <p:nvPr/>
        </p:nvPicPr>
        <p:blipFill>
          <a:blip r:embed="rId2"/>
          <a:stretch>
            <a:fillRect/>
          </a:stretch>
        </p:blipFill>
        <p:spPr>
          <a:xfrm>
            <a:off x="3894019" y="2194562"/>
            <a:ext cx="5054548" cy="3861724"/>
          </a:xfrm>
          <a:prstGeom prst="rect">
            <a:avLst/>
          </a:prstGeom>
        </p:spPr>
      </p:pic>
    </p:spTree>
    <p:extLst>
      <p:ext uri="{BB962C8B-B14F-4D97-AF65-F5344CB8AC3E}">
        <p14:creationId xmlns:p14="http://schemas.microsoft.com/office/powerpoint/2010/main" val="85535411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Gallery</Template>
  <TotalTime>422</TotalTime>
  <Words>1689</Words>
  <Application>Microsoft Office PowerPoint</Application>
  <PresentationFormat>Widescreen</PresentationFormat>
  <Paragraphs>192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Calibri</vt:lpstr>
      <vt:lpstr>Tw Cen MT</vt:lpstr>
      <vt:lpstr>Tw Cen MT Condensed</vt:lpstr>
      <vt:lpstr>Wingdings 3</vt:lpstr>
      <vt:lpstr>Integral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Narasimhulu R</dc:creator>
  <cp:lastModifiedBy>Narasimhulu R</cp:lastModifiedBy>
  <cp:revision>10</cp:revision>
  <dcterms:created xsi:type="dcterms:W3CDTF">2022-11-28T16:32:14Z</dcterms:created>
  <dcterms:modified xsi:type="dcterms:W3CDTF">2022-12-13T16:19:36Z</dcterms:modified>
</cp:coreProperties>
</file>