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2" r:id="rId1"/>
  </p:sldMasterIdLst>
  <p:notesMasterIdLst>
    <p:notesMasterId r:id="rId23"/>
  </p:notesMasterIdLst>
  <p:sldIdLst>
    <p:sldId id="256" r:id="rId2"/>
    <p:sldId id="261" r:id="rId3"/>
    <p:sldId id="283" r:id="rId4"/>
    <p:sldId id="281" r:id="rId5"/>
    <p:sldId id="259" r:id="rId6"/>
    <p:sldId id="262" r:id="rId7"/>
    <p:sldId id="263" r:id="rId8"/>
    <p:sldId id="264" r:id="rId9"/>
    <p:sldId id="265" r:id="rId10"/>
    <p:sldId id="266" r:id="rId11"/>
    <p:sldId id="267" r:id="rId12"/>
    <p:sldId id="274" r:id="rId13"/>
    <p:sldId id="275" r:id="rId14"/>
    <p:sldId id="276" r:id="rId15"/>
    <p:sldId id="269" r:id="rId16"/>
    <p:sldId id="268" r:id="rId17"/>
    <p:sldId id="282" r:id="rId18"/>
    <p:sldId id="272" r:id="rId19"/>
    <p:sldId id="278" r:id="rId20"/>
    <p:sldId id="279"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610" y="-6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2FD19-42C3-4F01-935F-DF4ED25F02A6}" type="datetimeFigureOut">
              <a:rPr lang="en-US" smtClean="0"/>
              <a:t>12/14/2022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208D5-9B8F-4886-980C-4C10B1807F5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B4A617A-5A21-420C-9546-2786647CC644}" type="datetime1">
              <a:rPr lang="en-US" smtClean="0"/>
              <a:t>12/14/2022</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233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C08844C-3428-4780-AA6A-162CEF8887DF}" type="datetime1">
              <a:rPr lang="en-US" smtClean="0"/>
              <a:t>12/14/2022</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819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5D3D2F-D919-4EE9-AC66-6FFD55075F84}" type="datetime1">
              <a:rPr lang="en-US" smtClean="0"/>
              <a:t>12/14/2022</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26451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AF16E9B-B2CE-499E-A786-74E64653F32B}" type="datetime1">
              <a:rPr lang="en-US" smtClean="0"/>
              <a:t>12/14/2022</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099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A2670C-723D-4851-9C7B-7AACACD43A9B}" type="datetime1">
              <a:rPr lang="en-US" smtClean="0"/>
              <a:t>12/14/2022</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6997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B179D6-E89E-4548-A026-96609C6224F2}" type="datetime1">
              <a:rPr lang="en-US" smtClean="0"/>
              <a:t>12/14/2022</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8096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667C65E-B49C-417A-BC15-EF51D5701E96}" type="datetime1">
              <a:rPr lang="en-US" smtClean="0"/>
              <a:t>12/14/2022</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extLst>
      <p:ext uri="{BB962C8B-B14F-4D97-AF65-F5344CB8AC3E}">
        <p14:creationId xmlns:p14="http://schemas.microsoft.com/office/powerpoint/2010/main" val="219387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872A8CA-D4F0-4398-ACB0-088A220E974A}" type="datetime1">
              <a:rPr lang="en-US" smtClean="0"/>
              <a:t>12/14/2022</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696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042DA85-210E-4ABB-BB2A-2D6CD5D9493B}" type="datetime1">
              <a:rPr lang="en-US" smtClean="0"/>
              <a:t>12/14/2022</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077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665FC43-3489-420E-8014-FECD562AEAA8}" type="datetime1">
              <a:rPr lang="en-US" smtClean="0"/>
              <a:t>12/14/2022</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372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184B184-1DD8-4C82-AFDA-2894C3B141D3}" type="datetime1">
              <a:rPr lang="en-US" smtClean="0"/>
              <a:t>12/14/2022</a:t>
            </a:fld>
            <a:endParaRPr lang="en-US" dirty="0"/>
          </a:p>
        </p:txBody>
      </p:sp>
      <p:sp>
        <p:nvSpPr>
          <p:cNvPr id="6" name="Footer Placeholder 5"/>
          <p:cNvSpPr>
            <a:spLocks noGrp="1"/>
          </p:cNvSpPr>
          <p:nvPr>
            <p:ph type="ftr" sz="quarter" idx="11"/>
          </p:nvPr>
        </p:nvSpPr>
        <p:spPr/>
        <p:txBody>
          <a:bodyPr/>
          <a:lstStyle/>
          <a:p>
            <a:r>
              <a:rPr lang="en-US"/>
              <a:t>LAKE 2022            </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extLst>
      <p:ext uri="{BB962C8B-B14F-4D97-AF65-F5344CB8AC3E}">
        <p14:creationId xmlns:p14="http://schemas.microsoft.com/office/powerpoint/2010/main" val="134598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A88569D-EB91-442C-86D1-7E06CA877CD2}" type="datetime1">
              <a:rPr lang="en-US" smtClean="0"/>
              <a:t>12/14/2022</a:t>
            </a:fld>
            <a:endParaRPr lang="en-US" dirty="0"/>
          </a:p>
        </p:txBody>
      </p:sp>
      <p:sp>
        <p:nvSpPr>
          <p:cNvPr id="8" name="Footer Placeholder 7"/>
          <p:cNvSpPr>
            <a:spLocks noGrp="1"/>
          </p:cNvSpPr>
          <p:nvPr>
            <p:ph type="ftr" sz="quarter" idx="11"/>
          </p:nvPr>
        </p:nvSpPr>
        <p:spPr/>
        <p:txBody>
          <a:bodyPr/>
          <a:lstStyle/>
          <a:p>
            <a:r>
              <a:rPr lang="en-US"/>
              <a:t>LAKE 2022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10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FE27551-2F70-467D-BDDA-D3F89919F15B}" type="datetime1">
              <a:rPr lang="en-US" smtClean="0"/>
              <a:t>12/14/2022</a:t>
            </a:fld>
            <a:endParaRPr lang="en-US" dirty="0"/>
          </a:p>
        </p:txBody>
      </p:sp>
      <p:sp>
        <p:nvSpPr>
          <p:cNvPr id="4" name="Footer Placeholder 3"/>
          <p:cNvSpPr>
            <a:spLocks noGrp="1"/>
          </p:cNvSpPr>
          <p:nvPr>
            <p:ph type="ftr" sz="quarter" idx="11"/>
          </p:nvPr>
        </p:nvSpPr>
        <p:spPr/>
        <p:txBody>
          <a:bodyPr/>
          <a:lstStyle/>
          <a:p>
            <a:r>
              <a:rPr lang="en-US"/>
              <a:t>LAKE 2022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819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4ACA5-262E-406F-9BC1-65344D0B601D}" type="datetime1">
              <a:rPr lang="en-US" smtClean="0"/>
              <a:t>12/14/2022</a:t>
            </a:fld>
            <a:endParaRPr lang="en-US" dirty="0"/>
          </a:p>
        </p:txBody>
      </p:sp>
      <p:sp>
        <p:nvSpPr>
          <p:cNvPr id="3" name="Footer Placeholder 2"/>
          <p:cNvSpPr>
            <a:spLocks noGrp="1"/>
          </p:cNvSpPr>
          <p:nvPr>
            <p:ph type="ftr" sz="quarter" idx="11"/>
          </p:nvPr>
        </p:nvSpPr>
        <p:spPr/>
        <p:txBody>
          <a:bodyPr/>
          <a:lstStyle/>
          <a:p>
            <a:r>
              <a:rPr lang="en-US"/>
              <a:t>LAKE 2022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189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9E9788F-905A-4ADA-B69D-438BA200FAA5}" type="datetime1">
              <a:rPr lang="en-US" smtClean="0"/>
              <a:t>12/14/2022</a:t>
            </a:fld>
            <a:endParaRPr lang="en-US" dirty="0"/>
          </a:p>
        </p:txBody>
      </p:sp>
      <p:sp>
        <p:nvSpPr>
          <p:cNvPr id="6" name="Footer Placeholder 5"/>
          <p:cNvSpPr>
            <a:spLocks noGrp="1"/>
          </p:cNvSpPr>
          <p:nvPr>
            <p:ph type="ftr" sz="quarter" idx="11"/>
          </p:nvPr>
        </p:nvSpPr>
        <p:spPr/>
        <p:txBody>
          <a:bodyPr/>
          <a:lstStyle/>
          <a:p>
            <a:r>
              <a:rPr lang="en-US"/>
              <a:t>LAKE 2022            </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val="112169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FD1C5EC-7422-461E-B44C-0E166BB47FA7}" type="datetime1">
              <a:rPr lang="en-US" smtClean="0"/>
              <a:t>12/14/2022</a:t>
            </a:fld>
            <a:endParaRPr lang="en-US" dirty="0"/>
          </a:p>
        </p:txBody>
      </p:sp>
      <p:sp>
        <p:nvSpPr>
          <p:cNvPr id="6" name="Footer Placeholder 5"/>
          <p:cNvSpPr>
            <a:spLocks noGrp="1"/>
          </p:cNvSpPr>
          <p:nvPr>
            <p:ph type="ftr" sz="quarter" idx="11"/>
          </p:nvPr>
        </p:nvSpPr>
        <p:spPr/>
        <p:txBody>
          <a:bodyPr/>
          <a:lstStyle/>
          <a:p>
            <a:r>
              <a:rPr lang="en-US"/>
              <a:t>LAKE 2022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230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0FF485-885B-4AA3-9E2A-77AC61819902}" type="datetime1">
              <a:rPr lang="en-US" smtClean="0"/>
              <a:t>12/14/2022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LAKE 2022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828007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 Id="rId6" Type="http://schemas.openxmlformats.org/officeDocument/2006/relationships/image" Target="../media/image19.jpeg" /><Relationship Id="rId5" Type="http://schemas.openxmlformats.org/officeDocument/2006/relationships/image" Target="../media/image18.jpeg" /><Relationship Id="rId4" Type="http://schemas.openxmlformats.org/officeDocument/2006/relationships/image" Target="../media/image17.jpeg" /></Relationships>
</file>

<file path=ppt/slides/_rels/slide16.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0B2B-FA0B-6FDE-CA49-F79E683FC74E}"/>
              </a:ext>
            </a:extLst>
          </p:cNvPr>
          <p:cNvSpPr>
            <a:spLocks noGrp="1"/>
          </p:cNvSpPr>
          <p:nvPr>
            <p:ph type="ctrTitle"/>
          </p:nvPr>
        </p:nvSpPr>
        <p:spPr>
          <a:xfrm>
            <a:off x="510518" y="185551"/>
            <a:ext cx="9620618" cy="842927"/>
          </a:xfrm>
        </p:spPr>
        <p:txBody>
          <a:bodyPr/>
          <a:lstStyle/>
          <a:p>
            <a:r>
              <a:rPr lang="en-GB" b="1">
                <a:solidFill>
                  <a:srgbClr val="002060"/>
                </a:solidFill>
                <a:latin typeface="Times New Roman" panose="02020603050405020304" pitchFamily="18" charset="0"/>
                <a:cs typeface="Times New Roman" panose="02020603050405020304" pitchFamily="18" charset="0"/>
              </a:rPr>
              <a:t>DIVERSITY IN ECOSYSTEM </a:t>
            </a:r>
            <a:endParaRPr lang="en-US" b="1">
              <a:solidFill>
                <a:srgbClr val="002060"/>
              </a:solidFill>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DDC946F5-5357-6E81-6E98-4EDD501A852F}"/>
              </a:ext>
            </a:extLst>
          </p:cNvPr>
          <p:cNvPicPr>
            <a:picLocks noChangeAspect="1"/>
          </p:cNvPicPr>
          <p:nvPr/>
        </p:nvPicPr>
        <p:blipFill>
          <a:blip r:embed="rId2"/>
          <a:stretch>
            <a:fillRect/>
          </a:stretch>
        </p:blipFill>
        <p:spPr>
          <a:xfrm>
            <a:off x="762000" y="2286000"/>
            <a:ext cx="3444054" cy="3563934"/>
          </a:xfrm>
          <a:prstGeom prst="rect">
            <a:avLst/>
          </a:prstGeom>
        </p:spPr>
      </p:pic>
      <p:pic>
        <p:nvPicPr>
          <p:cNvPr id="6" name="Picture 6">
            <a:extLst>
              <a:ext uri="{FF2B5EF4-FFF2-40B4-BE49-F238E27FC236}">
                <a16:creationId xmlns:a16="http://schemas.microsoft.com/office/drawing/2014/main" id="{32CCFB27-018D-E54B-8A6F-DC41FA4B69F2}"/>
              </a:ext>
            </a:extLst>
          </p:cNvPr>
          <p:cNvPicPr>
            <a:picLocks noChangeAspect="1"/>
          </p:cNvPicPr>
          <p:nvPr/>
        </p:nvPicPr>
        <p:blipFill>
          <a:blip r:embed="rId3"/>
          <a:stretch>
            <a:fillRect/>
          </a:stretch>
        </p:blipFill>
        <p:spPr>
          <a:xfrm>
            <a:off x="4379026" y="2285999"/>
            <a:ext cx="7135640" cy="3785953"/>
          </a:xfrm>
          <a:prstGeom prst="rect">
            <a:avLst/>
          </a:prstGeom>
        </p:spPr>
      </p:pic>
      <p:sp>
        <p:nvSpPr>
          <p:cNvPr id="7" name="Subtitle 6">
            <a:extLst>
              <a:ext uri="{FF2B5EF4-FFF2-40B4-BE49-F238E27FC236}">
                <a16:creationId xmlns:a16="http://schemas.microsoft.com/office/drawing/2014/main" id="{FD849CCE-BF93-D3D8-7959-95141D96BB07}"/>
              </a:ext>
            </a:extLst>
          </p:cNvPr>
          <p:cNvSpPr>
            <a:spLocks noGrp="1"/>
          </p:cNvSpPr>
          <p:nvPr>
            <p:ph type="subTitle" idx="1"/>
          </p:nvPr>
        </p:nvSpPr>
        <p:spPr>
          <a:xfrm>
            <a:off x="-1561689" y="1008066"/>
            <a:ext cx="12887572" cy="3146440"/>
          </a:xfrm>
        </p:spPr>
        <p:txBody>
          <a:bodyPr>
            <a:normAutofit/>
          </a:bodyPr>
          <a:lstStyle/>
          <a:p>
            <a:r>
              <a:rPr lang="en-GB" sz="3200" dirty="0">
                <a:solidFill>
                  <a:srgbClr val="002060"/>
                </a:solidFill>
                <a:latin typeface="Times New Roman" panose="02020603050405020304" pitchFamily="18" charset="0"/>
                <a:cs typeface="Times New Roman" panose="02020603050405020304" pitchFamily="18" charset="0"/>
              </a:rPr>
              <a:t>LAVANYA G &amp; </a:t>
            </a:r>
            <a:r>
              <a:rPr lang="en-GB" sz="3200">
                <a:solidFill>
                  <a:srgbClr val="002060"/>
                </a:solidFill>
                <a:latin typeface="Times New Roman" panose="02020603050405020304" pitchFamily="18" charset="0"/>
                <a:cs typeface="Times New Roman" panose="02020603050405020304" pitchFamily="18" charset="0"/>
              </a:rPr>
              <a:t>RAMYASHREE T</a:t>
            </a:r>
          </a:p>
          <a:p>
            <a:r>
              <a:rPr lang="en-GB" sz="3200">
                <a:solidFill>
                  <a:srgbClr val="002060"/>
                </a:solidFill>
                <a:latin typeface="Times New Roman" panose="02020603050405020304" pitchFamily="18" charset="0"/>
                <a:cs typeface="Times New Roman" panose="02020603050405020304" pitchFamily="18" charset="0"/>
              </a:rPr>
              <a:t>9</a:t>
            </a:r>
            <a:r>
              <a:rPr lang="en-GB" sz="3200" baseline="30000">
                <a:solidFill>
                  <a:srgbClr val="002060"/>
                </a:solidFill>
                <a:latin typeface="Times New Roman" panose="02020603050405020304" pitchFamily="18" charset="0"/>
                <a:cs typeface="Times New Roman" panose="02020603050405020304" pitchFamily="18" charset="0"/>
              </a:rPr>
              <a:t>th</a:t>
            </a:r>
            <a:r>
              <a:rPr lang="en-GB" sz="3200">
                <a:solidFill>
                  <a:srgbClr val="002060"/>
                </a:solidFill>
                <a:latin typeface="Times New Roman" panose="02020603050405020304" pitchFamily="18" charset="0"/>
                <a:cs typeface="Times New Roman" panose="02020603050405020304" pitchFamily="18" charset="0"/>
              </a:rPr>
              <a:t> STD, </a:t>
            </a:r>
            <a:r>
              <a:rPr lang="en-GB" sz="3200" dirty="0">
                <a:solidFill>
                  <a:srgbClr val="002060"/>
                </a:solidFill>
                <a:latin typeface="Times New Roman" panose="02020603050405020304" pitchFamily="18" charset="0"/>
                <a:cs typeface="Times New Roman" panose="02020603050405020304" pitchFamily="18" charset="0"/>
              </a:rPr>
              <a:t>BLUEBELL </a:t>
            </a:r>
            <a:r>
              <a:rPr lang="en-GB" sz="3200">
                <a:solidFill>
                  <a:srgbClr val="002060"/>
                </a:solidFill>
                <a:latin typeface="Times New Roman" panose="02020603050405020304" pitchFamily="18" charset="0"/>
                <a:cs typeface="Times New Roman" panose="02020603050405020304" pitchFamily="18" charset="0"/>
              </a:rPr>
              <a:t>PUBLIC SCHOOL ,Hosaroad, Bangalore-100</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a:xfrm>
            <a:off x="8915400" y="6041362"/>
            <a:ext cx="358602" cy="435638"/>
          </a:xfrm>
        </p:spPr>
        <p:txBody>
          <a:bodyPr/>
          <a:lstStyle/>
          <a:p>
            <a:fld id="{D57F1E4F-1CFF-5643-939E-217C01CDF565}" type="slidenum">
              <a:rPr lang="en-US" smtClean="0">
                <a:solidFill>
                  <a:schemeClr val="tx1">
                    <a:lumMod val="95000"/>
                    <a:lumOff val="5000"/>
                  </a:schemeClr>
                </a:solidFill>
              </a:rPr>
              <a:pPr/>
              <a:t>1</a:t>
            </a:fld>
            <a:endParaRPr lang="en-US" dirty="0">
              <a:solidFill>
                <a:schemeClr val="tx1">
                  <a:lumMod val="95000"/>
                  <a:lumOff val="5000"/>
                </a:schemeClr>
              </a:solidFill>
            </a:endParaRPr>
          </a:p>
        </p:txBody>
      </p:sp>
      <p:sp>
        <p:nvSpPr>
          <p:cNvPr id="9" name="Footer Placeholder 8"/>
          <p:cNvSpPr>
            <a:spLocks noGrp="1"/>
          </p:cNvSpPr>
          <p:nvPr>
            <p:ph type="ftr" sz="quarter" idx="11"/>
          </p:nvPr>
        </p:nvSpPr>
        <p:spPr/>
        <p:txBody>
          <a:bodyPr/>
          <a:lstStyle/>
          <a:p>
            <a:r>
              <a:rPr lang="en-US" dirty="0">
                <a:solidFill>
                  <a:schemeClr val="tx1">
                    <a:lumMod val="95000"/>
                    <a:lumOff val="5000"/>
                  </a:schemeClr>
                </a:solidFill>
              </a:rPr>
              <a:t>LAKE 2022            </a:t>
            </a:r>
          </a:p>
        </p:txBody>
      </p:sp>
    </p:spTree>
    <p:extLst>
      <p:ext uri="{BB962C8B-B14F-4D97-AF65-F5344CB8AC3E}">
        <p14:creationId xmlns:p14="http://schemas.microsoft.com/office/powerpoint/2010/main" val="397295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486A-2435-3733-B04E-CEE531244092}"/>
              </a:ext>
            </a:extLst>
          </p:cNvPr>
          <p:cNvSpPr>
            <a:spLocks noGrp="1"/>
          </p:cNvSpPr>
          <p:nvPr>
            <p:ph type="title"/>
          </p:nvPr>
        </p:nvSpPr>
        <p:spPr>
          <a:xfrm>
            <a:off x="677334" y="609599"/>
            <a:ext cx="8596668" cy="744929"/>
          </a:xfrm>
        </p:spPr>
        <p:txBody>
          <a:bodyPr/>
          <a:lstStyle/>
          <a:p>
            <a:r>
              <a:rPr lang="en-GB"/>
              <a:t>Cattle Egret </a:t>
            </a:r>
            <a:endParaRPr lang="en-US"/>
          </a:p>
        </p:txBody>
      </p:sp>
      <p:sp>
        <p:nvSpPr>
          <p:cNvPr id="3" name="Content Placeholder 2">
            <a:extLst>
              <a:ext uri="{FF2B5EF4-FFF2-40B4-BE49-F238E27FC236}">
                <a16:creationId xmlns:a16="http://schemas.microsoft.com/office/drawing/2014/main" id="{911633C8-F822-6679-1AFA-C10DDA13CB95}"/>
              </a:ext>
            </a:extLst>
          </p:cNvPr>
          <p:cNvSpPr>
            <a:spLocks noGrp="1"/>
          </p:cNvSpPr>
          <p:nvPr>
            <p:ph idx="1"/>
          </p:nvPr>
        </p:nvSpPr>
        <p:spPr>
          <a:xfrm>
            <a:off x="547447" y="1317419"/>
            <a:ext cx="8596668" cy="4686834"/>
          </a:xfrm>
        </p:spPr>
        <p:txBody>
          <a:bodyPr/>
          <a:lstStyle/>
          <a:p>
            <a:r>
              <a:rPr lang="en-GB" b="0" i="0">
                <a:solidFill>
                  <a:srgbClr val="232323"/>
                </a:solidFill>
                <a:effectLst/>
                <a:latin typeface="Palatino Linotype" panose="02040502050505030304" pitchFamily="18" charset="0"/>
              </a:rPr>
              <a:t>compact white heron with relatively short yellow bill. </a:t>
            </a:r>
          </a:p>
          <a:p>
            <a:r>
              <a:rPr lang="en-GB" b="0" i="0">
                <a:solidFill>
                  <a:srgbClr val="232323"/>
                </a:solidFill>
                <a:effectLst/>
                <a:latin typeface="Palatino Linotype" panose="02040502050505030304" pitchFamily="18" charset="0"/>
              </a:rPr>
              <a:t>More frequently seen in dry habitats than other egrets; rarely gets its feet wet. </a:t>
            </a:r>
          </a:p>
          <a:p>
            <a:r>
              <a:rPr lang="en-GB" b="0" i="0">
                <a:solidFill>
                  <a:srgbClr val="232323"/>
                </a:solidFill>
                <a:effectLst/>
                <a:latin typeface="Palatino Linotype" panose="02040502050505030304" pitchFamily="18" charset="0"/>
              </a:rPr>
              <a:t>In breeding season, look for pale salmon color on head and breast.</a:t>
            </a:r>
          </a:p>
          <a:p>
            <a:r>
              <a:rPr lang="en-GB" b="0" i="0">
                <a:solidFill>
                  <a:srgbClr val="232323"/>
                </a:solidFill>
                <a:effectLst/>
                <a:latin typeface="Palatino Linotype" panose="02040502050505030304" pitchFamily="18" charset="0"/>
              </a:rPr>
              <a:t>Leg color varies from reddish or yellow during the breeding season to black during the nonbreeding season.</a:t>
            </a:r>
            <a:endParaRPr lang="en-US">
              <a:latin typeface="Palatino Linotype" panose="02040502050505030304" pitchFamily="18" charset="0"/>
            </a:endParaRPr>
          </a:p>
        </p:txBody>
      </p:sp>
      <p:pic>
        <p:nvPicPr>
          <p:cNvPr id="4" name="Picture 4">
            <a:extLst>
              <a:ext uri="{FF2B5EF4-FFF2-40B4-BE49-F238E27FC236}">
                <a16:creationId xmlns:a16="http://schemas.microsoft.com/office/drawing/2014/main" id="{AD8EC104-CAF6-D4A2-8CD2-ECF0F15FABE8}"/>
              </a:ext>
            </a:extLst>
          </p:cNvPr>
          <p:cNvPicPr>
            <a:picLocks noChangeAspect="1"/>
          </p:cNvPicPr>
          <p:nvPr/>
        </p:nvPicPr>
        <p:blipFill>
          <a:blip r:embed="rId2"/>
          <a:stretch>
            <a:fillRect/>
          </a:stretch>
        </p:blipFill>
        <p:spPr>
          <a:xfrm>
            <a:off x="1143000" y="3429000"/>
            <a:ext cx="7732323" cy="2590801"/>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D57F1E4F-1CFF-5643-939E-217C01CDF565}" type="slidenum">
              <a:rPr lang="en-US" smtClean="0">
                <a:solidFill>
                  <a:schemeClr val="tx1"/>
                </a:solidFill>
              </a:rPr>
              <a:pPr/>
              <a:t>10</a:t>
            </a:fld>
            <a:endParaRPr lang="en-US" dirty="0">
              <a:solidFill>
                <a:schemeClr val="tx1"/>
              </a:solidFill>
            </a:endParaRPr>
          </a:p>
        </p:txBody>
      </p:sp>
      <p:sp>
        <p:nvSpPr>
          <p:cNvPr id="6" name="Footer Placeholder 5"/>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338545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5577-E382-D371-D84F-DDAA9778BE4A}"/>
              </a:ext>
            </a:extLst>
          </p:cNvPr>
          <p:cNvSpPr>
            <a:spLocks noGrp="1"/>
          </p:cNvSpPr>
          <p:nvPr>
            <p:ph type="title"/>
          </p:nvPr>
        </p:nvSpPr>
        <p:spPr>
          <a:xfrm>
            <a:off x="510337" y="702376"/>
            <a:ext cx="8596668" cy="596488"/>
          </a:xfrm>
        </p:spPr>
        <p:txBody>
          <a:bodyPr>
            <a:normAutofit fontScale="90000"/>
          </a:bodyPr>
          <a:lstStyle/>
          <a:p>
            <a:r>
              <a:rPr lang="en-GB"/>
              <a:t>Green Sandpiper</a:t>
            </a:r>
            <a:endParaRPr lang="en-US"/>
          </a:p>
        </p:txBody>
      </p:sp>
      <p:sp>
        <p:nvSpPr>
          <p:cNvPr id="3" name="Content Placeholder 2">
            <a:extLst>
              <a:ext uri="{FF2B5EF4-FFF2-40B4-BE49-F238E27FC236}">
                <a16:creationId xmlns:a16="http://schemas.microsoft.com/office/drawing/2014/main" id="{16EFC231-4C9B-5A29-3D50-E7CBA9AB996A}"/>
              </a:ext>
            </a:extLst>
          </p:cNvPr>
          <p:cNvSpPr>
            <a:spLocks noGrp="1"/>
          </p:cNvSpPr>
          <p:nvPr>
            <p:ph idx="1"/>
          </p:nvPr>
        </p:nvSpPr>
        <p:spPr>
          <a:xfrm>
            <a:off x="677334" y="1428751"/>
            <a:ext cx="7542617" cy="5288230"/>
          </a:xfrm>
        </p:spPr>
        <p:txBody>
          <a:bodyPr/>
          <a:lstStyle/>
          <a:p>
            <a:r>
              <a:rPr lang="en-GB" b="0" i="0" dirty="0">
                <a:solidFill>
                  <a:schemeClr val="tx1"/>
                </a:solidFill>
                <a:effectLst/>
                <a:latin typeface="Times New Roman" pitchFamily="18" charset="0"/>
                <a:cs typeface="Times New Roman" pitchFamily="18" charset="0"/>
              </a:rPr>
              <a:t>Dark brown sandpiper with a snowy white belly.</a:t>
            </a:r>
          </a:p>
          <a:p>
            <a:r>
              <a:rPr lang="en-GB" dirty="0">
                <a:solidFill>
                  <a:schemeClr val="tx1"/>
                </a:solidFill>
                <a:latin typeface="Times New Roman" pitchFamily="18" charset="0"/>
                <a:cs typeface="Times New Roman" pitchFamily="18" charset="0"/>
              </a:rPr>
              <a:t>I</a:t>
            </a:r>
            <a:r>
              <a:rPr lang="en-GB" b="0" i="0" dirty="0">
                <a:solidFill>
                  <a:schemeClr val="tx1"/>
                </a:solidFill>
                <a:effectLst/>
                <a:latin typeface="Times New Roman" pitchFamily="18" charset="0"/>
                <a:cs typeface="Times New Roman" pitchFamily="18" charset="0"/>
              </a:rPr>
              <a:t>n flight looks black above with boldly contrasting white rump. </a:t>
            </a:r>
          </a:p>
          <a:p>
            <a:r>
              <a:rPr lang="en-GB" b="0" i="0" dirty="0">
                <a:solidFill>
                  <a:schemeClr val="tx1"/>
                </a:solidFill>
                <a:effectLst/>
                <a:latin typeface="Times New Roman" pitchFamily="18" charset="0"/>
                <a:cs typeface="Times New Roman" pitchFamily="18" charset="0"/>
              </a:rPr>
              <a:t>Bobs tail when nervous, but not habitually like Common Sandpiper.</a:t>
            </a:r>
          </a:p>
          <a:p>
            <a:r>
              <a:rPr lang="en-GB" b="0" i="0" dirty="0">
                <a:solidFill>
                  <a:schemeClr val="tx1"/>
                </a:solidFill>
                <a:effectLst/>
                <a:latin typeface="Times New Roman" pitchFamily="18" charset="0"/>
                <a:cs typeface="Times New Roman" pitchFamily="18" charset="0"/>
              </a:rPr>
              <a:t> Often climbs steeply when flushed and flies quickly with deep </a:t>
            </a:r>
            <a:r>
              <a:rPr lang="en-GB" b="0" i="0" dirty="0" err="1">
                <a:solidFill>
                  <a:schemeClr val="tx1"/>
                </a:solidFill>
                <a:effectLst/>
                <a:latin typeface="Times New Roman" pitchFamily="18" charset="0"/>
                <a:cs typeface="Times New Roman" pitchFamily="18" charset="0"/>
              </a:rPr>
              <a:t>wingbeats</a:t>
            </a:r>
            <a:r>
              <a:rPr lang="en-GB" b="0" i="0" dirty="0">
                <a:solidFill>
                  <a:schemeClr val="tx1"/>
                </a:solidFill>
                <a:effectLst/>
                <a:latin typeface="Times New Roman" pitchFamily="18" charset="0"/>
                <a:cs typeface="Times New Roman" pitchFamily="18" charset="0"/>
              </a:rPr>
              <a:t>, swooping around a little like a swallow.</a:t>
            </a:r>
            <a:endParaRPr lang="en-US" dirty="0">
              <a:solidFill>
                <a:schemeClr val="tx1"/>
              </a:solidFill>
              <a:latin typeface="Times New Roman" pitchFamily="18" charset="0"/>
              <a:cs typeface="Times New Roman" pitchFamily="18" charset="0"/>
            </a:endParaRPr>
          </a:p>
        </p:txBody>
      </p:sp>
      <p:pic>
        <p:nvPicPr>
          <p:cNvPr id="4" name="Picture 4">
            <a:extLst>
              <a:ext uri="{FF2B5EF4-FFF2-40B4-BE49-F238E27FC236}">
                <a16:creationId xmlns:a16="http://schemas.microsoft.com/office/drawing/2014/main" id="{0762EA90-E08C-B6F0-4FCE-D8F91698D41E}"/>
              </a:ext>
            </a:extLst>
          </p:cNvPr>
          <p:cNvPicPr>
            <a:picLocks noChangeAspect="1"/>
          </p:cNvPicPr>
          <p:nvPr/>
        </p:nvPicPr>
        <p:blipFill>
          <a:blip r:embed="rId2"/>
          <a:stretch>
            <a:fillRect/>
          </a:stretch>
        </p:blipFill>
        <p:spPr>
          <a:xfrm>
            <a:off x="1739147" y="3429000"/>
            <a:ext cx="4487334" cy="3137156"/>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D57F1E4F-1CFF-5643-939E-217C01CDF565}" type="slidenum">
              <a:rPr lang="en-US" smtClean="0">
                <a:solidFill>
                  <a:schemeClr val="tx1"/>
                </a:solidFill>
              </a:rPr>
              <a:pPr/>
              <a:t>11</a:t>
            </a:fld>
            <a:endParaRPr lang="en-US" dirty="0">
              <a:solidFill>
                <a:schemeClr val="tx1"/>
              </a:solidFill>
            </a:endParaRPr>
          </a:p>
        </p:txBody>
      </p:sp>
      <p:sp>
        <p:nvSpPr>
          <p:cNvPr id="6" name="Footer Placeholder 5"/>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279670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B872-D250-2F52-C109-A97BE2A56BFB}"/>
              </a:ext>
            </a:extLst>
          </p:cNvPr>
          <p:cNvSpPr>
            <a:spLocks noGrp="1"/>
          </p:cNvSpPr>
          <p:nvPr>
            <p:ph type="title"/>
          </p:nvPr>
        </p:nvSpPr>
        <p:spPr/>
        <p:txBody>
          <a:bodyPr/>
          <a:lstStyle/>
          <a:p>
            <a:r>
              <a:rPr lang="en-GB"/>
              <a:t>Red battled lapwing </a:t>
            </a:r>
            <a:endParaRPr lang="en-US"/>
          </a:p>
        </p:txBody>
      </p:sp>
      <p:sp>
        <p:nvSpPr>
          <p:cNvPr id="6" name="Content Placeholder 5">
            <a:extLst>
              <a:ext uri="{FF2B5EF4-FFF2-40B4-BE49-F238E27FC236}">
                <a16:creationId xmlns:a16="http://schemas.microsoft.com/office/drawing/2014/main" id="{D53EB74F-5F8A-C668-4C8B-32451E5E802E}"/>
              </a:ext>
            </a:extLst>
          </p:cNvPr>
          <p:cNvSpPr>
            <a:spLocks noGrp="1"/>
          </p:cNvSpPr>
          <p:nvPr>
            <p:ph idx="1"/>
          </p:nvPr>
        </p:nvSpPr>
        <p:spPr>
          <a:xfrm>
            <a:off x="677334" y="1428750"/>
            <a:ext cx="8596668" cy="4594057"/>
          </a:xfrm>
        </p:spPr>
        <p:txBody>
          <a:bodyPr/>
          <a:lstStyle/>
          <a:p>
            <a:r>
              <a:rPr lang="en-GB" b="0" i="0" dirty="0">
                <a:solidFill>
                  <a:schemeClr val="tx1"/>
                </a:solidFill>
                <a:effectLst/>
                <a:latin typeface="Times New Roman" pitchFamily="18" charset="0"/>
                <a:cs typeface="Times New Roman" pitchFamily="18" charset="0"/>
              </a:rPr>
              <a:t>The </a:t>
            </a:r>
            <a:r>
              <a:rPr lang="en-GB" b="1" i="0" dirty="0">
                <a:solidFill>
                  <a:schemeClr val="tx1"/>
                </a:solidFill>
                <a:effectLst/>
                <a:latin typeface="Times New Roman" pitchFamily="18" charset="0"/>
                <a:cs typeface="Times New Roman" pitchFamily="18" charset="0"/>
              </a:rPr>
              <a:t>red-</a:t>
            </a:r>
            <a:r>
              <a:rPr lang="en-GB" b="1" i="0" dirty="0" err="1">
                <a:solidFill>
                  <a:schemeClr val="tx1"/>
                </a:solidFill>
                <a:effectLst/>
                <a:latin typeface="Times New Roman" pitchFamily="18" charset="0"/>
                <a:cs typeface="Times New Roman" pitchFamily="18" charset="0"/>
              </a:rPr>
              <a:t>wattled</a:t>
            </a:r>
            <a:r>
              <a:rPr lang="en-GB" b="1" i="0" dirty="0">
                <a:solidFill>
                  <a:schemeClr val="tx1"/>
                </a:solidFill>
                <a:effectLst/>
                <a:latin typeface="Times New Roman" pitchFamily="18" charset="0"/>
                <a:cs typeface="Times New Roman" pitchFamily="18" charset="0"/>
              </a:rPr>
              <a:t> lapwing</a:t>
            </a:r>
            <a:r>
              <a:rPr lang="en-GB" b="0" i="0" dirty="0">
                <a:solidFill>
                  <a:schemeClr val="tx1"/>
                </a:solidFill>
                <a:effectLst/>
                <a:latin typeface="Times New Roman" pitchFamily="18" charset="0"/>
                <a:cs typeface="Times New Roman" pitchFamily="18" charset="0"/>
              </a:rPr>
              <a:t> is an Asian </a:t>
            </a:r>
            <a:r>
              <a:rPr lang="en-GB" dirty="0">
                <a:solidFill>
                  <a:schemeClr val="tx1"/>
                </a:solidFill>
                <a:latin typeface="Times New Roman" pitchFamily="18" charset="0"/>
                <a:cs typeface="Times New Roman" pitchFamily="18" charset="0"/>
              </a:rPr>
              <a:t>lapwing </a:t>
            </a:r>
            <a:r>
              <a:rPr lang="en-GB" b="0" i="0" dirty="0">
                <a:solidFill>
                  <a:schemeClr val="tx1"/>
                </a:solidFill>
                <a:effectLst/>
                <a:latin typeface="Times New Roman" pitchFamily="18" charset="0"/>
                <a:cs typeface="Times New Roman" pitchFamily="18" charset="0"/>
              </a:rPr>
              <a:t>or large </a:t>
            </a:r>
            <a:r>
              <a:rPr lang="en-GB" dirty="0">
                <a:solidFill>
                  <a:schemeClr val="tx1"/>
                </a:solidFill>
                <a:latin typeface="Times New Roman" pitchFamily="18" charset="0"/>
                <a:cs typeface="Times New Roman" pitchFamily="18" charset="0"/>
              </a:rPr>
              <a:t>plover</a:t>
            </a:r>
            <a:endParaRPr lang="en-GB" b="0" i="0" dirty="0">
              <a:solidFill>
                <a:schemeClr val="tx1"/>
              </a:solidFill>
              <a:effectLst/>
              <a:latin typeface="Times New Roman" pitchFamily="18" charset="0"/>
              <a:cs typeface="Times New Roman" pitchFamily="18" charset="0"/>
            </a:endParaRPr>
          </a:p>
          <a:p>
            <a:r>
              <a:rPr lang="en-GB" dirty="0">
                <a:solidFill>
                  <a:schemeClr val="tx1"/>
                </a:solidFill>
                <a:latin typeface="Times New Roman" pitchFamily="18" charset="0"/>
                <a:cs typeface="Times New Roman" pitchFamily="18" charset="0"/>
              </a:rPr>
              <a:t>A</a:t>
            </a:r>
            <a:r>
              <a:rPr lang="en-GB" b="0" i="0" dirty="0">
                <a:solidFill>
                  <a:schemeClr val="tx1"/>
                </a:solidFill>
                <a:effectLst/>
                <a:latin typeface="Times New Roman" pitchFamily="18" charset="0"/>
                <a:cs typeface="Times New Roman" pitchFamily="18" charset="0"/>
              </a:rPr>
              <a:t> </a:t>
            </a:r>
            <a:r>
              <a:rPr lang="en-GB" dirty="0">
                <a:solidFill>
                  <a:schemeClr val="tx1"/>
                </a:solidFill>
                <a:latin typeface="Times New Roman" pitchFamily="18" charset="0"/>
                <a:cs typeface="Times New Roman" pitchFamily="18" charset="0"/>
              </a:rPr>
              <a:t>wader </a:t>
            </a:r>
            <a:r>
              <a:rPr lang="en-GB" b="0" i="0" dirty="0">
                <a:solidFill>
                  <a:schemeClr val="tx1"/>
                </a:solidFill>
                <a:effectLst/>
                <a:latin typeface="Times New Roman" pitchFamily="18" charset="0"/>
                <a:cs typeface="Times New Roman" pitchFamily="18" charset="0"/>
              </a:rPr>
              <a:t>in the family </a:t>
            </a:r>
            <a:r>
              <a:rPr lang="en-GB" dirty="0" err="1">
                <a:solidFill>
                  <a:schemeClr val="tx1"/>
                </a:solidFill>
                <a:latin typeface="Times New Roman" pitchFamily="18" charset="0"/>
                <a:cs typeface="Times New Roman" pitchFamily="18" charset="0"/>
              </a:rPr>
              <a:t>Charadriidae</a:t>
            </a:r>
            <a:r>
              <a:rPr lang="en-GB" b="0" i="0" dirty="0">
                <a:solidFill>
                  <a:schemeClr val="tx1"/>
                </a:solidFill>
                <a:effectLst/>
                <a:latin typeface="Times New Roman" pitchFamily="18" charset="0"/>
                <a:cs typeface="Times New Roman" pitchFamily="18" charset="0"/>
              </a:rPr>
              <a:t>.</a:t>
            </a:r>
          </a:p>
          <a:p>
            <a:r>
              <a:rPr lang="en-GB" b="0" i="0" dirty="0">
                <a:solidFill>
                  <a:schemeClr val="tx1"/>
                </a:solidFill>
                <a:effectLst/>
                <a:latin typeface="Times New Roman" pitchFamily="18" charset="0"/>
                <a:cs typeface="Times New Roman" pitchFamily="18" charset="0"/>
              </a:rPr>
              <a:t> Like other lapwings they are ground birds that are incapable of perching. </a:t>
            </a:r>
          </a:p>
          <a:p>
            <a:r>
              <a:rPr lang="en-GB" b="0" i="0" dirty="0">
                <a:solidFill>
                  <a:schemeClr val="tx1"/>
                </a:solidFill>
                <a:effectLst/>
                <a:latin typeface="Times New Roman" pitchFamily="18" charset="0"/>
                <a:cs typeface="Times New Roman" pitchFamily="18" charset="0"/>
              </a:rPr>
              <a:t>Their characteristic loud alarm</a:t>
            </a:r>
          </a:p>
          <a:p>
            <a:r>
              <a:rPr lang="en-GB" b="0" i="0" dirty="0">
                <a:solidFill>
                  <a:schemeClr val="tx1"/>
                </a:solidFill>
                <a:effectLst/>
                <a:latin typeface="Times New Roman" pitchFamily="18" charset="0"/>
                <a:cs typeface="Times New Roman" pitchFamily="18" charset="0"/>
              </a:rPr>
              <a:t>The cryptically patterned chicks hatch and immediately follow their parents to feed.</a:t>
            </a:r>
            <a:endParaRPr lang="en-US" dirty="0">
              <a:solidFill>
                <a:schemeClr val="tx1"/>
              </a:solidFill>
              <a:latin typeface="Times New Roman" pitchFamily="18" charset="0"/>
              <a:cs typeface="Times New Roman" pitchFamily="18" charset="0"/>
            </a:endParaRPr>
          </a:p>
        </p:txBody>
      </p:sp>
      <p:pic>
        <p:nvPicPr>
          <p:cNvPr id="7" name="Picture 7">
            <a:extLst>
              <a:ext uri="{FF2B5EF4-FFF2-40B4-BE49-F238E27FC236}">
                <a16:creationId xmlns:a16="http://schemas.microsoft.com/office/drawing/2014/main" id="{F790DF17-D9B3-1AC6-FD37-9949B912C582}"/>
              </a:ext>
            </a:extLst>
          </p:cNvPr>
          <p:cNvPicPr>
            <a:picLocks noChangeAspect="1"/>
          </p:cNvPicPr>
          <p:nvPr/>
        </p:nvPicPr>
        <p:blipFill>
          <a:blip r:embed="rId2"/>
          <a:stretch>
            <a:fillRect/>
          </a:stretch>
        </p:blipFill>
        <p:spPr>
          <a:xfrm>
            <a:off x="2149456" y="3710225"/>
            <a:ext cx="4845852" cy="2866490"/>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a:xfrm>
            <a:off x="8382000" y="6019800"/>
            <a:ext cx="683339" cy="365125"/>
          </a:xfrm>
        </p:spPr>
        <p:txBody>
          <a:bodyPr/>
          <a:lstStyle/>
          <a:p>
            <a:fld id="{D57F1E4F-1CFF-5643-939E-217C01CDF565}" type="slidenum">
              <a:rPr lang="en-US" smtClean="0">
                <a:solidFill>
                  <a:schemeClr val="tx1"/>
                </a:solidFill>
              </a:rPr>
              <a:pPr/>
              <a:t>12</a:t>
            </a:fld>
            <a:endParaRPr lang="en-US" dirty="0">
              <a:solidFill>
                <a:schemeClr val="tx1"/>
              </a:solidFill>
            </a:endParaRPr>
          </a:p>
        </p:txBody>
      </p:sp>
      <p:sp>
        <p:nvSpPr>
          <p:cNvPr id="8" name="Footer Placeholder 7"/>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342236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1499-F7D9-EEF2-964F-706F319803E4}"/>
              </a:ext>
            </a:extLst>
          </p:cNvPr>
          <p:cNvSpPr>
            <a:spLocks noGrp="1"/>
          </p:cNvSpPr>
          <p:nvPr>
            <p:ph type="title"/>
          </p:nvPr>
        </p:nvSpPr>
        <p:spPr/>
        <p:txBody>
          <a:bodyPr/>
          <a:lstStyle/>
          <a:p>
            <a:r>
              <a:rPr lang="en-GB"/>
              <a:t>The black headed ibis </a:t>
            </a:r>
            <a:endParaRPr lang="en-US"/>
          </a:p>
        </p:txBody>
      </p:sp>
      <p:sp>
        <p:nvSpPr>
          <p:cNvPr id="3" name="Content Placeholder 2">
            <a:extLst>
              <a:ext uri="{FF2B5EF4-FFF2-40B4-BE49-F238E27FC236}">
                <a16:creationId xmlns:a16="http://schemas.microsoft.com/office/drawing/2014/main" id="{01920311-B7EB-696C-2A61-5DC8BA7159A6}"/>
              </a:ext>
            </a:extLst>
          </p:cNvPr>
          <p:cNvSpPr>
            <a:spLocks noGrp="1"/>
          </p:cNvSpPr>
          <p:nvPr>
            <p:ph idx="1"/>
          </p:nvPr>
        </p:nvSpPr>
        <p:spPr>
          <a:xfrm>
            <a:off x="677334" y="1270000"/>
            <a:ext cx="8596668" cy="5261429"/>
          </a:xfrm>
        </p:spPr>
        <p:txBody>
          <a:bodyPr/>
          <a:lstStyle/>
          <a:p>
            <a:r>
              <a:rPr lang="en-GB" b="0" i="0" dirty="0">
                <a:solidFill>
                  <a:schemeClr val="tx1"/>
                </a:solidFill>
                <a:effectLst/>
                <a:latin typeface="Times New Roman" pitchFamily="18" charset="0"/>
                <a:cs typeface="Times New Roman" pitchFamily="18" charset="0"/>
              </a:rPr>
              <a:t>The black-headed ibis is one of several large water bird species in south and south-east Asia, with adults measuring 65–76 cm in length.</a:t>
            </a:r>
            <a:endParaRPr lang="en-GB" baseline="30000" dirty="0">
              <a:solidFill>
                <a:schemeClr val="tx1"/>
              </a:solidFill>
              <a:latin typeface="Times New Roman" pitchFamily="18" charset="0"/>
              <a:cs typeface="Times New Roman" pitchFamily="18" charset="0"/>
            </a:endParaRPr>
          </a:p>
          <a:p>
            <a:r>
              <a:rPr lang="en-GB" b="0" i="0" dirty="0">
                <a:solidFill>
                  <a:schemeClr val="tx1"/>
                </a:solidFill>
                <a:effectLst/>
                <a:latin typeface="Times New Roman" pitchFamily="18" charset="0"/>
                <a:cs typeface="Times New Roman" pitchFamily="18" charset="0"/>
              </a:rPr>
              <a:t> The white plumage is starkly contrasted against a conspicuous naked black neck and head, and black down-curved beak.</a:t>
            </a:r>
          </a:p>
          <a:p>
            <a:r>
              <a:rPr lang="en-GB" b="0" i="0" dirty="0">
                <a:solidFill>
                  <a:schemeClr val="tx1"/>
                </a:solidFill>
                <a:effectLst/>
                <a:latin typeface="Times New Roman" pitchFamily="18" charset="0"/>
                <a:cs typeface="Times New Roman" pitchFamily="18" charset="0"/>
              </a:rPr>
              <a:t> Tails of adults bear light grey ornamental feathers that turn jet black during the breeding season.</a:t>
            </a:r>
          </a:p>
          <a:p>
            <a:r>
              <a:rPr lang="en-GB" b="0" i="0" dirty="0">
                <a:solidFill>
                  <a:schemeClr val="tx1"/>
                </a:solidFill>
                <a:effectLst/>
                <a:latin typeface="Times New Roman" pitchFamily="18" charset="0"/>
                <a:cs typeface="Times New Roman" pitchFamily="18" charset="0"/>
              </a:rPr>
              <a:t> During the breeding season, bare patches under the wing turn blood-red. The head of some breeding adults gain a </a:t>
            </a:r>
            <a:r>
              <a:rPr lang="en-GB" b="0" i="0" dirty="0" err="1">
                <a:solidFill>
                  <a:schemeClr val="tx1"/>
                </a:solidFill>
                <a:effectLst/>
                <a:latin typeface="Times New Roman" pitchFamily="18" charset="0"/>
                <a:cs typeface="Times New Roman" pitchFamily="18" charset="0"/>
              </a:rPr>
              <a:t>blueish</a:t>
            </a:r>
            <a:r>
              <a:rPr lang="en-GB" b="0" i="0" dirty="0">
                <a:solidFill>
                  <a:schemeClr val="tx1"/>
                </a:solidFill>
                <a:effectLst/>
                <a:latin typeface="Times New Roman" pitchFamily="18" charset="0"/>
                <a:cs typeface="Times New Roman" pitchFamily="18" charset="0"/>
              </a:rPr>
              <a:t> tinge, or very rarely have a pink or bright red patch behind the neck</a:t>
            </a:r>
            <a:endParaRPr lang="en-US" dirty="0">
              <a:solidFill>
                <a:schemeClr val="tx1"/>
              </a:solidFill>
              <a:latin typeface="Times New Roman" pitchFamily="18" charset="0"/>
              <a:cs typeface="Times New Roman" pitchFamily="18" charset="0"/>
            </a:endParaRPr>
          </a:p>
        </p:txBody>
      </p:sp>
      <p:pic>
        <p:nvPicPr>
          <p:cNvPr id="4" name="Picture 4">
            <a:extLst>
              <a:ext uri="{FF2B5EF4-FFF2-40B4-BE49-F238E27FC236}">
                <a16:creationId xmlns:a16="http://schemas.microsoft.com/office/drawing/2014/main" id="{4D58484F-28DE-80D8-A4FA-5DD7F6EAB646}"/>
              </a:ext>
            </a:extLst>
          </p:cNvPr>
          <p:cNvPicPr>
            <a:picLocks noChangeAspect="1"/>
          </p:cNvPicPr>
          <p:nvPr/>
        </p:nvPicPr>
        <p:blipFill>
          <a:blip r:embed="rId2"/>
          <a:stretch>
            <a:fillRect/>
          </a:stretch>
        </p:blipFill>
        <p:spPr>
          <a:xfrm>
            <a:off x="2370667" y="4256562"/>
            <a:ext cx="5210002" cy="2274867"/>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D57F1E4F-1CFF-5643-939E-217C01CDF565}" type="slidenum">
              <a:rPr lang="en-US" smtClean="0">
                <a:solidFill>
                  <a:schemeClr val="tx1"/>
                </a:solidFill>
              </a:rPr>
              <a:pPr/>
              <a:t>13</a:t>
            </a:fld>
            <a:endParaRPr lang="en-US" dirty="0">
              <a:solidFill>
                <a:schemeClr val="tx1"/>
              </a:solidFill>
            </a:endParaRPr>
          </a:p>
        </p:txBody>
      </p:sp>
      <p:sp>
        <p:nvSpPr>
          <p:cNvPr id="6" name="Footer Placeholder 5"/>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198540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3B4F-E266-92BA-7851-2C2D24522DE3}"/>
              </a:ext>
            </a:extLst>
          </p:cNvPr>
          <p:cNvSpPr>
            <a:spLocks noGrp="1"/>
          </p:cNvSpPr>
          <p:nvPr>
            <p:ph type="title"/>
          </p:nvPr>
        </p:nvSpPr>
        <p:spPr>
          <a:xfrm>
            <a:off x="269119" y="451513"/>
            <a:ext cx="8596668" cy="1655161"/>
          </a:xfrm>
        </p:spPr>
        <p:txBody>
          <a:bodyPr/>
          <a:lstStyle/>
          <a:p>
            <a:r>
              <a:rPr lang="en-GB"/>
              <a:t>Black winged kite </a:t>
            </a:r>
            <a:endParaRPr lang="en-US"/>
          </a:p>
        </p:txBody>
      </p:sp>
      <p:sp>
        <p:nvSpPr>
          <p:cNvPr id="3" name="Content Placeholder 2">
            <a:extLst>
              <a:ext uri="{FF2B5EF4-FFF2-40B4-BE49-F238E27FC236}">
                <a16:creationId xmlns:a16="http://schemas.microsoft.com/office/drawing/2014/main" id="{804316BA-F893-431D-41F0-06D7D55FA132}"/>
              </a:ext>
            </a:extLst>
          </p:cNvPr>
          <p:cNvSpPr>
            <a:spLocks noGrp="1"/>
          </p:cNvSpPr>
          <p:nvPr>
            <p:ph idx="1"/>
          </p:nvPr>
        </p:nvSpPr>
        <p:spPr>
          <a:xfrm>
            <a:off x="463952" y="1288555"/>
            <a:ext cx="8596668" cy="5391825"/>
          </a:xfrm>
        </p:spPr>
        <p:txBody>
          <a:bodyPr/>
          <a:lstStyle/>
          <a:p>
            <a:r>
              <a:rPr lang="en-GB" b="0" i="0">
                <a:solidFill>
                  <a:schemeClr val="tx1"/>
                </a:solidFill>
                <a:effectLst/>
                <a:latin typeface="Times New Roman" panose="02020603050405020304" pitchFamily="18" charset="0"/>
                <a:cs typeface="Times New Roman" panose="02020603050405020304" pitchFamily="18" charset="0"/>
              </a:rPr>
              <a:t>The black-winged kite species primarily inhabit open savanna grasslands with scattered bushes and small trees and semi-deserts areas. They have been also seen at higher altitudes in Sikkim, Nilgiris and Nagaland.</a:t>
            </a:r>
            <a:endParaRPr lang="en-GB" b="1" i="0">
              <a:solidFill>
                <a:schemeClr val="tx1"/>
              </a:solidFill>
              <a:effectLst/>
              <a:latin typeface="Times New Roman" panose="02020603050405020304" pitchFamily="18" charset="0"/>
              <a:cs typeface="Times New Roman" panose="02020603050405020304" pitchFamily="18" charset="0"/>
            </a:endParaRPr>
          </a:p>
          <a:p>
            <a:r>
              <a:rPr lang="en-GB" b="0" i="0">
                <a:solidFill>
                  <a:schemeClr val="tx1"/>
                </a:solidFill>
                <a:effectLst/>
                <a:latin typeface="Times New Roman" panose="02020603050405020304" pitchFamily="18" charset="0"/>
                <a:cs typeface="Times New Roman" panose="02020603050405020304" pitchFamily="18" charset="0"/>
              </a:rPr>
              <a:t>The black-winged kite feeds on small mammals like rodents, shrews, bats and also small birds. These kites also prey upon grasshoppers, crickets and other large insects.</a:t>
            </a:r>
            <a:endParaRPr lang="en-GB" b="1" i="0">
              <a:solidFill>
                <a:schemeClr val="tx1"/>
              </a:solidFill>
              <a:effectLst/>
              <a:latin typeface="Times New Roman" panose="02020603050405020304" pitchFamily="18" charset="0"/>
              <a:cs typeface="Times New Roman" panose="02020603050405020304" pitchFamily="18" charset="0"/>
            </a:endParaRPr>
          </a:p>
          <a:p>
            <a:r>
              <a:rPr lang="en-GB" b="0" i="0">
                <a:solidFill>
                  <a:schemeClr val="tx1"/>
                </a:solidFill>
                <a:effectLst/>
                <a:latin typeface="Times New Roman" panose="02020603050405020304" pitchFamily="18" charset="0"/>
                <a:cs typeface="Times New Roman" panose="02020603050405020304" pitchFamily="18" charset="0"/>
              </a:rPr>
              <a:t>The black-winged kite breeding season is between February to August in the Palearctic region and in Africa and India breeding begins at the end of the wet season</a:t>
            </a:r>
            <a:endParaRPr lang="en-US">
              <a:solidFill>
                <a:schemeClr val="tx1"/>
              </a:solidFill>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B8FD4DEF-A642-46CA-5C21-D70701648A53}"/>
              </a:ext>
            </a:extLst>
          </p:cNvPr>
          <p:cNvPicPr>
            <a:picLocks noChangeAspect="1"/>
          </p:cNvPicPr>
          <p:nvPr/>
        </p:nvPicPr>
        <p:blipFill>
          <a:blip r:embed="rId2"/>
          <a:stretch>
            <a:fillRect/>
          </a:stretch>
        </p:blipFill>
        <p:spPr>
          <a:xfrm>
            <a:off x="2467913" y="3965912"/>
            <a:ext cx="5799242" cy="2561127"/>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D57F1E4F-1CFF-5643-939E-217C01CDF565}" type="slidenum">
              <a:rPr lang="en-US" smtClean="0">
                <a:solidFill>
                  <a:schemeClr val="tx1"/>
                </a:solidFill>
              </a:rPr>
              <a:pPr/>
              <a:t>14</a:t>
            </a:fld>
            <a:endParaRPr lang="en-US" dirty="0">
              <a:solidFill>
                <a:schemeClr val="tx1"/>
              </a:solidFill>
            </a:endParaRPr>
          </a:p>
        </p:txBody>
      </p:sp>
      <p:sp>
        <p:nvSpPr>
          <p:cNvPr id="6" name="Footer Placeholder 5"/>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52819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B5B2658-E44F-949E-833E-E20AFC1224B7}"/>
              </a:ext>
            </a:extLst>
          </p:cNvPr>
          <p:cNvPicPr>
            <a:picLocks noChangeAspect="1"/>
          </p:cNvPicPr>
          <p:nvPr/>
        </p:nvPicPr>
        <p:blipFill>
          <a:blip r:embed="rId2"/>
          <a:stretch>
            <a:fillRect/>
          </a:stretch>
        </p:blipFill>
        <p:spPr>
          <a:xfrm>
            <a:off x="2392533" y="4255304"/>
            <a:ext cx="3137960" cy="1797726"/>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2D34482E-87B5-91C1-5228-FA0115C5F997}"/>
              </a:ext>
            </a:extLst>
          </p:cNvPr>
          <p:cNvSpPr>
            <a:spLocks noGrp="1"/>
          </p:cNvSpPr>
          <p:nvPr>
            <p:ph type="title"/>
          </p:nvPr>
        </p:nvSpPr>
        <p:spPr>
          <a:xfrm>
            <a:off x="2198860" y="517158"/>
            <a:ext cx="8596668" cy="652153"/>
          </a:xfrm>
        </p:spPr>
        <p:txBody>
          <a:bodyPr/>
          <a:lstStyle/>
          <a:p>
            <a:r>
              <a:rPr lang="en-GB">
                <a:solidFill>
                  <a:schemeClr val="tx1"/>
                </a:solidFill>
                <a:latin typeface="Times New Roman" panose="02020603050405020304" pitchFamily="18" charset="0"/>
                <a:cs typeface="Times New Roman" panose="02020603050405020304" pitchFamily="18" charset="0"/>
              </a:rPr>
              <a:t>PLANTS ANALYSIS</a:t>
            </a:r>
            <a:r>
              <a:rPr lang="en-GB"/>
              <a:t> </a:t>
            </a:r>
            <a:endParaRPr lang="en-US"/>
          </a:p>
        </p:txBody>
      </p:sp>
      <p:sp>
        <p:nvSpPr>
          <p:cNvPr id="3" name="Content Placeholder 2">
            <a:extLst>
              <a:ext uri="{FF2B5EF4-FFF2-40B4-BE49-F238E27FC236}">
                <a16:creationId xmlns:a16="http://schemas.microsoft.com/office/drawing/2014/main" id="{7B65C0D4-E198-E83D-8C34-DCF380E40627}"/>
              </a:ext>
            </a:extLst>
          </p:cNvPr>
          <p:cNvSpPr>
            <a:spLocks noGrp="1"/>
          </p:cNvSpPr>
          <p:nvPr>
            <p:ph idx="1"/>
          </p:nvPr>
        </p:nvSpPr>
        <p:spPr>
          <a:xfrm>
            <a:off x="278328" y="1313241"/>
            <a:ext cx="10112581" cy="5269675"/>
          </a:xfrm>
        </p:spPr>
        <p:txBody>
          <a:bodyPr/>
          <a:lstStyle/>
          <a:p>
            <a:r>
              <a:rPr lang="en-GB" dirty="0">
                <a:solidFill>
                  <a:schemeClr val="tx1"/>
                </a:solidFill>
                <a:latin typeface="Times New Roman" pitchFamily="18" charset="0"/>
                <a:cs typeface="Times New Roman" pitchFamily="18" charset="0"/>
              </a:rPr>
              <a:t>We went to </a:t>
            </a:r>
            <a:r>
              <a:rPr lang="en-GB" dirty="0" err="1">
                <a:solidFill>
                  <a:schemeClr val="tx1"/>
                </a:solidFill>
                <a:latin typeface="Times New Roman" pitchFamily="18" charset="0"/>
                <a:cs typeface="Times New Roman" pitchFamily="18" charset="0"/>
              </a:rPr>
              <a:t>venkatadri</a:t>
            </a:r>
            <a:r>
              <a:rPr lang="en-GB" dirty="0">
                <a:solidFill>
                  <a:schemeClr val="tx1"/>
                </a:solidFill>
                <a:latin typeface="Times New Roman" pitchFamily="18" charset="0"/>
                <a:cs typeface="Times New Roman" pitchFamily="18" charset="0"/>
              </a:rPr>
              <a:t> lake to analyse some plants growing in the water we saw many different types of plants,  but we were able to identify few types of aquatic plants </a:t>
            </a:r>
          </a:p>
          <a:p>
            <a:r>
              <a:rPr lang="en-GB" dirty="0" err="1">
                <a:solidFill>
                  <a:schemeClr val="tx1"/>
                </a:solidFill>
                <a:latin typeface="Times New Roman" pitchFamily="18" charset="0"/>
                <a:cs typeface="Times New Roman" pitchFamily="18" charset="0"/>
              </a:rPr>
              <a:t>Pontederia</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Crassipes</a:t>
            </a:r>
            <a:r>
              <a:rPr lang="en-GB" dirty="0">
                <a:solidFill>
                  <a:schemeClr val="tx1"/>
                </a:solidFill>
                <a:latin typeface="Times New Roman" pitchFamily="18" charset="0"/>
                <a:cs typeface="Times New Roman" pitchFamily="18" charset="0"/>
              </a:rPr>
              <a:t> [ </a:t>
            </a:r>
            <a:r>
              <a:rPr lang="en-GB" i="1" dirty="0" err="1">
                <a:solidFill>
                  <a:schemeClr val="tx1"/>
                </a:solidFill>
                <a:latin typeface="Times New Roman" pitchFamily="18" charset="0"/>
                <a:cs typeface="Times New Roman" pitchFamily="18" charset="0"/>
              </a:rPr>
              <a:t>Eichhornia</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Crassipes</a:t>
            </a:r>
            <a:r>
              <a:rPr lang="en-GB" dirty="0">
                <a:solidFill>
                  <a:schemeClr val="tx1"/>
                </a:solidFill>
                <a:latin typeface="Times New Roman" pitchFamily="18" charset="0"/>
                <a:cs typeface="Times New Roman" pitchFamily="18" charset="0"/>
              </a:rPr>
              <a:t>]</a:t>
            </a:r>
          </a:p>
          <a:p>
            <a:r>
              <a:rPr lang="en-GB" dirty="0" err="1">
                <a:solidFill>
                  <a:schemeClr val="tx1"/>
                </a:solidFill>
                <a:latin typeface="Times New Roman" pitchFamily="18" charset="0"/>
                <a:cs typeface="Times New Roman" pitchFamily="18" charset="0"/>
              </a:rPr>
              <a:t>Paragrass</a:t>
            </a:r>
            <a:r>
              <a:rPr lang="en-GB" dirty="0">
                <a:solidFill>
                  <a:schemeClr val="tx1"/>
                </a:solidFill>
                <a:latin typeface="Times New Roman" pitchFamily="18" charset="0"/>
                <a:cs typeface="Times New Roman" pitchFamily="18" charset="0"/>
              </a:rPr>
              <a:t> [ </a:t>
            </a:r>
            <a:r>
              <a:rPr lang="en-GB" i="1" dirty="0" err="1">
                <a:solidFill>
                  <a:schemeClr val="tx1"/>
                </a:solidFill>
                <a:latin typeface="Times New Roman" pitchFamily="18" charset="0"/>
                <a:cs typeface="Times New Roman" pitchFamily="18" charset="0"/>
              </a:rPr>
              <a:t>Brachiaria</a:t>
            </a:r>
            <a:r>
              <a:rPr lang="en-GB" i="1" dirty="0">
                <a:solidFill>
                  <a:schemeClr val="tx1"/>
                </a:solidFill>
                <a:latin typeface="Times New Roman" pitchFamily="18" charset="0"/>
                <a:cs typeface="Times New Roman" pitchFamily="18" charset="0"/>
              </a:rPr>
              <a:t> Murcia]</a:t>
            </a:r>
          </a:p>
          <a:p>
            <a:r>
              <a:rPr lang="en-GB" dirty="0" err="1">
                <a:solidFill>
                  <a:schemeClr val="tx1"/>
                </a:solidFill>
                <a:latin typeface="Times New Roman" pitchFamily="18" charset="0"/>
                <a:cs typeface="Times New Roman" pitchFamily="18" charset="0"/>
              </a:rPr>
              <a:t>Polygonum</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glabrum</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willd</a:t>
            </a:r>
            <a:r>
              <a:rPr lang="en-GB" dirty="0">
                <a:solidFill>
                  <a:schemeClr val="tx1"/>
                </a:solidFill>
                <a:latin typeface="Times New Roman" pitchFamily="18" charset="0"/>
                <a:cs typeface="Times New Roman" pitchFamily="18" charset="0"/>
              </a:rPr>
              <a:t> [ </a:t>
            </a:r>
            <a:r>
              <a:rPr lang="en-GB" i="1" dirty="0" err="1">
                <a:solidFill>
                  <a:schemeClr val="tx1"/>
                </a:solidFill>
                <a:latin typeface="Times New Roman" pitchFamily="18" charset="0"/>
                <a:cs typeface="Times New Roman" pitchFamily="18" charset="0"/>
              </a:rPr>
              <a:t>Ploygonaceae</a:t>
            </a:r>
            <a:r>
              <a:rPr lang="en-GB" i="1" dirty="0">
                <a:solidFill>
                  <a:schemeClr val="tx1"/>
                </a:solidFill>
                <a:latin typeface="Times New Roman" pitchFamily="18" charset="0"/>
                <a:cs typeface="Times New Roman" pitchFamily="18" charset="0"/>
              </a:rPr>
              <a:t> ]</a:t>
            </a:r>
          </a:p>
          <a:p>
            <a:r>
              <a:rPr lang="en-GB" dirty="0" err="1">
                <a:solidFill>
                  <a:schemeClr val="tx1"/>
                </a:solidFill>
                <a:latin typeface="Times New Roman" pitchFamily="18" charset="0"/>
                <a:cs typeface="Times New Roman" pitchFamily="18" charset="0"/>
              </a:rPr>
              <a:t>Ammophila</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breviligulata</a:t>
            </a:r>
            <a:r>
              <a:rPr lang="en-GB" dirty="0">
                <a:solidFill>
                  <a:schemeClr val="tx1"/>
                </a:solidFill>
                <a:latin typeface="Times New Roman" pitchFamily="18" charset="0"/>
                <a:cs typeface="Times New Roman" pitchFamily="18" charset="0"/>
              </a:rPr>
              <a:t> </a:t>
            </a:r>
          </a:p>
          <a:p>
            <a:r>
              <a:rPr lang="en-GB" dirty="0" err="1">
                <a:solidFill>
                  <a:schemeClr val="tx1"/>
                </a:solidFill>
                <a:latin typeface="Times New Roman" pitchFamily="18" charset="0"/>
                <a:cs typeface="Times New Roman" pitchFamily="18" charset="0"/>
              </a:rPr>
              <a:t>Waternaaldkruid</a:t>
            </a:r>
            <a:r>
              <a:rPr lang="en-GB" dirty="0">
                <a:solidFill>
                  <a:schemeClr val="tx1"/>
                </a:solidFill>
                <a:latin typeface="Times New Roman" pitchFamily="18" charset="0"/>
                <a:cs typeface="Times New Roman" pitchFamily="18" charset="0"/>
              </a:rPr>
              <a:t> [ </a:t>
            </a:r>
            <a:r>
              <a:rPr lang="en-GB" i="1" dirty="0" err="1">
                <a:solidFill>
                  <a:schemeClr val="tx1"/>
                </a:solidFill>
                <a:latin typeface="Times New Roman" pitchFamily="18" charset="0"/>
                <a:cs typeface="Times New Roman" pitchFamily="18" charset="0"/>
              </a:rPr>
              <a:t>crassula</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hemsi</a:t>
            </a:r>
            <a:r>
              <a:rPr lang="en-GB" i="1" dirty="0">
                <a:solidFill>
                  <a:schemeClr val="tx1"/>
                </a:solidFill>
                <a:latin typeface="Times New Roman" pitchFamily="18" charset="0"/>
                <a:cs typeface="Times New Roman" pitchFamily="18" charset="0"/>
              </a:rPr>
              <a:t> ]</a:t>
            </a:r>
          </a:p>
          <a:p>
            <a:endParaRPr lang="en-US" dirty="0"/>
          </a:p>
        </p:txBody>
      </p:sp>
      <p:pic>
        <p:nvPicPr>
          <p:cNvPr id="4" name="Picture 4">
            <a:extLst>
              <a:ext uri="{FF2B5EF4-FFF2-40B4-BE49-F238E27FC236}">
                <a16:creationId xmlns:a16="http://schemas.microsoft.com/office/drawing/2014/main" id="{E0D46C2A-38EF-0FD9-7D66-51888093F572}"/>
              </a:ext>
            </a:extLst>
          </p:cNvPr>
          <p:cNvPicPr>
            <a:picLocks noChangeAspect="1"/>
          </p:cNvPicPr>
          <p:nvPr/>
        </p:nvPicPr>
        <p:blipFill>
          <a:blip r:embed="rId3"/>
          <a:stretch>
            <a:fillRect/>
          </a:stretch>
        </p:blipFill>
        <p:spPr>
          <a:xfrm>
            <a:off x="7543800" y="1828800"/>
            <a:ext cx="1316193" cy="2218270"/>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6" name="Picture 6">
            <a:extLst>
              <a:ext uri="{FF2B5EF4-FFF2-40B4-BE49-F238E27FC236}">
                <a16:creationId xmlns:a16="http://schemas.microsoft.com/office/drawing/2014/main" id="{F1FE8397-69C0-DD12-6489-4DE7283D564A}"/>
              </a:ext>
            </a:extLst>
          </p:cNvPr>
          <p:cNvPicPr>
            <a:picLocks noChangeAspect="1"/>
          </p:cNvPicPr>
          <p:nvPr/>
        </p:nvPicPr>
        <p:blipFill>
          <a:blip r:embed="rId4"/>
          <a:stretch>
            <a:fillRect/>
          </a:stretch>
        </p:blipFill>
        <p:spPr>
          <a:xfrm>
            <a:off x="5929500" y="4255304"/>
            <a:ext cx="2583372" cy="1797727"/>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7" name="Picture 7">
            <a:extLst>
              <a:ext uri="{FF2B5EF4-FFF2-40B4-BE49-F238E27FC236}">
                <a16:creationId xmlns:a16="http://schemas.microsoft.com/office/drawing/2014/main" id="{3278F411-FDB0-9394-D009-5932C212CB0E}"/>
              </a:ext>
            </a:extLst>
          </p:cNvPr>
          <p:cNvPicPr>
            <a:picLocks noChangeAspect="1"/>
          </p:cNvPicPr>
          <p:nvPr/>
        </p:nvPicPr>
        <p:blipFill>
          <a:blip r:embed="rId5"/>
          <a:stretch>
            <a:fillRect/>
          </a:stretch>
        </p:blipFill>
        <p:spPr>
          <a:xfrm>
            <a:off x="9601200" y="1905001"/>
            <a:ext cx="1878036" cy="1828800"/>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8" name="Picture 8">
            <a:extLst>
              <a:ext uri="{FF2B5EF4-FFF2-40B4-BE49-F238E27FC236}">
                <a16:creationId xmlns:a16="http://schemas.microsoft.com/office/drawing/2014/main" id="{99D6A3FA-B4CA-0F6E-7359-D577A0744FF6}"/>
              </a:ext>
            </a:extLst>
          </p:cNvPr>
          <p:cNvPicPr>
            <a:picLocks noChangeAspect="1"/>
          </p:cNvPicPr>
          <p:nvPr/>
        </p:nvPicPr>
        <p:blipFill>
          <a:blip r:embed="rId6"/>
          <a:stretch>
            <a:fillRect/>
          </a:stretch>
        </p:blipFill>
        <p:spPr>
          <a:xfrm>
            <a:off x="8813061" y="4191000"/>
            <a:ext cx="3378939" cy="1611522"/>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9" name="Slide Number Placeholder 8"/>
          <p:cNvSpPr>
            <a:spLocks noGrp="1"/>
          </p:cNvSpPr>
          <p:nvPr>
            <p:ph type="sldNum" sz="quarter" idx="12"/>
          </p:nvPr>
        </p:nvSpPr>
        <p:spPr/>
        <p:txBody>
          <a:bodyPr/>
          <a:lstStyle/>
          <a:p>
            <a:fld id="{D57F1E4F-1CFF-5643-939E-217C01CDF565}" type="slidenum">
              <a:rPr lang="en-US" smtClean="0">
                <a:solidFill>
                  <a:schemeClr val="tx1"/>
                </a:solidFill>
              </a:rPr>
              <a:pPr/>
              <a:t>15</a:t>
            </a:fld>
            <a:endParaRPr lang="en-US" dirty="0">
              <a:solidFill>
                <a:schemeClr val="tx1"/>
              </a:solidFill>
            </a:endParaRPr>
          </a:p>
        </p:txBody>
      </p:sp>
      <p:sp>
        <p:nvSpPr>
          <p:cNvPr id="10" name="Footer Placeholder 9"/>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409313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D684-2D38-349E-477B-394DE6B34C5A}"/>
              </a:ext>
            </a:extLst>
          </p:cNvPr>
          <p:cNvSpPr>
            <a:spLocks noGrp="1"/>
          </p:cNvSpPr>
          <p:nvPr>
            <p:ph type="title"/>
          </p:nvPr>
        </p:nvSpPr>
        <p:spPr>
          <a:xfrm>
            <a:off x="677334" y="609600"/>
            <a:ext cx="8596668" cy="5431762"/>
          </a:xfrm>
        </p:spPr>
        <p:txBody>
          <a:bodyPr/>
          <a:lstStyle/>
          <a:p>
            <a:r>
              <a:rPr lang="en-GB"/>
              <a:t>SNAKE</a:t>
            </a:r>
            <a:br>
              <a:rPr lang="en-GB"/>
            </a:br>
            <a:br>
              <a:rPr lang="en-GB"/>
            </a:br>
            <a:br>
              <a:rPr lang="en-GB"/>
            </a:br>
            <a:br>
              <a:rPr lang="en-GB"/>
            </a:br>
            <a:br>
              <a:rPr lang="en-GB"/>
            </a:br>
            <a:r>
              <a:rPr lang="en-GB"/>
              <a:t>INSECTS  </a:t>
            </a:r>
            <a:endParaRPr lang="en-US"/>
          </a:p>
        </p:txBody>
      </p:sp>
      <p:sp>
        <p:nvSpPr>
          <p:cNvPr id="3" name="Content Placeholder 2">
            <a:extLst>
              <a:ext uri="{FF2B5EF4-FFF2-40B4-BE49-F238E27FC236}">
                <a16:creationId xmlns:a16="http://schemas.microsoft.com/office/drawing/2014/main" id="{F2BC0666-3934-1609-2095-27223FC3FC18}"/>
              </a:ext>
            </a:extLst>
          </p:cNvPr>
          <p:cNvSpPr>
            <a:spLocks noGrp="1"/>
          </p:cNvSpPr>
          <p:nvPr>
            <p:ph idx="1"/>
          </p:nvPr>
        </p:nvSpPr>
        <p:spPr>
          <a:xfrm>
            <a:off x="677334" y="609601"/>
            <a:ext cx="8596668" cy="6248399"/>
          </a:xfrm>
        </p:spPr>
        <p:txBody>
          <a:bodyPr/>
          <a:lstStyle/>
          <a:p>
            <a:r>
              <a:rPr lang="en-GB" dirty="0"/>
              <a:t>                </a:t>
            </a:r>
          </a:p>
          <a:p>
            <a:endParaRPr lang="en-GB" dirty="0"/>
          </a:p>
          <a:p>
            <a:r>
              <a:rPr lang="en-GB" dirty="0">
                <a:solidFill>
                  <a:schemeClr val="tx1"/>
                </a:solidFill>
                <a:latin typeface="Times New Roman" pitchFamily="18" charset="0"/>
                <a:cs typeface="Times New Roman" pitchFamily="18" charset="0"/>
              </a:rPr>
              <a:t>We found one breed of snake during our project in </a:t>
            </a:r>
            <a:r>
              <a:rPr lang="en-GB" dirty="0" err="1">
                <a:solidFill>
                  <a:schemeClr val="tx1"/>
                </a:solidFill>
                <a:latin typeface="Times New Roman" pitchFamily="18" charset="0"/>
                <a:cs typeface="Times New Roman" pitchFamily="18" charset="0"/>
              </a:rPr>
              <a:t>venkatadri</a:t>
            </a:r>
            <a:r>
              <a:rPr lang="en-GB" dirty="0">
                <a:solidFill>
                  <a:schemeClr val="tx1"/>
                </a:solidFill>
                <a:latin typeface="Times New Roman" pitchFamily="18" charset="0"/>
                <a:cs typeface="Times New Roman" pitchFamily="18" charset="0"/>
              </a:rPr>
              <a:t> lake </a:t>
            </a:r>
          </a:p>
          <a:p>
            <a:r>
              <a:rPr lang="en-GB" dirty="0">
                <a:solidFill>
                  <a:schemeClr val="tx1"/>
                </a:solidFill>
                <a:latin typeface="Times New Roman" pitchFamily="18" charset="0"/>
                <a:cs typeface="Times New Roman" pitchFamily="18" charset="0"/>
              </a:rPr>
              <a:t>The snake we found and identified was THE CHECKERED KEEL BACK</a:t>
            </a:r>
          </a:p>
          <a:p>
            <a:r>
              <a:rPr lang="en-GB" dirty="0">
                <a:solidFill>
                  <a:schemeClr val="tx1"/>
                </a:solidFill>
                <a:latin typeface="Times New Roman" pitchFamily="18" charset="0"/>
                <a:cs typeface="Times New Roman" pitchFamily="18" charset="0"/>
              </a:rPr>
              <a:t> </a:t>
            </a:r>
            <a:r>
              <a:rPr lang="en-GB" b="0" i="0" dirty="0">
                <a:solidFill>
                  <a:schemeClr val="tx1"/>
                </a:solidFill>
                <a:effectLst/>
                <a:latin typeface="Times New Roman" pitchFamily="18" charset="0"/>
                <a:cs typeface="Times New Roman" pitchFamily="18" charset="0"/>
              </a:rPr>
              <a:t>The </a:t>
            </a:r>
            <a:r>
              <a:rPr lang="en-GB" b="0" i="0" dirty="0" err="1">
                <a:solidFill>
                  <a:schemeClr val="tx1"/>
                </a:solidFill>
                <a:effectLst/>
                <a:latin typeface="Times New Roman" pitchFamily="18" charset="0"/>
                <a:cs typeface="Times New Roman" pitchFamily="18" charset="0"/>
              </a:rPr>
              <a:t>Checkered</a:t>
            </a:r>
            <a:r>
              <a:rPr lang="en-GB" b="0" i="0" dirty="0">
                <a:solidFill>
                  <a:schemeClr val="tx1"/>
                </a:solidFill>
                <a:effectLst/>
                <a:latin typeface="Times New Roman" pitchFamily="18" charset="0"/>
                <a:cs typeface="Times New Roman" pitchFamily="18" charset="0"/>
              </a:rPr>
              <a:t> </a:t>
            </a:r>
            <a:r>
              <a:rPr lang="en-GB" b="0" i="0" dirty="0" err="1">
                <a:solidFill>
                  <a:schemeClr val="tx1"/>
                </a:solidFill>
                <a:effectLst/>
                <a:latin typeface="Times New Roman" pitchFamily="18" charset="0"/>
                <a:cs typeface="Times New Roman" pitchFamily="18" charset="0"/>
              </a:rPr>
              <a:t>keelback</a:t>
            </a:r>
            <a:r>
              <a:rPr lang="en-GB" b="0" i="0" dirty="0">
                <a:solidFill>
                  <a:schemeClr val="tx1"/>
                </a:solidFill>
                <a:effectLst/>
                <a:latin typeface="Times New Roman" pitchFamily="18" charset="0"/>
                <a:cs typeface="Times New Roman" pitchFamily="18" charset="0"/>
              </a:rPr>
              <a:t> is a medium-sized </a:t>
            </a:r>
            <a:r>
              <a:rPr lang="en-GB" b="0" i="0" dirty="0" err="1">
                <a:solidFill>
                  <a:schemeClr val="tx1"/>
                </a:solidFill>
                <a:effectLst/>
                <a:latin typeface="Times New Roman" pitchFamily="18" charset="0"/>
                <a:cs typeface="Times New Roman" pitchFamily="18" charset="0"/>
              </a:rPr>
              <a:t>nonvenomous</a:t>
            </a:r>
            <a:r>
              <a:rPr lang="en-GB" b="0" i="0" dirty="0">
                <a:solidFill>
                  <a:schemeClr val="tx1"/>
                </a:solidFill>
                <a:effectLst/>
                <a:latin typeface="Times New Roman" pitchFamily="18" charset="0"/>
                <a:cs typeface="Times New Roman" pitchFamily="18" charset="0"/>
              </a:rPr>
              <a:t> snake  coloration is very variable; it consists of dark spots arranged  and often separated by a whitish network, or of black longitudinal bands on a pale ground, or of dark </a:t>
            </a:r>
            <a:r>
              <a:rPr lang="en-GB" b="0" i="0" dirty="0" err="1">
                <a:solidFill>
                  <a:schemeClr val="tx1"/>
                </a:solidFill>
                <a:effectLst/>
                <a:latin typeface="Times New Roman" pitchFamily="18" charset="0"/>
                <a:cs typeface="Times New Roman" pitchFamily="18" charset="0"/>
              </a:rPr>
              <a:t>crossbands</a:t>
            </a:r>
            <a:r>
              <a:rPr lang="en-GB" b="0" i="0" dirty="0">
                <a:solidFill>
                  <a:schemeClr val="tx1"/>
                </a:solidFill>
                <a:effectLst/>
                <a:latin typeface="Times New Roman" pitchFamily="18" charset="0"/>
                <a:cs typeface="Times New Roman" pitchFamily="18" charset="0"/>
              </a:rPr>
              <a:t>, with or without whitish spots. </a:t>
            </a:r>
          </a:p>
          <a:p>
            <a:endParaRPr lang="en-GB" dirty="0">
              <a:solidFill>
                <a:schemeClr val="tx1"/>
              </a:solidFill>
              <a:latin typeface="Times New Roman" pitchFamily="18" charset="0"/>
              <a:cs typeface="Times New Roman" pitchFamily="18" charset="0"/>
            </a:endParaRPr>
          </a:p>
          <a:p>
            <a:r>
              <a:rPr lang="en-GB" dirty="0">
                <a:solidFill>
                  <a:schemeClr val="tx1"/>
                </a:solidFill>
                <a:latin typeface="Times New Roman" pitchFamily="18" charset="0"/>
                <a:cs typeface="Times New Roman" pitchFamily="18" charset="0"/>
              </a:rPr>
              <a:t>We have found one unique type of insect which was 30% of the lake was completely filled with this . The insect was water striders </a:t>
            </a:r>
          </a:p>
          <a:p>
            <a:r>
              <a:rPr lang="en-GB" b="0" i="0" dirty="0">
                <a:solidFill>
                  <a:schemeClr val="tx1"/>
                </a:solidFill>
                <a:effectLst/>
                <a:latin typeface="Times New Roman" pitchFamily="18" charset="0"/>
                <a:cs typeface="Times New Roman" pitchFamily="18" charset="0"/>
              </a:rPr>
              <a:t>Water striders are small insects that are adapted for life on top of still water, using surface tension to their advantage so they can “walk on wat</a:t>
            </a:r>
            <a:r>
              <a:rPr lang="en-GB" b="0" i="0" dirty="0">
                <a:solidFill>
                  <a:srgbClr val="272B2D"/>
                </a:solidFill>
                <a:effectLst/>
                <a:latin typeface="Palatino Linotype" panose="02040502050505030304" pitchFamily="18" charset="0"/>
              </a:rPr>
              <a:t>er.”</a:t>
            </a:r>
            <a:endParaRPr lang="en-GB" dirty="0">
              <a:solidFill>
                <a:srgbClr val="222222"/>
              </a:solidFill>
              <a:latin typeface="Palatino Linotype" panose="02040502050505030304" pitchFamily="18" charset="0"/>
            </a:endParaRPr>
          </a:p>
        </p:txBody>
      </p:sp>
      <p:pic>
        <p:nvPicPr>
          <p:cNvPr id="4" name="Picture 4">
            <a:extLst>
              <a:ext uri="{FF2B5EF4-FFF2-40B4-BE49-F238E27FC236}">
                <a16:creationId xmlns:a16="http://schemas.microsoft.com/office/drawing/2014/main" id="{175D196B-42DA-5612-D33A-B34E79E23549}"/>
              </a:ext>
            </a:extLst>
          </p:cNvPr>
          <p:cNvPicPr>
            <a:picLocks noChangeAspect="1"/>
          </p:cNvPicPr>
          <p:nvPr/>
        </p:nvPicPr>
        <p:blipFill>
          <a:blip r:embed="rId2"/>
          <a:stretch>
            <a:fillRect/>
          </a:stretch>
        </p:blipFill>
        <p:spPr>
          <a:xfrm>
            <a:off x="8978291" y="609599"/>
            <a:ext cx="3061309" cy="3094016"/>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5" name="Picture 5">
            <a:extLst>
              <a:ext uri="{FF2B5EF4-FFF2-40B4-BE49-F238E27FC236}">
                <a16:creationId xmlns:a16="http://schemas.microsoft.com/office/drawing/2014/main" id="{D4C5A4B2-F5B4-F613-8E46-EBDCDA3FFCEA}"/>
              </a:ext>
            </a:extLst>
          </p:cNvPr>
          <p:cNvPicPr>
            <a:picLocks noChangeAspect="1"/>
          </p:cNvPicPr>
          <p:nvPr/>
        </p:nvPicPr>
        <p:blipFill rotWithShape="1">
          <a:blip r:embed="rId3"/>
          <a:srcRect l="19916" r="33058" b="-4060"/>
          <a:stretch/>
        </p:blipFill>
        <p:spPr>
          <a:xfrm>
            <a:off x="9330153" y="4114799"/>
            <a:ext cx="2480847" cy="1676401"/>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6" name="Slide Number Placeholder 5"/>
          <p:cNvSpPr>
            <a:spLocks noGrp="1"/>
          </p:cNvSpPr>
          <p:nvPr>
            <p:ph type="sldNum" sz="quarter" idx="12"/>
          </p:nvPr>
        </p:nvSpPr>
        <p:spPr>
          <a:xfrm>
            <a:off x="8590663" y="6041362"/>
            <a:ext cx="324737" cy="435638"/>
          </a:xfrm>
        </p:spPr>
        <p:txBody>
          <a:bodyPr/>
          <a:lstStyle/>
          <a:p>
            <a:fld id="{D57F1E4F-1CFF-5643-939E-217C01CDF565}" type="slidenum">
              <a:rPr lang="en-US" smtClean="0">
                <a:solidFill>
                  <a:schemeClr val="tx1"/>
                </a:solidFill>
              </a:rPr>
              <a:pPr/>
              <a:t>16</a:t>
            </a:fld>
            <a:endParaRPr lang="en-US" dirty="0">
              <a:solidFill>
                <a:schemeClr val="tx1"/>
              </a:solidFill>
            </a:endParaRPr>
          </a:p>
        </p:txBody>
      </p:sp>
      <p:sp>
        <p:nvSpPr>
          <p:cNvPr id="7" name="Footer Placeholder 6"/>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4279777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4626-89A2-8E86-F022-F0961F2478CA}"/>
              </a:ext>
            </a:extLst>
          </p:cNvPr>
          <p:cNvSpPr>
            <a:spLocks noGrp="1"/>
          </p:cNvSpPr>
          <p:nvPr>
            <p:ph type="title"/>
          </p:nvPr>
        </p:nvSpPr>
        <p:spPr>
          <a:xfrm>
            <a:off x="714444" y="442603"/>
            <a:ext cx="8596668" cy="1320800"/>
          </a:xfrm>
        </p:spPr>
        <p:txBody>
          <a:bodyPr>
            <a:normAutofit/>
          </a:bodyPr>
          <a:lstStyle/>
          <a:p>
            <a:r>
              <a:rPr lang="en-GB" sz="4000">
                <a:latin typeface="Palatino Linotype" panose="02040502050505030304" pitchFamily="18" charset="0"/>
              </a:rPr>
              <a:t>     </a:t>
            </a:r>
            <a:r>
              <a:rPr lang="en-GB" sz="4000" b="1">
                <a:solidFill>
                  <a:schemeClr val="tx1"/>
                </a:solidFill>
                <a:latin typeface="Times New Roman" panose="02020603050405020304" pitchFamily="18" charset="0"/>
                <a:cs typeface="Times New Roman" panose="02020603050405020304" pitchFamily="18" charset="0"/>
              </a:rPr>
              <a:t>RESULT</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BB9174-CE4B-CEE4-2943-AC043F14588B}"/>
              </a:ext>
            </a:extLst>
          </p:cNvPr>
          <p:cNvSpPr>
            <a:spLocks noGrp="1"/>
          </p:cNvSpPr>
          <p:nvPr>
            <p:ph idx="1"/>
          </p:nvPr>
        </p:nvSpPr>
        <p:spPr>
          <a:xfrm>
            <a:off x="677334" y="1280309"/>
            <a:ext cx="8596668" cy="4761054"/>
          </a:xfrm>
        </p:spPr>
        <p:txBody>
          <a:bodyPr/>
          <a:lstStyle/>
          <a:p>
            <a:r>
              <a:rPr lang="en-GB" dirty="0">
                <a:solidFill>
                  <a:schemeClr val="tx1"/>
                </a:solidFill>
                <a:latin typeface="Palatino Linotype" panose="02040502050505030304" pitchFamily="18" charset="0"/>
              </a:rPr>
              <a:t>We got to study and knew </a:t>
            </a:r>
            <a:r>
              <a:rPr lang="en-GB">
                <a:solidFill>
                  <a:schemeClr val="tx1"/>
                </a:solidFill>
                <a:latin typeface="Palatino Linotype" panose="02040502050505030304" pitchFamily="18" charset="0"/>
              </a:rPr>
              <a:t>about 8 birds </a:t>
            </a:r>
            <a:r>
              <a:rPr lang="en-GB" dirty="0">
                <a:solidFill>
                  <a:schemeClr val="tx1"/>
                </a:solidFill>
                <a:latin typeface="Palatino Linotype" panose="02040502050505030304" pitchFamily="18" charset="0"/>
              </a:rPr>
              <a:t>their features and habitats and especially name of </a:t>
            </a:r>
            <a:r>
              <a:rPr lang="en-GB">
                <a:solidFill>
                  <a:schemeClr val="tx1"/>
                </a:solidFill>
                <a:latin typeface="Palatino Linotype" panose="02040502050505030304" pitchFamily="18" charset="0"/>
              </a:rPr>
              <a:t>the birds were interesting.</a:t>
            </a:r>
            <a:endParaRPr lang="en-GB" dirty="0">
              <a:solidFill>
                <a:schemeClr val="tx1"/>
              </a:solidFill>
              <a:latin typeface="Palatino Linotype" panose="02040502050505030304" pitchFamily="18" charset="0"/>
            </a:endParaRPr>
          </a:p>
          <a:p>
            <a:r>
              <a:rPr lang="en-GB">
                <a:solidFill>
                  <a:schemeClr val="tx1"/>
                </a:solidFill>
                <a:latin typeface="Palatino Linotype" panose="02040502050505030304" pitchFamily="18" charset="0"/>
              </a:rPr>
              <a:t>And we analyse and studied about 5 plants </a:t>
            </a:r>
            <a:r>
              <a:rPr lang="en-GB" dirty="0">
                <a:solidFill>
                  <a:schemeClr val="tx1"/>
                </a:solidFill>
                <a:latin typeface="Palatino Linotype" panose="02040502050505030304" pitchFamily="18" charset="0"/>
              </a:rPr>
              <a:t>and their growth and habitat </a:t>
            </a:r>
          </a:p>
          <a:p>
            <a:r>
              <a:rPr lang="en-GB">
                <a:solidFill>
                  <a:schemeClr val="tx1"/>
                </a:solidFill>
                <a:latin typeface="Palatino Linotype" panose="02040502050505030304" pitchFamily="18" charset="0"/>
              </a:rPr>
              <a:t>1 Insect &amp; 1 snake and their features.</a:t>
            </a:r>
            <a:endParaRPr lang="en-GB" dirty="0">
              <a:solidFill>
                <a:schemeClr val="tx1"/>
              </a:solidFill>
              <a:latin typeface="Palatino Linotype" panose="02040502050505030304" pitchFamily="18" charset="0"/>
            </a:endParaRPr>
          </a:p>
          <a:p>
            <a:r>
              <a:rPr lang="en-GB" dirty="0">
                <a:solidFill>
                  <a:schemeClr val="tx1"/>
                </a:solidFill>
                <a:latin typeface="Palatino Linotype" panose="02040502050505030304" pitchFamily="18" charset="0"/>
              </a:rPr>
              <a:t>BBMP CORPORATOR ensured us about the betterment </a:t>
            </a:r>
            <a:r>
              <a:rPr lang="en-GB">
                <a:solidFill>
                  <a:schemeClr val="tx1"/>
                </a:solidFill>
                <a:latin typeface="Palatino Linotype" panose="02040502050505030304" pitchFamily="18" charset="0"/>
              </a:rPr>
              <a:t>of lake. </a:t>
            </a:r>
            <a:endParaRPr lang="en-GB" dirty="0">
              <a:solidFill>
                <a:schemeClr val="tx1"/>
              </a:solidFill>
              <a:latin typeface="Palatino Linotype" panose="02040502050505030304" pitchFamily="18" charset="0"/>
            </a:endParaRPr>
          </a:p>
          <a:p>
            <a:r>
              <a:rPr lang="en-GB" dirty="0">
                <a:solidFill>
                  <a:schemeClr val="tx1"/>
                </a:solidFill>
                <a:latin typeface="Palatino Linotype" panose="02040502050505030304" pitchFamily="18" charset="0"/>
              </a:rPr>
              <a:t>By this project we gained much knowledge </a:t>
            </a:r>
          </a:p>
          <a:p>
            <a:endParaRPr lang="en-US" dirty="0">
              <a:latin typeface="Palatino Linotype" panose="0204050205050503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chemeClr val="tx1"/>
                </a:solidFill>
              </a:rPr>
              <a:pPr/>
              <a:t>17</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dirty="0">
                <a:solidFill>
                  <a:schemeClr val="tx1"/>
                </a:solidFill>
              </a:rPr>
              <a:t>LAKE 2022         </a:t>
            </a:r>
            <a:r>
              <a:rPr lang="en-US" dirty="0"/>
              <a:t>   </a:t>
            </a:r>
          </a:p>
        </p:txBody>
      </p:sp>
      <p:pic>
        <p:nvPicPr>
          <p:cNvPr id="7" name="Picture 4">
            <a:extLst>
              <a:ext uri="{FF2B5EF4-FFF2-40B4-BE49-F238E27FC236}">
                <a16:creationId xmlns:a16="http://schemas.microsoft.com/office/drawing/2014/main" id="{1C08A9F9-EB0C-7559-7059-CF2EEE8D433D}"/>
              </a:ext>
            </a:extLst>
          </p:cNvPr>
          <p:cNvPicPr>
            <a:picLocks noChangeAspect="1"/>
          </p:cNvPicPr>
          <p:nvPr/>
        </p:nvPicPr>
        <p:blipFill>
          <a:blip r:embed="rId2"/>
          <a:stretch>
            <a:fillRect/>
          </a:stretch>
        </p:blipFill>
        <p:spPr>
          <a:xfrm>
            <a:off x="8818392" y="442603"/>
            <a:ext cx="3373608" cy="5399562"/>
          </a:xfrm>
          <a:prstGeom prst="roundRect">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53127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FA16-DF70-F9AF-70D9-207E9E5D256B}"/>
              </a:ext>
            </a:extLst>
          </p:cNvPr>
          <p:cNvSpPr>
            <a:spLocks noGrp="1"/>
          </p:cNvSpPr>
          <p:nvPr>
            <p:ph type="title"/>
          </p:nvPr>
        </p:nvSpPr>
        <p:spPr>
          <a:xfrm>
            <a:off x="584558" y="628155"/>
            <a:ext cx="8596668" cy="5431762"/>
          </a:xfrm>
        </p:spPr>
        <p:txBody>
          <a:bodyPr/>
          <a:lstStyle/>
          <a:p>
            <a:r>
              <a:rPr lang="en-GB"/>
              <a:t>                      </a:t>
            </a:r>
            <a:endParaRPr lang="en-US"/>
          </a:p>
        </p:txBody>
      </p:sp>
      <p:sp>
        <p:nvSpPr>
          <p:cNvPr id="7" name="Content Placeholder 6">
            <a:extLst>
              <a:ext uri="{FF2B5EF4-FFF2-40B4-BE49-F238E27FC236}">
                <a16:creationId xmlns:a16="http://schemas.microsoft.com/office/drawing/2014/main" id="{41D81180-9C40-74DC-6BB1-C26383F0AD58}"/>
              </a:ext>
            </a:extLst>
          </p:cNvPr>
          <p:cNvSpPr>
            <a:spLocks noGrp="1"/>
          </p:cNvSpPr>
          <p:nvPr>
            <p:ph idx="1"/>
          </p:nvPr>
        </p:nvSpPr>
        <p:spPr>
          <a:xfrm>
            <a:off x="677334" y="222663"/>
            <a:ext cx="8596668" cy="5818700"/>
          </a:xfrm>
        </p:spPr>
        <p:txBody>
          <a:bodyPr/>
          <a:lstStyle/>
          <a:p>
            <a:pPr marL="0" indent="0">
              <a:buNone/>
            </a:pPr>
            <a:r>
              <a:rPr lang="en-GB" sz="3600" b="1" dirty="0">
                <a:latin typeface="Palatino Linotype" panose="02040502050505030304" pitchFamily="18" charset="0"/>
              </a:rPr>
              <a:t>    CONCLUSION </a:t>
            </a:r>
          </a:p>
          <a:p>
            <a:r>
              <a:rPr lang="en-GB" b="1" dirty="0">
                <a:latin typeface="Palatino Linotype" panose="02040502050505030304" pitchFamily="18" charset="0"/>
              </a:rPr>
              <a:t> </a:t>
            </a:r>
            <a:r>
              <a:rPr lang="en-GB" b="1" dirty="0">
                <a:solidFill>
                  <a:schemeClr val="tx1"/>
                </a:solidFill>
                <a:latin typeface="Palatino Linotype" panose="02040502050505030304" pitchFamily="18" charset="0"/>
              </a:rPr>
              <a:t>We gained much knowledge while doing this project and our mind used to be fresh whole day because frequently we used to go to lake and have a walk </a:t>
            </a:r>
          </a:p>
          <a:p>
            <a:r>
              <a:rPr lang="en-GB" b="1" dirty="0">
                <a:solidFill>
                  <a:schemeClr val="tx1"/>
                </a:solidFill>
                <a:latin typeface="Palatino Linotype" panose="02040502050505030304" pitchFamily="18" charset="0"/>
              </a:rPr>
              <a:t>Different types of birds and plants that we analysed in the </a:t>
            </a:r>
            <a:r>
              <a:rPr lang="en-GB" b="1" dirty="0" err="1">
                <a:solidFill>
                  <a:schemeClr val="tx1"/>
                </a:solidFill>
                <a:latin typeface="Palatino Linotype" panose="02040502050505030304" pitchFamily="18" charset="0"/>
              </a:rPr>
              <a:t>venkatadri</a:t>
            </a:r>
            <a:r>
              <a:rPr lang="en-GB" b="1" dirty="0">
                <a:solidFill>
                  <a:schemeClr val="tx1"/>
                </a:solidFill>
                <a:latin typeface="Palatino Linotype" panose="02040502050505030304" pitchFamily="18" charset="0"/>
              </a:rPr>
              <a:t>  lake made us surprised and we came to know about the wide varieties of plants birds insects snakes with their habitats and also by this project we came to know that the lake is polluted we used to get bad smell near the lake when we visit lake during morning and evening hours then we noticed that few buildings and industries are directly connected with underground connection to the lake such that the lake is polluted </a:t>
            </a:r>
          </a:p>
          <a:p>
            <a:r>
              <a:rPr lang="en-GB" b="1" dirty="0">
                <a:solidFill>
                  <a:schemeClr val="tx1"/>
                </a:solidFill>
                <a:latin typeface="Palatino Linotype" panose="02040502050505030304" pitchFamily="18" charset="0"/>
              </a:rPr>
              <a:t>Then we raised the complain to the BBMP ward </a:t>
            </a:r>
            <a:r>
              <a:rPr lang="en-GB" b="1" dirty="0" err="1">
                <a:solidFill>
                  <a:schemeClr val="tx1"/>
                </a:solidFill>
                <a:latin typeface="Palatino Linotype" panose="02040502050505030304" pitchFamily="18" charset="0"/>
              </a:rPr>
              <a:t>Corporator</a:t>
            </a:r>
            <a:r>
              <a:rPr lang="en-GB" b="1" dirty="0">
                <a:solidFill>
                  <a:schemeClr val="tx1"/>
                </a:solidFill>
                <a:latin typeface="Palatino Linotype" panose="02040502050505030304" pitchFamily="18" charset="0"/>
              </a:rPr>
              <a:t> they analysed and assured us that they will work on the betterment of lake </a:t>
            </a:r>
          </a:p>
          <a:p>
            <a:r>
              <a:rPr lang="en-GB" b="1" dirty="0">
                <a:solidFill>
                  <a:schemeClr val="tx1"/>
                </a:solidFill>
                <a:latin typeface="Palatino Linotype" panose="02040502050505030304" pitchFamily="18" charset="0"/>
              </a:rPr>
              <a:t>Let us join our hands in and work to save the lake and the nature </a:t>
            </a:r>
          </a:p>
          <a:p>
            <a:pPr marL="0" indent="0">
              <a:buNone/>
            </a:pPr>
            <a:endParaRPr lang="en-GB" b="1" dirty="0">
              <a:latin typeface="Palatino Linotype" panose="0204050205050503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chemeClr val="tx1"/>
                </a:solidFill>
              </a:rPr>
              <a:pPr/>
              <a:t>18</a:t>
            </a:fld>
            <a:endParaRPr lang="en-US" dirty="0">
              <a:solidFill>
                <a:schemeClr val="tx1"/>
              </a:solidFill>
            </a:endParaRPr>
          </a:p>
        </p:txBody>
      </p:sp>
      <p:sp>
        <p:nvSpPr>
          <p:cNvPr id="5" name="Footer Placeholder 4"/>
          <p:cNvSpPr>
            <a:spLocks noGrp="1"/>
          </p:cNvSpPr>
          <p:nvPr>
            <p:ph type="ftr" sz="quarter" idx="11"/>
          </p:nvPr>
        </p:nvSpPr>
        <p:spPr>
          <a:xfrm>
            <a:off x="692574" y="6056602"/>
            <a:ext cx="6297612" cy="365125"/>
          </a:xfrm>
        </p:spPr>
        <p:txBody>
          <a:bodyPr/>
          <a:lstStyle/>
          <a:p>
            <a:r>
              <a:rPr lang="en-US" dirty="0">
                <a:solidFill>
                  <a:schemeClr val="tx1"/>
                </a:solidFill>
              </a:rPr>
              <a:t>LAKE 2022            </a:t>
            </a:r>
          </a:p>
        </p:txBody>
      </p:sp>
    </p:spTree>
    <p:extLst>
      <p:ext uri="{BB962C8B-B14F-4D97-AF65-F5344CB8AC3E}">
        <p14:creationId xmlns:p14="http://schemas.microsoft.com/office/powerpoint/2010/main" val="253907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9D208-98F5-7ACE-F881-5FDE3749B01C}"/>
              </a:ext>
            </a:extLst>
          </p:cNvPr>
          <p:cNvSpPr>
            <a:spLocks noGrp="1"/>
          </p:cNvSpPr>
          <p:nvPr>
            <p:ph idx="1"/>
          </p:nvPr>
        </p:nvSpPr>
        <p:spPr>
          <a:xfrm>
            <a:off x="380450" y="352551"/>
            <a:ext cx="10604224" cy="5707368"/>
          </a:xfrm>
        </p:spPr>
        <p:txBody>
          <a:bodyPr/>
          <a:lstStyle/>
          <a:p>
            <a:pPr marL="0" indent="0">
              <a:buNone/>
            </a:pPr>
            <a:r>
              <a:rPr lang="en-GB" sz="3600" b="1">
                <a:solidFill>
                  <a:schemeClr val="tx1"/>
                </a:solidFill>
                <a:latin typeface="Palatino Linotype" panose="02040502050505030304" pitchFamily="18" charset="0"/>
              </a:rPr>
              <a:t>       </a:t>
            </a:r>
            <a:r>
              <a:rPr lang="en-GB" sz="3600" b="1" dirty="0">
                <a:solidFill>
                  <a:schemeClr val="tx1"/>
                </a:solidFill>
                <a:latin typeface="Palatino Linotype" panose="02040502050505030304" pitchFamily="18" charset="0"/>
              </a:rPr>
              <a:t>A</a:t>
            </a:r>
            <a:r>
              <a:rPr lang="en-GB" sz="3600" b="1">
                <a:solidFill>
                  <a:schemeClr val="tx1"/>
                </a:solidFill>
                <a:latin typeface="Palatino Linotype" panose="02040502050505030304" pitchFamily="18" charset="0"/>
              </a:rPr>
              <a:t>CKNOWLEDGEMENT</a:t>
            </a:r>
            <a:r>
              <a:rPr lang="en-GB" b="1">
                <a:solidFill>
                  <a:schemeClr val="tx1"/>
                </a:solidFill>
                <a:latin typeface="Palatino Linotype" panose="02040502050505030304" pitchFamily="18" charset="0"/>
              </a:rPr>
              <a:t> </a:t>
            </a:r>
            <a:endParaRPr lang="en-GB" b="1" dirty="0">
              <a:solidFill>
                <a:schemeClr val="tx1"/>
              </a:solidFill>
              <a:latin typeface="Palatino Linotype" panose="02040502050505030304" pitchFamily="18" charset="0"/>
            </a:endParaRPr>
          </a:p>
          <a:p>
            <a:r>
              <a:rPr lang="en-GB" sz="3200" b="1" dirty="0">
                <a:solidFill>
                  <a:schemeClr val="tx1"/>
                </a:solidFill>
                <a:latin typeface="Palatino Linotype" panose="02040502050505030304" pitchFamily="18" charset="0"/>
              </a:rPr>
              <a:t>We thank our Principal and Headmistress and teachers of our school who helped us and guided us in this project successfully and supported our project </a:t>
            </a:r>
          </a:p>
          <a:p>
            <a:r>
              <a:rPr lang="en-GB" sz="3200" b="1" dirty="0">
                <a:solidFill>
                  <a:schemeClr val="tx1"/>
                </a:solidFill>
                <a:latin typeface="Palatino Linotype" panose="02040502050505030304" pitchFamily="18" charset="0"/>
              </a:rPr>
              <a:t>Our special thanks to our guide teachers Sonia </a:t>
            </a:r>
            <a:r>
              <a:rPr lang="en-GB" sz="3200" b="1" dirty="0" err="1">
                <a:solidFill>
                  <a:schemeClr val="tx1"/>
                </a:solidFill>
                <a:latin typeface="Palatino Linotype" panose="02040502050505030304" pitchFamily="18" charset="0"/>
              </a:rPr>
              <a:t>Maam</a:t>
            </a:r>
            <a:r>
              <a:rPr lang="en-GB" sz="3200" b="1" dirty="0">
                <a:solidFill>
                  <a:schemeClr val="tx1"/>
                </a:solidFill>
                <a:latin typeface="Palatino Linotype" panose="02040502050505030304" pitchFamily="18" charset="0"/>
              </a:rPr>
              <a:t> and </a:t>
            </a:r>
            <a:r>
              <a:rPr lang="en-GB" sz="3200" b="1" dirty="0" err="1">
                <a:solidFill>
                  <a:schemeClr val="tx1"/>
                </a:solidFill>
                <a:latin typeface="Palatino Linotype" panose="02040502050505030304" pitchFamily="18" charset="0"/>
              </a:rPr>
              <a:t>Vaibhavi</a:t>
            </a:r>
            <a:r>
              <a:rPr lang="en-GB" sz="3200" b="1" dirty="0">
                <a:solidFill>
                  <a:schemeClr val="tx1"/>
                </a:solidFill>
                <a:latin typeface="Palatino Linotype" panose="02040502050505030304" pitchFamily="18" charset="0"/>
              </a:rPr>
              <a:t> </a:t>
            </a:r>
            <a:r>
              <a:rPr lang="en-GB" sz="3200" b="1" dirty="0" err="1">
                <a:solidFill>
                  <a:schemeClr val="tx1"/>
                </a:solidFill>
                <a:latin typeface="Palatino Linotype" panose="02040502050505030304" pitchFamily="18" charset="0"/>
              </a:rPr>
              <a:t>maam</a:t>
            </a:r>
            <a:r>
              <a:rPr lang="en-GB" sz="3200" b="1" dirty="0">
                <a:solidFill>
                  <a:schemeClr val="tx1"/>
                </a:solidFill>
                <a:latin typeface="Palatino Linotype" panose="02040502050505030304" pitchFamily="18" charset="0"/>
              </a:rPr>
              <a:t> and our friend </a:t>
            </a:r>
            <a:r>
              <a:rPr lang="en-GB" sz="3200" b="1" dirty="0" err="1">
                <a:solidFill>
                  <a:schemeClr val="tx1"/>
                </a:solidFill>
                <a:latin typeface="Palatino Linotype" panose="02040502050505030304" pitchFamily="18" charset="0"/>
              </a:rPr>
              <a:t>Deepthi</a:t>
            </a:r>
            <a:r>
              <a:rPr lang="en-GB" sz="3200" b="1" dirty="0">
                <a:solidFill>
                  <a:schemeClr val="tx1"/>
                </a:solidFill>
                <a:latin typeface="Palatino Linotype" panose="02040502050505030304" pitchFamily="18" charset="0"/>
              </a:rPr>
              <a:t> Das and our Parents </a:t>
            </a:r>
          </a:p>
          <a:p>
            <a:r>
              <a:rPr lang="en-GB" sz="3200" b="1" dirty="0">
                <a:solidFill>
                  <a:schemeClr val="tx1"/>
                </a:solidFill>
                <a:latin typeface="Palatino Linotype" panose="02040502050505030304" pitchFamily="18" charset="0"/>
              </a:rPr>
              <a:t>We whole heartedly thank </a:t>
            </a:r>
            <a:r>
              <a:rPr lang="en-GB" sz="3200" b="1" dirty="0" err="1">
                <a:solidFill>
                  <a:schemeClr val="tx1"/>
                </a:solidFill>
                <a:latin typeface="Palatino Linotype" panose="02040502050505030304" pitchFamily="18" charset="0"/>
              </a:rPr>
              <a:t>IISc</a:t>
            </a:r>
            <a:r>
              <a:rPr lang="en-GB" sz="3200" b="1" dirty="0">
                <a:solidFill>
                  <a:schemeClr val="tx1"/>
                </a:solidFill>
                <a:latin typeface="Palatino Linotype" panose="02040502050505030304" pitchFamily="18" charset="0"/>
              </a:rPr>
              <a:t> team for giving us this opportunity to work on this project</a:t>
            </a:r>
            <a:r>
              <a:rPr lang="en-GB" sz="3200" b="1" dirty="0">
                <a:solidFill>
                  <a:schemeClr val="tx1"/>
                </a:solidFill>
              </a:rPr>
              <a:t> </a:t>
            </a:r>
            <a:endParaRPr lang="en-US" sz="3200" b="1" dirty="0">
              <a:solidFill>
                <a:schemeClr val="tx1"/>
              </a:solidFill>
            </a:endParaRPr>
          </a:p>
        </p:txBody>
      </p:sp>
      <p:sp>
        <p:nvSpPr>
          <p:cNvPr id="4" name="Slide Number Placeholder 3"/>
          <p:cNvSpPr>
            <a:spLocks noGrp="1"/>
          </p:cNvSpPr>
          <p:nvPr>
            <p:ph type="sldNum" sz="quarter" idx="12"/>
          </p:nvPr>
        </p:nvSpPr>
        <p:spPr>
          <a:xfrm>
            <a:off x="8590663" y="6115583"/>
            <a:ext cx="683339" cy="365125"/>
          </a:xfrm>
        </p:spPr>
        <p:txBody>
          <a:bodyPr/>
          <a:lstStyle/>
          <a:p>
            <a:fld id="{D57F1E4F-1CFF-5643-939E-217C01CDF565}"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a:t>LAKE 2022            </a:t>
            </a:r>
            <a:endParaRPr lang="en-US" dirty="0"/>
          </a:p>
        </p:txBody>
      </p:sp>
    </p:spTree>
    <p:extLst>
      <p:ext uri="{BB962C8B-B14F-4D97-AF65-F5344CB8AC3E}">
        <p14:creationId xmlns:p14="http://schemas.microsoft.com/office/powerpoint/2010/main" val="365905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E50D-2D11-EECE-D9C5-F87BFCB16CF0}"/>
              </a:ext>
            </a:extLst>
          </p:cNvPr>
          <p:cNvSpPr>
            <a:spLocks noGrp="1"/>
          </p:cNvSpPr>
          <p:nvPr>
            <p:ph type="title"/>
          </p:nvPr>
        </p:nvSpPr>
        <p:spPr>
          <a:xfrm>
            <a:off x="2068974" y="-3658095"/>
            <a:ext cx="8596668" cy="1320800"/>
          </a:xfrm>
        </p:spPr>
        <p:txBody>
          <a:bodyPr/>
          <a:lstStyle/>
          <a:p>
            <a:br>
              <a:rPr lang="en-GB"/>
            </a:br>
            <a:endParaRPr lang="en-US"/>
          </a:p>
        </p:txBody>
      </p:sp>
      <p:sp>
        <p:nvSpPr>
          <p:cNvPr id="3" name="Content Placeholder 2">
            <a:extLst>
              <a:ext uri="{FF2B5EF4-FFF2-40B4-BE49-F238E27FC236}">
                <a16:creationId xmlns:a16="http://schemas.microsoft.com/office/drawing/2014/main" id="{41797599-B5B9-F66F-DBE5-54A2F1B2230F}"/>
              </a:ext>
            </a:extLst>
          </p:cNvPr>
          <p:cNvSpPr>
            <a:spLocks noGrp="1"/>
          </p:cNvSpPr>
          <p:nvPr>
            <p:ph idx="1"/>
          </p:nvPr>
        </p:nvSpPr>
        <p:spPr>
          <a:xfrm>
            <a:off x="603112" y="296883"/>
            <a:ext cx="8845687" cy="5837255"/>
          </a:xfrm>
        </p:spPr>
        <p:txBody>
          <a:bodyPr>
            <a:normAutofit lnSpcReduction="10000"/>
          </a:bodyPr>
          <a:lstStyle/>
          <a:p>
            <a:pPr marL="0" indent="0">
              <a:buNone/>
            </a:pPr>
            <a:r>
              <a:rPr lang="en-GB" sz="2800" b="1" dirty="0">
                <a:latin typeface="Times New Roman" panose="02020603050405020304" pitchFamily="18" charset="0"/>
                <a:cs typeface="Times New Roman" panose="02020603050405020304" pitchFamily="18" charset="0"/>
              </a:rPr>
              <a:t>                              INTRODUCTION</a:t>
            </a:r>
            <a:endParaRPr lang="en-GB" sz="2000" dirty="0">
              <a:latin typeface="Times New Roman" panose="02020603050405020304" pitchFamily="18" charset="0"/>
              <a:cs typeface="Times New Roman" panose="02020603050405020304" pitchFamily="18" charset="0"/>
            </a:endParaRPr>
          </a:p>
          <a:p>
            <a:r>
              <a:rPr lang="en-GB" sz="2200" dirty="0">
                <a:solidFill>
                  <a:schemeClr val="tx1"/>
                </a:solidFill>
                <a:latin typeface="Times New Roman" panose="02020603050405020304" pitchFamily="18" charset="0"/>
                <a:cs typeface="Times New Roman" panose="02020603050405020304" pitchFamily="18" charset="0"/>
              </a:rPr>
              <a:t>Our topic is about the study of ecosystem of </a:t>
            </a:r>
            <a:r>
              <a:rPr lang="en-GB" sz="2200" dirty="0" err="1">
                <a:solidFill>
                  <a:schemeClr val="tx1"/>
                </a:solidFill>
                <a:latin typeface="Times New Roman" panose="02020603050405020304" pitchFamily="18" charset="0"/>
                <a:cs typeface="Times New Roman" panose="02020603050405020304" pitchFamily="18" charset="0"/>
              </a:rPr>
              <a:t>venkatadri</a:t>
            </a:r>
            <a:r>
              <a:rPr lang="en-GB" sz="2200" dirty="0">
                <a:solidFill>
                  <a:schemeClr val="tx1"/>
                </a:solidFill>
                <a:latin typeface="Times New Roman" panose="02020603050405020304" pitchFamily="18" charset="0"/>
                <a:cs typeface="Times New Roman" panose="02020603050405020304" pitchFamily="18" charset="0"/>
              </a:rPr>
              <a:t> lake.lts located near central jail of </a:t>
            </a:r>
            <a:r>
              <a:rPr lang="en-GB" sz="2200" dirty="0" err="1">
                <a:solidFill>
                  <a:schemeClr val="tx1"/>
                </a:solidFill>
                <a:latin typeface="Times New Roman" panose="02020603050405020304" pitchFamily="18" charset="0"/>
                <a:cs typeface="Times New Roman" panose="02020603050405020304" pitchFamily="18" charset="0"/>
              </a:rPr>
              <a:t>Bengaluru</a:t>
            </a:r>
            <a:r>
              <a:rPr lang="en-GB" sz="2200" dirty="0">
                <a:solidFill>
                  <a:schemeClr val="tx1"/>
                </a:solidFill>
                <a:latin typeface="Times New Roman" panose="02020603050405020304" pitchFamily="18" charset="0"/>
                <a:cs typeface="Times New Roman" panose="02020603050405020304" pitchFamily="18" charset="0"/>
              </a:rPr>
              <a:t> South, </a:t>
            </a:r>
            <a:r>
              <a:rPr lang="en-GB" sz="2200" dirty="0" err="1">
                <a:solidFill>
                  <a:schemeClr val="tx1"/>
                </a:solidFill>
                <a:latin typeface="Times New Roman" panose="02020603050405020304" pitchFamily="18" charset="0"/>
                <a:cs typeface="Times New Roman" panose="02020603050405020304" pitchFamily="18" charset="0"/>
              </a:rPr>
              <a:t>Parappana</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agrahara</a:t>
            </a:r>
            <a:r>
              <a:rPr lang="en-GB" sz="2200" dirty="0">
                <a:solidFill>
                  <a:schemeClr val="tx1"/>
                </a:solidFill>
                <a:latin typeface="Times New Roman" panose="02020603050405020304" pitchFamily="18" charset="0"/>
                <a:cs typeface="Times New Roman" panose="02020603050405020304" pitchFamily="18" charset="0"/>
              </a:rPr>
              <a:t> in </a:t>
            </a:r>
            <a:r>
              <a:rPr lang="en-GB" sz="2200" dirty="0" err="1">
                <a:solidFill>
                  <a:schemeClr val="tx1"/>
                </a:solidFill>
                <a:latin typeface="Times New Roman" panose="02020603050405020304" pitchFamily="18" charset="0"/>
                <a:cs typeface="Times New Roman" panose="02020603050405020304" pitchFamily="18" charset="0"/>
              </a:rPr>
              <a:t>hosaroad</a:t>
            </a:r>
            <a:r>
              <a:rPr lang="en-GB" sz="2200" dirty="0">
                <a:solidFill>
                  <a:schemeClr val="tx1"/>
                </a:solidFill>
                <a:latin typeface="Times New Roman" panose="02020603050405020304" pitchFamily="18" charset="0"/>
                <a:cs typeface="Times New Roman" panose="02020603050405020304" pitchFamily="18" charset="0"/>
              </a:rPr>
              <a:t>, near electronic city.</a:t>
            </a:r>
          </a:p>
          <a:p>
            <a:r>
              <a:rPr lang="en-GB" sz="2200" dirty="0">
                <a:solidFill>
                  <a:schemeClr val="tx1"/>
                </a:solidFill>
                <a:latin typeface="Times New Roman" panose="02020603050405020304" pitchFamily="18" charset="0"/>
                <a:cs typeface="Times New Roman" panose="02020603050405020304" pitchFamily="18" charset="0"/>
              </a:rPr>
              <a:t>Our aim is to analyse the physical diversity in  ecosystem and to analyse the variety of birds and plants and changes in the lake </a:t>
            </a:r>
          </a:p>
          <a:p>
            <a:r>
              <a:rPr lang="en-GB" sz="2200" dirty="0" err="1">
                <a:solidFill>
                  <a:schemeClr val="tx1"/>
                </a:solidFill>
                <a:latin typeface="Times New Roman" panose="02020603050405020304" pitchFamily="18" charset="0"/>
                <a:cs typeface="Times New Roman" panose="02020603050405020304" pitchFamily="18" charset="0"/>
              </a:rPr>
              <a:t>Venkatadri</a:t>
            </a:r>
            <a:r>
              <a:rPr lang="en-GB" sz="2200" dirty="0">
                <a:solidFill>
                  <a:schemeClr val="tx1"/>
                </a:solidFill>
                <a:latin typeface="Times New Roman" panose="02020603050405020304" pitchFamily="18" charset="0"/>
                <a:cs typeface="Times New Roman" panose="02020603050405020304" pitchFamily="18" charset="0"/>
              </a:rPr>
              <a:t> lake is situated near central jail of </a:t>
            </a:r>
            <a:r>
              <a:rPr lang="en-GB" sz="2200" dirty="0" err="1">
                <a:solidFill>
                  <a:schemeClr val="tx1"/>
                </a:solidFill>
                <a:latin typeface="Times New Roman" panose="02020603050405020304" pitchFamily="18" charset="0"/>
                <a:cs typeface="Times New Roman" panose="02020603050405020304" pitchFamily="18" charset="0"/>
              </a:rPr>
              <a:t>Bengaluru</a:t>
            </a:r>
            <a:r>
              <a:rPr lang="en-GB" sz="2200" dirty="0">
                <a:solidFill>
                  <a:schemeClr val="tx1"/>
                </a:solidFill>
                <a:latin typeface="Times New Roman" panose="02020603050405020304" pitchFamily="18" charset="0"/>
                <a:cs typeface="Times New Roman" panose="02020603050405020304" pitchFamily="18" charset="0"/>
              </a:rPr>
              <a:t> South,  in </a:t>
            </a:r>
            <a:r>
              <a:rPr lang="en-GB" sz="2200" dirty="0" err="1">
                <a:solidFill>
                  <a:schemeClr val="tx1"/>
                </a:solidFill>
                <a:latin typeface="Times New Roman" panose="02020603050405020304" pitchFamily="18" charset="0"/>
                <a:cs typeface="Times New Roman" panose="02020603050405020304" pitchFamily="18" charset="0"/>
              </a:rPr>
              <a:t>Parappana</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agrahara</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Hosaroad</a:t>
            </a:r>
            <a:r>
              <a:rPr lang="en-GB" sz="2200" dirty="0">
                <a:solidFill>
                  <a:schemeClr val="tx1"/>
                </a:solidFill>
                <a:latin typeface="Times New Roman" panose="02020603050405020304" pitchFamily="18" charset="0"/>
                <a:cs typeface="Times New Roman" panose="02020603050405020304" pitchFamily="18" charset="0"/>
              </a:rPr>
              <a:t> , Bangalore </a:t>
            </a:r>
          </a:p>
          <a:p>
            <a:r>
              <a:rPr lang="en-GB" sz="2200" dirty="0">
                <a:solidFill>
                  <a:schemeClr val="tx1"/>
                </a:solidFill>
                <a:latin typeface="Times New Roman" panose="02020603050405020304" pitchFamily="18" charset="0"/>
                <a:cs typeface="Times New Roman" panose="02020603050405020304" pitchFamily="18" charset="0"/>
              </a:rPr>
              <a:t>Lake has the foot path of 3-4m wide across its boundaries which allows us to view the lake</a:t>
            </a:r>
          </a:p>
          <a:p>
            <a:r>
              <a:rPr lang="en-GB" sz="2200" dirty="0">
                <a:solidFill>
                  <a:schemeClr val="tx1"/>
                </a:solidFill>
                <a:latin typeface="Times New Roman" panose="02020603050405020304" pitchFamily="18" charset="0"/>
                <a:cs typeface="Times New Roman" panose="02020603050405020304" pitchFamily="18" charset="0"/>
              </a:rPr>
              <a:t>It’s perimeter is approximately 1.185km</a:t>
            </a:r>
          </a:p>
          <a:p>
            <a:r>
              <a:rPr lang="en-GB" sz="2200" dirty="0">
                <a:solidFill>
                  <a:schemeClr val="tx1"/>
                </a:solidFill>
                <a:latin typeface="Times New Roman" panose="02020603050405020304" pitchFamily="18" charset="0"/>
                <a:cs typeface="Times New Roman" panose="02020603050405020304" pitchFamily="18" charset="0"/>
              </a:rPr>
              <a:t>The lake has the area of about 8-10 acres</a:t>
            </a:r>
          </a:p>
          <a:p>
            <a:r>
              <a:rPr lang="en-GB" sz="2200" dirty="0">
                <a:solidFill>
                  <a:schemeClr val="tx1"/>
                </a:solidFill>
                <a:latin typeface="Times New Roman" panose="02020603050405020304" pitchFamily="18" charset="0"/>
                <a:cs typeface="Times New Roman" panose="02020603050405020304" pitchFamily="18" charset="0"/>
              </a:rPr>
              <a:t>It also behaves as a home for many aquatic creatures, plants , birds and many other tiny creatures </a:t>
            </a:r>
          </a:p>
          <a:p>
            <a:r>
              <a:rPr lang="en-GB" sz="2200" dirty="0">
                <a:solidFill>
                  <a:schemeClr val="tx1"/>
                </a:solidFill>
                <a:latin typeface="Times New Roman" panose="02020603050405020304" pitchFamily="18" charset="0"/>
                <a:cs typeface="Times New Roman" panose="02020603050405020304" pitchFamily="18" charset="0"/>
              </a:rPr>
              <a:t>At the centre lake has the 12’52’42N longitude and 77’39’40” E latitude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chemeClr val="tx1"/>
                </a:solidFill>
              </a:rPr>
              <a:pPr/>
              <a:t>2</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332068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CC239-9540-17EE-6831-0384EEB95FA3}"/>
              </a:ext>
            </a:extLst>
          </p:cNvPr>
          <p:cNvSpPr>
            <a:spLocks noGrp="1"/>
          </p:cNvSpPr>
          <p:nvPr>
            <p:ph idx="1"/>
          </p:nvPr>
        </p:nvSpPr>
        <p:spPr>
          <a:xfrm>
            <a:off x="825776" y="918483"/>
            <a:ext cx="8596668" cy="5763034"/>
          </a:xfrm>
        </p:spPr>
        <p:txBody>
          <a:bodyPr/>
          <a:lstStyle/>
          <a:p>
            <a:pPr marL="0" indent="0">
              <a:buNone/>
            </a:pPr>
            <a:r>
              <a:rPr lang="en-GB" sz="3600">
                <a:solidFill>
                  <a:schemeClr val="tx1"/>
                </a:solidFill>
                <a:latin typeface="Times New Roman" pitchFamily="18" charset="0"/>
                <a:cs typeface="Times New Roman" pitchFamily="18" charset="0"/>
              </a:rPr>
              <a:t>       REFERENCES</a:t>
            </a:r>
            <a:r>
              <a:rPr lang="en-GB">
                <a:solidFill>
                  <a:schemeClr val="tx1"/>
                </a:solidFill>
                <a:latin typeface="Times New Roman" pitchFamily="18" charset="0"/>
                <a:cs typeface="Times New Roman" pitchFamily="18" charset="0"/>
              </a:rPr>
              <a:t> </a:t>
            </a:r>
            <a:endParaRPr lang="en-GB" dirty="0">
              <a:solidFill>
                <a:schemeClr val="tx1"/>
              </a:solidFill>
              <a:latin typeface="Times New Roman" pitchFamily="18" charset="0"/>
              <a:cs typeface="Times New Roman" pitchFamily="18" charset="0"/>
            </a:endParaRPr>
          </a:p>
          <a:p>
            <a:r>
              <a:rPr lang="en-GB" sz="2800" dirty="0">
                <a:solidFill>
                  <a:schemeClr val="tx1"/>
                </a:solidFill>
                <a:latin typeface="Times New Roman" pitchFamily="18" charset="0"/>
                <a:cs typeface="Times New Roman" pitchFamily="18" charset="0"/>
              </a:rPr>
              <a:t>We used Google lens to identify birds and plants</a:t>
            </a:r>
          </a:p>
          <a:p>
            <a:r>
              <a:rPr lang="en-GB" sz="2800" dirty="0" err="1">
                <a:solidFill>
                  <a:schemeClr val="tx1"/>
                </a:solidFill>
                <a:latin typeface="Times New Roman" pitchFamily="18" charset="0"/>
                <a:cs typeface="Times New Roman" pitchFamily="18" charset="0"/>
              </a:rPr>
              <a:t>Inaturalist</a:t>
            </a:r>
            <a:r>
              <a:rPr lang="en-GB" sz="2800" dirty="0">
                <a:solidFill>
                  <a:schemeClr val="tx1"/>
                </a:solidFill>
                <a:latin typeface="Times New Roman" pitchFamily="18" charset="0"/>
                <a:cs typeface="Times New Roman" pitchFamily="18" charset="0"/>
              </a:rPr>
              <a:t> page</a:t>
            </a:r>
          </a:p>
          <a:p>
            <a:r>
              <a:rPr lang="en-GB" sz="2800" dirty="0" err="1">
                <a:solidFill>
                  <a:schemeClr val="tx1"/>
                </a:solidFill>
                <a:latin typeface="Times New Roman" pitchFamily="18" charset="0"/>
                <a:cs typeface="Times New Roman" pitchFamily="18" charset="0"/>
              </a:rPr>
              <a:t>Ebird</a:t>
            </a:r>
            <a:r>
              <a:rPr lang="en-GB" sz="2800" dirty="0">
                <a:solidFill>
                  <a:schemeClr val="tx1"/>
                </a:solidFill>
                <a:latin typeface="Times New Roman" pitchFamily="18" charset="0"/>
                <a:cs typeface="Times New Roman" pitchFamily="18" charset="0"/>
              </a:rPr>
              <a:t>. Org</a:t>
            </a:r>
          </a:p>
          <a:p>
            <a:r>
              <a:rPr lang="en-GB" sz="2800" dirty="0" err="1">
                <a:solidFill>
                  <a:schemeClr val="tx1"/>
                </a:solidFill>
                <a:latin typeface="Times New Roman" pitchFamily="18" charset="0"/>
                <a:cs typeface="Times New Roman" pitchFamily="18" charset="0"/>
              </a:rPr>
              <a:t>wikipedia</a:t>
            </a:r>
            <a:endParaRPr lang="en-GB" sz="2800" dirty="0">
              <a:solidFill>
                <a:schemeClr val="tx1"/>
              </a:solidFill>
              <a:latin typeface="Times New Roman" pitchFamily="18" charset="0"/>
              <a:cs typeface="Times New Roman" pitchFamily="18" charset="0"/>
            </a:endParaRPr>
          </a:p>
          <a:p>
            <a:r>
              <a:rPr lang="en-US" sz="2800" dirty="0" err="1">
                <a:solidFill>
                  <a:schemeClr val="tx1"/>
                </a:solidFill>
                <a:latin typeface="Times New Roman" pitchFamily="18" charset="0"/>
                <a:cs typeface="Times New Roman" pitchFamily="18" charset="0"/>
              </a:rPr>
              <a:t>flowerofindia</a:t>
            </a:r>
            <a:endParaRPr lang="en-US" sz="28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chemeClr val="tx1"/>
                </a:solidFill>
              </a:rPr>
              <a:pPr/>
              <a:t>20</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dirty="0">
                <a:solidFill>
                  <a:schemeClr val="tx1"/>
                </a:solidFill>
              </a:rPr>
              <a:t>LAKE 2022 </a:t>
            </a:r>
            <a:r>
              <a:rPr lang="en-US" dirty="0"/>
              <a:t>           </a:t>
            </a:r>
          </a:p>
        </p:txBody>
      </p:sp>
    </p:spTree>
    <p:extLst>
      <p:ext uri="{BB962C8B-B14F-4D97-AF65-F5344CB8AC3E}">
        <p14:creationId xmlns:p14="http://schemas.microsoft.com/office/powerpoint/2010/main" val="25456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3893-A069-12C6-4274-4DE4A7908E7D}"/>
              </a:ext>
            </a:extLst>
          </p:cNvPr>
          <p:cNvSpPr>
            <a:spLocks noGrp="1"/>
          </p:cNvSpPr>
          <p:nvPr>
            <p:ph type="title"/>
          </p:nvPr>
        </p:nvSpPr>
        <p:spPr>
          <a:xfrm>
            <a:off x="621668" y="591044"/>
            <a:ext cx="10492894" cy="4845627"/>
          </a:xfrm>
        </p:spPr>
        <p:txBody>
          <a:bodyPr/>
          <a:lstStyle/>
          <a:p>
            <a:r>
              <a:rPr lang="en-GB" dirty="0"/>
              <a:t>                    </a:t>
            </a:r>
            <a:br>
              <a:rPr lang="en-GB" dirty="0"/>
            </a:br>
            <a:br>
              <a:rPr lang="en-GB" dirty="0"/>
            </a:br>
            <a:br>
              <a:rPr lang="en-GB" dirty="0"/>
            </a:br>
            <a:r>
              <a:rPr lang="en-GB" dirty="0"/>
              <a:t>                 </a:t>
            </a:r>
            <a:r>
              <a:rPr lang="en-GB" sz="7200" dirty="0"/>
              <a:t>THANK YOU </a:t>
            </a:r>
            <a:endParaRPr lang="en-US" sz="7200" dirty="0"/>
          </a:p>
        </p:txBody>
      </p:sp>
      <p:sp>
        <p:nvSpPr>
          <p:cNvPr id="3" name="Content Placeholder 2">
            <a:extLst>
              <a:ext uri="{FF2B5EF4-FFF2-40B4-BE49-F238E27FC236}">
                <a16:creationId xmlns:a16="http://schemas.microsoft.com/office/drawing/2014/main" id="{E8C45BB3-E9B7-84EF-E8A7-CC67A7CD6A0C}"/>
              </a:ext>
            </a:extLst>
          </p:cNvPr>
          <p:cNvSpPr>
            <a:spLocks noGrp="1"/>
          </p:cNvSpPr>
          <p:nvPr>
            <p:ph idx="1"/>
          </p:nvPr>
        </p:nvSpPr>
        <p:spPr>
          <a:xfrm flipH="1">
            <a:off x="-324047" y="2160588"/>
            <a:ext cx="45719" cy="10030175"/>
          </a:xfrm>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chemeClr val="tx1"/>
                </a:solidFill>
              </a:rPr>
              <a:pPr/>
              <a:t>21</a:t>
            </a:fld>
            <a:endParaRPr lang="en-US" dirty="0">
              <a:solidFill>
                <a:schemeClr val="tx1"/>
              </a:solidFill>
            </a:endParaRPr>
          </a:p>
        </p:txBody>
      </p:sp>
      <p:sp>
        <p:nvSpPr>
          <p:cNvPr id="5" name="Footer Placeholder 4"/>
          <p:cNvSpPr>
            <a:spLocks noGrp="1"/>
          </p:cNvSpPr>
          <p:nvPr>
            <p:ph type="ftr" sz="quarter" idx="11"/>
          </p:nvPr>
        </p:nvSpPr>
        <p:spPr>
          <a:xfrm>
            <a:off x="533400" y="6019800"/>
            <a:ext cx="6297612" cy="365125"/>
          </a:xfrm>
        </p:spPr>
        <p:txBody>
          <a:bodyPr/>
          <a:lstStyle/>
          <a:p>
            <a:r>
              <a:rPr lang="en-US" dirty="0">
                <a:solidFill>
                  <a:schemeClr val="tx1"/>
                </a:solidFill>
              </a:rPr>
              <a:t>LAKE 2022            </a:t>
            </a:r>
          </a:p>
        </p:txBody>
      </p:sp>
    </p:spTree>
    <p:extLst>
      <p:ext uri="{BB962C8B-B14F-4D97-AF65-F5344CB8AC3E}">
        <p14:creationId xmlns:p14="http://schemas.microsoft.com/office/powerpoint/2010/main" val="355836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7F26-481F-BE21-E494-4DC9FF279272}"/>
              </a:ext>
            </a:extLst>
          </p:cNvPr>
          <p:cNvSpPr>
            <a:spLocks noGrp="1"/>
          </p:cNvSpPr>
          <p:nvPr>
            <p:ph type="title"/>
          </p:nvPr>
        </p:nvSpPr>
        <p:spPr>
          <a:xfrm>
            <a:off x="3145176" y="244476"/>
            <a:ext cx="8596668" cy="763485"/>
          </a:xfrm>
        </p:spPr>
        <p:txBody>
          <a:bodyPr/>
          <a:lstStyle/>
          <a:p>
            <a:r>
              <a:rPr lang="en-GB" b="1">
                <a:solidFill>
                  <a:schemeClr val="tx1"/>
                </a:solidFill>
                <a:latin typeface="Times New Roman" panose="02020603050405020304" pitchFamily="18" charset="0"/>
                <a:cs typeface="Times New Roman" panose="02020603050405020304" pitchFamily="18" charset="0"/>
              </a:rPr>
              <a:t>OBJECTIVES</a:t>
            </a:r>
            <a:endParaRPr lang="en-US" b="1">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BA3EDC-C91A-264E-52B0-779095041DCC}"/>
              </a:ext>
            </a:extLst>
          </p:cNvPr>
          <p:cNvSpPr>
            <a:spLocks noGrp="1"/>
          </p:cNvSpPr>
          <p:nvPr>
            <p:ph idx="1"/>
          </p:nvPr>
        </p:nvSpPr>
        <p:spPr>
          <a:xfrm>
            <a:off x="677334" y="1373085"/>
            <a:ext cx="8596668" cy="4668278"/>
          </a:xfrm>
        </p:spPr>
        <p:txBody>
          <a:bodyPr/>
          <a:lstStyle/>
          <a:p>
            <a:r>
              <a:rPr lang="en-GB" dirty="0">
                <a:solidFill>
                  <a:schemeClr val="tx1"/>
                </a:solidFill>
                <a:latin typeface="Times New Roman" panose="02020603050405020304" pitchFamily="18" charset="0"/>
                <a:cs typeface="Times New Roman" panose="02020603050405020304" pitchFamily="18" charset="0"/>
              </a:rPr>
              <a:t>To study the diversity in Ecosystem of  </a:t>
            </a:r>
            <a:r>
              <a:rPr lang="en-GB" dirty="0" err="1">
                <a:solidFill>
                  <a:schemeClr val="tx1"/>
                </a:solidFill>
                <a:latin typeface="Times New Roman" panose="02020603050405020304" pitchFamily="18" charset="0"/>
                <a:cs typeface="Times New Roman" panose="02020603050405020304" pitchFamily="18" charset="0"/>
              </a:rPr>
              <a:t>Venkatadri</a:t>
            </a:r>
            <a:r>
              <a:rPr lang="en-GB" dirty="0">
                <a:solidFill>
                  <a:schemeClr val="tx1"/>
                </a:solidFill>
                <a:latin typeface="Times New Roman" panose="02020603050405020304" pitchFamily="18" charset="0"/>
                <a:cs typeface="Times New Roman" panose="02020603050405020304" pitchFamily="18" charset="0"/>
              </a:rPr>
              <a:t> lake  .</a:t>
            </a:r>
          </a:p>
          <a:p>
            <a:r>
              <a:rPr lang="en-GB" dirty="0">
                <a:solidFill>
                  <a:schemeClr val="tx1"/>
                </a:solidFill>
                <a:latin typeface="Times New Roman" panose="02020603050405020304" pitchFamily="18" charset="0"/>
                <a:cs typeface="Times New Roman" panose="02020603050405020304" pitchFamily="18" charset="0"/>
              </a:rPr>
              <a:t>To analyse  birds present in the lake and to study the features and habitat of birds</a:t>
            </a:r>
          </a:p>
          <a:p>
            <a:r>
              <a:rPr lang="en-GB" dirty="0">
                <a:solidFill>
                  <a:schemeClr val="tx1"/>
                </a:solidFill>
                <a:latin typeface="Times New Roman" panose="02020603050405020304" pitchFamily="18" charset="0"/>
                <a:cs typeface="Times New Roman" panose="02020603050405020304" pitchFamily="18" charset="0"/>
              </a:rPr>
              <a:t> To analyse plants growing in the lake </a:t>
            </a:r>
          </a:p>
          <a:p>
            <a:r>
              <a:rPr lang="en-GB" dirty="0">
                <a:solidFill>
                  <a:schemeClr val="tx1"/>
                </a:solidFill>
                <a:latin typeface="Times New Roman" panose="02020603050405020304" pitchFamily="18" charset="0"/>
                <a:cs typeface="Times New Roman" panose="02020603050405020304" pitchFamily="18" charset="0"/>
              </a:rPr>
              <a:t> To analyse the changes in </a:t>
            </a:r>
            <a:r>
              <a:rPr lang="en-GB" dirty="0" err="1">
                <a:solidFill>
                  <a:schemeClr val="tx1"/>
                </a:solidFill>
                <a:latin typeface="Times New Roman" panose="02020603050405020304" pitchFamily="18" charset="0"/>
                <a:cs typeface="Times New Roman" panose="02020603050405020304" pitchFamily="18" charset="0"/>
              </a:rPr>
              <a:t>venkatadri</a:t>
            </a:r>
            <a:r>
              <a:rPr lang="en-GB" dirty="0">
                <a:solidFill>
                  <a:schemeClr val="tx1"/>
                </a:solidFill>
                <a:latin typeface="Times New Roman" panose="02020603050405020304" pitchFamily="18" charset="0"/>
                <a:cs typeface="Times New Roman" panose="02020603050405020304" pitchFamily="18" charset="0"/>
              </a:rPr>
              <a:t> lake </a:t>
            </a:r>
            <a:br>
              <a:rPr lang="en-GB" dirty="0">
                <a:solidFill>
                  <a:schemeClr val="tx1"/>
                </a:solidFill>
                <a:latin typeface="Times New Roman" panose="02020603050405020304" pitchFamily="18" charset="0"/>
                <a:cs typeface="Times New Roman" panose="02020603050405020304" pitchFamily="18" charset="0"/>
              </a:rPr>
            </a:br>
            <a:r>
              <a:rPr lang="en-GB" dirty="0">
                <a:solidFill>
                  <a:schemeClr val="tx1"/>
                </a:solidFill>
                <a:latin typeface="Times New Roman" panose="02020603050405020304" pitchFamily="18" charset="0"/>
                <a:cs typeface="Times New Roman" panose="02020603050405020304" pitchFamily="18" charset="0"/>
              </a:rPr>
              <a:t> </a:t>
            </a:r>
            <a:br>
              <a:rPr lang="en-GB" dirty="0"/>
            </a:br>
            <a:r>
              <a:rPr lang="en-GB" dirty="0"/>
              <a:t> </a:t>
            </a:r>
            <a:br>
              <a:rPr lang="en-GB" dirty="0"/>
            </a:br>
            <a:br>
              <a:rPr lang="en-GB" dirty="0"/>
            </a:br>
            <a:br>
              <a:rPr lang="en-GB" dirty="0"/>
            </a:br>
            <a:br>
              <a:rPr lang="en-GB" dirty="0"/>
            </a:b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chemeClr val="tx1"/>
                </a:solidFill>
              </a:rPr>
              <a:pPr/>
              <a:t>3</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199367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F52A-81D3-E60E-9C86-1180521779C9}"/>
              </a:ext>
            </a:extLst>
          </p:cNvPr>
          <p:cNvSpPr>
            <a:spLocks noGrp="1"/>
          </p:cNvSpPr>
          <p:nvPr>
            <p:ph type="title"/>
          </p:nvPr>
        </p:nvSpPr>
        <p:spPr>
          <a:xfrm>
            <a:off x="584558" y="609599"/>
            <a:ext cx="8596668" cy="5317093"/>
          </a:xfrm>
        </p:spPr>
        <p:txBody>
          <a:bodyPr/>
          <a:lstStyle/>
          <a:p>
            <a:r>
              <a:rPr lang="en-GB" b="1">
                <a:solidFill>
                  <a:schemeClr val="tx1"/>
                </a:solidFill>
                <a:latin typeface="Palatino Linotype" panose="02040502050505030304" pitchFamily="18" charset="0"/>
              </a:rPr>
              <a:t>MATERIALS AND METHODS</a:t>
            </a:r>
            <a:endParaRPr lang="en-US" b="1">
              <a:solidFill>
                <a:schemeClr val="tx1"/>
              </a:solidFill>
              <a:latin typeface="Palatino Linotype" panose="02040502050505030304" pitchFamily="18" charset="0"/>
            </a:endParaRPr>
          </a:p>
        </p:txBody>
      </p:sp>
      <p:sp>
        <p:nvSpPr>
          <p:cNvPr id="3" name="Content Placeholder 2">
            <a:extLst>
              <a:ext uri="{FF2B5EF4-FFF2-40B4-BE49-F238E27FC236}">
                <a16:creationId xmlns:a16="http://schemas.microsoft.com/office/drawing/2014/main" id="{BB61677C-6EA6-DB13-AA04-C4358248412D}"/>
              </a:ext>
            </a:extLst>
          </p:cNvPr>
          <p:cNvSpPr>
            <a:spLocks noGrp="1"/>
          </p:cNvSpPr>
          <p:nvPr>
            <p:ph idx="1"/>
          </p:nvPr>
        </p:nvSpPr>
        <p:spPr>
          <a:xfrm>
            <a:off x="695889" y="1232890"/>
            <a:ext cx="8596668" cy="5317094"/>
          </a:xfrm>
        </p:spPr>
        <p:txBody>
          <a:bodyPr>
            <a:noAutofit/>
          </a:bodyPr>
          <a:lstStyle/>
          <a:p>
            <a:pPr marL="0" indent="0">
              <a:buNone/>
            </a:pPr>
            <a:r>
              <a:rPr lang="en-GB" sz="2000" b="1" dirty="0">
                <a:solidFill>
                  <a:schemeClr val="tx1"/>
                </a:solidFill>
                <a:latin typeface="Palatino Linotype" panose="02040502050505030304" pitchFamily="18" charset="0"/>
              </a:rPr>
              <a:t>                              MATERIALS </a:t>
            </a:r>
          </a:p>
          <a:p>
            <a:pPr marL="0" indent="0">
              <a:buNone/>
            </a:pPr>
            <a:r>
              <a:rPr lang="en-GB" sz="2000" b="1" dirty="0">
                <a:solidFill>
                  <a:schemeClr val="tx1"/>
                </a:solidFill>
                <a:latin typeface="Palatino Linotype" panose="02040502050505030304" pitchFamily="18" charset="0"/>
              </a:rPr>
              <a:t>      </a:t>
            </a:r>
            <a:r>
              <a:rPr lang="en-GB" sz="2000" dirty="0">
                <a:solidFill>
                  <a:schemeClr val="tx1"/>
                </a:solidFill>
                <a:latin typeface="Times New Roman" panose="02020603050405020304" pitchFamily="18" charset="0"/>
                <a:cs typeface="Times New Roman" panose="02020603050405020304" pitchFamily="18" charset="0"/>
              </a:rPr>
              <a:t>Materials used for this project was phone to capture the images of birds and plants </a:t>
            </a:r>
          </a:p>
          <a:p>
            <a:r>
              <a:rPr lang="en-GB" sz="2000" dirty="0">
                <a:solidFill>
                  <a:schemeClr val="tx1"/>
                </a:solidFill>
                <a:latin typeface="Times New Roman" panose="02020603050405020304" pitchFamily="18" charset="0"/>
                <a:cs typeface="Times New Roman" panose="02020603050405020304" pitchFamily="18" charset="0"/>
              </a:rPr>
              <a:t>We used phone to search all the requirements </a:t>
            </a:r>
          </a:p>
          <a:p>
            <a:pPr marL="0" indent="0">
              <a:buNone/>
            </a:pPr>
            <a:r>
              <a:rPr lang="en-GB" sz="2000" dirty="0">
                <a:solidFill>
                  <a:schemeClr val="tx1"/>
                </a:solidFill>
                <a:latin typeface="Times New Roman" panose="02020603050405020304" pitchFamily="18" charset="0"/>
                <a:cs typeface="Times New Roman" panose="02020603050405020304" pitchFamily="18" charset="0"/>
              </a:rPr>
              <a:t>                              </a:t>
            </a:r>
            <a:r>
              <a:rPr lang="en-GB" sz="2000" b="1" dirty="0">
                <a:solidFill>
                  <a:schemeClr val="tx1"/>
                </a:solidFill>
                <a:latin typeface="Times New Roman" panose="02020603050405020304" pitchFamily="18" charset="0"/>
                <a:cs typeface="Times New Roman" panose="02020603050405020304" pitchFamily="18" charset="0"/>
              </a:rPr>
              <a:t>METHODS</a:t>
            </a:r>
            <a:r>
              <a:rPr lang="en-GB" sz="2000" dirty="0">
                <a:solidFill>
                  <a:schemeClr val="tx1"/>
                </a:solidFill>
                <a:latin typeface="Times New Roman" panose="02020603050405020304" pitchFamily="18" charset="0"/>
                <a:cs typeface="Times New Roman" panose="02020603050405020304" pitchFamily="18" charset="0"/>
              </a:rPr>
              <a:t> </a:t>
            </a:r>
          </a:p>
          <a:p>
            <a:r>
              <a:rPr lang="en-GB" sz="2000" dirty="0">
                <a:solidFill>
                  <a:schemeClr val="tx1"/>
                </a:solidFill>
                <a:latin typeface="Times New Roman" panose="02020603050405020304" pitchFamily="18" charset="0"/>
                <a:cs typeface="Times New Roman" panose="02020603050405020304" pitchFamily="18" charset="0"/>
              </a:rPr>
              <a:t>We used to go daily early in the morning around 7am to 8am we used find plenty of birds repeatedly daily sometimes we used to see new species than regular then we used to note click photographs and note down the features of birds </a:t>
            </a:r>
          </a:p>
          <a:p>
            <a:r>
              <a:rPr lang="en-GB" sz="2000" dirty="0">
                <a:solidFill>
                  <a:schemeClr val="tx1"/>
                </a:solidFill>
                <a:latin typeface="Times New Roman" panose="02020603050405020304" pitchFamily="18" charset="0"/>
                <a:cs typeface="Times New Roman" panose="02020603050405020304" pitchFamily="18" charset="0"/>
              </a:rPr>
              <a:t>We used to get bad smell then we got to know about the direct underground connection there then we raised a complain and we gave awareness to BBMP People to work on it </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702825CA-3EFF-1DC0-F4FB-57CF13C43103}"/>
              </a:ext>
            </a:extLst>
          </p:cNvPr>
          <p:cNvPicPr>
            <a:picLocks noChangeAspect="1"/>
          </p:cNvPicPr>
          <p:nvPr/>
        </p:nvPicPr>
        <p:blipFill>
          <a:blip r:embed="rId2"/>
          <a:stretch>
            <a:fillRect/>
          </a:stretch>
        </p:blipFill>
        <p:spPr>
          <a:xfrm>
            <a:off x="8962603" y="0"/>
            <a:ext cx="2222109" cy="2039111"/>
          </a:xfrm>
          <a:prstGeom prst="ellipse">
            <a:avLst/>
          </a:prstGeom>
          <a:ln>
            <a:noFill/>
          </a:ln>
          <a:effectLst>
            <a:softEdge rad="112500"/>
          </a:effectLst>
        </p:spPr>
      </p:pic>
      <p:pic>
        <p:nvPicPr>
          <p:cNvPr id="5" name="Picture 5">
            <a:extLst>
              <a:ext uri="{FF2B5EF4-FFF2-40B4-BE49-F238E27FC236}">
                <a16:creationId xmlns:a16="http://schemas.microsoft.com/office/drawing/2014/main" id="{303FDCBC-2458-8913-9525-6280C85E5B20}"/>
              </a:ext>
            </a:extLst>
          </p:cNvPr>
          <p:cNvPicPr>
            <a:picLocks noChangeAspect="1"/>
          </p:cNvPicPr>
          <p:nvPr/>
        </p:nvPicPr>
        <p:blipFill>
          <a:blip r:embed="rId3"/>
          <a:stretch>
            <a:fillRect/>
          </a:stretch>
        </p:blipFill>
        <p:spPr>
          <a:xfrm>
            <a:off x="10073657" y="1851025"/>
            <a:ext cx="1719336" cy="3073726"/>
          </a:xfrm>
          <a:prstGeom prst="ellipse">
            <a:avLst/>
          </a:prstGeom>
          <a:ln>
            <a:noFill/>
          </a:ln>
          <a:effectLst>
            <a:softEdge rad="112500"/>
          </a:effectLst>
        </p:spPr>
      </p:pic>
      <p:sp>
        <p:nvSpPr>
          <p:cNvPr id="6" name="Slide Number Placeholder 5"/>
          <p:cNvSpPr>
            <a:spLocks noGrp="1"/>
          </p:cNvSpPr>
          <p:nvPr>
            <p:ph type="sldNum" sz="quarter" idx="12"/>
          </p:nvPr>
        </p:nvSpPr>
        <p:spPr/>
        <p:txBody>
          <a:bodyPr/>
          <a:lstStyle/>
          <a:p>
            <a:fld id="{D57F1E4F-1CFF-5643-939E-217C01CDF565}" type="slidenum">
              <a:rPr lang="en-US" smtClean="0">
                <a:solidFill>
                  <a:schemeClr val="tx1"/>
                </a:solidFill>
              </a:rPr>
              <a:pPr/>
              <a:t>4</a:t>
            </a:fld>
            <a:endParaRPr lang="en-US" dirty="0">
              <a:solidFill>
                <a:schemeClr val="tx1"/>
              </a:solidFill>
            </a:endParaRPr>
          </a:p>
        </p:txBody>
      </p:sp>
      <p:sp>
        <p:nvSpPr>
          <p:cNvPr id="7" name="Footer Placeholder 6"/>
          <p:cNvSpPr>
            <a:spLocks noGrp="1"/>
          </p:cNvSpPr>
          <p:nvPr>
            <p:ph type="ftr" sz="quarter" idx="11"/>
          </p:nvPr>
        </p:nvSpPr>
        <p:spPr/>
        <p:txBody>
          <a:bodyPr/>
          <a:lstStyle/>
          <a:p>
            <a:r>
              <a:rPr lang="en-US">
                <a:solidFill>
                  <a:schemeClr val="tx1">
                    <a:lumMod val="95000"/>
                    <a:lumOff val="5000"/>
                  </a:schemeClr>
                </a:solidFill>
              </a:rPr>
              <a:t>LAKE 2022            </a:t>
            </a:r>
            <a:endParaRPr lang="en-US" dirty="0">
              <a:solidFill>
                <a:schemeClr val="tx1">
                  <a:lumMod val="95000"/>
                  <a:lumOff val="5000"/>
                </a:schemeClr>
              </a:solidFill>
            </a:endParaRPr>
          </a:p>
        </p:txBody>
      </p:sp>
    </p:spTree>
    <p:extLst>
      <p:ext uri="{BB962C8B-B14F-4D97-AF65-F5344CB8AC3E}">
        <p14:creationId xmlns:p14="http://schemas.microsoft.com/office/powerpoint/2010/main" val="332755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09CD-B873-FFA4-DA3C-2FD55F35EBDA}"/>
              </a:ext>
            </a:extLst>
          </p:cNvPr>
          <p:cNvSpPr>
            <a:spLocks noGrp="1"/>
          </p:cNvSpPr>
          <p:nvPr>
            <p:ph type="title"/>
          </p:nvPr>
        </p:nvSpPr>
        <p:spPr>
          <a:xfrm>
            <a:off x="677334" y="609599"/>
            <a:ext cx="8596668" cy="5587835"/>
          </a:xfrm>
        </p:spPr>
        <p:txBody>
          <a:bodyPr/>
          <a:lstStyle/>
          <a:p>
            <a:r>
              <a:rPr lang="en-GB" b="1">
                <a:solidFill>
                  <a:schemeClr val="tx1"/>
                </a:solidFill>
                <a:latin typeface="Palatino Linotype" panose="02040502050505030304" pitchFamily="18" charset="0"/>
              </a:rPr>
              <a:t>MAPPING OF VENKATADRI LAKE</a:t>
            </a:r>
            <a:br>
              <a:rPr lang="en-GB" b="1">
                <a:latin typeface="Palatino Linotype" panose="02040502050505030304" pitchFamily="18" charset="0"/>
              </a:rPr>
            </a:br>
            <a:r>
              <a:rPr lang="en-GB" sz="1000">
                <a:solidFill>
                  <a:schemeClr val="tx1"/>
                </a:solidFill>
              </a:rPr>
              <a:t>longitude : 12'52’42 M</a:t>
            </a:r>
            <a:br>
              <a:rPr lang="en-GB" sz="1000">
                <a:solidFill>
                  <a:schemeClr val="tx1"/>
                </a:solidFill>
              </a:rPr>
            </a:br>
            <a:r>
              <a:rPr lang="en-GB" sz="1000">
                <a:solidFill>
                  <a:schemeClr val="tx1"/>
                </a:solidFill>
              </a:rPr>
              <a:t>latitude : 77°39’40” E </a:t>
            </a:r>
            <a:endParaRPr lang="en-US"/>
          </a:p>
        </p:txBody>
      </p:sp>
      <p:pic>
        <p:nvPicPr>
          <p:cNvPr id="3" name="Picture 3">
            <a:extLst>
              <a:ext uri="{FF2B5EF4-FFF2-40B4-BE49-F238E27FC236}">
                <a16:creationId xmlns:a16="http://schemas.microsoft.com/office/drawing/2014/main" id="{371D3350-992F-7CF4-E58D-44699319FDAF}"/>
              </a:ext>
            </a:extLst>
          </p:cNvPr>
          <p:cNvPicPr>
            <a:picLocks noGrp="1" noChangeAspect="1"/>
          </p:cNvPicPr>
          <p:nvPr>
            <p:ph idx="1"/>
          </p:nvPr>
        </p:nvPicPr>
        <p:blipFill>
          <a:blip r:embed="rId2"/>
          <a:stretch>
            <a:fillRect/>
          </a:stretch>
        </p:blipFill>
        <p:spPr>
          <a:xfrm>
            <a:off x="677334" y="1781300"/>
            <a:ext cx="10084679" cy="4260726"/>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3"/>
          <p:cNvSpPr>
            <a:spLocks noGrp="1"/>
          </p:cNvSpPr>
          <p:nvPr>
            <p:ph type="sldNum" sz="quarter" idx="12"/>
          </p:nvPr>
        </p:nvSpPr>
        <p:spPr/>
        <p:txBody>
          <a:bodyPr/>
          <a:lstStyle/>
          <a:p>
            <a:endParaRPr lang="en-US" dirty="0">
              <a:solidFill>
                <a:schemeClr val="tx1"/>
              </a:solidFill>
            </a:endParaRPr>
          </a:p>
          <a:p>
            <a:fld id="{D57F1E4F-1CFF-5643-939E-217C01CDF565}" type="slidenum">
              <a:rPr lang="en-US" smtClean="0">
                <a:solidFill>
                  <a:schemeClr val="tx1"/>
                </a:solidFill>
              </a:rPr>
              <a:pPr/>
              <a:t>5</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80316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0068-E8AA-0E2B-F8E9-544CAB52A9CF}"/>
              </a:ext>
            </a:extLst>
          </p:cNvPr>
          <p:cNvSpPr>
            <a:spLocks noGrp="1"/>
          </p:cNvSpPr>
          <p:nvPr>
            <p:ph type="title"/>
          </p:nvPr>
        </p:nvSpPr>
        <p:spPr>
          <a:xfrm>
            <a:off x="650120" y="417700"/>
            <a:ext cx="8596668" cy="1187324"/>
          </a:xfrm>
        </p:spPr>
        <p:txBody>
          <a:bodyPr>
            <a:noAutofit/>
          </a:bodyPr>
          <a:lstStyle/>
          <a:p>
            <a:r>
              <a:rPr lang="en-GB" sz="4000" b="1">
                <a:solidFill>
                  <a:schemeClr val="tx1"/>
                </a:solidFill>
                <a:latin typeface="Times New Roman" panose="02020603050405020304" pitchFamily="18" charset="0"/>
                <a:cs typeface="Times New Roman" panose="02020603050405020304" pitchFamily="18" charset="0"/>
              </a:rPr>
              <a:t>             BIRD ANALYSIS </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19CC4F5-6246-C8B0-9183-E604F004C06D}"/>
              </a:ext>
            </a:extLst>
          </p:cNvPr>
          <p:cNvSpPr>
            <a:spLocks noGrp="1"/>
          </p:cNvSpPr>
          <p:nvPr>
            <p:ph idx="1"/>
          </p:nvPr>
        </p:nvSpPr>
        <p:spPr>
          <a:xfrm>
            <a:off x="677334" y="1744188"/>
            <a:ext cx="8596668" cy="4705389"/>
          </a:xfrm>
        </p:spPr>
        <p:txBody>
          <a:bodyPr/>
          <a:lstStyle/>
          <a:p>
            <a:pPr marL="0" indent="0">
              <a:buNone/>
            </a:pPr>
            <a:r>
              <a:rPr lang="en-GB" dirty="0">
                <a:solidFill>
                  <a:schemeClr val="tx1">
                    <a:lumMod val="95000"/>
                    <a:lumOff val="5000"/>
                  </a:schemeClr>
                </a:solidFill>
                <a:latin typeface="Times New Roman" pitchFamily="18" charset="0"/>
                <a:cs typeface="Times New Roman" pitchFamily="18" charset="0"/>
              </a:rPr>
              <a:t>We have identified a birds by their structure, beak, feathers, wings etc . We have identified </a:t>
            </a:r>
            <a:r>
              <a:rPr lang="en-GB" dirty="0" err="1">
                <a:solidFill>
                  <a:schemeClr val="tx1">
                    <a:lumMod val="95000"/>
                    <a:lumOff val="5000"/>
                  </a:schemeClr>
                </a:solidFill>
                <a:latin typeface="Times New Roman" pitchFamily="18" charset="0"/>
                <a:cs typeface="Times New Roman" pitchFamily="18" charset="0"/>
              </a:rPr>
              <a:t>Eigh</a:t>
            </a:r>
            <a:r>
              <a:rPr lang="en-GB" dirty="0">
                <a:solidFill>
                  <a:schemeClr val="tx1">
                    <a:lumMod val="95000"/>
                    <a:lumOff val="5000"/>
                  </a:schemeClr>
                </a:solidFill>
                <a:latin typeface="Times New Roman" pitchFamily="18" charset="0"/>
                <a:cs typeface="Times New Roman" pitchFamily="18" charset="0"/>
              </a:rPr>
              <a:t> different breeds in </a:t>
            </a:r>
            <a:r>
              <a:rPr lang="en-GB" dirty="0" err="1">
                <a:solidFill>
                  <a:schemeClr val="tx1">
                    <a:lumMod val="95000"/>
                    <a:lumOff val="5000"/>
                  </a:schemeClr>
                </a:solidFill>
                <a:latin typeface="Times New Roman" pitchFamily="18" charset="0"/>
                <a:cs typeface="Times New Roman" pitchFamily="18" charset="0"/>
              </a:rPr>
              <a:t>venkatadri</a:t>
            </a:r>
            <a:r>
              <a:rPr lang="en-GB" dirty="0">
                <a:solidFill>
                  <a:schemeClr val="tx1">
                    <a:lumMod val="95000"/>
                    <a:lumOff val="5000"/>
                  </a:schemeClr>
                </a:solidFill>
                <a:latin typeface="Times New Roman" pitchFamily="18" charset="0"/>
                <a:cs typeface="Times New Roman" pitchFamily="18" charset="0"/>
              </a:rPr>
              <a:t> lake </a:t>
            </a:r>
          </a:p>
          <a:p>
            <a:pPr marL="0" indent="0">
              <a:buNone/>
            </a:pPr>
            <a:r>
              <a:rPr lang="en-GB" dirty="0">
                <a:solidFill>
                  <a:schemeClr val="tx1">
                    <a:lumMod val="95000"/>
                    <a:lumOff val="5000"/>
                  </a:schemeClr>
                </a:solidFill>
                <a:latin typeface="Times New Roman" pitchFamily="18" charset="0"/>
                <a:cs typeface="Times New Roman" pitchFamily="18" charset="0"/>
              </a:rPr>
              <a:t>The five different birds are :</a:t>
            </a:r>
          </a:p>
          <a:p>
            <a:pPr>
              <a:buFont typeface="+mj-lt"/>
              <a:buAutoNum type="arabicPeriod"/>
            </a:pPr>
            <a:r>
              <a:rPr lang="en-GB" dirty="0">
                <a:solidFill>
                  <a:schemeClr val="tx1">
                    <a:lumMod val="95000"/>
                    <a:lumOff val="5000"/>
                  </a:schemeClr>
                </a:solidFill>
                <a:latin typeface="Times New Roman" pitchFamily="18" charset="0"/>
                <a:cs typeface="Times New Roman" pitchFamily="18" charset="0"/>
              </a:rPr>
              <a:t>The grey headed </a:t>
            </a:r>
            <a:r>
              <a:rPr lang="en-GB" dirty="0" err="1">
                <a:solidFill>
                  <a:schemeClr val="tx1">
                    <a:lumMod val="95000"/>
                    <a:lumOff val="5000"/>
                  </a:schemeClr>
                </a:solidFill>
                <a:latin typeface="Times New Roman" pitchFamily="18" charset="0"/>
                <a:cs typeface="Times New Roman" pitchFamily="18" charset="0"/>
              </a:rPr>
              <a:t>swamphen</a:t>
            </a:r>
            <a:r>
              <a:rPr lang="en-GB" dirty="0">
                <a:solidFill>
                  <a:schemeClr val="tx1">
                    <a:lumMod val="95000"/>
                    <a:lumOff val="5000"/>
                  </a:schemeClr>
                </a:solidFill>
                <a:latin typeface="Times New Roman" pitchFamily="18" charset="0"/>
                <a:cs typeface="Times New Roman" pitchFamily="18" charset="0"/>
              </a:rPr>
              <a:t> ( </a:t>
            </a:r>
            <a:r>
              <a:rPr lang="en-GB" i="1" dirty="0" err="1">
                <a:solidFill>
                  <a:schemeClr val="tx1">
                    <a:lumMod val="95000"/>
                    <a:lumOff val="5000"/>
                  </a:schemeClr>
                </a:solidFill>
                <a:latin typeface="Times New Roman" pitchFamily="18" charset="0"/>
                <a:cs typeface="Times New Roman" pitchFamily="18" charset="0"/>
              </a:rPr>
              <a:t>Porphyrio</a:t>
            </a:r>
            <a:r>
              <a:rPr lang="en-GB" i="1" dirty="0">
                <a:solidFill>
                  <a:schemeClr val="tx1">
                    <a:lumMod val="95000"/>
                    <a:lumOff val="5000"/>
                  </a:schemeClr>
                </a:solidFill>
                <a:latin typeface="Times New Roman" pitchFamily="18" charset="0"/>
                <a:cs typeface="Times New Roman" pitchFamily="18" charset="0"/>
              </a:rPr>
              <a:t> </a:t>
            </a:r>
            <a:r>
              <a:rPr lang="en-GB" i="1" dirty="0" err="1">
                <a:solidFill>
                  <a:schemeClr val="tx1">
                    <a:lumMod val="95000"/>
                    <a:lumOff val="5000"/>
                  </a:schemeClr>
                </a:solidFill>
                <a:latin typeface="Times New Roman" pitchFamily="18" charset="0"/>
                <a:cs typeface="Times New Roman" pitchFamily="18" charset="0"/>
              </a:rPr>
              <a:t>poliocephales</a:t>
            </a:r>
            <a:r>
              <a:rPr lang="en-GB" dirty="0">
                <a:solidFill>
                  <a:schemeClr val="tx1">
                    <a:lumMod val="95000"/>
                    <a:lumOff val="5000"/>
                  </a:schemeClr>
                </a:solidFill>
                <a:latin typeface="Times New Roman" pitchFamily="18" charset="0"/>
                <a:cs typeface="Times New Roman" pitchFamily="18" charset="0"/>
              </a:rPr>
              <a:t>)</a:t>
            </a:r>
          </a:p>
          <a:p>
            <a:pPr>
              <a:buFont typeface="+mj-lt"/>
              <a:buAutoNum type="arabicPeriod"/>
            </a:pPr>
            <a:r>
              <a:rPr lang="en-GB" dirty="0">
                <a:solidFill>
                  <a:schemeClr val="tx1">
                    <a:lumMod val="95000"/>
                    <a:lumOff val="5000"/>
                  </a:schemeClr>
                </a:solidFill>
                <a:latin typeface="Times New Roman" pitchFamily="18" charset="0"/>
                <a:cs typeface="Times New Roman" pitchFamily="18" charset="0"/>
              </a:rPr>
              <a:t>Indian pond heron ( </a:t>
            </a:r>
            <a:r>
              <a:rPr lang="en-GB" i="1" dirty="0" err="1">
                <a:solidFill>
                  <a:schemeClr val="tx1">
                    <a:lumMod val="95000"/>
                    <a:lumOff val="5000"/>
                  </a:schemeClr>
                </a:solidFill>
                <a:latin typeface="Times New Roman" pitchFamily="18" charset="0"/>
                <a:cs typeface="Times New Roman" pitchFamily="18" charset="0"/>
              </a:rPr>
              <a:t>Ardeola</a:t>
            </a:r>
            <a:r>
              <a:rPr lang="en-GB" i="1" dirty="0">
                <a:solidFill>
                  <a:schemeClr val="tx1">
                    <a:lumMod val="95000"/>
                    <a:lumOff val="5000"/>
                  </a:schemeClr>
                </a:solidFill>
                <a:latin typeface="Times New Roman" pitchFamily="18" charset="0"/>
                <a:cs typeface="Times New Roman" pitchFamily="18" charset="0"/>
              </a:rPr>
              <a:t> </a:t>
            </a:r>
            <a:r>
              <a:rPr lang="en-GB" i="1" dirty="0" err="1">
                <a:solidFill>
                  <a:schemeClr val="tx1">
                    <a:lumMod val="95000"/>
                    <a:lumOff val="5000"/>
                  </a:schemeClr>
                </a:solidFill>
                <a:latin typeface="Times New Roman" pitchFamily="18" charset="0"/>
                <a:cs typeface="Times New Roman" pitchFamily="18" charset="0"/>
              </a:rPr>
              <a:t>Ralloides</a:t>
            </a:r>
            <a:r>
              <a:rPr lang="en-GB" dirty="0">
                <a:solidFill>
                  <a:schemeClr val="tx1">
                    <a:lumMod val="95000"/>
                    <a:lumOff val="5000"/>
                  </a:schemeClr>
                </a:solidFill>
                <a:latin typeface="Times New Roman" pitchFamily="18" charset="0"/>
                <a:cs typeface="Times New Roman" pitchFamily="18" charset="0"/>
              </a:rPr>
              <a:t>)</a:t>
            </a:r>
          </a:p>
          <a:p>
            <a:pPr>
              <a:buFont typeface="+mj-lt"/>
              <a:buAutoNum type="arabicPeriod"/>
            </a:pPr>
            <a:r>
              <a:rPr lang="en-GB" dirty="0">
                <a:solidFill>
                  <a:schemeClr val="tx1">
                    <a:lumMod val="95000"/>
                    <a:lumOff val="5000"/>
                  </a:schemeClr>
                </a:solidFill>
                <a:latin typeface="Times New Roman" pitchFamily="18" charset="0"/>
                <a:cs typeface="Times New Roman" pitchFamily="18" charset="0"/>
              </a:rPr>
              <a:t>The Eurasian coot ( </a:t>
            </a:r>
            <a:r>
              <a:rPr lang="en-GB" i="1" dirty="0" err="1">
                <a:solidFill>
                  <a:schemeClr val="tx1">
                    <a:lumMod val="95000"/>
                    <a:lumOff val="5000"/>
                  </a:schemeClr>
                </a:solidFill>
                <a:latin typeface="Times New Roman" pitchFamily="18" charset="0"/>
                <a:cs typeface="Times New Roman" pitchFamily="18" charset="0"/>
              </a:rPr>
              <a:t>fuluca</a:t>
            </a:r>
            <a:r>
              <a:rPr lang="en-GB" i="1" dirty="0">
                <a:solidFill>
                  <a:schemeClr val="tx1">
                    <a:lumMod val="95000"/>
                    <a:lumOff val="5000"/>
                  </a:schemeClr>
                </a:solidFill>
                <a:latin typeface="Times New Roman" pitchFamily="18" charset="0"/>
                <a:cs typeface="Times New Roman" pitchFamily="18" charset="0"/>
              </a:rPr>
              <a:t> </a:t>
            </a:r>
            <a:r>
              <a:rPr lang="en-GB" i="1" dirty="0" err="1">
                <a:solidFill>
                  <a:schemeClr val="tx1">
                    <a:lumMod val="95000"/>
                    <a:lumOff val="5000"/>
                  </a:schemeClr>
                </a:solidFill>
                <a:latin typeface="Times New Roman" pitchFamily="18" charset="0"/>
                <a:cs typeface="Times New Roman" pitchFamily="18" charset="0"/>
              </a:rPr>
              <a:t>atra</a:t>
            </a:r>
            <a:r>
              <a:rPr lang="en-GB" dirty="0">
                <a:solidFill>
                  <a:schemeClr val="tx1">
                    <a:lumMod val="95000"/>
                    <a:lumOff val="5000"/>
                  </a:schemeClr>
                </a:solidFill>
                <a:latin typeface="Times New Roman" pitchFamily="18" charset="0"/>
                <a:cs typeface="Times New Roman" pitchFamily="18" charset="0"/>
              </a:rPr>
              <a:t> ) </a:t>
            </a:r>
          </a:p>
          <a:p>
            <a:pPr>
              <a:buFont typeface="+mj-lt"/>
              <a:buAutoNum type="arabicPeriod"/>
            </a:pPr>
            <a:r>
              <a:rPr lang="en-GB" dirty="0">
                <a:solidFill>
                  <a:schemeClr val="tx1">
                    <a:lumMod val="95000"/>
                    <a:lumOff val="5000"/>
                  </a:schemeClr>
                </a:solidFill>
                <a:latin typeface="Times New Roman" pitchFamily="18" charset="0"/>
                <a:cs typeface="Times New Roman" pitchFamily="18" charset="0"/>
              </a:rPr>
              <a:t>Cattle egret ( </a:t>
            </a:r>
            <a:r>
              <a:rPr lang="en-GB" i="1" dirty="0" err="1">
                <a:solidFill>
                  <a:schemeClr val="tx1">
                    <a:lumMod val="95000"/>
                    <a:lumOff val="5000"/>
                  </a:schemeClr>
                </a:solidFill>
                <a:latin typeface="Times New Roman" pitchFamily="18" charset="0"/>
                <a:cs typeface="Times New Roman" pitchFamily="18" charset="0"/>
              </a:rPr>
              <a:t>Bublucus</a:t>
            </a:r>
            <a:r>
              <a:rPr lang="en-GB" i="1" dirty="0">
                <a:solidFill>
                  <a:schemeClr val="tx1">
                    <a:lumMod val="95000"/>
                    <a:lumOff val="5000"/>
                  </a:schemeClr>
                </a:solidFill>
                <a:latin typeface="Times New Roman" pitchFamily="18" charset="0"/>
                <a:cs typeface="Times New Roman" pitchFamily="18" charset="0"/>
              </a:rPr>
              <a:t> ibis </a:t>
            </a:r>
            <a:r>
              <a:rPr lang="en-GB" dirty="0">
                <a:solidFill>
                  <a:schemeClr val="tx1">
                    <a:lumMod val="95000"/>
                    <a:lumOff val="5000"/>
                  </a:schemeClr>
                </a:solidFill>
                <a:latin typeface="Times New Roman" pitchFamily="18" charset="0"/>
                <a:cs typeface="Times New Roman" pitchFamily="18" charset="0"/>
              </a:rPr>
              <a:t>)</a:t>
            </a:r>
          </a:p>
          <a:p>
            <a:pPr>
              <a:buFont typeface="+mj-lt"/>
              <a:buAutoNum type="arabicPeriod"/>
            </a:pPr>
            <a:r>
              <a:rPr lang="en-GB" dirty="0">
                <a:solidFill>
                  <a:schemeClr val="tx1">
                    <a:lumMod val="95000"/>
                    <a:lumOff val="5000"/>
                  </a:schemeClr>
                </a:solidFill>
                <a:latin typeface="Times New Roman" pitchFamily="18" charset="0"/>
                <a:cs typeface="Times New Roman" pitchFamily="18" charset="0"/>
              </a:rPr>
              <a:t>Green sandpaper ( </a:t>
            </a:r>
            <a:r>
              <a:rPr lang="en-GB" i="1" dirty="0" err="1">
                <a:solidFill>
                  <a:schemeClr val="tx1">
                    <a:lumMod val="95000"/>
                    <a:lumOff val="5000"/>
                  </a:schemeClr>
                </a:solidFill>
                <a:latin typeface="Times New Roman" pitchFamily="18" charset="0"/>
                <a:cs typeface="Times New Roman" pitchFamily="18" charset="0"/>
              </a:rPr>
              <a:t>Tringa</a:t>
            </a:r>
            <a:r>
              <a:rPr lang="en-GB" i="1" dirty="0">
                <a:solidFill>
                  <a:schemeClr val="tx1">
                    <a:lumMod val="95000"/>
                    <a:lumOff val="5000"/>
                  </a:schemeClr>
                </a:solidFill>
                <a:latin typeface="Times New Roman" pitchFamily="18" charset="0"/>
                <a:cs typeface="Times New Roman" pitchFamily="18" charset="0"/>
              </a:rPr>
              <a:t> </a:t>
            </a:r>
            <a:r>
              <a:rPr lang="en-GB" i="1" dirty="0" err="1">
                <a:solidFill>
                  <a:schemeClr val="tx1">
                    <a:lumMod val="95000"/>
                    <a:lumOff val="5000"/>
                  </a:schemeClr>
                </a:solidFill>
                <a:latin typeface="Times New Roman" pitchFamily="18" charset="0"/>
                <a:cs typeface="Times New Roman" pitchFamily="18" charset="0"/>
              </a:rPr>
              <a:t>ochropus</a:t>
            </a:r>
            <a:r>
              <a:rPr lang="en-GB" dirty="0">
                <a:solidFill>
                  <a:schemeClr val="tx1">
                    <a:lumMod val="95000"/>
                    <a:lumOff val="5000"/>
                  </a:schemeClr>
                </a:solidFill>
                <a:latin typeface="Times New Roman" pitchFamily="18" charset="0"/>
                <a:cs typeface="Times New Roman" pitchFamily="18" charset="0"/>
              </a:rPr>
              <a:t>)</a:t>
            </a:r>
            <a:endParaRPr lang="en-GB" i="1" dirty="0">
              <a:solidFill>
                <a:schemeClr val="tx1">
                  <a:lumMod val="95000"/>
                  <a:lumOff val="5000"/>
                </a:schemeClr>
              </a:solidFill>
              <a:latin typeface="Times New Roman" pitchFamily="18" charset="0"/>
              <a:cs typeface="Times New Roman" pitchFamily="18" charset="0"/>
            </a:endParaRPr>
          </a:p>
          <a:p>
            <a:pPr>
              <a:buFont typeface="+mj-lt"/>
              <a:buAutoNum type="arabicPeriod"/>
            </a:pPr>
            <a:r>
              <a:rPr lang="en-GB" dirty="0">
                <a:solidFill>
                  <a:schemeClr val="tx1">
                    <a:lumMod val="95000"/>
                    <a:lumOff val="5000"/>
                  </a:schemeClr>
                </a:solidFill>
                <a:latin typeface="Times New Roman" pitchFamily="18" charset="0"/>
                <a:cs typeface="Times New Roman" pitchFamily="18" charset="0"/>
              </a:rPr>
              <a:t>Red </a:t>
            </a:r>
            <a:r>
              <a:rPr lang="en-GB" err="1">
                <a:solidFill>
                  <a:schemeClr val="tx1">
                    <a:lumMod val="95000"/>
                    <a:lumOff val="5000"/>
                  </a:schemeClr>
                </a:solidFill>
                <a:latin typeface="Times New Roman" pitchFamily="18" charset="0"/>
                <a:cs typeface="Times New Roman" pitchFamily="18" charset="0"/>
              </a:rPr>
              <a:t>wattled</a:t>
            </a:r>
            <a:r>
              <a:rPr lang="en-GB">
                <a:solidFill>
                  <a:schemeClr val="tx1">
                    <a:lumMod val="95000"/>
                    <a:lumOff val="5000"/>
                  </a:schemeClr>
                </a:solidFill>
                <a:latin typeface="Times New Roman" pitchFamily="18" charset="0"/>
                <a:cs typeface="Times New Roman" pitchFamily="18" charset="0"/>
              </a:rPr>
              <a:t> lapwing  </a:t>
            </a:r>
            <a:r>
              <a:rPr lang="en-GB" dirty="0">
                <a:solidFill>
                  <a:schemeClr val="tx1">
                    <a:lumMod val="95000"/>
                    <a:lumOff val="5000"/>
                  </a:schemeClr>
                </a:solidFill>
                <a:latin typeface="Times New Roman" pitchFamily="18" charset="0"/>
                <a:cs typeface="Times New Roman" pitchFamily="18" charset="0"/>
              </a:rPr>
              <a:t>(  </a:t>
            </a:r>
            <a:r>
              <a:rPr lang="en-GB" i="1" dirty="0">
                <a:solidFill>
                  <a:schemeClr val="tx1">
                    <a:lumMod val="95000"/>
                    <a:lumOff val="5000"/>
                  </a:schemeClr>
                </a:solidFill>
                <a:latin typeface="Times New Roman" pitchFamily="18" charset="0"/>
                <a:cs typeface="Times New Roman" pitchFamily="18" charset="0"/>
              </a:rPr>
              <a:t>various </a:t>
            </a:r>
            <a:r>
              <a:rPr lang="en-GB" i="1" dirty="0" err="1">
                <a:solidFill>
                  <a:schemeClr val="tx1">
                    <a:lumMod val="95000"/>
                    <a:lumOff val="5000"/>
                  </a:schemeClr>
                </a:solidFill>
                <a:latin typeface="Times New Roman" pitchFamily="18" charset="0"/>
                <a:cs typeface="Times New Roman" pitchFamily="18" charset="0"/>
              </a:rPr>
              <a:t>indicus</a:t>
            </a:r>
            <a:r>
              <a:rPr lang="en-GB" i="1" dirty="0">
                <a:solidFill>
                  <a:schemeClr val="tx1">
                    <a:lumMod val="95000"/>
                    <a:lumOff val="5000"/>
                  </a:schemeClr>
                </a:solidFill>
                <a:latin typeface="Times New Roman" pitchFamily="18" charset="0"/>
                <a:cs typeface="Times New Roman" pitchFamily="18" charset="0"/>
              </a:rPr>
              <a:t>) </a:t>
            </a:r>
            <a:endParaRPr lang="en-GB" dirty="0">
              <a:solidFill>
                <a:schemeClr val="tx1">
                  <a:lumMod val="95000"/>
                  <a:lumOff val="5000"/>
                </a:schemeClr>
              </a:solidFill>
              <a:latin typeface="Times New Roman" pitchFamily="18" charset="0"/>
              <a:cs typeface="Times New Roman" pitchFamily="18" charset="0"/>
            </a:endParaRPr>
          </a:p>
          <a:p>
            <a:pPr>
              <a:buFont typeface="+mj-lt"/>
              <a:buAutoNum type="arabicPeriod"/>
            </a:pPr>
            <a:r>
              <a:rPr lang="en-GB" dirty="0">
                <a:solidFill>
                  <a:schemeClr val="tx1">
                    <a:lumMod val="95000"/>
                    <a:lumOff val="5000"/>
                  </a:schemeClr>
                </a:solidFill>
                <a:latin typeface="Times New Roman" pitchFamily="18" charset="0"/>
                <a:cs typeface="Times New Roman" pitchFamily="18" charset="0"/>
              </a:rPr>
              <a:t>The black headed ibis. ( </a:t>
            </a:r>
            <a:r>
              <a:rPr lang="en-GB" i="1" dirty="0" err="1">
                <a:solidFill>
                  <a:schemeClr val="tx1">
                    <a:lumMod val="95000"/>
                    <a:lumOff val="5000"/>
                  </a:schemeClr>
                </a:solidFill>
                <a:latin typeface="Times New Roman" pitchFamily="18" charset="0"/>
                <a:cs typeface="Times New Roman" pitchFamily="18" charset="0"/>
              </a:rPr>
              <a:t>Threskiorins</a:t>
            </a:r>
            <a:r>
              <a:rPr lang="en-GB" i="1" dirty="0">
                <a:solidFill>
                  <a:schemeClr val="tx1">
                    <a:lumMod val="95000"/>
                    <a:lumOff val="5000"/>
                  </a:schemeClr>
                </a:solidFill>
                <a:latin typeface="Times New Roman" pitchFamily="18" charset="0"/>
                <a:cs typeface="Times New Roman" pitchFamily="18" charset="0"/>
              </a:rPr>
              <a:t> </a:t>
            </a:r>
            <a:r>
              <a:rPr lang="en-GB" i="1" dirty="0" err="1">
                <a:solidFill>
                  <a:schemeClr val="tx1">
                    <a:lumMod val="95000"/>
                    <a:lumOff val="5000"/>
                  </a:schemeClr>
                </a:solidFill>
                <a:latin typeface="Times New Roman" pitchFamily="18" charset="0"/>
                <a:cs typeface="Times New Roman" pitchFamily="18" charset="0"/>
              </a:rPr>
              <a:t>melanocephalus</a:t>
            </a:r>
            <a:r>
              <a:rPr lang="en-GB" i="1" dirty="0">
                <a:solidFill>
                  <a:schemeClr val="tx1">
                    <a:lumMod val="95000"/>
                    <a:lumOff val="5000"/>
                  </a:schemeClr>
                </a:solidFill>
                <a:latin typeface="Times New Roman" pitchFamily="18" charset="0"/>
                <a:cs typeface="Times New Roman" pitchFamily="18" charset="0"/>
              </a:rPr>
              <a:t> )</a:t>
            </a:r>
            <a:endParaRPr lang="en-GB" dirty="0">
              <a:solidFill>
                <a:schemeClr val="tx1">
                  <a:lumMod val="95000"/>
                  <a:lumOff val="5000"/>
                </a:schemeClr>
              </a:solidFill>
              <a:latin typeface="Times New Roman" pitchFamily="18" charset="0"/>
              <a:cs typeface="Times New Roman" pitchFamily="18" charset="0"/>
            </a:endParaRPr>
          </a:p>
          <a:p>
            <a:pPr>
              <a:buFont typeface="+mj-lt"/>
              <a:buAutoNum type="arabicPeriod"/>
            </a:pPr>
            <a:r>
              <a:rPr lang="en-GB" dirty="0">
                <a:solidFill>
                  <a:schemeClr val="tx1">
                    <a:lumMod val="95000"/>
                    <a:lumOff val="5000"/>
                  </a:schemeClr>
                </a:solidFill>
                <a:latin typeface="Times New Roman" pitchFamily="18" charset="0"/>
                <a:cs typeface="Times New Roman" pitchFamily="18" charset="0"/>
              </a:rPr>
              <a:t>Black winged kite  ( </a:t>
            </a:r>
            <a:r>
              <a:rPr lang="en-GB" i="1" dirty="0" err="1">
                <a:solidFill>
                  <a:schemeClr val="tx1">
                    <a:lumMod val="95000"/>
                    <a:lumOff val="5000"/>
                  </a:schemeClr>
                </a:solidFill>
                <a:latin typeface="Times New Roman" pitchFamily="18" charset="0"/>
                <a:cs typeface="Times New Roman" pitchFamily="18" charset="0"/>
              </a:rPr>
              <a:t>Elanus</a:t>
            </a:r>
            <a:r>
              <a:rPr lang="en-GB" i="1" dirty="0">
                <a:solidFill>
                  <a:schemeClr val="tx1">
                    <a:lumMod val="95000"/>
                    <a:lumOff val="5000"/>
                  </a:schemeClr>
                </a:solidFill>
                <a:latin typeface="Times New Roman" pitchFamily="18" charset="0"/>
                <a:cs typeface="Times New Roman" pitchFamily="18" charset="0"/>
              </a:rPr>
              <a:t> </a:t>
            </a:r>
            <a:r>
              <a:rPr lang="en-GB" i="1" dirty="0" err="1">
                <a:solidFill>
                  <a:schemeClr val="tx1">
                    <a:lumMod val="95000"/>
                    <a:lumOff val="5000"/>
                  </a:schemeClr>
                </a:solidFill>
                <a:latin typeface="Times New Roman" pitchFamily="18" charset="0"/>
                <a:cs typeface="Times New Roman" pitchFamily="18" charset="0"/>
              </a:rPr>
              <a:t>caeruleus</a:t>
            </a:r>
            <a:r>
              <a:rPr lang="en-GB" i="1" dirty="0">
                <a:solidFill>
                  <a:schemeClr val="tx1">
                    <a:lumMod val="95000"/>
                    <a:lumOff val="5000"/>
                  </a:schemeClr>
                </a:solidFill>
                <a:latin typeface="Times New Roman" pitchFamily="18" charset="0"/>
                <a:cs typeface="Times New Roman" pitchFamily="18" charset="0"/>
              </a:rPr>
              <a:t> )</a:t>
            </a:r>
            <a:endParaRPr lang="en-GB" dirty="0">
              <a:solidFill>
                <a:schemeClr val="tx1">
                  <a:lumMod val="95000"/>
                  <a:lumOff val="5000"/>
                </a:schemeClr>
              </a:solidFill>
              <a:latin typeface="Times New Roman" pitchFamily="18" charset="0"/>
              <a:cs typeface="Times New Roman"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r>
              <a:rPr lang="en-GB" sz="1200">
                <a:solidFill>
                  <a:schemeClr val="tx1">
                    <a:lumMod val="95000"/>
                    <a:lumOff val="5000"/>
                  </a:schemeClr>
                </a:solidFill>
              </a:rPr>
              <a:t>6</a:t>
            </a:r>
            <a:endParaRPr lang="en-US" sz="1200" dirty="0">
              <a:solidFill>
                <a:schemeClr val="tx1">
                  <a:lumMod val="95000"/>
                  <a:lumOff val="5000"/>
                </a:schemeClr>
              </a:solidFill>
            </a:endParaRPr>
          </a:p>
        </p:txBody>
      </p:sp>
      <p:sp>
        <p:nvSpPr>
          <p:cNvPr id="5" name="Footer Placeholder 4"/>
          <p:cNvSpPr>
            <a:spLocks noGrp="1"/>
          </p:cNvSpPr>
          <p:nvPr>
            <p:ph type="ftr" sz="quarter" idx="11"/>
          </p:nvPr>
        </p:nvSpPr>
        <p:spPr/>
        <p:txBody>
          <a:bodyPr/>
          <a:lstStyle/>
          <a:p>
            <a:r>
              <a:rPr lang="en-US" dirty="0">
                <a:solidFill>
                  <a:schemeClr val="tx1">
                    <a:lumMod val="95000"/>
                    <a:lumOff val="5000"/>
                  </a:schemeClr>
                </a:solidFill>
              </a:rPr>
              <a:t>LAKE 2022            </a:t>
            </a:r>
          </a:p>
        </p:txBody>
      </p:sp>
    </p:spTree>
    <p:extLst>
      <p:ext uri="{BB962C8B-B14F-4D97-AF65-F5344CB8AC3E}">
        <p14:creationId xmlns:p14="http://schemas.microsoft.com/office/powerpoint/2010/main" val="381191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E825-FAED-0DD5-0F67-FB7B7F64EBEB}"/>
              </a:ext>
            </a:extLst>
          </p:cNvPr>
          <p:cNvSpPr>
            <a:spLocks noGrp="1"/>
          </p:cNvSpPr>
          <p:nvPr>
            <p:ph type="title"/>
          </p:nvPr>
        </p:nvSpPr>
        <p:spPr>
          <a:xfrm>
            <a:off x="1095993" y="515026"/>
            <a:ext cx="11096007" cy="593765"/>
          </a:xfrm>
        </p:spPr>
        <p:txBody>
          <a:bodyPr>
            <a:normAutofit fontScale="90000"/>
          </a:bodyPr>
          <a:lstStyle/>
          <a:p>
            <a:r>
              <a:rPr lang="en-GB"/>
              <a:t>Grey headed swamphen </a:t>
            </a:r>
            <a:endParaRPr lang="en-US"/>
          </a:p>
        </p:txBody>
      </p:sp>
      <p:sp>
        <p:nvSpPr>
          <p:cNvPr id="3" name="Content Placeholder 2">
            <a:extLst>
              <a:ext uri="{FF2B5EF4-FFF2-40B4-BE49-F238E27FC236}">
                <a16:creationId xmlns:a16="http://schemas.microsoft.com/office/drawing/2014/main" id="{C691E448-0FF9-E284-29C7-6523A101809A}"/>
              </a:ext>
            </a:extLst>
          </p:cNvPr>
          <p:cNvSpPr>
            <a:spLocks noGrp="1"/>
          </p:cNvSpPr>
          <p:nvPr>
            <p:ph idx="1"/>
          </p:nvPr>
        </p:nvSpPr>
        <p:spPr>
          <a:xfrm>
            <a:off x="640224" y="1288555"/>
            <a:ext cx="8596668" cy="4978400"/>
          </a:xfrm>
        </p:spPr>
        <p:txBody>
          <a:bodyPr/>
          <a:lstStyle/>
          <a:p>
            <a:r>
              <a:rPr lang="en-GB" b="0" i="0">
                <a:solidFill>
                  <a:srgbClr val="232323"/>
                </a:solidFill>
                <a:effectLst/>
                <a:latin typeface="Palatino Linotype" panose="02040502050505030304" pitchFamily="18" charset="0"/>
              </a:rPr>
              <a:t>very large bluish-purple waterbird with a red bill and forehead shield, as well as red legs and feet with long toes.</a:t>
            </a:r>
          </a:p>
          <a:p>
            <a:r>
              <a:rPr lang="en-GB" b="0" i="0">
                <a:solidFill>
                  <a:srgbClr val="232323"/>
                </a:solidFill>
                <a:effectLst/>
                <a:latin typeface="Palatino Linotype" panose="02040502050505030304" pitchFamily="18" charset="0"/>
              </a:rPr>
              <a:t> The tail is flicked up often, revealing fluffy white “underpants.” Juveniles are duller than adults and lack the red bill and shield. </a:t>
            </a:r>
          </a:p>
          <a:p>
            <a:endParaRPr lang="en-US"/>
          </a:p>
        </p:txBody>
      </p:sp>
      <p:pic>
        <p:nvPicPr>
          <p:cNvPr id="4" name="Picture 4">
            <a:extLst>
              <a:ext uri="{FF2B5EF4-FFF2-40B4-BE49-F238E27FC236}">
                <a16:creationId xmlns:a16="http://schemas.microsoft.com/office/drawing/2014/main" id="{8A129A05-A5B5-7CBF-916C-68DA0A8A3278}"/>
              </a:ext>
            </a:extLst>
          </p:cNvPr>
          <p:cNvPicPr>
            <a:picLocks noChangeAspect="1"/>
          </p:cNvPicPr>
          <p:nvPr/>
        </p:nvPicPr>
        <p:blipFill>
          <a:blip r:embed="rId2"/>
          <a:stretch>
            <a:fillRect/>
          </a:stretch>
        </p:blipFill>
        <p:spPr>
          <a:xfrm>
            <a:off x="990600" y="2895600"/>
            <a:ext cx="7547218" cy="2819400"/>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D57F1E4F-1CFF-5643-939E-217C01CDF565}" type="slidenum">
              <a:rPr lang="en-US" smtClean="0">
                <a:solidFill>
                  <a:schemeClr val="tx1"/>
                </a:solidFill>
              </a:rPr>
              <a:pPr/>
              <a:t>7</a:t>
            </a:fld>
            <a:endParaRPr lang="en-US" dirty="0">
              <a:solidFill>
                <a:schemeClr val="tx1"/>
              </a:solidFill>
            </a:endParaRPr>
          </a:p>
        </p:txBody>
      </p:sp>
      <p:sp>
        <p:nvSpPr>
          <p:cNvPr id="6" name="Footer Placeholder 5"/>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169939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7E19-4C97-F94A-FABD-536DF54E8D0F}"/>
              </a:ext>
            </a:extLst>
          </p:cNvPr>
          <p:cNvSpPr>
            <a:spLocks noGrp="1"/>
          </p:cNvSpPr>
          <p:nvPr>
            <p:ph type="title"/>
          </p:nvPr>
        </p:nvSpPr>
        <p:spPr>
          <a:xfrm>
            <a:off x="677334" y="609600"/>
            <a:ext cx="8596668" cy="823034"/>
          </a:xfrm>
        </p:spPr>
        <p:txBody>
          <a:bodyPr/>
          <a:lstStyle/>
          <a:p>
            <a:r>
              <a:rPr lang="en-GB"/>
              <a:t>Indian pond heron</a:t>
            </a:r>
            <a:endParaRPr lang="en-US"/>
          </a:p>
        </p:txBody>
      </p:sp>
      <p:sp>
        <p:nvSpPr>
          <p:cNvPr id="3" name="Content Placeholder 2">
            <a:extLst>
              <a:ext uri="{FF2B5EF4-FFF2-40B4-BE49-F238E27FC236}">
                <a16:creationId xmlns:a16="http://schemas.microsoft.com/office/drawing/2014/main" id="{BD9A73DB-1ADA-CDD0-8B7B-9D0BCFFDA44F}"/>
              </a:ext>
            </a:extLst>
          </p:cNvPr>
          <p:cNvSpPr>
            <a:spLocks noGrp="1"/>
          </p:cNvSpPr>
          <p:nvPr>
            <p:ph idx="1"/>
          </p:nvPr>
        </p:nvSpPr>
        <p:spPr>
          <a:xfrm>
            <a:off x="677334" y="1432635"/>
            <a:ext cx="8596668" cy="4608728"/>
          </a:xfrm>
        </p:spPr>
        <p:txBody>
          <a:bodyPr/>
          <a:lstStyle/>
          <a:p>
            <a:r>
              <a:rPr lang="en-GB" b="0" i="0">
                <a:solidFill>
                  <a:srgbClr val="444444"/>
                </a:solidFill>
                <a:effectLst/>
                <a:latin typeface="Palatino Linotype" panose="02040502050505030304" pitchFamily="18" charset="0"/>
              </a:rPr>
              <a:t>The Squacco Heron is a tawny buff brown heron with a streaked head and back, and in breeding a black and white </a:t>
            </a:r>
          </a:p>
          <a:p>
            <a:endParaRPr lang="en-US"/>
          </a:p>
        </p:txBody>
      </p:sp>
      <p:pic>
        <p:nvPicPr>
          <p:cNvPr id="4" name="Picture 4">
            <a:extLst>
              <a:ext uri="{FF2B5EF4-FFF2-40B4-BE49-F238E27FC236}">
                <a16:creationId xmlns:a16="http://schemas.microsoft.com/office/drawing/2014/main" id="{88FD1004-A271-AFDB-5313-420D4FB551AA}"/>
              </a:ext>
            </a:extLst>
          </p:cNvPr>
          <p:cNvPicPr>
            <a:picLocks noChangeAspect="1"/>
          </p:cNvPicPr>
          <p:nvPr/>
        </p:nvPicPr>
        <p:blipFill>
          <a:blip r:embed="rId2"/>
          <a:stretch>
            <a:fillRect/>
          </a:stretch>
        </p:blipFill>
        <p:spPr>
          <a:xfrm>
            <a:off x="677334" y="2501398"/>
            <a:ext cx="4499565" cy="3133065"/>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5" name="Picture 5">
            <a:extLst>
              <a:ext uri="{FF2B5EF4-FFF2-40B4-BE49-F238E27FC236}">
                <a16:creationId xmlns:a16="http://schemas.microsoft.com/office/drawing/2014/main" id="{5DB47955-92D3-F787-72B2-33BC51A914F2}"/>
              </a:ext>
            </a:extLst>
          </p:cNvPr>
          <p:cNvPicPr>
            <a:picLocks noChangeAspect="1"/>
          </p:cNvPicPr>
          <p:nvPr/>
        </p:nvPicPr>
        <p:blipFill>
          <a:blip r:embed="rId3"/>
          <a:stretch>
            <a:fillRect/>
          </a:stretch>
        </p:blipFill>
        <p:spPr>
          <a:xfrm>
            <a:off x="5935305" y="2501398"/>
            <a:ext cx="4362827" cy="3133065"/>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D57F1E4F-1CFF-5643-939E-217C01CDF565}" type="slidenum">
              <a:rPr lang="en-US" smtClean="0">
                <a:solidFill>
                  <a:schemeClr val="tx1"/>
                </a:solidFill>
              </a:rPr>
              <a:pPr/>
              <a:t>8</a:t>
            </a:fld>
            <a:endParaRPr lang="en-US" dirty="0">
              <a:solidFill>
                <a:schemeClr val="tx1"/>
              </a:solidFill>
            </a:endParaRPr>
          </a:p>
        </p:txBody>
      </p:sp>
      <p:sp>
        <p:nvSpPr>
          <p:cNvPr id="7" name="Footer Placeholder 6"/>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39658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FCAE-3F27-0783-841A-44EA1AA1F594}"/>
              </a:ext>
            </a:extLst>
          </p:cNvPr>
          <p:cNvSpPr>
            <a:spLocks noGrp="1"/>
          </p:cNvSpPr>
          <p:nvPr>
            <p:ph type="title"/>
          </p:nvPr>
        </p:nvSpPr>
        <p:spPr>
          <a:xfrm>
            <a:off x="677334" y="609599"/>
            <a:ext cx="8596668" cy="596488"/>
          </a:xfrm>
        </p:spPr>
        <p:txBody>
          <a:bodyPr>
            <a:normAutofit fontScale="90000"/>
          </a:bodyPr>
          <a:lstStyle/>
          <a:p>
            <a:r>
              <a:rPr lang="en-GB"/>
              <a:t>The Eurasian Coot</a:t>
            </a:r>
            <a:endParaRPr lang="en-US"/>
          </a:p>
        </p:txBody>
      </p:sp>
      <p:sp>
        <p:nvSpPr>
          <p:cNvPr id="3" name="Content Placeholder 2">
            <a:extLst>
              <a:ext uri="{FF2B5EF4-FFF2-40B4-BE49-F238E27FC236}">
                <a16:creationId xmlns:a16="http://schemas.microsoft.com/office/drawing/2014/main" id="{678E8650-AE5B-E1FA-0510-B91B21493B11}"/>
              </a:ext>
            </a:extLst>
          </p:cNvPr>
          <p:cNvSpPr>
            <a:spLocks noGrp="1"/>
          </p:cNvSpPr>
          <p:nvPr>
            <p:ph idx="1"/>
          </p:nvPr>
        </p:nvSpPr>
        <p:spPr>
          <a:xfrm>
            <a:off x="677334" y="1410195"/>
            <a:ext cx="8596668" cy="4631167"/>
          </a:xfrm>
        </p:spPr>
        <p:txBody>
          <a:bodyPr/>
          <a:lstStyle/>
          <a:p>
            <a:r>
              <a:rPr lang="en-GB" b="0" i="0">
                <a:solidFill>
                  <a:srgbClr val="232323"/>
                </a:solidFill>
                <a:effectLst/>
                <a:latin typeface="Palatino Linotype" panose="02040502050505030304" pitchFamily="18" charset="0"/>
              </a:rPr>
              <a:t>Distinctive stocky waterbird. Adult is dark gray overall with a white bill and forehead shield. </a:t>
            </a:r>
          </a:p>
          <a:p>
            <a:r>
              <a:rPr lang="en-GB" b="0" i="0">
                <a:solidFill>
                  <a:srgbClr val="232323"/>
                </a:solidFill>
                <a:effectLst/>
                <a:latin typeface="Palatino Linotype" panose="02040502050505030304" pitchFamily="18" charset="0"/>
              </a:rPr>
              <a:t>Immature has a pale breast and a duller bill that becomes brighter white with age. </a:t>
            </a:r>
          </a:p>
          <a:p>
            <a:r>
              <a:rPr lang="en-GB" b="0" i="0">
                <a:solidFill>
                  <a:srgbClr val="232323"/>
                </a:solidFill>
                <a:effectLst/>
                <a:latin typeface="Palatino Linotype" panose="02040502050505030304" pitchFamily="18" charset="0"/>
              </a:rPr>
              <a:t>When walking on shore, note big feet with lobed toes. </a:t>
            </a:r>
          </a:p>
          <a:p>
            <a:r>
              <a:rPr lang="en-GB" b="0" i="0">
                <a:solidFill>
                  <a:srgbClr val="232323"/>
                </a:solidFill>
                <a:effectLst/>
                <a:latin typeface="Palatino Linotype" panose="02040502050505030304" pitchFamily="18" charset="0"/>
              </a:rPr>
              <a:t>Inhabits both freshwater and brackish marshes, lakeshores, and riverways</a:t>
            </a:r>
            <a:endParaRPr lang="en-US">
              <a:latin typeface="Palatino Linotype" panose="02040502050505030304" pitchFamily="18" charset="0"/>
            </a:endParaRPr>
          </a:p>
        </p:txBody>
      </p:sp>
      <p:pic>
        <p:nvPicPr>
          <p:cNvPr id="4" name="Picture 4">
            <a:extLst>
              <a:ext uri="{FF2B5EF4-FFF2-40B4-BE49-F238E27FC236}">
                <a16:creationId xmlns:a16="http://schemas.microsoft.com/office/drawing/2014/main" id="{B3938B95-E122-D608-1DCE-18ADDD501A5E}"/>
              </a:ext>
            </a:extLst>
          </p:cNvPr>
          <p:cNvPicPr>
            <a:picLocks noChangeAspect="1"/>
          </p:cNvPicPr>
          <p:nvPr/>
        </p:nvPicPr>
        <p:blipFill>
          <a:blip r:embed="rId2"/>
          <a:stretch>
            <a:fillRect/>
          </a:stretch>
        </p:blipFill>
        <p:spPr>
          <a:xfrm>
            <a:off x="2170958" y="3848485"/>
            <a:ext cx="5782309" cy="2626559"/>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D57F1E4F-1CFF-5643-939E-217C01CDF565}" type="slidenum">
              <a:rPr lang="en-US" smtClean="0">
                <a:solidFill>
                  <a:schemeClr val="tx1"/>
                </a:solidFill>
              </a:rPr>
              <a:pPr/>
              <a:t>9</a:t>
            </a:fld>
            <a:endParaRPr lang="en-US" dirty="0">
              <a:solidFill>
                <a:schemeClr val="tx1"/>
              </a:solidFill>
            </a:endParaRPr>
          </a:p>
        </p:txBody>
      </p:sp>
      <p:sp>
        <p:nvSpPr>
          <p:cNvPr id="6" name="Footer Placeholder 5"/>
          <p:cNvSpPr>
            <a:spLocks noGrp="1"/>
          </p:cNvSpPr>
          <p:nvPr>
            <p:ph type="ftr" sz="quarter" idx="11"/>
          </p:nvPr>
        </p:nvSpPr>
        <p:spPr/>
        <p:txBody>
          <a:bodyPr/>
          <a:lstStyle/>
          <a:p>
            <a:r>
              <a:rPr lang="en-US" dirty="0">
                <a:solidFill>
                  <a:schemeClr val="tx1"/>
                </a:solidFill>
              </a:rPr>
              <a:t>LAKE 2022            </a:t>
            </a:r>
          </a:p>
        </p:txBody>
      </p:sp>
    </p:spTree>
    <p:extLst>
      <p:ext uri="{BB962C8B-B14F-4D97-AF65-F5344CB8AC3E}">
        <p14:creationId xmlns:p14="http://schemas.microsoft.com/office/powerpoint/2010/main" val="32481768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1324</Words>
  <Application>Microsoft Office PowerPoint</Application>
  <PresentationFormat>Widescreen</PresentationFormat>
  <Paragraphs>173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DIVERSITY IN ECOSYSTEM </vt:lpstr>
      <vt:lpstr> </vt:lpstr>
      <vt:lpstr>OBJECTIVES</vt:lpstr>
      <vt:lpstr>MATERIALS AND METHODS</vt:lpstr>
      <vt:lpstr>MAPPING OF VENKATADRI LAKE longitude : 12'52’42 M latitude : 77°39’40” E </vt:lpstr>
      <vt:lpstr>             BIRD ANALYSIS </vt:lpstr>
      <vt:lpstr>Grey headed swamphen </vt:lpstr>
      <vt:lpstr>Indian pond heron</vt:lpstr>
      <vt:lpstr>The Eurasian Coot</vt:lpstr>
      <vt:lpstr>Cattle Egret </vt:lpstr>
      <vt:lpstr>Green Sandpiper</vt:lpstr>
      <vt:lpstr>Red battled lapwing </vt:lpstr>
      <vt:lpstr>The black headed ibis </vt:lpstr>
      <vt:lpstr>Black winged kite </vt:lpstr>
      <vt:lpstr>PLANTS ANALYSIS </vt:lpstr>
      <vt:lpstr>SNAKE     INSECTS  </vt:lpstr>
      <vt:lpstr>     RESULT</vt:lpstr>
      <vt:lpstr>                      </vt:lpstr>
      <vt:lpstr>PowerPoint Presentation</vt:lpstr>
      <vt:lpstr>PowerPoint Presentation</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vidyanaik1396@gmail.com</dc:creator>
  <cp:lastModifiedBy>vidyanaik1396@gmail.com</cp:lastModifiedBy>
  <cp:revision>29</cp:revision>
  <dcterms:created xsi:type="dcterms:W3CDTF">2022-11-28T12:48:26Z</dcterms:created>
  <dcterms:modified xsi:type="dcterms:W3CDTF">2022-12-14T13:17:07Z</dcterms:modified>
</cp:coreProperties>
</file>