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jpeg" ContentType="video/unknown"/>
  <Override PartName="/ppt/media/media2.jpeg" ContentType="video/unknown"/>
  <Override PartName="/ppt/media/media3.jpeg"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59" r:id="rId6"/>
    <p:sldId id="265" r:id="rId7"/>
    <p:sldId id="263" r:id="rId8"/>
    <p:sldId id="261" r:id="rId9"/>
    <p:sldId id="267" r:id="rId10"/>
    <p:sldId id="264" r:id="rId11"/>
    <p:sldId id="269" r:id="rId12"/>
    <p:sldId id="268" r:id="rId13"/>
    <p:sldId id="270" r:id="rId14"/>
    <p:sldId id="262" r:id="rId15"/>
    <p:sldId id="272" r:id="rId16"/>
    <p:sldId id="273" r:id="rId17"/>
    <p:sldId id="274" r:id="rId18"/>
    <p:sldId id="266" r:id="rId19"/>
    <p:sldId id="275" r:id="rId20"/>
    <p:sldId id="27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D8BD707-D9CF-40AE-B4C6-C98DA3205C09}" type="datetimeFigureOut">
              <a:rPr lang="en-US" smtClean="0"/>
              <a:pPr/>
              <a:t>12/16/2022</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jpeg"/><Relationship Id="rId7" Type="http://schemas.openxmlformats.org/officeDocument/2006/relationships/slideLayout" Target="../slideLayouts/slideLayout2.xml"/><Relationship Id="rId2" Type="http://schemas.openxmlformats.org/officeDocument/2006/relationships/video" Target="../media/media1.jpeg"/><Relationship Id="rId1" Type="http://schemas.microsoft.com/office/2007/relationships/media" Target="../media/media1.jpeg"/><Relationship Id="rId6" Type="http://schemas.openxmlformats.org/officeDocument/2006/relationships/video" Target="../media/media3.jpeg"/><Relationship Id="rId11" Type="http://schemas.openxmlformats.org/officeDocument/2006/relationships/image" Target="../media/image17.png"/><Relationship Id="rId5" Type="http://schemas.microsoft.com/office/2007/relationships/media" Target="../media/media3.jpeg"/><Relationship Id="rId10" Type="http://schemas.openxmlformats.org/officeDocument/2006/relationships/image" Target="../media/image16.png"/><Relationship Id="rId4" Type="http://schemas.openxmlformats.org/officeDocument/2006/relationships/video" Target="../media/media2.jpe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tripsavvy.com/top-temples-in-bangalore-and-spiritual-places-1539208#:~:text=Bangalore%20is%20most%20commonly%20known,temples%20and%20places%20of%20worship." TargetMode="External"/><Relationship Id="rId3" Type="http://schemas.openxmlformats.org/officeDocument/2006/relationships/hyperlink" Target="https://uk.linkedin.com/in/parimalashivaprasad" TargetMode="External"/><Relationship Id="rId7" Type="http://schemas.openxmlformats.org/officeDocument/2006/relationships/hyperlink" Target="https://www.gardeningknowhow.com/composting/ingredients/growing-plants-for-compost.htm" TargetMode="External"/><Relationship Id="rId2" Type="http://schemas.openxmlformats.org/officeDocument/2006/relationships/hyperlink" Target="https://economictimes.indiatimes.com/magazines/panache/moving-to-compost-floral-waste-turns-fertile-ground-for-innovation-in-bengaluru/articleshow/71089870.cms" TargetMode="External"/><Relationship Id="rId1" Type="http://schemas.openxmlformats.org/officeDocument/2006/relationships/slideLayout" Target="../slideLayouts/slideLayout2.xml"/><Relationship Id="rId6" Type="http://schemas.openxmlformats.org/officeDocument/2006/relationships/hyperlink" Target="https://www.conserve-energy-future.com/can-you-compost-flowers.php" TargetMode="External"/><Relationship Id="rId5" Type="http://schemas.openxmlformats.org/officeDocument/2006/relationships/hyperlink" Target="https://m.economictimes.com/magazines/panache/moving-to-compost-floral-waste-turns-fertile-ground-for-innovation-in-bengaluru/articleshow/71089870.cms" TargetMode="External"/><Relationship Id="rId4" Type="http://schemas.openxmlformats.org/officeDocument/2006/relationships/hyperlink" Target="https://www.researchgate.net/publication/285526772_Mycobiota_of_decomposing_floral_waste_materials" TargetMode="External"/><Relationship Id="rId9" Type="http://schemas.openxmlformats.org/officeDocument/2006/relationships/hyperlink" Target="https://zenodo.org/record/381839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1161" y="2971800"/>
            <a:ext cx="7772400" cy="1470025"/>
          </a:xfrm>
        </p:spPr>
        <p:txBody>
          <a:bodyPr/>
          <a:lstStyle/>
          <a:p>
            <a:r>
              <a:rPr lang="en-IN" sz="4000" dirty="0" smtClean="0"/>
              <a:t>FLORAL WASTE MANAGEMENT</a:t>
            </a:r>
            <a:endParaRPr lang="en-IN"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6248400" cy="265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81400" y="4724400"/>
            <a:ext cx="5029200" cy="461665"/>
          </a:xfrm>
          <a:prstGeom prst="rect">
            <a:avLst/>
          </a:prstGeom>
          <a:noFill/>
        </p:spPr>
        <p:txBody>
          <a:bodyPr wrap="square" rtlCol="0">
            <a:spAutoFit/>
          </a:bodyPr>
          <a:lstStyle/>
          <a:p>
            <a:r>
              <a:rPr lang="en-IN" sz="2400" b="1" dirty="0" smtClean="0"/>
              <a:t>Project by – </a:t>
            </a:r>
            <a:r>
              <a:rPr lang="en-IN" sz="2400" b="1" dirty="0" err="1" smtClean="0"/>
              <a:t>Rajashree</a:t>
            </a:r>
            <a:r>
              <a:rPr lang="en-IN" sz="2400" b="1" dirty="0" smtClean="0"/>
              <a:t> – VI </a:t>
            </a:r>
            <a:r>
              <a:rPr lang="en-IN" sz="2400" b="1" dirty="0" err="1" smtClean="0"/>
              <a:t>std</a:t>
            </a:r>
            <a:endParaRPr lang="en-IN" sz="2400" b="1"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8142"/>
          <a:stretch/>
        </p:blipFill>
        <p:spPr bwMode="auto">
          <a:xfrm>
            <a:off x="1889022" y="5578997"/>
            <a:ext cx="7162800" cy="50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23970" r="83639" b="-491"/>
          <a:stretch/>
        </p:blipFill>
        <p:spPr bwMode="auto">
          <a:xfrm>
            <a:off x="175120" y="5134912"/>
            <a:ext cx="1626641" cy="138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467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219" y="762000"/>
            <a:ext cx="8863781" cy="1754326"/>
          </a:xfrm>
          <a:prstGeom prst="rect">
            <a:avLst/>
          </a:prstGeom>
          <a:noFill/>
        </p:spPr>
        <p:txBody>
          <a:bodyPr wrap="square" rtlCol="0">
            <a:spAutoFit/>
          </a:bodyPr>
          <a:lstStyle/>
          <a:p>
            <a:pPr>
              <a:lnSpc>
                <a:spcPct val="150000"/>
              </a:lnSpc>
            </a:pPr>
            <a:r>
              <a:rPr lang="en-IN" sz="2400" dirty="0" smtClean="0"/>
              <a:t>Quantity of flowers collected from temples (2 temples)</a:t>
            </a:r>
            <a:endParaRPr lang="en-IN" sz="2400" dirty="0"/>
          </a:p>
          <a:p>
            <a:pPr>
              <a:lnSpc>
                <a:spcPct val="150000"/>
              </a:lnSpc>
            </a:pPr>
            <a:r>
              <a:rPr lang="en-IN" sz="2400" dirty="0" smtClean="0"/>
              <a:t>Average quantity – 5 kg / day  X  2 = 10 Kg / day</a:t>
            </a:r>
            <a:endParaRPr lang="en-IN" sz="2400" dirty="0"/>
          </a:p>
          <a:p>
            <a:pPr>
              <a:lnSpc>
                <a:spcPct val="150000"/>
              </a:lnSpc>
            </a:pPr>
            <a:r>
              <a:rPr lang="en-IN" sz="2400" dirty="0" smtClean="0"/>
              <a:t>Average quantity of waste flowers / year = 365 x 10  =  </a:t>
            </a:r>
            <a:r>
              <a:rPr lang="en-IN" sz="2400" dirty="0" smtClean="0">
                <a:solidFill>
                  <a:srgbClr val="FF0000"/>
                </a:solidFill>
              </a:rPr>
              <a:t>3650 </a:t>
            </a:r>
            <a:r>
              <a:rPr lang="en-IN" sz="2400" dirty="0">
                <a:solidFill>
                  <a:srgbClr val="FF0000"/>
                </a:solidFill>
              </a:rPr>
              <a:t>K</a:t>
            </a:r>
            <a:r>
              <a:rPr lang="en-IN" sz="2400" dirty="0" smtClean="0">
                <a:solidFill>
                  <a:srgbClr val="FF0000"/>
                </a:solidFill>
              </a:rPr>
              <a:t>g</a:t>
            </a:r>
            <a:endParaRPr lang="en-IN" sz="2400" dirty="0">
              <a:solidFill>
                <a:srgbClr val="FF0000"/>
              </a:solidFill>
            </a:endParaRPr>
          </a:p>
        </p:txBody>
      </p:sp>
      <p:sp>
        <p:nvSpPr>
          <p:cNvPr id="6" name="TextBox 5"/>
          <p:cNvSpPr txBox="1"/>
          <p:nvPr/>
        </p:nvSpPr>
        <p:spPr>
          <a:xfrm>
            <a:off x="38100" y="228600"/>
            <a:ext cx="9144000" cy="400110"/>
          </a:xfrm>
          <a:prstGeom prst="rect">
            <a:avLst/>
          </a:prstGeom>
          <a:noFill/>
        </p:spPr>
        <p:txBody>
          <a:bodyPr wrap="square" rtlCol="0">
            <a:spAutoFit/>
          </a:bodyPr>
          <a:lstStyle/>
          <a:p>
            <a:r>
              <a:rPr lang="en-IN" sz="2000" u="sng" dirty="0" smtClean="0">
                <a:solidFill>
                  <a:srgbClr val="002060"/>
                </a:solidFill>
              </a:rPr>
              <a:t>A ROUGH ESTIMATION OF FLORAL WASTE GENERATED BY TEMPLES</a:t>
            </a:r>
            <a:endParaRPr lang="en-IN" sz="2000" u="sng" dirty="0">
              <a:solidFill>
                <a:srgbClr val="002060"/>
              </a:solidFill>
            </a:endParaRPr>
          </a:p>
        </p:txBody>
      </p:sp>
      <p:sp>
        <p:nvSpPr>
          <p:cNvPr id="7" name="TextBox 6"/>
          <p:cNvSpPr txBox="1"/>
          <p:nvPr/>
        </p:nvSpPr>
        <p:spPr>
          <a:xfrm>
            <a:off x="280219" y="2819400"/>
            <a:ext cx="8610600" cy="3155351"/>
          </a:xfrm>
          <a:prstGeom prst="rect">
            <a:avLst/>
          </a:prstGeom>
          <a:noFill/>
        </p:spPr>
        <p:txBody>
          <a:bodyPr wrap="square" rtlCol="0">
            <a:spAutoFit/>
          </a:bodyPr>
          <a:lstStyle/>
          <a:p>
            <a:pPr>
              <a:lnSpc>
                <a:spcPct val="150000"/>
              </a:lnSpc>
            </a:pPr>
            <a:r>
              <a:rPr lang="en-IN" sz="2400" dirty="0" smtClean="0"/>
              <a:t>There  are  more  than  1000  temples  in  Bangalore  alone.   Even  if   a   minimum of 1 Kg  floral  waste  per  day  is  calculated,   it  would  reach  1000 Kg / day.  Annual  waste  generation  will  be  around  </a:t>
            </a:r>
            <a:r>
              <a:rPr lang="en-IN" sz="3200" b="1" dirty="0" smtClean="0">
                <a:solidFill>
                  <a:srgbClr val="FF0000"/>
                </a:solidFill>
              </a:rPr>
              <a:t>365000 Kg!!  ( 1 Kg is the least calculation. The real quantity is in  hundreds )</a:t>
            </a:r>
            <a:endParaRPr lang="en-IN" sz="3200" b="1" dirty="0">
              <a:solidFill>
                <a:srgbClr val="FF0000"/>
              </a:solidFill>
            </a:endParaRPr>
          </a:p>
        </p:txBody>
      </p:sp>
    </p:spTree>
    <p:extLst>
      <p:ext uri="{BB962C8B-B14F-4D97-AF65-F5344CB8AC3E}">
        <p14:creationId xmlns:p14="http://schemas.microsoft.com/office/powerpoint/2010/main" val="1624300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685800"/>
            <a:ext cx="8534400" cy="1200329"/>
          </a:xfrm>
          <a:prstGeom prst="rect">
            <a:avLst/>
          </a:prstGeom>
        </p:spPr>
        <p:txBody>
          <a:bodyPr wrap="square">
            <a:spAutoFit/>
          </a:bodyPr>
          <a:lstStyle/>
          <a:p>
            <a:pPr>
              <a:lnSpc>
                <a:spcPct val="150000"/>
              </a:lnSpc>
            </a:pPr>
            <a:r>
              <a:rPr lang="en-IN" sz="2400" dirty="0" smtClean="0"/>
              <a:t>Among these, more </a:t>
            </a:r>
            <a:r>
              <a:rPr lang="en-IN" sz="2400" dirty="0"/>
              <a:t>than 40 temples </a:t>
            </a:r>
            <a:r>
              <a:rPr lang="en-IN" sz="2400" dirty="0" smtClean="0"/>
              <a:t>have </a:t>
            </a:r>
            <a:r>
              <a:rPr lang="en-IN" sz="2400" dirty="0"/>
              <a:t>been using the composters to turn floral and kitchen waste into compost.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848" y="2057400"/>
            <a:ext cx="305192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14976" y="4528066"/>
            <a:ext cx="2590800" cy="369332"/>
          </a:xfrm>
          <a:prstGeom prst="rect">
            <a:avLst/>
          </a:prstGeom>
          <a:noFill/>
        </p:spPr>
        <p:txBody>
          <a:bodyPr wrap="square" rtlCol="0">
            <a:spAutoFit/>
          </a:bodyPr>
          <a:lstStyle/>
          <a:p>
            <a:r>
              <a:rPr lang="en-IN" dirty="0" smtClean="0"/>
              <a:t>Picture courtesy- </a:t>
            </a:r>
            <a:r>
              <a:rPr lang="en-IN" dirty="0" err="1" smtClean="0"/>
              <a:t>google</a:t>
            </a:r>
            <a:r>
              <a:rPr lang="en-IN" dirty="0" smtClean="0"/>
              <a:t>)</a:t>
            </a:r>
            <a:endParaRPr lang="en-IN" dirty="0"/>
          </a:p>
        </p:txBody>
      </p:sp>
      <p:sp>
        <p:nvSpPr>
          <p:cNvPr id="6" name="TextBox 5"/>
          <p:cNvSpPr txBox="1"/>
          <p:nvPr/>
        </p:nvSpPr>
        <p:spPr>
          <a:xfrm>
            <a:off x="304800" y="2209800"/>
            <a:ext cx="4267200" cy="3970318"/>
          </a:xfrm>
          <a:prstGeom prst="rect">
            <a:avLst/>
          </a:prstGeom>
          <a:noFill/>
        </p:spPr>
        <p:txBody>
          <a:bodyPr wrap="square" rtlCol="0">
            <a:spAutoFit/>
          </a:bodyPr>
          <a:lstStyle/>
          <a:p>
            <a:pPr>
              <a:lnSpc>
                <a:spcPct val="150000"/>
              </a:lnSpc>
            </a:pPr>
            <a:r>
              <a:rPr lang="en-IN" sz="2400" dirty="0" smtClean="0"/>
              <a:t>That means nearly  960 temples are still  contributing to the garbage menace. </a:t>
            </a:r>
          </a:p>
          <a:p>
            <a:pPr>
              <a:lnSpc>
                <a:spcPct val="150000"/>
              </a:lnSpc>
            </a:pPr>
            <a:endParaRPr lang="en-IN" sz="2400" dirty="0"/>
          </a:p>
          <a:p>
            <a:pPr>
              <a:lnSpc>
                <a:spcPct val="150000"/>
              </a:lnSpc>
            </a:pPr>
            <a:r>
              <a:rPr lang="en-IN" sz="2400" dirty="0" smtClean="0"/>
              <a:t>Very few temples contribute floral waste for  Incense sticks  making.</a:t>
            </a:r>
            <a:endParaRPr lang="en-IN" sz="2400" dirty="0"/>
          </a:p>
        </p:txBody>
      </p:sp>
    </p:spTree>
    <p:extLst>
      <p:ext uri="{BB962C8B-B14F-4D97-AF65-F5344CB8AC3E}">
        <p14:creationId xmlns:p14="http://schemas.microsoft.com/office/powerpoint/2010/main" val="3940709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81000"/>
            <a:ext cx="8458200" cy="2308324"/>
          </a:xfrm>
          <a:prstGeom prst="rect">
            <a:avLst/>
          </a:prstGeom>
          <a:noFill/>
        </p:spPr>
        <p:txBody>
          <a:bodyPr wrap="square" rtlCol="0">
            <a:spAutoFit/>
          </a:bodyPr>
          <a:lstStyle/>
          <a:p>
            <a:pPr>
              <a:lnSpc>
                <a:spcPct val="150000"/>
              </a:lnSpc>
            </a:pPr>
            <a:r>
              <a:rPr lang="en-IN" sz="2400" dirty="0" smtClean="0"/>
              <a:t>If floral compost pits are made ,  this waste going to the land fill can be avoided. </a:t>
            </a:r>
            <a:endParaRPr lang="en-IN" sz="2400" dirty="0"/>
          </a:p>
          <a:p>
            <a:pPr>
              <a:lnSpc>
                <a:spcPct val="150000"/>
              </a:lnSpc>
            </a:pPr>
            <a:r>
              <a:rPr lang="en-IN" sz="2400" dirty="0" smtClean="0"/>
              <a:t>And, it would also encourage people to grow plants as the flowers do not make much mess like vegetable waste or mud. </a:t>
            </a:r>
            <a:endParaRPr lang="en-IN" sz="2400" dirty="0"/>
          </a:p>
        </p:txBody>
      </p:sp>
      <p:sp>
        <p:nvSpPr>
          <p:cNvPr id="6" name="TextBox 5"/>
          <p:cNvSpPr txBox="1"/>
          <p:nvPr/>
        </p:nvSpPr>
        <p:spPr>
          <a:xfrm>
            <a:off x="381000" y="3124200"/>
            <a:ext cx="8458200" cy="3416320"/>
          </a:xfrm>
          <a:prstGeom prst="rect">
            <a:avLst/>
          </a:prstGeom>
          <a:noFill/>
        </p:spPr>
        <p:txBody>
          <a:bodyPr wrap="square" rtlCol="0">
            <a:spAutoFit/>
          </a:bodyPr>
          <a:lstStyle/>
          <a:p>
            <a:pPr>
              <a:lnSpc>
                <a:spcPct val="150000"/>
              </a:lnSpc>
            </a:pPr>
            <a:r>
              <a:rPr lang="en-IN" sz="2400" u="sng" dirty="0" smtClean="0">
                <a:solidFill>
                  <a:srgbClr val="C00000"/>
                </a:solidFill>
              </a:rPr>
              <a:t>What are we planning?</a:t>
            </a:r>
            <a:endParaRPr lang="en-IN" sz="2400" u="sng" dirty="0">
              <a:solidFill>
                <a:srgbClr val="C00000"/>
              </a:solidFill>
            </a:endParaRPr>
          </a:p>
          <a:p>
            <a:pPr>
              <a:lnSpc>
                <a:spcPct val="150000"/>
              </a:lnSpc>
            </a:pPr>
            <a:r>
              <a:rPr lang="en-IN" sz="2400" dirty="0" smtClean="0"/>
              <a:t>Me and my friends are planning to continue the collection of floral waste from homes and the two nearby  temples.  One advantage is that the floral waste pits can be kept on filling every  alternate day.  The quantity of waste seems reducing day by day when the flowers decompose. </a:t>
            </a:r>
            <a:endParaRPr lang="en-IN" sz="2400" dirty="0"/>
          </a:p>
        </p:txBody>
      </p:sp>
    </p:spTree>
    <p:extLst>
      <p:ext uri="{BB962C8B-B14F-4D97-AF65-F5344CB8AC3E}">
        <p14:creationId xmlns:p14="http://schemas.microsoft.com/office/powerpoint/2010/main" val="3832846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7239000" cy="4524315"/>
          </a:xfrm>
          <a:prstGeom prst="rect">
            <a:avLst/>
          </a:prstGeom>
          <a:noFill/>
        </p:spPr>
        <p:txBody>
          <a:bodyPr wrap="square" rtlCol="0">
            <a:spAutoFit/>
          </a:bodyPr>
          <a:lstStyle/>
          <a:p>
            <a:pPr>
              <a:lnSpc>
                <a:spcPct val="150000"/>
              </a:lnSpc>
            </a:pPr>
            <a:r>
              <a:rPr lang="en-IN" sz="2400" u="sng" dirty="0" smtClean="0">
                <a:solidFill>
                  <a:srgbClr val="C00000"/>
                </a:solidFill>
              </a:rPr>
              <a:t>What do we expect?</a:t>
            </a:r>
            <a:endParaRPr lang="en-IN" sz="2400" u="sng" dirty="0">
              <a:solidFill>
                <a:srgbClr val="C00000"/>
              </a:solidFill>
            </a:endParaRPr>
          </a:p>
          <a:p>
            <a:pPr>
              <a:lnSpc>
                <a:spcPct val="150000"/>
              </a:lnSpc>
            </a:pPr>
            <a:r>
              <a:rPr lang="en-IN" sz="2400" dirty="0" smtClean="0"/>
              <a:t>A platform like this can spread our message and any school students can take up initiative to use a small area of their campus for floral waste compost.   I heard that floral waste can also be used for making soaps  and incense sticks as well.  But, I find floral compost a better solution as it can be a base for plant growth.</a:t>
            </a:r>
            <a:endParaRPr lang="en-IN" sz="2400" dirty="0"/>
          </a:p>
        </p:txBody>
      </p:sp>
    </p:spTree>
    <p:extLst>
      <p:ext uri="{BB962C8B-B14F-4D97-AF65-F5344CB8AC3E}">
        <p14:creationId xmlns:p14="http://schemas.microsoft.com/office/powerpoint/2010/main" val="701848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2400"/>
            <a:ext cx="8534400" cy="6740307"/>
          </a:xfrm>
          <a:prstGeom prst="rect">
            <a:avLst/>
          </a:prstGeom>
          <a:noFill/>
        </p:spPr>
        <p:txBody>
          <a:bodyPr wrap="square" rtlCol="0">
            <a:spAutoFit/>
          </a:bodyPr>
          <a:lstStyle/>
          <a:p>
            <a:pPr>
              <a:lnSpc>
                <a:spcPct val="200000"/>
              </a:lnSpc>
            </a:pPr>
            <a:r>
              <a:rPr lang="en-IN" sz="2400" b="1" u="sng" dirty="0" smtClean="0">
                <a:solidFill>
                  <a:srgbClr val="C00000"/>
                </a:solidFill>
              </a:rPr>
              <a:t>Problems we faced</a:t>
            </a:r>
            <a:endParaRPr lang="en-IN" sz="2400" b="1" u="sng" dirty="0">
              <a:solidFill>
                <a:srgbClr val="C00000"/>
              </a:solidFill>
            </a:endParaRPr>
          </a:p>
          <a:p>
            <a:pPr marL="457200" indent="-457200">
              <a:lnSpc>
                <a:spcPct val="200000"/>
              </a:lnSpc>
              <a:buAutoNum type="arabicPeriod"/>
            </a:pPr>
            <a:r>
              <a:rPr lang="en-IN" sz="2400" b="1" dirty="0" smtClean="0"/>
              <a:t>Appearance of fungi  due to dampness which will damage the seeds.  (My first two attempts to grow palak seeds failed as they were spoilt by fungi in the decomposing floral waste. I have sown  coriander seeds to check if the growth happens</a:t>
            </a:r>
            <a:r>
              <a:rPr lang="en-IN" sz="2400" b="1" dirty="0" smtClean="0"/>
              <a:t>)</a:t>
            </a:r>
          </a:p>
          <a:p>
            <a:pPr marL="457200" indent="-457200">
              <a:lnSpc>
                <a:spcPct val="200000"/>
              </a:lnSpc>
              <a:buAutoNum type="arabicPeriod"/>
            </a:pPr>
            <a:r>
              <a:rPr lang="en-IN" sz="2400" b="1" dirty="0" smtClean="0"/>
              <a:t>Insects and stench</a:t>
            </a:r>
            <a:endParaRPr lang="en-IN" sz="2400" b="1" dirty="0" smtClean="0"/>
          </a:p>
          <a:p>
            <a:pPr>
              <a:lnSpc>
                <a:spcPct val="200000"/>
              </a:lnSpc>
            </a:pPr>
            <a:r>
              <a:rPr lang="en-IN" sz="2400" b="1" dirty="0" smtClean="0"/>
              <a:t>				</a:t>
            </a:r>
            <a:r>
              <a:rPr lang="en-IN" sz="2400" b="1" dirty="0" smtClean="0">
                <a:solidFill>
                  <a:srgbClr val="C00000"/>
                </a:solidFill>
              </a:rPr>
              <a:t>Remedy</a:t>
            </a:r>
          </a:p>
          <a:p>
            <a:pPr>
              <a:lnSpc>
                <a:spcPct val="200000"/>
              </a:lnSpc>
            </a:pPr>
            <a:r>
              <a:rPr lang="en-IN" sz="2400" b="1" dirty="0" smtClean="0"/>
              <a:t>Dry the flowers so that they could be compressed.</a:t>
            </a:r>
            <a:endParaRPr lang="en-IN" sz="2400" b="1" dirty="0" smtClean="0"/>
          </a:p>
        </p:txBody>
      </p:sp>
    </p:spTree>
    <p:extLst>
      <p:ext uri="{BB962C8B-B14F-4D97-AF65-F5344CB8AC3E}">
        <p14:creationId xmlns:p14="http://schemas.microsoft.com/office/powerpoint/2010/main" val="3933110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rotWithShape="1">
          <a:blip r:embed="rId8" cstate="print">
            <a:extLst>
              <a:ext uri="{28A0092B-C50C-407E-A947-70E740481C1C}">
                <a14:useLocalDpi xmlns:a14="http://schemas.microsoft.com/office/drawing/2010/main" val="0"/>
              </a:ext>
            </a:extLst>
          </a:blip>
          <a:srcRect l="21464" t="46173" r="32310"/>
          <a:stretch/>
        </p:blipFill>
        <p:spPr bwMode="auto">
          <a:xfrm>
            <a:off x="178824" y="152400"/>
            <a:ext cx="261999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WhatsApp Image 2022-12-16 at 11.01.02.j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48000" y="304800"/>
            <a:ext cx="2611437" cy="3482324"/>
          </a:xfrm>
          <a:prstGeom prst="rect">
            <a:avLst/>
          </a:prstGeom>
        </p:spPr>
      </p:pic>
      <p:pic>
        <p:nvPicPr>
          <p:cNvPr id="6" name="WhatsApp Image 2022-12-16 at 11.01.03 (1).jpe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362200" y="3962400"/>
            <a:ext cx="3429000" cy="2571750"/>
          </a:xfrm>
          <a:prstGeom prst="rect">
            <a:avLst/>
          </a:prstGeom>
        </p:spPr>
      </p:pic>
      <p:pic>
        <p:nvPicPr>
          <p:cNvPr id="7" name="WhatsApp Image 2022-12-16 at 11.01.03.jpe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943600" y="685800"/>
            <a:ext cx="2800350" cy="3733800"/>
          </a:xfrm>
          <a:prstGeom prst="rect">
            <a:avLst/>
          </a:prstGeom>
        </p:spPr>
      </p:pic>
      <p:sp>
        <p:nvSpPr>
          <p:cNvPr id="8" name="TextBox 7"/>
          <p:cNvSpPr txBox="1"/>
          <p:nvPr/>
        </p:nvSpPr>
        <p:spPr>
          <a:xfrm>
            <a:off x="228600" y="2552700"/>
            <a:ext cx="914400" cy="369332"/>
          </a:xfrm>
          <a:prstGeom prst="rect">
            <a:avLst/>
          </a:prstGeom>
          <a:noFill/>
        </p:spPr>
        <p:txBody>
          <a:bodyPr wrap="square" rtlCol="0">
            <a:spAutoFit/>
          </a:bodyPr>
          <a:lstStyle/>
          <a:p>
            <a:r>
              <a:rPr lang="en-IN" b="1" dirty="0" smtClean="0">
                <a:solidFill>
                  <a:srgbClr val="002060"/>
                </a:solidFill>
              </a:rPr>
              <a:t>Before</a:t>
            </a:r>
            <a:endParaRPr lang="en-IN" b="1" dirty="0">
              <a:solidFill>
                <a:srgbClr val="002060"/>
              </a:solidFill>
            </a:endParaRPr>
          </a:p>
        </p:txBody>
      </p:sp>
      <p:sp>
        <p:nvSpPr>
          <p:cNvPr id="9" name="TextBox 8"/>
          <p:cNvSpPr txBox="1"/>
          <p:nvPr/>
        </p:nvSpPr>
        <p:spPr>
          <a:xfrm>
            <a:off x="1371600" y="5248275"/>
            <a:ext cx="914400" cy="369332"/>
          </a:xfrm>
          <a:prstGeom prst="rect">
            <a:avLst/>
          </a:prstGeom>
          <a:noFill/>
        </p:spPr>
        <p:txBody>
          <a:bodyPr wrap="square" rtlCol="0">
            <a:spAutoFit/>
          </a:bodyPr>
          <a:lstStyle/>
          <a:p>
            <a:r>
              <a:rPr lang="en-IN" b="1" dirty="0" smtClean="0">
                <a:solidFill>
                  <a:srgbClr val="002060"/>
                </a:solidFill>
              </a:rPr>
              <a:t>Now</a:t>
            </a:r>
            <a:endParaRPr lang="en-IN" b="1" dirty="0">
              <a:solidFill>
                <a:srgbClr val="002060"/>
              </a:solidFill>
            </a:endParaRPr>
          </a:p>
        </p:txBody>
      </p:sp>
      <p:sp>
        <p:nvSpPr>
          <p:cNvPr id="10" name="TextBox 9"/>
          <p:cNvSpPr txBox="1"/>
          <p:nvPr/>
        </p:nvSpPr>
        <p:spPr>
          <a:xfrm>
            <a:off x="5943600" y="4648110"/>
            <a:ext cx="3048000" cy="1938992"/>
          </a:xfrm>
          <a:prstGeom prst="rect">
            <a:avLst/>
          </a:prstGeom>
          <a:noFill/>
        </p:spPr>
        <p:txBody>
          <a:bodyPr wrap="square" rtlCol="0">
            <a:spAutoFit/>
          </a:bodyPr>
          <a:lstStyle/>
          <a:p>
            <a:r>
              <a:rPr lang="en-IN" sz="2000" dirty="0" smtClean="0">
                <a:solidFill>
                  <a:srgbClr val="C00000"/>
                </a:solidFill>
              </a:rPr>
              <a:t>Almost 75% of the total flowers collected and kept in various tyres now fitted into one tyre.</a:t>
            </a:r>
          </a:p>
          <a:p>
            <a:endParaRPr lang="en-IN" sz="2000" dirty="0">
              <a:solidFill>
                <a:srgbClr val="C00000"/>
              </a:solidFill>
            </a:endParaRPr>
          </a:p>
          <a:p>
            <a:r>
              <a:rPr lang="en-IN" sz="2000" u="sng" dirty="0" smtClean="0">
                <a:solidFill>
                  <a:srgbClr val="C00000"/>
                </a:solidFill>
              </a:rPr>
              <a:t>No stench </a:t>
            </a:r>
            <a:endParaRPr lang="en-IN" sz="2000" u="sng" dirty="0">
              <a:solidFill>
                <a:srgbClr val="C00000"/>
              </a:solidFill>
            </a:endParaRPr>
          </a:p>
        </p:txBody>
      </p:sp>
    </p:spTree>
    <p:extLst>
      <p:ext uri="{BB962C8B-B14F-4D97-AF65-F5344CB8AC3E}">
        <p14:creationId xmlns:p14="http://schemas.microsoft.com/office/powerpoint/2010/main" val="1725719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24200" y="1447800"/>
            <a:ext cx="2286000" cy="461665"/>
          </a:xfrm>
          <a:prstGeom prst="rect">
            <a:avLst/>
          </a:prstGeom>
          <a:noFill/>
        </p:spPr>
        <p:txBody>
          <a:bodyPr wrap="square" rtlCol="0">
            <a:spAutoFit/>
          </a:bodyPr>
          <a:lstStyle/>
          <a:p>
            <a:r>
              <a:rPr lang="en-IN" sz="2400" u="sng" dirty="0" smtClean="0">
                <a:solidFill>
                  <a:srgbClr val="C00000"/>
                </a:solidFill>
              </a:rPr>
              <a:t>Conclusion</a:t>
            </a:r>
            <a:endParaRPr lang="en-IN" sz="2400" u="sng" dirty="0">
              <a:solidFill>
                <a:srgbClr val="C00000"/>
              </a:solidFill>
            </a:endParaRPr>
          </a:p>
        </p:txBody>
      </p:sp>
      <p:sp>
        <p:nvSpPr>
          <p:cNvPr id="7" name="TextBox 6"/>
          <p:cNvSpPr txBox="1"/>
          <p:nvPr/>
        </p:nvSpPr>
        <p:spPr>
          <a:xfrm>
            <a:off x="533400" y="2514600"/>
            <a:ext cx="8458200" cy="3913764"/>
          </a:xfrm>
          <a:prstGeom prst="rect">
            <a:avLst/>
          </a:prstGeom>
          <a:noFill/>
        </p:spPr>
        <p:txBody>
          <a:bodyPr wrap="square" rtlCol="0">
            <a:spAutoFit/>
          </a:bodyPr>
          <a:lstStyle/>
          <a:p>
            <a:pPr marL="342900" indent="-342900">
              <a:lnSpc>
                <a:spcPct val="150000"/>
              </a:lnSpc>
              <a:buFont typeface="Arial" pitchFamily="34" charset="0"/>
              <a:buChar char="•"/>
            </a:pPr>
            <a:r>
              <a:rPr lang="en-IN" sz="2400" dirty="0" smtClean="0">
                <a:solidFill>
                  <a:srgbClr val="002060"/>
                </a:solidFill>
              </a:rPr>
              <a:t>Flower waste is easy to maintain as it is easy to dry and less messy unlike the other wet wastes.</a:t>
            </a:r>
          </a:p>
          <a:p>
            <a:pPr marL="342900" indent="-342900">
              <a:lnSpc>
                <a:spcPct val="150000"/>
              </a:lnSpc>
              <a:buFont typeface="Arial" pitchFamily="34" charset="0"/>
              <a:buChar char="•"/>
            </a:pPr>
            <a:endParaRPr lang="en-IN" sz="2400" dirty="0">
              <a:solidFill>
                <a:srgbClr val="002060"/>
              </a:solidFill>
            </a:endParaRPr>
          </a:p>
          <a:p>
            <a:pPr marL="342900" indent="-342900">
              <a:lnSpc>
                <a:spcPct val="150000"/>
              </a:lnSpc>
              <a:buFont typeface="Arial" pitchFamily="34" charset="0"/>
              <a:buChar char="•"/>
            </a:pPr>
            <a:r>
              <a:rPr lang="en-IN" sz="2400" dirty="0" smtClean="0">
                <a:solidFill>
                  <a:srgbClr val="002060"/>
                </a:solidFill>
              </a:rPr>
              <a:t>If put along with garbage, it adds to the volume of landfill</a:t>
            </a:r>
          </a:p>
          <a:p>
            <a:pPr marL="342900" indent="-342900">
              <a:lnSpc>
                <a:spcPct val="150000"/>
              </a:lnSpc>
              <a:buFont typeface="Arial" pitchFamily="34" charset="0"/>
              <a:buChar char="•"/>
            </a:pPr>
            <a:endParaRPr lang="en-IN" sz="2400" dirty="0" smtClean="0">
              <a:solidFill>
                <a:srgbClr val="002060"/>
              </a:solidFill>
            </a:endParaRPr>
          </a:p>
          <a:p>
            <a:pPr marL="342900" indent="-342900">
              <a:lnSpc>
                <a:spcPct val="150000"/>
              </a:lnSpc>
              <a:buFont typeface="Arial" pitchFamily="34" charset="0"/>
              <a:buChar char="•"/>
            </a:pPr>
            <a:r>
              <a:rPr lang="en-IN" sz="2400" dirty="0" smtClean="0">
                <a:solidFill>
                  <a:srgbClr val="002060"/>
                </a:solidFill>
              </a:rPr>
              <a:t>From 8 kg flower waste, we could generate nearly 2 kg compost. </a:t>
            </a:r>
          </a:p>
        </p:txBody>
      </p:sp>
    </p:spTree>
    <p:extLst>
      <p:ext uri="{BB962C8B-B14F-4D97-AF65-F5344CB8AC3E}">
        <p14:creationId xmlns:p14="http://schemas.microsoft.com/office/powerpoint/2010/main" val="193878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989" y="3636130"/>
            <a:ext cx="8305800" cy="1143775"/>
          </a:xfrm>
          <a:prstGeom prst="rect">
            <a:avLst/>
          </a:prstGeom>
          <a:noFill/>
        </p:spPr>
        <p:txBody>
          <a:bodyPr wrap="square" rtlCol="0">
            <a:spAutoFit/>
          </a:bodyPr>
          <a:lstStyle/>
          <a:p>
            <a:pPr marL="285750" indent="-285750">
              <a:lnSpc>
                <a:spcPct val="150000"/>
              </a:lnSpc>
              <a:buFont typeface="Arial" pitchFamily="34" charset="0"/>
              <a:buChar char="•"/>
            </a:pPr>
            <a:r>
              <a:rPr lang="en-IN" sz="2400" dirty="0" smtClean="0">
                <a:solidFill>
                  <a:srgbClr val="C00000"/>
                </a:solidFill>
              </a:rPr>
              <a:t>For the same reason, flower compost is best suited for garden plants rather than for edible varieties. </a:t>
            </a:r>
          </a:p>
        </p:txBody>
      </p:sp>
      <p:sp>
        <p:nvSpPr>
          <p:cNvPr id="5" name="TextBox 4"/>
          <p:cNvSpPr txBox="1"/>
          <p:nvPr/>
        </p:nvSpPr>
        <p:spPr>
          <a:xfrm>
            <a:off x="3429000" y="5024735"/>
            <a:ext cx="1409700" cy="461665"/>
          </a:xfrm>
          <a:prstGeom prst="rect">
            <a:avLst/>
          </a:prstGeom>
          <a:noFill/>
        </p:spPr>
        <p:txBody>
          <a:bodyPr wrap="square" rtlCol="0">
            <a:spAutoFit/>
          </a:bodyPr>
          <a:lstStyle/>
          <a:p>
            <a:r>
              <a:rPr lang="en-IN" sz="2400" b="1" u="sng" dirty="0" smtClean="0">
                <a:solidFill>
                  <a:srgbClr val="00B050"/>
                </a:solidFill>
              </a:rPr>
              <a:t>Caution</a:t>
            </a:r>
            <a:endParaRPr lang="en-IN" sz="2400" b="1" u="sng" dirty="0">
              <a:solidFill>
                <a:srgbClr val="00B050"/>
              </a:solidFill>
            </a:endParaRPr>
          </a:p>
        </p:txBody>
      </p:sp>
      <p:sp>
        <p:nvSpPr>
          <p:cNvPr id="6" name="TextBox 5"/>
          <p:cNvSpPr txBox="1"/>
          <p:nvPr/>
        </p:nvSpPr>
        <p:spPr>
          <a:xfrm>
            <a:off x="374241" y="5469902"/>
            <a:ext cx="8305800" cy="1143775"/>
          </a:xfrm>
          <a:prstGeom prst="rect">
            <a:avLst/>
          </a:prstGeom>
          <a:noFill/>
        </p:spPr>
        <p:txBody>
          <a:bodyPr wrap="square" rtlCol="0">
            <a:spAutoFit/>
          </a:bodyPr>
          <a:lstStyle/>
          <a:p>
            <a:pPr marL="285750" indent="-285750">
              <a:lnSpc>
                <a:spcPct val="150000"/>
              </a:lnSpc>
              <a:buFont typeface="Arial" pitchFamily="34" charset="0"/>
              <a:buChar char="•"/>
            </a:pPr>
            <a:r>
              <a:rPr lang="en-IN" sz="2400" b="1" dirty="0" smtClean="0">
                <a:solidFill>
                  <a:srgbClr val="00B050"/>
                </a:solidFill>
              </a:rPr>
              <a:t>Flower waste should be handled with caution as the pollen could lead to allergies. </a:t>
            </a:r>
          </a:p>
        </p:txBody>
      </p:sp>
      <p:sp>
        <p:nvSpPr>
          <p:cNvPr id="7" name="TextBox 6"/>
          <p:cNvSpPr txBox="1"/>
          <p:nvPr/>
        </p:nvSpPr>
        <p:spPr>
          <a:xfrm>
            <a:off x="263628" y="1082976"/>
            <a:ext cx="8458200" cy="2308324"/>
          </a:xfrm>
          <a:prstGeom prst="rect">
            <a:avLst/>
          </a:prstGeom>
          <a:noFill/>
        </p:spPr>
        <p:txBody>
          <a:bodyPr wrap="square" rtlCol="0">
            <a:spAutoFit/>
          </a:bodyPr>
          <a:lstStyle/>
          <a:p>
            <a:pPr marL="342900" indent="-342900">
              <a:lnSpc>
                <a:spcPct val="150000"/>
              </a:lnSpc>
              <a:buFont typeface="Arial" pitchFamily="34" charset="0"/>
              <a:buChar char="•"/>
            </a:pPr>
            <a:r>
              <a:rPr lang="en-IN" sz="2400" dirty="0" smtClean="0">
                <a:solidFill>
                  <a:srgbClr val="C00000"/>
                </a:solidFill>
              </a:rPr>
              <a:t>Flower compost should be made separately because the herbicides or pesticides used to grow the flowers will be hazardous to other beneficial composting organisms such as snails</a:t>
            </a:r>
            <a:r>
              <a:rPr lang="en-IN" sz="2400" dirty="0">
                <a:solidFill>
                  <a:srgbClr val="C00000"/>
                </a:solidFill>
              </a:rPr>
              <a:t>, beetles, ants and </a:t>
            </a:r>
            <a:r>
              <a:rPr lang="en-IN" sz="2400" dirty="0" smtClean="0">
                <a:solidFill>
                  <a:srgbClr val="C00000"/>
                </a:solidFill>
              </a:rPr>
              <a:t>earthworms.</a:t>
            </a:r>
          </a:p>
        </p:txBody>
      </p:sp>
      <p:sp>
        <p:nvSpPr>
          <p:cNvPr id="8" name="TextBox 7"/>
          <p:cNvSpPr txBox="1"/>
          <p:nvPr/>
        </p:nvSpPr>
        <p:spPr>
          <a:xfrm>
            <a:off x="3124200" y="381000"/>
            <a:ext cx="2286000" cy="461665"/>
          </a:xfrm>
          <a:prstGeom prst="rect">
            <a:avLst/>
          </a:prstGeom>
          <a:noFill/>
        </p:spPr>
        <p:txBody>
          <a:bodyPr wrap="square" rtlCol="0">
            <a:spAutoFit/>
          </a:bodyPr>
          <a:lstStyle/>
          <a:p>
            <a:r>
              <a:rPr lang="en-IN" sz="2400" u="sng" dirty="0" smtClean="0">
                <a:solidFill>
                  <a:srgbClr val="C00000"/>
                </a:solidFill>
              </a:rPr>
              <a:t>Suggestion</a:t>
            </a:r>
            <a:endParaRPr lang="en-IN" sz="2400" u="sng" dirty="0">
              <a:solidFill>
                <a:srgbClr val="C00000"/>
              </a:solidFill>
            </a:endParaRPr>
          </a:p>
        </p:txBody>
      </p:sp>
    </p:spTree>
    <p:extLst>
      <p:ext uri="{BB962C8B-B14F-4D97-AF65-F5344CB8AC3E}">
        <p14:creationId xmlns:p14="http://schemas.microsoft.com/office/powerpoint/2010/main" val="164794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1371600"/>
            <a:ext cx="2895600" cy="461665"/>
          </a:xfrm>
          <a:prstGeom prst="rect">
            <a:avLst/>
          </a:prstGeom>
          <a:noFill/>
        </p:spPr>
        <p:txBody>
          <a:bodyPr wrap="square" rtlCol="0">
            <a:spAutoFit/>
          </a:bodyPr>
          <a:lstStyle/>
          <a:p>
            <a:r>
              <a:rPr lang="en-IN" sz="2400" u="sng" dirty="0" smtClean="0">
                <a:solidFill>
                  <a:srgbClr val="C00000"/>
                </a:solidFill>
              </a:rPr>
              <a:t>Acknowledgement</a:t>
            </a:r>
            <a:endParaRPr lang="en-IN" sz="2400" u="sng" dirty="0">
              <a:solidFill>
                <a:srgbClr val="C00000"/>
              </a:solidFill>
            </a:endParaRPr>
          </a:p>
        </p:txBody>
      </p:sp>
      <p:sp>
        <p:nvSpPr>
          <p:cNvPr id="5" name="TextBox 4"/>
          <p:cNvSpPr txBox="1"/>
          <p:nvPr/>
        </p:nvSpPr>
        <p:spPr>
          <a:xfrm>
            <a:off x="314632" y="2514600"/>
            <a:ext cx="8458200" cy="2400657"/>
          </a:xfrm>
          <a:prstGeom prst="rect">
            <a:avLst/>
          </a:prstGeom>
          <a:noFill/>
        </p:spPr>
        <p:txBody>
          <a:bodyPr wrap="square" rtlCol="0">
            <a:spAutoFit/>
          </a:bodyPr>
          <a:lstStyle/>
          <a:p>
            <a:pPr>
              <a:lnSpc>
                <a:spcPct val="150000"/>
              </a:lnSpc>
            </a:pPr>
            <a:r>
              <a:rPr lang="en-IN" sz="2000" b="1" dirty="0" smtClean="0"/>
              <a:t>I sincerely thank my classmates, teachers , the Principal and also  the drivers and </a:t>
            </a:r>
            <a:r>
              <a:rPr lang="en-IN" sz="2000" b="1" dirty="0"/>
              <a:t> </a:t>
            </a:r>
            <a:r>
              <a:rPr lang="en-IN" sz="2000" b="1" dirty="0" smtClean="0"/>
              <a:t>helpers of our school for the cooperation. </a:t>
            </a:r>
            <a:endParaRPr lang="en-IN" sz="2000" b="1" dirty="0" smtClean="0"/>
          </a:p>
          <a:p>
            <a:pPr>
              <a:lnSpc>
                <a:spcPct val="150000"/>
              </a:lnSpc>
            </a:pPr>
            <a:endParaRPr lang="en-IN" sz="2000" b="1" dirty="0"/>
          </a:p>
          <a:p>
            <a:pPr>
              <a:lnSpc>
                <a:spcPct val="150000"/>
              </a:lnSpc>
            </a:pPr>
            <a:r>
              <a:rPr lang="en-IN" sz="2000" b="1" dirty="0" smtClean="0"/>
              <a:t>I </a:t>
            </a:r>
            <a:r>
              <a:rPr lang="en-IN" sz="2000" b="1" dirty="0" smtClean="0"/>
              <a:t>also thank the </a:t>
            </a:r>
            <a:r>
              <a:rPr lang="en-IN" sz="2000" b="1" dirty="0" smtClean="0"/>
              <a:t>entire team </a:t>
            </a:r>
            <a:r>
              <a:rPr lang="en-IN" sz="2000" b="1" dirty="0" smtClean="0"/>
              <a:t>of CES, IISC for providing me a chance to present my project. </a:t>
            </a:r>
            <a:endParaRPr lang="en-IN" sz="2000" b="1" dirty="0"/>
          </a:p>
        </p:txBody>
      </p:sp>
    </p:spTree>
    <p:extLst>
      <p:ext uri="{BB962C8B-B14F-4D97-AF65-F5344CB8AC3E}">
        <p14:creationId xmlns:p14="http://schemas.microsoft.com/office/powerpoint/2010/main" val="3314756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19200" y="1143000"/>
            <a:ext cx="6477000" cy="5486400"/>
          </a:xfrm>
        </p:spPr>
        <p:txBody>
          <a:bodyPr>
            <a:noAutofit/>
          </a:bodyPr>
          <a:lstStyle/>
          <a:p>
            <a:pPr marL="0" indent="0">
              <a:buNone/>
            </a:pPr>
            <a:r>
              <a:rPr lang="en-IN" sz="1600" u="sng" dirty="0" smtClean="0">
                <a:hlinkClick r:id="rId2"/>
              </a:rPr>
              <a:t/>
            </a:r>
            <a:br>
              <a:rPr lang="en-IN" sz="1600" u="sng" dirty="0" smtClean="0">
                <a:hlinkClick r:id="rId2"/>
              </a:rPr>
            </a:br>
            <a:r>
              <a:rPr lang="en-IN" sz="1600" u="sng" dirty="0" smtClean="0">
                <a:hlinkClick r:id="rId2"/>
              </a:rPr>
              <a:t>Moving to compost: Floral waste turns fertile ground for ...</a:t>
            </a:r>
          </a:p>
          <a:p>
            <a:pPr marL="0" indent="0">
              <a:buNone/>
            </a:pPr>
            <a:r>
              <a:rPr lang="en-IN" sz="1600" u="sng" dirty="0" smtClean="0">
                <a:hlinkClick r:id="rId2"/>
              </a:rPr>
              <a:t>https://economictimes.indiatimes.com </a:t>
            </a:r>
          </a:p>
          <a:p>
            <a:pPr marL="0" indent="0">
              <a:buNone/>
            </a:pPr>
            <a:endParaRPr lang="en-IN" sz="1600" u="sng" dirty="0" smtClean="0">
              <a:hlinkClick r:id="rId2"/>
            </a:endParaRPr>
          </a:p>
          <a:p>
            <a:pPr marL="0" indent="0">
              <a:buNone/>
            </a:pPr>
            <a:r>
              <a:rPr lang="en-IN" sz="1600" u="sng" dirty="0" err="1" smtClean="0">
                <a:hlinkClick r:id="rId3"/>
              </a:rPr>
              <a:t>Parimala</a:t>
            </a:r>
            <a:r>
              <a:rPr lang="en-IN" sz="1600" u="sng" dirty="0" smtClean="0">
                <a:hlinkClick r:id="rId3"/>
              </a:rPr>
              <a:t> </a:t>
            </a:r>
            <a:r>
              <a:rPr lang="en-IN" sz="1600" u="sng" dirty="0" err="1" smtClean="0">
                <a:hlinkClick r:id="rId3"/>
              </a:rPr>
              <a:t>Shivaprasad</a:t>
            </a:r>
            <a:r>
              <a:rPr lang="en-IN" sz="1600" u="sng" dirty="0" smtClean="0">
                <a:hlinkClick r:id="rId3"/>
              </a:rPr>
              <a:t> - Assistant Professor - LinkedIn</a:t>
            </a:r>
          </a:p>
          <a:p>
            <a:pPr marL="0" indent="0">
              <a:buNone/>
            </a:pPr>
            <a:r>
              <a:rPr lang="en-IN" sz="1600" u="sng" dirty="0" smtClean="0">
                <a:hlinkClick r:id="rId3"/>
              </a:rPr>
              <a:t>https://uk.linkedin.com </a:t>
            </a:r>
          </a:p>
          <a:p>
            <a:pPr marL="0" indent="0">
              <a:buNone/>
            </a:pPr>
            <a:endParaRPr lang="en-IN" sz="1600" u="sng" dirty="0" smtClean="0">
              <a:hlinkClick r:id="rId3"/>
            </a:endParaRPr>
          </a:p>
          <a:p>
            <a:pPr marL="0" indent="0">
              <a:buNone/>
            </a:pPr>
            <a:r>
              <a:rPr lang="en-IN" sz="1600" u="sng" dirty="0" smtClean="0">
                <a:hlinkClick r:id="rId4"/>
              </a:rPr>
              <a:t>(PDF) </a:t>
            </a:r>
            <a:r>
              <a:rPr lang="en-IN" sz="1600" u="sng" dirty="0" err="1" smtClean="0">
                <a:hlinkClick r:id="rId4"/>
              </a:rPr>
              <a:t>Mycobiota</a:t>
            </a:r>
            <a:r>
              <a:rPr lang="en-IN" sz="1600" u="sng" dirty="0" smtClean="0">
                <a:hlinkClick r:id="rId4"/>
              </a:rPr>
              <a:t> of decomposing floral waste materials</a:t>
            </a:r>
          </a:p>
          <a:p>
            <a:pPr marL="0" indent="0">
              <a:buNone/>
            </a:pPr>
            <a:r>
              <a:rPr lang="en-IN" sz="1600" u="sng" dirty="0" smtClean="0">
                <a:hlinkClick r:id="rId4"/>
              </a:rPr>
              <a:t>https://www.researchgate.net › </a:t>
            </a:r>
          </a:p>
          <a:p>
            <a:pPr marL="0" indent="0">
              <a:buNone/>
            </a:pPr>
            <a:r>
              <a:rPr lang="en-IN" sz="1600" u="sng" dirty="0"/>
              <a:t/>
            </a:r>
            <a:br>
              <a:rPr lang="en-IN" sz="1600" u="sng" dirty="0"/>
            </a:br>
            <a:r>
              <a:rPr lang="en-IN" sz="1600" u="sng" dirty="0"/>
              <a:t>Composting of floral waste by using indigenously ... - </a:t>
            </a:r>
            <a:r>
              <a:rPr lang="en-IN" sz="1600" u="sng" dirty="0" err="1"/>
              <a:t>Zenodo</a:t>
            </a:r>
            <a:endParaRPr lang="en-IN" sz="1600" u="sng" dirty="0"/>
          </a:p>
          <a:p>
            <a:pPr marL="0" indent="0">
              <a:buNone/>
            </a:pPr>
            <a:r>
              <a:rPr lang="en-IN" sz="1600" u="sng" dirty="0"/>
              <a:t>https://</a:t>
            </a:r>
            <a:r>
              <a:rPr lang="en-IN" sz="1600" u="sng" dirty="0" smtClean="0"/>
              <a:t>zenodo.org</a:t>
            </a:r>
          </a:p>
          <a:p>
            <a:pPr marL="0" indent="0">
              <a:buNone/>
            </a:pPr>
            <a:r>
              <a:rPr lang="en-IN" sz="1600" u="sng" dirty="0">
                <a:hlinkClick r:id="rId5"/>
              </a:rPr>
              <a:t/>
            </a:r>
            <a:br>
              <a:rPr lang="en-IN" sz="1600" u="sng" dirty="0">
                <a:hlinkClick r:id="rId5"/>
              </a:rPr>
            </a:br>
            <a:r>
              <a:rPr lang="en-IN" sz="1600" u="sng" dirty="0">
                <a:hlinkClick r:id="rId6"/>
              </a:rPr>
              <a:t/>
            </a:r>
            <a:br>
              <a:rPr lang="en-IN" sz="1600" u="sng" dirty="0">
                <a:hlinkClick r:id="rId6"/>
              </a:rPr>
            </a:br>
            <a:r>
              <a:rPr lang="en-IN" sz="1600" u="sng" dirty="0">
                <a:hlinkClick r:id="rId6"/>
              </a:rPr>
              <a:t>Can You Compost Flowers? (And Dead Flowers Too?)</a:t>
            </a:r>
          </a:p>
          <a:p>
            <a:r>
              <a:rPr lang="en-IN" sz="1600" u="sng" dirty="0">
                <a:hlinkClick r:id="rId6"/>
              </a:rPr>
              <a:t>https://</a:t>
            </a:r>
            <a:r>
              <a:rPr lang="en-IN" sz="1600" u="sng" dirty="0" smtClean="0">
                <a:hlinkClick r:id="rId6"/>
              </a:rPr>
              <a:t>www.conserve-energy-future.com</a:t>
            </a:r>
          </a:p>
          <a:p>
            <a:endParaRPr lang="en-IN" sz="1600" u="sng" dirty="0">
              <a:hlinkClick r:id="rId6"/>
            </a:endParaRPr>
          </a:p>
          <a:p>
            <a:pPr marL="0" indent="0">
              <a:buNone/>
            </a:pPr>
            <a:r>
              <a:rPr lang="en-IN" sz="1600" u="sng" dirty="0" smtClean="0">
                <a:hlinkClick r:id="rId7"/>
              </a:rPr>
              <a:t>Plants </a:t>
            </a:r>
            <a:r>
              <a:rPr lang="en-IN" sz="1600" u="sng" dirty="0">
                <a:hlinkClick r:id="rId7"/>
              </a:rPr>
              <a:t>To Grow For The Compost Pile</a:t>
            </a:r>
          </a:p>
          <a:p>
            <a:r>
              <a:rPr lang="en-IN" sz="1600" u="sng" dirty="0">
                <a:hlinkClick r:id="rId7"/>
              </a:rPr>
              <a:t>https://www.gardeningknowhow.com </a:t>
            </a:r>
          </a:p>
          <a:p>
            <a:endParaRPr lang="en-IN" sz="1600" u="sng" dirty="0">
              <a:hlinkClick r:id="rId6"/>
            </a:endParaRPr>
          </a:p>
          <a:p>
            <a:endParaRPr lang="en-IN" sz="1600" dirty="0">
              <a:hlinkClick r:id="rId8"/>
            </a:endParaRPr>
          </a:p>
          <a:p>
            <a:endParaRPr lang="en-IN" sz="1600" u="sng" dirty="0">
              <a:hlinkClick r:id="rId9"/>
            </a:endParaRPr>
          </a:p>
          <a:p>
            <a:endParaRPr lang="en-IN" sz="1600" dirty="0"/>
          </a:p>
        </p:txBody>
      </p:sp>
      <p:sp>
        <p:nvSpPr>
          <p:cNvPr id="5" name="TextBox 4"/>
          <p:cNvSpPr txBox="1"/>
          <p:nvPr/>
        </p:nvSpPr>
        <p:spPr>
          <a:xfrm>
            <a:off x="2971800" y="533400"/>
            <a:ext cx="2052484" cy="461665"/>
          </a:xfrm>
          <a:prstGeom prst="rect">
            <a:avLst/>
          </a:prstGeom>
          <a:noFill/>
        </p:spPr>
        <p:txBody>
          <a:bodyPr wrap="square" rtlCol="0">
            <a:spAutoFit/>
          </a:bodyPr>
          <a:lstStyle/>
          <a:p>
            <a:r>
              <a:rPr lang="en-IN" sz="2400" dirty="0" smtClean="0">
                <a:solidFill>
                  <a:srgbClr val="C00000"/>
                </a:solidFill>
              </a:rPr>
              <a:t>References</a:t>
            </a:r>
            <a:endParaRPr lang="en-IN" sz="2400" dirty="0">
              <a:solidFill>
                <a:srgbClr val="C00000"/>
              </a:solidFill>
            </a:endParaRPr>
          </a:p>
        </p:txBody>
      </p:sp>
    </p:spTree>
    <p:extLst>
      <p:ext uri="{BB962C8B-B14F-4D97-AF65-F5344CB8AC3E}">
        <p14:creationId xmlns:p14="http://schemas.microsoft.com/office/powerpoint/2010/main" val="162943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2400"/>
            <a:ext cx="8458200" cy="2554545"/>
          </a:xfrm>
          <a:prstGeom prst="rect">
            <a:avLst/>
          </a:prstGeom>
        </p:spPr>
        <p:txBody>
          <a:bodyPr wrap="square">
            <a:spAutoFit/>
          </a:bodyPr>
          <a:lstStyle/>
          <a:p>
            <a:pPr>
              <a:lnSpc>
                <a:spcPct val="200000"/>
              </a:lnSpc>
            </a:pPr>
            <a:r>
              <a:rPr lang="en-IN" sz="2000" u="sng" dirty="0">
                <a:solidFill>
                  <a:srgbClr val="FF0000"/>
                </a:solidFill>
              </a:rPr>
              <a:t>OBJECTIVES</a:t>
            </a:r>
            <a:r>
              <a:rPr lang="en-IN" sz="2000" dirty="0"/>
              <a:t/>
            </a:r>
            <a:br>
              <a:rPr lang="en-IN" sz="2000" dirty="0"/>
            </a:br>
            <a:r>
              <a:rPr lang="en-IN" sz="2000" dirty="0"/>
              <a:t>1. </a:t>
            </a:r>
            <a:r>
              <a:rPr lang="en-IN" sz="2000" dirty="0" smtClean="0"/>
              <a:t>To find a simple alternative for soil  for growing plants</a:t>
            </a:r>
          </a:p>
          <a:p>
            <a:pPr marL="342900" indent="-342900">
              <a:lnSpc>
                <a:spcPct val="200000"/>
              </a:lnSpc>
              <a:buAutoNum type="arabicPeriod" startAt="2"/>
            </a:pPr>
            <a:r>
              <a:rPr lang="en-IN" sz="2000" dirty="0" smtClean="0"/>
              <a:t>To learn about the kind of plants which  grow well in flower waste</a:t>
            </a:r>
          </a:p>
          <a:p>
            <a:pPr marL="342900" indent="-342900">
              <a:lnSpc>
                <a:spcPct val="200000"/>
              </a:lnSpc>
              <a:buAutoNum type="arabicPeriod" startAt="2"/>
            </a:pPr>
            <a:r>
              <a:rPr lang="en-IN" sz="2000" dirty="0" smtClean="0"/>
              <a:t>To create awareness about waste management at source.</a:t>
            </a:r>
            <a:endParaRPr lang="en-IN" sz="2000" dirty="0"/>
          </a:p>
        </p:txBody>
      </p:sp>
      <p:sp>
        <p:nvSpPr>
          <p:cNvPr id="6" name="TextBox 5"/>
          <p:cNvSpPr txBox="1"/>
          <p:nvPr/>
        </p:nvSpPr>
        <p:spPr>
          <a:xfrm>
            <a:off x="7374" y="2750118"/>
            <a:ext cx="8900652" cy="3477875"/>
          </a:xfrm>
          <a:prstGeom prst="rect">
            <a:avLst/>
          </a:prstGeom>
          <a:noFill/>
        </p:spPr>
        <p:txBody>
          <a:bodyPr wrap="square" rtlCol="0">
            <a:spAutoFit/>
          </a:bodyPr>
          <a:lstStyle/>
          <a:p>
            <a:pPr>
              <a:lnSpc>
                <a:spcPct val="200000"/>
              </a:lnSpc>
            </a:pPr>
            <a:r>
              <a:rPr lang="en-IN" sz="2200" dirty="0" smtClean="0">
                <a:solidFill>
                  <a:srgbClr val="002060"/>
                </a:solidFill>
              </a:rPr>
              <a:t>Waste management is one of the major problems we face in today’s world. All kinds of pollution are linked to waste accumulation. Domestic and industrial wastes are already choking the cities.  Since flowers used for decoration and in temples are an easy and cleaner  source of waste, I selected this project.</a:t>
            </a:r>
            <a:endParaRPr lang="en-IN" sz="2200" dirty="0">
              <a:solidFill>
                <a:srgbClr val="002060"/>
              </a:solidFill>
            </a:endParaRPr>
          </a:p>
        </p:txBody>
      </p:sp>
    </p:spTree>
    <p:extLst>
      <p:ext uri="{BB962C8B-B14F-4D97-AF65-F5344CB8AC3E}">
        <p14:creationId xmlns:p14="http://schemas.microsoft.com/office/powerpoint/2010/main" val="204185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2438400"/>
            <a:ext cx="2286000" cy="523220"/>
          </a:xfrm>
          <a:prstGeom prst="rect">
            <a:avLst/>
          </a:prstGeom>
          <a:noFill/>
        </p:spPr>
        <p:txBody>
          <a:bodyPr wrap="square" rtlCol="0">
            <a:spAutoFit/>
          </a:bodyPr>
          <a:lstStyle/>
          <a:p>
            <a:r>
              <a:rPr lang="en-IN" sz="2800" dirty="0" smtClean="0">
                <a:solidFill>
                  <a:srgbClr val="002060"/>
                </a:solidFill>
              </a:rPr>
              <a:t>Thank You</a:t>
            </a:r>
            <a:endParaRPr lang="en-IN" sz="2800" dirty="0">
              <a:solidFill>
                <a:srgbClr val="002060"/>
              </a:solidFill>
            </a:endParaRPr>
          </a:p>
        </p:txBody>
      </p:sp>
      <p:sp>
        <p:nvSpPr>
          <p:cNvPr id="5" name="TextBox 4"/>
          <p:cNvSpPr txBox="1"/>
          <p:nvPr/>
        </p:nvSpPr>
        <p:spPr>
          <a:xfrm>
            <a:off x="2133600" y="3352800"/>
            <a:ext cx="4267200" cy="461665"/>
          </a:xfrm>
          <a:prstGeom prst="rect">
            <a:avLst/>
          </a:prstGeom>
          <a:noFill/>
        </p:spPr>
        <p:txBody>
          <a:bodyPr wrap="square" rtlCol="0">
            <a:spAutoFit/>
          </a:bodyPr>
          <a:lstStyle/>
          <a:p>
            <a:r>
              <a:rPr lang="en-IN" sz="2400" dirty="0" smtClean="0">
                <a:solidFill>
                  <a:srgbClr val="C00000"/>
                </a:solidFill>
              </a:rPr>
              <a:t>Project by – </a:t>
            </a:r>
            <a:r>
              <a:rPr lang="en-IN" sz="2400" dirty="0" err="1" smtClean="0">
                <a:solidFill>
                  <a:srgbClr val="C00000"/>
                </a:solidFill>
              </a:rPr>
              <a:t>Rajshree</a:t>
            </a:r>
            <a:r>
              <a:rPr lang="en-IN" sz="2400" dirty="0" smtClean="0">
                <a:solidFill>
                  <a:srgbClr val="C00000"/>
                </a:solidFill>
              </a:rPr>
              <a:t> – VII </a:t>
            </a:r>
            <a:r>
              <a:rPr lang="en-IN" sz="2400" dirty="0" err="1" smtClean="0">
                <a:solidFill>
                  <a:srgbClr val="C00000"/>
                </a:solidFill>
              </a:rPr>
              <a:t>std</a:t>
            </a:r>
            <a:endParaRPr lang="en-IN" sz="2400" dirty="0">
              <a:solidFill>
                <a:srgbClr val="C00000"/>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8142"/>
          <a:stretch/>
        </p:blipFill>
        <p:spPr bwMode="auto">
          <a:xfrm>
            <a:off x="1889022" y="5578997"/>
            <a:ext cx="7162800" cy="50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23970" r="83639" b="-491"/>
          <a:stretch/>
        </p:blipFill>
        <p:spPr bwMode="auto">
          <a:xfrm>
            <a:off x="175120" y="5134912"/>
            <a:ext cx="1626641" cy="138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593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116" y="152400"/>
            <a:ext cx="8910484" cy="5632311"/>
          </a:xfrm>
          <a:prstGeom prst="rect">
            <a:avLst/>
          </a:prstGeom>
          <a:noFill/>
        </p:spPr>
        <p:txBody>
          <a:bodyPr wrap="square" rtlCol="0">
            <a:spAutoFit/>
          </a:bodyPr>
          <a:lstStyle/>
          <a:p>
            <a:pPr>
              <a:lnSpc>
                <a:spcPct val="150000"/>
              </a:lnSpc>
            </a:pPr>
            <a:r>
              <a:rPr lang="en-IN" sz="2000" b="1" u="sng" dirty="0" smtClean="0"/>
              <a:t>METHODS AND MATERIALS </a:t>
            </a:r>
            <a:endParaRPr lang="en-IN" sz="2000" b="1" u="sng" dirty="0"/>
          </a:p>
          <a:p>
            <a:pPr marL="342900" indent="-342900">
              <a:lnSpc>
                <a:spcPct val="150000"/>
              </a:lnSpc>
              <a:buFont typeface="Arial" pitchFamily="34" charset="0"/>
              <a:buChar char="•"/>
            </a:pPr>
            <a:r>
              <a:rPr lang="en-IN" sz="2000" b="1" dirty="0" smtClean="0">
                <a:solidFill>
                  <a:srgbClr val="002060"/>
                </a:solidFill>
              </a:rPr>
              <a:t>Collected flower waste from the near by temples with the help of our school drivers and helpers</a:t>
            </a:r>
          </a:p>
          <a:p>
            <a:pPr marL="342900" indent="-342900">
              <a:lnSpc>
                <a:spcPct val="150000"/>
              </a:lnSpc>
              <a:buFont typeface="Arial" pitchFamily="34" charset="0"/>
              <a:buChar char="•"/>
            </a:pPr>
            <a:r>
              <a:rPr lang="en-IN" sz="2000" b="1" dirty="0" smtClean="0">
                <a:solidFill>
                  <a:srgbClr val="002060"/>
                </a:solidFill>
              </a:rPr>
              <a:t>Selected a small area in the cellar of school building for making the flower pit</a:t>
            </a:r>
          </a:p>
          <a:p>
            <a:pPr marL="342900" indent="-342900">
              <a:lnSpc>
                <a:spcPct val="150000"/>
              </a:lnSpc>
              <a:buFont typeface="Arial" pitchFamily="34" charset="0"/>
              <a:buChar char="•"/>
            </a:pPr>
            <a:r>
              <a:rPr lang="en-IN" sz="2000" b="1" dirty="0" smtClean="0">
                <a:solidFill>
                  <a:srgbClr val="002060"/>
                </a:solidFill>
              </a:rPr>
              <a:t>Arranged waste tyres of our school vans instead of creating a mud pit to put the flower waste</a:t>
            </a:r>
          </a:p>
          <a:p>
            <a:pPr marL="342900" indent="-342900">
              <a:lnSpc>
                <a:spcPct val="150000"/>
              </a:lnSpc>
              <a:buFont typeface="Arial" pitchFamily="34" charset="0"/>
              <a:buChar char="•"/>
            </a:pPr>
            <a:r>
              <a:rPr lang="en-IN" sz="2000" b="1" dirty="0" smtClean="0">
                <a:solidFill>
                  <a:srgbClr val="002060"/>
                </a:solidFill>
              </a:rPr>
              <a:t>Filled the interior of the tyres with flowers and sowed coriander seeds </a:t>
            </a:r>
          </a:p>
          <a:p>
            <a:pPr marL="342900" indent="-342900">
              <a:lnSpc>
                <a:spcPct val="150000"/>
              </a:lnSpc>
              <a:buFont typeface="Arial" pitchFamily="34" charset="0"/>
              <a:buChar char="•"/>
            </a:pPr>
            <a:r>
              <a:rPr lang="en-IN" sz="2000" b="1" dirty="0" smtClean="0">
                <a:solidFill>
                  <a:srgbClr val="002060"/>
                </a:solidFill>
              </a:rPr>
              <a:t>Conducted a survey in school to find out what is the average generation of flower waste  per day</a:t>
            </a:r>
          </a:p>
          <a:p>
            <a:pPr marL="342900" indent="-342900">
              <a:lnSpc>
                <a:spcPct val="150000"/>
              </a:lnSpc>
              <a:buFont typeface="Arial" pitchFamily="34" charset="0"/>
              <a:buChar char="•"/>
            </a:pPr>
            <a:r>
              <a:rPr lang="en-IN" sz="2000" b="1" dirty="0" smtClean="0">
                <a:solidFill>
                  <a:srgbClr val="002060"/>
                </a:solidFill>
              </a:rPr>
              <a:t>Encouraged  my classmates and other students to bring the flower waste from home to  save it from going along with garbage. </a:t>
            </a:r>
          </a:p>
        </p:txBody>
      </p:sp>
    </p:spTree>
    <p:extLst>
      <p:ext uri="{BB962C8B-B14F-4D97-AF65-F5344CB8AC3E}">
        <p14:creationId xmlns:p14="http://schemas.microsoft.com/office/powerpoint/2010/main" val="3375965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SETTING THE MATERIALS</a:t>
            </a:r>
            <a:endParaRPr lang="en-IN" dirty="0"/>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412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1116" y="1979528"/>
            <a:ext cx="2598185" cy="346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52400"/>
            <a:ext cx="301783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590800"/>
            <a:ext cx="26670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304800"/>
            <a:ext cx="2895600" cy="386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285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79164"/>
            <a:ext cx="8331200" cy="369332"/>
          </a:xfrm>
          <a:prstGeom prst="rect">
            <a:avLst/>
          </a:prstGeom>
          <a:noFill/>
        </p:spPr>
        <p:txBody>
          <a:bodyPr wrap="square" rtlCol="0">
            <a:spAutoFit/>
          </a:bodyPr>
          <a:lstStyle/>
          <a:p>
            <a:r>
              <a:rPr lang="en-IN" dirty="0" smtClean="0">
                <a:solidFill>
                  <a:srgbClr val="002060"/>
                </a:solidFill>
              </a:rPr>
              <a:t>TYRES KEPT READY TO COLLECT THE WASTE FLOWERS EVERY DAY</a:t>
            </a:r>
            <a:endParaRPr lang="en-IN" dirty="0">
              <a:solidFill>
                <a:srgbClr val="00206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342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03800" y="3126771"/>
            <a:ext cx="3048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773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74" y="457200"/>
            <a:ext cx="40661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606" y="3048000"/>
            <a:ext cx="4714181" cy="353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838200"/>
            <a:ext cx="3505200" cy="369332"/>
          </a:xfrm>
          <a:prstGeom prst="rect">
            <a:avLst/>
          </a:prstGeom>
          <a:noFill/>
        </p:spPr>
        <p:txBody>
          <a:bodyPr wrap="square" rtlCol="0">
            <a:spAutoFit/>
          </a:bodyPr>
          <a:lstStyle/>
          <a:p>
            <a:r>
              <a:rPr lang="en-IN" u="sng" dirty="0" smtClean="0"/>
              <a:t>AWARENESS CAMPAIGN</a:t>
            </a:r>
            <a:endParaRPr lang="en-IN" u="sng" dirty="0"/>
          </a:p>
        </p:txBody>
      </p:sp>
    </p:spTree>
    <p:extLst>
      <p:ext uri="{BB962C8B-B14F-4D97-AF65-F5344CB8AC3E}">
        <p14:creationId xmlns:p14="http://schemas.microsoft.com/office/powerpoint/2010/main" val="359675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8686800" cy="5816977"/>
          </a:xfrm>
          <a:prstGeom prst="rect">
            <a:avLst/>
          </a:prstGeom>
          <a:noFill/>
        </p:spPr>
        <p:txBody>
          <a:bodyPr wrap="square" rtlCol="0">
            <a:spAutoFit/>
          </a:bodyPr>
          <a:lstStyle/>
          <a:p>
            <a:pPr>
              <a:lnSpc>
                <a:spcPct val="200000"/>
              </a:lnSpc>
            </a:pPr>
            <a:r>
              <a:rPr lang="en-IN" u="sng" dirty="0" smtClean="0">
                <a:solidFill>
                  <a:srgbClr val="002060"/>
                </a:solidFill>
              </a:rPr>
              <a:t>SURVEY RESULT CONDUCTED IN SCHOOL</a:t>
            </a:r>
          </a:p>
          <a:p>
            <a:pPr marL="342900" indent="-342900">
              <a:lnSpc>
                <a:spcPct val="200000"/>
              </a:lnSpc>
              <a:buAutoNum type="arabicPeriod"/>
            </a:pPr>
            <a:r>
              <a:rPr lang="en-IN" dirty="0" smtClean="0"/>
              <a:t>NUMBER OF HOUSES THAT USE FLOWERS FOR PUJA          -  170 </a:t>
            </a:r>
          </a:p>
          <a:p>
            <a:pPr marL="342900" indent="-342900">
              <a:lnSpc>
                <a:spcPct val="200000"/>
              </a:lnSpc>
              <a:buAutoNum type="arabicPeriod"/>
            </a:pPr>
            <a:r>
              <a:rPr lang="en-IN" dirty="0" smtClean="0"/>
              <a:t>AVERAGE QUANTITY PER DAY      -  170 X  20 g  (minimum per house) = 3400g=3.4 kg</a:t>
            </a:r>
          </a:p>
          <a:p>
            <a:pPr marL="342900" indent="-342900">
              <a:lnSpc>
                <a:spcPct val="200000"/>
              </a:lnSpc>
              <a:buAutoNum type="arabicPeriod"/>
            </a:pPr>
            <a:r>
              <a:rPr lang="en-IN" dirty="0" smtClean="0"/>
              <a:t>DISPOSAL METHOD:</a:t>
            </a:r>
          </a:p>
          <a:p>
            <a:pPr>
              <a:lnSpc>
                <a:spcPct val="200000"/>
              </a:lnSpc>
            </a:pPr>
            <a:r>
              <a:rPr lang="en-IN" dirty="0" smtClean="0"/>
              <a:t>	a.  IN DUST BIN- 126 ( 126 x 20 = 2520 g= 2.5 kg/day  and </a:t>
            </a:r>
            <a:r>
              <a:rPr lang="en-IN" sz="2000" b="1" dirty="0" smtClean="0">
                <a:solidFill>
                  <a:srgbClr val="FF0000"/>
                </a:solidFill>
              </a:rPr>
              <a:t>912.5 in a year </a:t>
            </a:r>
            <a:r>
              <a:rPr lang="en-IN" sz="2000" b="1" dirty="0" smtClean="0"/>
              <a:t>) </a:t>
            </a:r>
            <a:r>
              <a:rPr lang="en-IN" dirty="0"/>
              <a:t>	</a:t>
            </a:r>
            <a:endParaRPr lang="en-IN" dirty="0" smtClean="0"/>
          </a:p>
          <a:p>
            <a:pPr>
              <a:lnSpc>
                <a:spcPct val="200000"/>
              </a:lnSpc>
            </a:pPr>
            <a:r>
              <a:rPr lang="en-IN" dirty="0"/>
              <a:t>	</a:t>
            </a:r>
            <a:r>
              <a:rPr lang="en-IN" dirty="0" smtClean="0"/>
              <a:t>b.  IN POTS- 30 (30 x 20 = 600g = 0.6 kg and </a:t>
            </a:r>
            <a:r>
              <a:rPr lang="en-IN" sz="2000" b="1" dirty="0" smtClean="0">
                <a:solidFill>
                  <a:srgbClr val="FF0000"/>
                </a:solidFill>
              </a:rPr>
              <a:t>219 kg in a year)</a:t>
            </a:r>
          </a:p>
          <a:p>
            <a:pPr>
              <a:lnSpc>
                <a:spcPct val="200000"/>
              </a:lnSpc>
            </a:pPr>
            <a:endParaRPr lang="en-IN" sz="2000" b="1" dirty="0" smtClean="0">
              <a:solidFill>
                <a:srgbClr val="FF0000"/>
              </a:solidFill>
            </a:endParaRPr>
          </a:p>
          <a:p>
            <a:pPr>
              <a:lnSpc>
                <a:spcPct val="200000"/>
              </a:lnSpc>
            </a:pPr>
            <a:r>
              <a:rPr lang="en-IN" dirty="0" smtClean="0"/>
              <a:t>			</a:t>
            </a:r>
            <a:endParaRPr lang="en-IN" sz="2400" u="sng" dirty="0" smtClean="0"/>
          </a:p>
        </p:txBody>
      </p:sp>
      <p:sp>
        <p:nvSpPr>
          <p:cNvPr id="3" name="TextBox 2"/>
          <p:cNvSpPr txBox="1"/>
          <p:nvPr/>
        </p:nvSpPr>
        <p:spPr>
          <a:xfrm>
            <a:off x="495300" y="4800600"/>
            <a:ext cx="8153400" cy="1015663"/>
          </a:xfrm>
          <a:prstGeom prst="rect">
            <a:avLst/>
          </a:prstGeom>
          <a:noFill/>
        </p:spPr>
        <p:txBody>
          <a:bodyPr wrap="square" rtlCol="0">
            <a:spAutoFit/>
          </a:bodyPr>
          <a:lstStyle/>
          <a:p>
            <a:pPr>
              <a:lnSpc>
                <a:spcPct val="150000"/>
              </a:lnSpc>
            </a:pPr>
            <a:r>
              <a:rPr lang="en-IN" sz="2000" dirty="0" smtClean="0"/>
              <a:t>There is a difference of  nearly </a:t>
            </a:r>
            <a:r>
              <a:rPr lang="en-IN" sz="2000" b="1" dirty="0" smtClean="0">
                <a:solidFill>
                  <a:srgbClr val="FF0000"/>
                </a:solidFill>
              </a:rPr>
              <a:t>693 Kg /year </a:t>
            </a:r>
            <a:r>
              <a:rPr lang="en-IN" sz="2000" dirty="0" smtClean="0"/>
              <a:t>which ends up in land fills along  with garbage</a:t>
            </a:r>
            <a:endParaRPr lang="en-IN" sz="2000" dirty="0"/>
          </a:p>
        </p:txBody>
      </p:sp>
    </p:spTree>
    <p:extLst>
      <p:ext uri="{BB962C8B-B14F-4D97-AF65-F5344CB8AC3E}">
        <p14:creationId xmlns:p14="http://schemas.microsoft.com/office/powerpoint/2010/main" val="1140410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382000" cy="830997"/>
          </a:xfrm>
          <a:prstGeom prst="rect">
            <a:avLst/>
          </a:prstGeom>
          <a:noFill/>
        </p:spPr>
        <p:txBody>
          <a:bodyPr wrap="square" rtlCol="0">
            <a:spAutoFit/>
          </a:bodyPr>
          <a:lstStyle/>
          <a:p>
            <a:r>
              <a:rPr lang="en-IN" sz="2400" dirty="0" smtClean="0">
                <a:solidFill>
                  <a:srgbClr val="002060"/>
                </a:solidFill>
              </a:rPr>
              <a:t>ESTIMATED WASTE GENERATION FROM FLOWERS ALONE -  (domestically)</a:t>
            </a:r>
            <a:endParaRPr lang="en-IN" sz="2400" dirty="0">
              <a:solidFill>
                <a:srgbClr val="002060"/>
              </a:solidFill>
            </a:endParaRPr>
          </a:p>
        </p:txBody>
      </p:sp>
      <p:sp>
        <p:nvSpPr>
          <p:cNvPr id="6" name="TextBox 5"/>
          <p:cNvSpPr txBox="1"/>
          <p:nvPr/>
        </p:nvSpPr>
        <p:spPr>
          <a:xfrm>
            <a:off x="457200" y="1295400"/>
            <a:ext cx="8229600" cy="1143070"/>
          </a:xfrm>
          <a:prstGeom prst="rect">
            <a:avLst/>
          </a:prstGeom>
          <a:noFill/>
        </p:spPr>
        <p:txBody>
          <a:bodyPr wrap="square" rtlCol="0">
            <a:spAutoFit/>
          </a:bodyPr>
          <a:lstStyle/>
          <a:p>
            <a:pPr>
              <a:lnSpc>
                <a:spcPct val="150000"/>
              </a:lnSpc>
            </a:pPr>
            <a:r>
              <a:rPr lang="en-IN" sz="2400" dirty="0" smtClean="0"/>
              <a:t>Almost 45% of our school parents use flowers and in that  only 17%  use the floral waste for plants. </a:t>
            </a:r>
            <a:endParaRPr lang="en-IN" sz="2400" dirty="0"/>
          </a:p>
        </p:txBody>
      </p:sp>
      <p:sp>
        <p:nvSpPr>
          <p:cNvPr id="8" name="Rectangle 7"/>
          <p:cNvSpPr/>
          <p:nvPr/>
        </p:nvSpPr>
        <p:spPr>
          <a:xfrm>
            <a:off x="371168" y="3276600"/>
            <a:ext cx="8315632" cy="3539430"/>
          </a:xfrm>
          <a:prstGeom prst="rect">
            <a:avLst/>
          </a:prstGeom>
        </p:spPr>
        <p:txBody>
          <a:bodyPr wrap="square">
            <a:spAutoFit/>
          </a:bodyPr>
          <a:lstStyle/>
          <a:p>
            <a:pPr>
              <a:lnSpc>
                <a:spcPct val="200000"/>
              </a:lnSpc>
            </a:pPr>
            <a:r>
              <a:rPr lang="en-IN" sz="2800" u="sng" dirty="0">
                <a:solidFill>
                  <a:srgbClr val="C00000"/>
                </a:solidFill>
              </a:rPr>
              <a:t>My goal</a:t>
            </a:r>
          </a:p>
          <a:p>
            <a:pPr>
              <a:lnSpc>
                <a:spcPct val="200000"/>
              </a:lnSpc>
            </a:pPr>
            <a:r>
              <a:rPr lang="en-IN" sz="2800" u="sng" dirty="0" smtClean="0"/>
              <a:t>Creating  </a:t>
            </a:r>
            <a:r>
              <a:rPr lang="en-IN" sz="2800" u="sng" dirty="0"/>
              <a:t>awareness </a:t>
            </a:r>
            <a:r>
              <a:rPr lang="en-IN" sz="2800" u="sng" dirty="0" smtClean="0"/>
              <a:t> in  students  about  this  waste </a:t>
            </a:r>
            <a:r>
              <a:rPr lang="en-IN" sz="2800" u="sng" dirty="0"/>
              <a:t>generation </a:t>
            </a:r>
            <a:r>
              <a:rPr lang="en-IN" sz="2800" u="sng" dirty="0" smtClean="0"/>
              <a:t> and  to  prevent  Floral  waste  going  </a:t>
            </a:r>
            <a:r>
              <a:rPr lang="en-IN" sz="2800" u="sng" dirty="0"/>
              <a:t>into garbage </a:t>
            </a:r>
            <a:r>
              <a:rPr lang="en-IN" sz="2800" u="sng" dirty="0" smtClean="0"/>
              <a:t> bins</a:t>
            </a:r>
            <a:r>
              <a:rPr lang="en-IN" sz="2800" u="sng" dirty="0"/>
              <a:t>. </a:t>
            </a:r>
          </a:p>
        </p:txBody>
      </p:sp>
    </p:spTree>
    <p:extLst>
      <p:ext uri="{BB962C8B-B14F-4D97-AF65-F5344CB8AC3E}">
        <p14:creationId xmlns:p14="http://schemas.microsoft.com/office/powerpoint/2010/main" val="7343914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266</TotalTime>
  <Words>851</Words>
  <Application>Microsoft Office PowerPoint</Application>
  <PresentationFormat>On-screen Show (4:3)</PresentationFormat>
  <Paragraphs>90</Paragraphs>
  <Slides>20</Slides>
  <Notes>0</Notes>
  <HiddenSlides>0</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Executive</vt:lpstr>
      <vt:lpstr>FLORAL WASTE MANAGEMENT</vt:lpstr>
      <vt:lpstr>PowerPoint Presentation</vt:lpstr>
      <vt:lpstr>PowerPoint Presentation</vt:lpstr>
      <vt:lpstr>SETTING THE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FLOWER WASTE ECONOMY</dc:title>
  <dc:creator>SREE</dc:creator>
  <cp:lastModifiedBy>SREE</cp:lastModifiedBy>
  <cp:revision>83</cp:revision>
  <dcterms:created xsi:type="dcterms:W3CDTF">2006-08-16T00:00:00Z</dcterms:created>
  <dcterms:modified xsi:type="dcterms:W3CDTF">2022-12-16T06:26:46Z</dcterms:modified>
</cp:coreProperties>
</file>