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jpeg"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9" r:id="rId4"/>
    <p:sldId id="260" r:id="rId5"/>
    <p:sldId id="286" r:id="rId6"/>
    <p:sldId id="287" r:id="rId7"/>
    <p:sldId id="261" r:id="rId8"/>
    <p:sldId id="264" r:id="rId9"/>
    <p:sldId id="276" r:id="rId10"/>
    <p:sldId id="275" r:id="rId11"/>
    <p:sldId id="265" r:id="rId12"/>
    <p:sldId id="271" r:id="rId13"/>
    <p:sldId id="272" r:id="rId14"/>
    <p:sldId id="278" r:id="rId15"/>
    <p:sldId id="281" r:id="rId16"/>
    <p:sldId id="283" r:id="rId17"/>
    <p:sldId id="288" r:id="rId18"/>
    <p:sldId id="289" r:id="rId19"/>
    <p:sldId id="290" r:id="rId20"/>
    <p:sldId id="291" r:id="rId21"/>
    <p:sldId id="292" r:id="rId22"/>
    <p:sldId id="293" r:id="rId23"/>
    <p:sldId id="294" r:id="rId24"/>
    <p:sldId id="295" r:id="rId25"/>
    <p:sldId id="297" r:id="rId26"/>
    <p:sldId id="296" r:id="rId27"/>
    <p:sldId id="273" r:id="rId28"/>
    <p:sldId id="299" r:id="rId29"/>
    <p:sldId id="284" r:id="rId30"/>
    <p:sldId id="298" r:id="rId31"/>
    <p:sldId id="26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jpeg"/><Relationship Id="rId1" Type="http://schemas.microsoft.com/office/2007/relationships/media" Target="../media/media1.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smofilms.com/bopp-films" TargetMode="External"/><Relationship Id="rId7" Type="http://schemas.openxmlformats.org/officeDocument/2006/relationships/hyperlink" Target="https://en.gaonconnection.com/the-pandemic-and-pollution-handling-the-packaging-waste-of-increased-online-shopping-during-covid-19/#:~:text=Quantum%20of%20packaging%20waste&amp;text=Of%20this%2C%20around%2060%20per,rest%20ends%20up%20in%20landfills." TargetMode="External"/><Relationship Id="rId2" Type="http://schemas.openxmlformats.org/officeDocument/2006/relationships/hyperlink" Target="https://justenergy.com/blog/how-to-calculate-your-carbon-footprint/" TargetMode="External"/><Relationship Id="rId1" Type="http://schemas.openxmlformats.org/officeDocument/2006/relationships/slideLayout" Target="../slideLayouts/slideLayout2.xml"/><Relationship Id="rId6" Type="http://schemas.openxmlformats.org/officeDocument/2006/relationships/hyperlink" Target="https://earth.org/online-shopping-and-its-environmental-impact/#:~:text=Indeed%2C%20when%20consumers%20opt%20for,arrive%20before%20shipping%20them%20out." TargetMode="External"/><Relationship Id="rId5" Type="http://schemas.openxmlformats.org/officeDocument/2006/relationships/hyperlink" Target="https://www.downtoearth.org.in/news/waste/online-shopping-means-cutting-billions-of-trees-61296" TargetMode="External"/><Relationship Id="rId4" Type="http://schemas.openxmlformats.org/officeDocument/2006/relationships/hyperlink" Target="https://busytoddler.com/bubble-foa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124200"/>
            <a:ext cx="8839200" cy="156966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150000"/>
              </a:lnSpc>
            </a:pPr>
            <a:r>
              <a:rPr lang="en-IN" sz="3200" b="1" dirty="0" smtClean="0"/>
              <a:t>ONLINE SHOPPING AND ECOLOGICAL PROS AND CONS</a:t>
            </a:r>
            <a:endParaRPr lang="en-IN" sz="32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799"/>
            <a:ext cx="6248400" cy="265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14800" y="4904079"/>
            <a:ext cx="4229100"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IN" sz="2400" b="1" dirty="0" err="1" smtClean="0"/>
              <a:t>Bibi</a:t>
            </a:r>
            <a:r>
              <a:rPr lang="en-IN" sz="2400" b="1" dirty="0" smtClean="0"/>
              <a:t> </a:t>
            </a:r>
            <a:r>
              <a:rPr lang="en-IN" sz="2400" b="1" dirty="0" err="1" smtClean="0"/>
              <a:t>Kathija</a:t>
            </a:r>
            <a:r>
              <a:rPr lang="en-IN" sz="2400" b="1" dirty="0" smtClean="0"/>
              <a:t> </a:t>
            </a:r>
            <a:r>
              <a:rPr lang="en-IN" sz="2400" b="1" dirty="0" err="1" smtClean="0"/>
              <a:t>Taiba</a:t>
            </a:r>
            <a:r>
              <a:rPr lang="en-IN" sz="2400" b="1" dirty="0" smtClean="0"/>
              <a:t> – X STD</a:t>
            </a:r>
            <a:endParaRPr lang="en-IN" sz="2400" b="1"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68142"/>
          <a:stretch/>
        </p:blipFill>
        <p:spPr bwMode="auto">
          <a:xfrm>
            <a:off x="1889022" y="5578997"/>
            <a:ext cx="7162800" cy="50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3970" r="83639" b="-491"/>
          <a:stretch/>
        </p:blipFill>
        <p:spPr bwMode="auto">
          <a:xfrm>
            <a:off x="175120" y="5134912"/>
            <a:ext cx="1626641" cy="138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323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33" y="2286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2933" y="3810000"/>
            <a:ext cx="3860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29200" y="609600"/>
            <a:ext cx="3810000" cy="2585323"/>
          </a:xfrm>
          <a:prstGeom prst="rect">
            <a:avLst/>
          </a:prstGeom>
          <a:noFill/>
        </p:spPr>
        <p:txBody>
          <a:bodyPr wrap="square" rtlCol="0">
            <a:spAutoFit/>
          </a:bodyPr>
          <a:lstStyle/>
          <a:p>
            <a:pPr>
              <a:lnSpc>
                <a:spcPct val="150000"/>
              </a:lnSpc>
            </a:pPr>
            <a:r>
              <a:rPr lang="en-IN" dirty="0" smtClean="0"/>
              <a:t>CONDUCTED A SURVEY TO KNOW THE TREND ABOUT ONLINE SHOPPING</a:t>
            </a:r>
          </a:p>
          <a:p>
            <a:pPr>
              <a:lnSpc>
                <a:spcPct val="150000"/>
              </a:lnSpc>
            </a:pPr>
            <a:endParaRPr lang="en-IN" dirty="0"/>
          </a:p>
          <a:p>
            <a:pPr>
              <a:lnSpc>
                <a:spcPct val="150000"/>
              </a:lnSpc>
            </a:pPr>
            <a:r>
              <a:rPr lang="en-IN" dirty="0" smtClean="0"/>
              <a:t>Total number of students surveyed=  256 (from IV STD to X STD)</a:t>
            </a:r>
          </a:p>
          <a:p>
            <a:pPr>
              <a:lnSpc>
                <a:spcPct val="150000"/>
              </a:lnSpc>
            </a:pPr>
            <a:endParaRPr lang="en-IN" dirty="0"/>
          </a:p>
        </p:txBody>
      </p:sp>
    </p:spTree>
    <p:extLst>
      <p:ext uri="{BB962C8B-B14F-4D97-AF65-F5344CB8AC3E}">
        <p14:creationId xmlns:p14="http://schemas.microsoft.com/office/powerpoint/2010/main" val="158040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04800"/>
            <a:ext cx="8686800" cy="369332"/>
          </a:xfrm>
          <a:prstGeom prst="rect">
            <a:avLst/>
          </a:prstGeom>
          <a:noFill/>
        </p:spPr>
        <p:txBody>
          <a:bodyPr wrap="square" rtlCol="0">
            <a:spAutoFit/>
          </a:bodyPr>
          <a:lstStyle/>
          <a:p>
            <a:r>
              <a:rPr lang="en-IN" u="sng" dirty="0" smtClean="0">
                <a:solidFill>
                  <a:srgbClr val="FF0000"/>
                </a:solidFill>
              </a:rPr>
              <a:t>SURVEY </a:t>
            </a:r>
            <a:r>
              <a:rPr lang="en-IN" u="sng" dirty="0">
                <a:solidFill>
                  <a:srgbClr val="FF0000"/>
                </a:solidFill>
              </a:rPr>
              <a:t>RESULT (CONDUCTED </a:t>
            </a:r>
            <a:r>
              <a:rPr lang="en-IN" u="sng" dirty="0" smtClean="0">
                <a:solidFill>
                  <a:srgbClr val="FF0000"/>
                </a:solidFill>
              </a:rPr>
              <a:t>   FROM IV STD TO  X STD, INCLUDING TEACHERS</a:t>
            </a:r>
            <a:r>
              <a:rPr lang="en-IN" u="sng" dirty="0" smtClean="0">
                <a:solidFill>
                  <a:srgbClr val="FF0000"/>
                </a:solidFill>
              </a:rPr>
              <a:t>)- A total of  </a:t>
            </a:r>
            <a:endParaRPr lang="en-IN" u="sng" dirty="0">
              <a:solidFill>
                <a:srgbClr val="FF00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291749247"/>
              </p:ext>
            </p:extLst>
          </p:nvPr>
        </p:nvGraphicFramePr>
        <p:xfrm>
          <a:off x="457200" y="914400"/>
          <a:ext cx="8382000" cy="5775960"/>
        </p:xfrm>
        <a:graphic>
          <a:graphicData uri="http://schemas.openxmlformats.org/drawingml/2006/table">
            <a:tbl>
              <a:tblPr firstRow="1" bandRow="1">
                <a:tableStyleId>{5C22544A-7EE6-4342-B048-85BDC9FD1C3A}</a:tableStyleId>
              </a:tblPr>
              <a:tblGrid>
                <a:gridCol w="1694890"/>
                <a:gridCol w="1078566"/>
                <a:gridCol w="1950944"/>
                <a:gridCol w="1600200"/>
                <a:gridCol w="2057400"/>
              </a:tblGrid>
              <a:tr h="990600">
                <a:tc>
                  <a:txBody>
                    <a:bodyPr/>
                    <a:lstStyle/>
                    <a:p>
                      <a:r>
                        <a:rPr lang="en-IN" sz="1600" b="1" dirty="0" smtClean="0"/>
                        <a:t>Most used online shopping platform</a:t>
                      </a:r>
                      <a:endParaRPr lang="en-IN" sz="1600" b="1" dirty="0"/>
                    </a:p>
                  </a:txBody>
                  <a:tcPr/>
                </a:tc>
                <a:tc>
                  <a:txBody>
                    <a:bodyPr/>
                    <a:lstStyle/>
                    <a:p>
                      <a:r>
                        <a:rPr lang="en-IN" sz="1600" b="1" dirty="0" smtClean="0"/>
                        <a:t>Most purchased item</a:t>
                      </a:r>
                      <a:endParaRPr lang="en-IN" sz="1600" b="1" dirty="0"/>
                    </a:p>
                  </a:txBody>
                  <a:tcPr/>
                </a:tc>
                <a:tc>
                  <a:txBody>
                    <a:bodyPr/>
                    <a:lstStyle/>
                    <a:p>
                      <a:r>
                        <a:rPr lang="en-IN" sz="1600" b="1" dirty="0" smtClean="0"/>
                        <a:t>Most</a:t>
                      </a:r>
                      <a:r>
                        <a:rPr lang="en-IN" sz="1600" b="1" baseline="0" dirty="0" smtClean="0"/>
                        <a:t> </a:t>
                      </a:r>
                      <a:r>
                        <a:rPr lang="en-IN" sz="1600" b="1" dirty="0" smtClean="0"/>
                        <a:t>seen packing material</a:t>
                      </a:r>
                      <a:endParaRPr lang="en-IN" sz="1600" b="1" dirty="0"/>
                    </a:p>
                  </a:txBody>
                  <a:tcPr/>
                </a:tc>
                <a:tc>
                  <a:txBody>
                    <a:bodyPr/>
                    <a:lstStyle/>
                    <a:p>
                      <a:r>
                        <a:rPr lang="en-IN" sz="1600" b="1" dirty="0" smtClean="0"/>
                        <a:t>Average frequency of order / month</a:t>
                      </a:r>
                      <a:endParaRPr lang="en-IN" sz="1600" b="1" dirty="0"/>
                    </a:p>
                  </a:txBody>
                  <a:tcPr/>
                </a:tc>
                <a:tc>
                  <a:txBody>
                    <a:bodyPr/>
                    <a:lstStyle/>
                    <a:p>
                      <a:r>
                        <a:rPr lang="en-IN" sz="1600" b="1" dirty="0" smtClean="0"/>
                        <a:t>Mode of disposal of the waste</a:t>
                      </a:r>
                      <a:endParaRPr lang="en-IN" sz="1600" b="1" dirty="0"/>
                    </a:p>
                  </a:txBody>
                  <a:tcPr/>
                </a:tc>
              </a:tr>
              <a:tr h="990600">
                <a:tc>
                  <a:txBody>
                    <a:bodyPr/>
                    <a:lstStyle/>
                    <a:p>
                      <a:r>
                        <a:rPr lang="en-IN" sz="1600" b="1" dirty="0" err="1" smtClean="0"/>
                        <a:t>Swiggi</a:t>
                      </a:r>
                      <a:r>
                        <a:rPr lang="en-IN" sz="1600" b="1" dirty="0" smtClean="0"/>
                        <a:t>  ( 62 / 235) = 26%</a:t>
                      </a:r>
                      <a:endParaRPr lang="en-IN" sz="1600" b="1" dirty="0"/>
                    </a:p>
                  </a:txBody>
                  <a:tcPr/>
                </a:tc>
                <a:tc>
                  <a:txBody>
                    <a:bodyPr/>
                    <a:lstStyle/>
                    <a:p>
                      <a:r>
                        <a:rPr lang="en-IN" sz="1600" b="1" dirty="0" smtClean="0"/>
                        <a:t>Food</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Paper, </a:t>
                      </a:r>
                      <a:r>
                        <a:rPr lang="en-IN" sz="1600" b="1" dirty="0" smtClean="0">
                          <a:solidFill>
                            <a:srgbClr val="FF0000"/>
                          </a:solidFill>
                        </a:rPr>
                        <a:t>plastic, </a:t>
                      </a:r>
                      <a:r>
                        <a:rPr lang="en-IN" sz="1600" b="1" dirty="0" smtClean="0"/>
                        <a:t>aluminium foil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11</a:t>
                      </a:r>
                    </a:p>
                  </a:txBody>
                  <a:tcPr/>
                </a:tc>
                <a:tc>
                  <a:txBody>
                    <a:bodyPr/>
                    <a:lstStyle/>
                    <a:p>
                      <a:r>
                        <a:rPr lang="en-IN" sz="1600" b="1" dirty="0" smtClean="0"/>
                        <a:t>Dustbin</a:t>
                      </a:r>
                      <a:endParaRPr lang="en-IN" sz="1600" b="1" dirty="0"/>
                    </a:p>
                  </a:txBody>
                  <a:tcPr/>
                </a:tc>
              </a:tr>
              <a:tr h="990600">
                <a:tc>
                  <a:txBody>
                    <a:bodyPr/>
                    <a:lstStyle/>
                    <a:p>
                      <a:r>
                        <a:rPr lang="en-IN" sz="1600" b="1" dirty="0" err="1" smtClean="0"/>
                        <a:t>Zomato</a:t>
                      </a:r>
                      <a:r>
                        <a:rPr lang="en-IN" sz="1600" b="1" dirty="0" smtClean="0"/>
                        <a:t> (43 / 235) = 18%</a:t>
                      </a:r>
                      <a:endParaRPr lang="en-IN" sz="1600" b="1" dirty="0"/>
                    </a:p>
                  </a:txBody>
                  <a:tcPr/>
                </a:tc>
                <a:tc>
                  <a:txBody>
                    <a:bodyPr/>
                    <a:lstStyle/>
                    <a:p>
                      <a:r>
                        <a:rPr lang="en-IN" sz="1600" b="1" dirty="0" smtClean="0"/>
                        <a:t>Food</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Paper, </a:t>
                      </a:r>
                      <a:r>
                        <a:rPr lang="en-IN" sz="1600" b="1" dirty="0" smtClean="0">
                          <a:solidFill>
                            <a:srgbClr val="FF0000"/>
                          </a:solidFill>
                        </a:rPr>
                        <a:t>plastic, </a:t>
                      </a:r>
                      <a:r>
                        <a:rPr lang="en-IN" sz="1600" b="1" dirty="0" smtClean="0"/>
                        <a:t>aluminium foil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7 </a:t>
                      </a:r>
                    </a:p>
                  </a:txBody>
                  <a:tcPr/>
                </a:tc>
                <a:tc>
                  <a:txBody>
                    <a:bodyPr/>
                    <a:lstStyle/>
                    <a:p>
                      <a:r>
                        <a:rPr lang="en-IN" sz="1600" b="1" dirty="0" smtClean="0"/>
                        <a:t>Dustbin</a:t>
                      </a:r>
                      <a:endParaRPr lang="en-IN" sz="1600" b="1" dirty="0"/>
                    </a:p>
                  </a:txBody>
                  <a:tcPr/>
                </a:tc>
              </a:tr>
              <a:tr h="990600">
                <a:tc>
                  <a:txBody>
                    <a:bodyPr/>
                    <a:lstStyle/>
                    <a:p>
                      <a:r>
                        <a:rPr lang="en-IN" sz="1600" b="1" dirty="0" err="1" smtClean="0"/>
                        <a:t>Bigbasket</a:t>
                      </a:r>
                      <a:r>
                        <a:rPr lang="en-IN" sz="1600" b="1" dirty="0" smtClean="0"/>
                        <a:t> (</a:t>
                      </a:r>
                      <a:r>
                        <a:rPr lang="en-IN" sz="1600" b="1" baseline="0" dirty="0" smtClean="0"/>
                        <a:t> 35</a:t>
                      </a:r>
                      <a:r>
                        <a:rPr lang="en-IN" sz="1600" b="1" dirty="0" smtClean="0"/>
                        <a:t>/ 235) = 14%</a:t>
                      </a:r>
                      <a:endParaRPr lang="en-IN" sz="1600" b="1" dirty="0"/>
                    </a:p>
                  </a:txBody>
                  <a:tcPr/>
                </a:tc>
                <a:tc>
                  <a:txBody>
                    <a:bodyPr/>
                    <a:lstStyle/>
                    <a:p>
                      <a:r>
                        <a:rPr lang="en-IN" sz="1600" b="1" dirty="0" smtClean="0"/>
                        <a:t>Groceries</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solidFill>
                            <a:srgbClr val="FF0000"/>
                          </a:solidFill>
                        </a:rPr>
                        <a:t>Plastic </a:t>
                      </a:r>
                      <a:r>
                        <a:rPr lang="en-IN" sz="1600" b="1" dirty="0" smtClean="0"/>
                        <a:t>and cardboard/corrugated boxes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Dustbin</a:t>
                      </a:r>
                    </a:p>
                  </a:txBody>
                  <a:tcPr/>
                </a:tc>
              </a:tr>
              <a:tr h="990600">
                <a:tc>
                  <a:txBody>
                    <a:bodyPr/>
                    <a:lstStyle/>
                    <a:p>
                      <a:r>
                        <a:rPr lang="en-IN" sz="1600" b="1" dirty="0" err="1" smtClean="0"/>
                        <a:t>Dunzo</a:t>
                      </a:r>
                      <a:r>
                        <a:rPr lang="en-IN" sz="1600" b="1" dirty="0" smtClean="0"/>
                        <a:t> ( </a:t>
                      </a:r>
                      <a:r>
                        <a:rPr lang="en-IN" sz="1600" b="1" baseline="0" dirty="0" smtClean="0"/>
                        <a:t> 28 / 235) = 11%</a:t>
                      </a:r>
                      <a:endParaRPr lang="en-IN" sz="1600" b="1" dirty="0"/>
                    </a:p>
                  </a:txBody>
                  <a:tcPr/>
                </a:tc>
                <a:tc>
                  <a:txBody>
                    <a:bodyPr/>
                    <a:lstStyle/>
                    <a:p>
                      <a:r>
                        <a:rPr lang="en-IN" sz="1600" b="1" dirty="0" smtClean="0"/>
                        <a:t>Vegetables and fruits</a:t>
                      </a:r>
                      <a:endParaRPr lang="en-IN" sz="1600" b="1" dirty="0"/>
                    </a:p>
                  </a:txBody>
                  <a:tcPr/>
                </a:tc>
                <a:tc>
                  <a:txBody>
                    <a:bodyPr/>
                    <a:lstStyle/>
                    <a:p>
                      <a:r>
                        <a:rPr lang="en-IN" sz="1600" b="1" dirty="0" smtClean="0"/>
                        <a:t>Paper cover, </a:t>
                      </a:r>
                      <a:r>
                        <a:rPr lang="en-IN" sz="1600" b="1" dirty="0" smtClean="0">
                          <a:solidFill>
                            <a:srgbClr val="FF0000"/>
                          </a:solidFill>
                        </a:rPr>
                        <a:t>plastic</a:t>
                      </a:r>
                      <a:endParaRPr lang="en-IN" sz="1600" b="1" dirty="0">
                        <a:solidFill>
                          <a:srgbClr val="FF0000"/>
                        </a:solidFill>
                      </a:endParaRPr>
                    </a:p>
                  </a:txBody>
                  <a:tcPr/>
                </a:tc>
                <a:tc>
                  <a:txBody>
                    <a:bodyPr/>
                    <a:lstStyle/>
                    <a:p>
                      <a:r>
                        <a:rPr lang="en-IN" sz="1600" b="1" dirty="0" smtClean="0">
                          <a:solidFill>
                            <a:srgbClr val="FF0000"/>
                          </a:solidFill>
                        </a:rPr>
                        <a:t>4</a:t>
                      </a:r>
                      <a:endParaRPr lang="en-IN" sz="1600"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Dustbin</a:t>
                      </a:r>
                    </a:p>
                  </a:txBody>
                  <a:tcPr/>
                </a:tc>
              </a:tr>
              <a:tr h="499104">
                <a:tc>
                  <a:txBody>
                    <a:bodyPr/>
                    <a:lstStyle/>
                    <a:p>
                      <a:r>
                        <a:rPr lang="en-IN" sz="1600" b="1" dirty="0" smtClean="0"/>
                        <a:t>Amazon ( 23 /235) = 9.7%</a:t>
                      </a:r>
                      <a:endParaRPr lang="en-IN" sz="1600" b="1" dirty="0"/>
                    </a:p>
                  </a:txBody>
                  <a:tcPr/>
                </a:tc>
                <a:tc>
                  <a:txBody>
                    <a:bodyPr/>
                    <a:lstStyle/>
                    <a:p>
                      <a:r>
                        <a:rPr lang="en-IN" sz="1600" b="1" dirty="0" smtClean="0"/>
                        <a:t>Clothing</a:t>
                      </a:r>
                      <a:endParaRPr lang="en-IN" sz="1600" b="1" dirty="0"/>
                    </a:p>
                  </a:txBody>
                  <a:tcPr/>
                </a:tc>
                <a:tc>
                  <a:txBody>
                    <a:bodyPr/>
                    <a:lstStyle/>
                    <a:p>
                      <a:r>
                        <a:rPr lang="en-IN" sz="1600" b="1" dirty="0" smtClean="0">
                          <a:solidFill>
                            <a:srgbClr val="FF0000"/>
                          </a:solidFill>
                        </a:rPr>
                        <a:t>Plastic  </a:t>
                      </a:r>
                      <a:r>
                        <a:rPr lang="en-IN" sz="1600" b="1" dirty="0" smtClean="0"/>
                        <a:t>and cardboard/corrugated boxes</a:t>
                      </a:r>
                      <a:endParaRPr lang="en-IN" sz="1600" b="1" dirty="0"/>
                    </a:p>
                  </a:txBody>
                  <a:tcPr/>
                </a:tc>
                <a:tc>
                  <a:txBody>
                    <a:bodyPr/>
                    <a:lstStyle/>
                    <a:p>
                      <a:r>
                        <a:rPr lang="en-IN" sz="1600" b="1" dirty="0" smtClean="0"/>
                        <a:t>2</a:t>
                      </a:r>
                      <a:endParaRPr lang="en-IN" sz="1600" b="1" dirty="0"/>
                    </a:p>
                  </a:txBody>
                  <a:tcPr/>
                </a:tc>
                <a:tc>
                  <a:txBody>
                    <a:bodyPr/>
                    <a:lstStyle/>
                    <a:p>
                      <a:r>
                        <a:rPr lang="en-IN" sz="1600" b="1" dirty="0" smtClean="0"/>
                        <a:t>Dustbin</a:t>
                      </a:r>
                      <a:endParaRPr lang="en-IN" sz="1600" b="1" dirty="0"/>
                    </a:p>
                  </a:txBody>
                  <a:tcPr/>
                </a:tc>
              </a:tr>
            </a:tbl>
          </a:graphicData>
        </a:graphic>
      </p:graphicFrame>
    </p:spTree>
    <p:extLst>
      <p:ext uri="{BB962C8B-B14F-4D97-AF65-F5344CB8AC3E}">
        <p14:creationId xmlns:p14="http://schemas.microsoft.com/office/powerpoint/2010/main" val="3340452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95446641"/>
              </p:ext>
            </p:extLst>
          </p:nvPr>
        </p:nvGraphicFramePr>
        <p:xfrm>
          <a:off x="228600" y="685800"/>
          <a:ext cx="8382000" cy="3779520"/>
        </p:xfrm>
        <a:graphic>
          <a:graphicData uri="http://schemas.openxmlformats.org/drawingml/2006/table">
            <a:tbl>
              <a:tblPr firstRow="1" bandRow="1">
                <a:tableStyleId>{5C22544A-7EE6-4342-B048-85BDC9FD1C3A}</a:tableStyleId>
              </a:tblPr>
              <a:tblGrid>
                <a:gridCol w="1676400"/>
                <a:gridCol w="1676400"/>
                <a:gridCol w="1676400"/>
                <a:gridCol w="1676400"/>
                <a:gridCol w="1676400"/>
              </a:tblGrid>
              <a:tr h="499104">
                <a:tc>
                  <a:txBody>
                    <a:bodyPr/>
                    <a:lstStyle/>
                    <a:p>
                      <a:r>
                        <a:rPr lang="en-IN" sz="1600" b="1" dirty="0" smtClean="0"/>
                        <a:t>Most used online shopping platform</a:t>
                      </a:r>
                      <a:endParaRPr lang="en-IN" sz="1600" b="1" dirty="0"/>
                    </a:p>
                  </a:txBody>
                  <a:tcPr/>
                </a:tc>
                <a:tc>
                  <a:txBody>
                    <a:bodyPr/>
                    <a:lstStyle/>
                    <a:p>
                      <a:r>
                        <a:rPr lang="en-IN" sz="1600" b="1" dirty="0" smtClean="0"/>
                        <a:t>Most purchased item</a:t>
                      </a:r>
                      <a:endParaRPr lang="en-IN" sz="1600" b="1" dirty="0"/>
                    </a:p>
                  </a:txBody>
                  <a:tcPr/>
                </a:tc>
                <a:tc>
                  <a:txBody>
                    <a:bodyPr/>
                    <a:lstStyle/>
                    <a:p>
                      <a:r>
                        <a:rPr lang="en-IN" sz="1600" b="1" dirty="0" smtClean="0"/>
                        <a:t>Most</a:t>
                      </a:r>
                      <a:r>
                        <a:rPr lang="en-IN" sz="1600" b="1" baseline="0" dirty="0" smtClean="0"/>
                        <a:t> </a:t>
                      </a:r>
                      <a:r>
                        <a:rPr lang="en-IN" sz="1600" b="1" dirty="0" smtClean="0"/>
                        <a:t>seen packing material</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Average frequency of order</a:t>
                      </a:r>
                    </a:p>
                    <a:p>
                      <a:endParaRPr lang="en-IN" sz="1600" b="1" dirty="0"/>
                    </a:p>
                  </a:txBody>
                  <a:tcPr/>
                </a:tc>
                <a:tc>
                  <a:txBody>
                    <a:bodyPr/>
                    <a:lstStyle/>
                    <a:p>
                      <a:r>
                        <a:rPr lang="en-IN" sz="1600" b="1" dirty="0" smtClean="0"/>
                        <a:t>Mode of disposal of the waste</a:t>
                      </a:r>
                      <a:endParaRPr lang="en-IN" sz="1600" b="1" dirty="0"/>
                    </a:p>
                  </a:txBody>
                  <a:tcPr/>
                </a:tc>
              </a:tr>
              <a:tr h="49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err="1" smtClean="0"/>
                        <a:t>Flipkart</a:t>
                      </a:r>
                      <a:r>
                        <a:rPr lang="en-IN" sz="1600" b="1" dirty="0" smtClean="0"/>
                        <a:t>    ( 20 / 235) = 8.5%</a:t>
                      </a:r>
                    </a:p>
                  </a:txBody>
                  <a:tcPr/>
                </a:tc>
                <a:tc>
                  <a:txBody>
                    <a:bodyPr/>
                    <a:lstStyle/>
                    <a:p>
                      <a:r>
                        <a:rPr lang="en-IN" sz="1600" b="1" dirty="0" smtClean="0"/>
                        <a:t>Clothing</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solidFill>
                            <a:srgbClr val="FF0000"/>
                          </a:solidFill>
                        </a:rPr>
                        <a:t>Mostly plastic  </a:t>
                      </a:r>
                      <a:r>
                        <a:rPr lang="en-IN" sz="1600" b="1" dirty="0" smtClean="0"/>
                        <a:t>and cardboard/corrugated boxes</a:t>
                      </a:r>
                    </a:p>
                  </a:txBody>
                  <a:tcPr/>
                </a:tc>
                <a:tc>
                  <a:txBody>
                    <a:bodyPr/>
                    <a:lstStyle/>
                    <a:p>
                      <a:r>
                        <a:rPr lang="en-IN" sz="1600" b="1" dirty="0" smtClean="0"/>
                        <a:t>2</a:t>
                      </a:r>
                      <a:endParaRPr lang="en-IN" sz="1600" b="1" dirty="0"/>
                    </a:p>
                  </a:txBody>
                  <a:tcPr/>
                </a:tc>
                <a:tc>
                  <a:txBody>
                    <a:bodyPr/>
                    <a:lstStyle/>
                    <a:p>
                      <a:r>
                        <a:rPr lang="en-IN" sz="1600" b="1" dirty="0" smtClean="0"/>
                        <a:t>Dustbin</a:t>
                      </a:r>
                      <a:endParaRPr lang="en-IN" sz="1600" b="1" dirty="0"/>
                    </a:p>
                  </a:txBody>
                  <a:tcPr/>
                </a:tc>
              </a:tr>
              <a:tr h="499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err="1" smtClean="0"/>
                        <a:t>Mesho</a:t>
                      </a:r>
                      <a:r>
                        <a:rPr lang="en-IN" sz="1600" b="1" dirty="0" smtClean="0"/>
                        <a:t>     19 / 235) = 8%</a:t>
                      </a:r>
                    </a:p>
                  </a:txBody>
                  <a:tcPr/>
                </a:tc>
                <a:tc>
                  <a:txBody>
                    <a:bodyPr/>
                    <a:lstStyle/>
                    <a:p>
                      <a:r>
                        <a:rPr lang="en-IN" sz="1600" b="1" dirty="0" smtClean="0"/>
                        <a:t>Clothing</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solidFill>
                            <a:srgbClr val="FF0000"/>
                          </a:solidFill>
                        </a:rPr>
                        <a:t>Mostly plastic  </a:t>
                      </a:r>
                      <a:r>
                        <a:rPr lang="en-IN" sz="1600" b="1" dirty="0" smtClean="0"/>
                        <a:t>and cardboard/corrugated boxes</a:t>
                      </a:r>
                    </a:p>
                  </a:txBody>
                  <a:tcPr/>
                </a:tc>
                <a:tc>
                  <a:txBody>
                    <a:bodyPr/>
                    <a:lstStyle/>
                    <a:p>
                      <a:r>
                        <a:rPr lang="en-IN" sz="1600" b="1" dirty="0" smtClean="0"/>
                        <a:t>2</a:t>
                      </a:r>
                      <a:endParaRPr lang="en-IN" sz="16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Dustbin</a:t>
                      </a:r>
                    </a:p>
                  </a:txBody>
                  <a:tcPr/>
                </a:tc>
              </a:tr>
              <a:tr h="499104">
                <a:tc>
                  <a:txBody>
                    <a:bodyPr/>
                    <a:lstStyle/>
                    <a:p>
                      <a:r>
                        <a:rPr lang="en-IN" sz="1600" b="1" dirty="0" err="1" smtClean="0"/>
                        <a:t>Nykaa</a:t>
                      </a:r>
                      <a:r>
                        <a:rPr lang="en-IN" sz="1600" b="1" dirty="0" smtClean="0"/>
                        <a:t>  (5 /235) = 2%</a:t>
                      </a:r>
                      <a:endParaRPr lang="en-IN" sz="1600" b="1" dirty="0"/>
                    </a:p>
                  </a:txBody>
                  <a:tcPr/>
                </a:tc>
                <a:tc>
                  <a:txBody>
                    <a:bodyPr/>
                    <a:lstStyle/>
                    <a:p>
                      <a:r>
                        <a:rPr lang="en-IN" sz="1600" b="1" dirty="0" smtClean="0"/>
                        <a:t>Cosmetics</a:t>
                      </a:r>
                      <a:endParaRPr lang="en-IN" sz="1600" b="1" dirty="0"/>
                    </a:p>
                  </a:txBody>
                  <a:tcPr/>
                </a:tc>
                <a:tc>
                  <a:txBody>
                    <a:bodyPr/>
                    <a:lstStyle/>
                    <a:p>
                      <a:r>
                        <a:rPr lang="en-IN" sz="1600" b="1" dirty="0" smtClean="0"/>
                        <a:t>Cardboard, </a:t>
                      </a:r>
                      <a:r>
                        <a:rPr lang="en-IN" sz="1600" b="1" dirty="0" smtClean="0">
                          <a:solidFill>
                            <a:srgbClr val="FF0000"/>
                          </a:solidFill>
                        </a:rPr>
                        <a:t>plastic</a:t>
                      </a:r>
                      <a:endParaRPr lang="en-IN" sz="1600" b="1" dirty="0">
                        <a:solidFill>
                          <a:srgbClr val="FF0000"/>
                        </a:solidFill>
                      </a:endParaRPr>
                    </a:p>
                  </a:txBody>
                  <a:tcPr/>
                </a:tc>
                <a:tc>
                  <a:txBody>
                    <a:bodyPr/>
                    <a:lstStyle/>
                    <a:p>
                      <a:r>
                        <a:rPr lang="en-IN" sz="1600" b="1" dirty="0" smtClean="0">
                          <a:solidFill>
                            <a:schemeClr val="tx1"/>
                          </a:solidFill>
                        </a:rPr>
                        <a:t>1</a:t>
                      </a:r>
                      <a:endParaRPr lang="en-IN" sz="1600" b="1"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t>Dustbin</a:t>
                      </a:r>
                    </a:p>
                    <a:p>
                      <a:endParaRPr lang="en-IN" sz="1600" b="1" dirty="0"/>
                    </a:p>
                  </a:txBody>
                  <a:tcPr/>
                </a:tc>
              </a:tr>
            </a:tbl>
          </a:graphicData>
        </a:graphic>
      </p:graphicFrame>
      <p:sp>
        <p:nvSpPr>
          <p:cNvPr id="5" name="TextBox 4"/>
          <p:cNvSpPr txBox="1"/>
          <p:nvPr/>
        </p:nvSpPr>
        <p:spPr>
          <a:xfrm>
            <a:off x="2819400" y="5486400"/>
            <a:ext cx="4191000" cy="369332"/>
          </a:xfrm>
          <a:prstGeom prst="rect">
            <a:avLst/>
          </a:prstGeom>
          <a:noFill/>
        </p:spPr>
        <p:txBody>
          <a:bodyPr wrap="square" rtlCol="0">
            <a:spAutoFit/>
          </a:bodyPr>
          <a:lstStyle/>
          <a:p>
            <a:r>
              <a:rPr lang="en-IN" dirty="0" smtClean="0">
                <a:solidFill>
                  <a:srgbClr val="FF0000"/>
                </a:solidFill>
              </a:rPr>
              <a:t>100 % plastic waste ends up in dustbin. </a:t>
            </a:r>
            <a:endParaRPr lang="en-IN" dirty="0">
              <a:solidFill>
                <a:srgbClr val="FF0000"/>
              </a:solidFill>
            </a:endParaRPr>
          </a:p>
        </p:txBody>
      </p:sp>
    </p:spTree>
    <p:extLst>
      <p:ext uri="{BB962C8B-B14F-4D97-AF65-F5344CB8AC3E}">
        <p14:creationId xmlns:p14="http://schemas.microsoft.com/office/powerpoint/2010/main" val="352950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865" y="2617286"/>
            <a:ext cx="825630" cy="82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17871" b="12994"/>
          <a:stretch/>
        </p:blipFill>
        <p:spPr bwMode="auto">
          <a:xfrm>
            <a:off x="1214991" y="1040532"/>
            <a:ext cx="1154295" cy="7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3603" y="421733"/>
            <a:ext cx="1659621" cy="369332"/>
          </a:xfrm>
          <a:prstGeom prst="rect">
            <a:avLst/>
          </a:prstGeom>
        </p:spPr>
        <p:txBody>
          <a:bodyPr wrap="none">
            <a:spAutoFit/>
          </a:bodyPr>
          <a:lstStyle/>
          <a:p>
            <a:r>
              <a:rPr lang="en-IN" dirty="0"/>
              <a:t>BUBBLE FOAMS</a:t>
            </a:r>
          </a:p>
        </p:txBody>
      </p:sp>
      <p:sp>
        <p:nvSpPr>
          <p:cNvPr id="5" name="Rectangle 4"/>
          <p:cNvSpPr/>
          <p:nvPr/>
        </p:nvSpPr>
        <p:spPr>
          <a:xfrm>
            <a:off x="2862010" y="486809"/>
            <a:ext cx="2399760" cy="369332"/>
          </a:xfrm>
          <a:prstGeom prst="rect">
            <a:avLst/>
          </a:prstGeom>
        </p:spPr>
        <p:txBody>
          <a:bodyPr wrap="none">
            <a:spAutoFit/>
          </a:bodyPr>
          <a:lstStyle/>
          <a:p>
            <a:r>
              <a:rPr lang="en-IN" dirty="0"/>
              <a:t>POLYMER- 50 MICRONS</a:t>
            </a:r>
          </a:p>
        </p:txBody>
      </p:sp>
      <p:sp>
        <p:nvSpPr>
          <p:cNvPr id="6" name="Rectangle 5"/>
          <p:cNvSpPr/>
          <p:nvPr/>
        </p:nvSpPr>
        <p:spPr>
          <a:xfrm>
            <a:off x="2493229" y="2414886"/>
            <a:ext cx="3833357" cy="369332"/>
          </a:xfrm>
          <a:prstGeom prst="rect">
            <a:avLst/>
          </a:prstGeom>
        </p:spPr>
        <p:txBody>
          <a:bodyPr wrap="none">
            <a:spAutoFit/>
          </a:bodyPr>
          <a:lstStyle/>
          <a:p>
            <a:r>
              <a:rPr lang="en-IN" dirty="0"/>
              <a:t>REUSABLE FOOD CONTAINER-PLASTIC- </a:t>
            </a:r>
          </a:p>
        </p:txBody>
      </p:sp>
      <p:sp>
        <p:nvSpPr>
          <p:cNvPr id="7" name="Rectangle 6"/>
          <p:cNvSpPr/>
          <p:nvPr/>
        </p:nvSpPr>
        <p:spPr>
          <a:xfrm>
            <a:off x="6189554" y="510015"/>
            <a:ext cx="2316532" cy="369332"/>
          </a:xfrm>
          <a:prstGeom prst="rect">
            <a:avLst/>
          </a:prstGeom>
        </p:spPr>
        <p:txBody>
          <a:bodyPr wrap="none">
            <a:spAutoFit/>
          </a:bodyPr>
          <a:lstStyle/>
          <a:p>
            <a:r>
              <a:rPr lang="en-IN" dirty="0"/>
              <a:t>CLAMSHELL PACKAGES</a:t>
            </a:r>
          </a:p>
        </p:txBody>
      </p:sp>
      <p:sp>
        <p:nvSpPr>
          <p:cNvPr id="8" name="Rectangle 7"/>
          <p:cNvSpPr/>
          <p:nvPr/>
        </p:nvSpPr>
        <p:spPr>
          <a:xfrm>
            <a:off x="490986" y="2230220"/>
            <a:ext cx="1313758" cy="369332"/>
          </a:xfrm>
          <a:prstGeom prst="rect">
            <a:avLst/>
          </a:prstGeom>
        </p:spPr>
        <p:txBody>
          <a:bodyPr wrap="none">
            <a:spAutoFit/>
          </a:bodyPr>
          <a:lstStyle/>
          <a:p>
            <a:r>
              <a:rPr lang="en-IN" dirty="0"/>
              <a:t>BOPP TAPES</a:t>
            </a:r>
          </a:p>
        </p:txBody>
      </p:sp>
      <p:sp>
        <p:nvSpPr>
          <p:cNvPr id="9" name="Rectangle 8"/>
          <p:cNvSpPr/>
          <p:nvPr/>
        </p:nvSpPr>
        <p:spPr>
          <a:xfrm>
            <a:off x="413873" y="3608977"/>
            <a:ext cx="2075147" cy="646331"/>
          </a:xfrm>
          <a:prstGeom prst="rect">
            <a:avLst/>
          </a:prstGeom>
        </p:spPr>
        <p:txBody>
          <a:bodyPr wrap="square">
            <a:spAutoFit/>
          </a:bodyPr>
          <a:lstStyle/>
          <a:p>
            <a:r>
              <a:rPr lang="en-IN" dirty="0" smtClean="0"/>
              <a:t>WATER PROOF POLYTHENE BAGS</a:t>
            </a:r>
            <a:endParaRPr lang="en-IN" dirty="0"/>
          </a:p>
        </p:txBody>
      </p:sp>
      <p:sp>
        <p:nvSpPr>
          <p:cNvPr id="10" name="TextBox 9"/>
          <p:cNvSpPr txBox="1"/>
          <p:nvPr/>
        </p:nvSpPr>
        <p:spPr>
          <a:xfrm>
            <a:off x="1676348" y="73799"/>
            <a:ext cx="4919133" cy="369332"/>
          </a:xfrm>
          <a:prstGeom prst="rect">
            <a:avLst/>
          </a:prstGeom>
          <a:noFill/>
        </p:spPr>
        <p:txBody>
          <a:bodyPr wrap="square" rtlCol="0">
            <a:spAutoFit/>
          </a:bodyPr>
          <a:lstStyle/>
          <a:p>
            <a:r>
              <a:rPr lang="en-IN" dirty="0" smtClean="0"/>
              <a:t>TYPES OF PLASTIC FORMS USED FOR PACKAGING</a:t>
            </a:r>
          </a:p>
        </p:txBody>
      </p:sp>
      <p:sp>
        <p:nvSpPr>
          <p:cNvPr id="11" name="Rectangle 10"/>
          <p:cNvSpPr/>
          <p:nvPr/>
        </p:nvSpPr>
        <p:spPr>
          <a:xfrm>
            <a:off x="6386352" y="2272701"/>
            <a:ext cx="2207912" cy="369332"/>
          </a:xfrm>
          <a:prstGeom prst="rect">
            <a:avLst/>
          </a:prstGeom>
        </p:spPr>
        <p:txBody>
          <a:bodyPr wrap="none">
            <a:spAutoFit/>
          </a:bodyPr>
          <a:lstStyle/>
          <a:p>
            <a:r>
              <a:rPr lang="en-IN" dirty="0" smtClean="0">
                <a:solidFill>
                  <a:srgbClr val="FF0000"/>
                </a:solidFill>
              </a:rPr>
              <a:t>SELF ADHESIVE BAG S</a:t>
            </a:r>
            <a:endParaRPr lang="en-IN" dirty="0">
              <a:solidFill>
                <a:srgbClr val="FF000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56" y="791065"/>
            <a:ext cx="12128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8789" y="791065"/>
            <a:ext cx="112712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919" y="879347"/>
            <a:ext cx="12684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27403" t="18522" r="19445" b="27048"/>
          <a:stretch/>
        </p:blipFill>
        <p:spPr bwMode="auto">
          <a:xfrm>
            <a:off x="2803627" y="2767793"/>
            <a:ext cx="1199880" cy="1104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4495" y="2767271"/>
            <a:ext cx="1057275"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283" y="828174"/>
            <a:ext cx="1144981" cy="114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3507" y="791065"/>
            <a:ext cx="10715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149569">
            <a:off x="7306170" y="2888216"/>
            <a:ext cx="1773668" cy="132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8291" y="2677639"/>
            <a:ext cx="1362017" cy="136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2402" y="4460688"/>
            <a:ext cx="1171258" cy="117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7866" y="4576839"/>
            <a:ext cx="1171258" cy="117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5204" y="2493590"/>
            <a:ext cx="1011819" cy="101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88823" y="4019909"/>
            <a:ext cx="3316841" cy="161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83469" y="4494739"/>
            <a:ext cx="2214993" cy="1909562"/>
          </a:xfrm>
          <a:prstGeom prst="rect">
            <a:avLst/>
          </a:prstGeom>
          <a:noFill/>
          <a:ln>
            <a:noFill/>
          </a:ln>
          <a:effectLst/>
        </p:spPr>
      </p:pic>
      <p:sp>
        <p:nvSpPr>
          <p:cNvPr id="13" name="Rectangle 12"/>
          <p:cNvSpPr/>
          <p:nvPr/>
        </p:nvSpPr>
        <p:spPr>
          <a:xfrm>
            <a:off x="6583469" y="4460688"/>
            <a:ext cx="1118656" cy="365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6386352" y="4606427"/>
            <a:ext cx="1998783" cy="369332"/>
          </a:xfrm>
          <a:prstGeom prst="rect">
            <a:avLst/>
          </a:prstGeom>
          <a:noFill/>
          <a:ln>
            <a:noFill/>
          </a:ln>
        </p:spPr>
        <p:txBody>
          <a:bodyPr wrap="square" rtlCol="0">
            <a:spAutoFit/>
          </a:bodyPr>
          <a:lstStyle/>
          <a:p>
            <a:r>
              <a:rPr lang="en-IN" dirty="0" smtClean="0"/>
              <a:t>PLASTIC NET</a:t>
            </a:r>
            <a:endParaRPr lang="en-IN" dirty="0"/>
          </a:p>
        </p:txBody>
      </p:sp>
      <p:sp>
        <p:nvSpPr>
          <p:cNvPr id="14" name="TextBox 13"/>
          <p:cNvSpPr txBox="1"/>
          <p:nvPr/>
        </p:nvSpPr>
        <p:spPr>
          <a:xfrm>
            <a:off x="266269" y="5748097"/>
            <a:ext cx="6395426" cy="923330"/>
          </a:xfrm>
          <a:prstGeom prst="rect">
            <a:avLst/>
          </a:prstGeom>
          <a:noFill/>
        </p:spPr>
        <p:txBody>
          <a:bodyPr wrap="square" rtlCol="0">
            <a:spAutoFit/>
          </a:bodyPr>
          <a:lstStyle/>
          <a:p>
            <a:r>
              <a:rPr lang="en-IN" dirty="0" smtClean="0"/>
              <a:t>(Most of the packaging is  made by LDPE (Low density poly ethylene and Biaxially </a:t>
            </a:r>
            <a:r>
              <a:rPr lang="en-IN" dirty="0"/>
              <a:t>oriented polypropylene (BOPP</a:t>
            </a:r>
            <a:r>
              <a:rPr lang="en-IN" dirty="0" smtClean="0"/>
              <a:t>). Non recyclable plastic s are marked in red)</a:t>
            </a:r>
            <a:endParaRPr lang="en-IN" dirty="0"/>
          </a:p>
        </p:txBody>
      </p:sp>
    </p:spTree>
    <p:extLst>
      <p:ext uri="{BB962C8B-B14F-4D97-AF65-F5344CB8AC3E}">
        <p14:creationId xmlns:p14="http://schemas.microsoft.com/office/powerpoint/2010/main" val="1036092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304800"/>
            <a:ext cx="4343400" cy="830997"/>
          </a:xfrm>
          <a:prstGeom prst="rect">
            <a:avLst/>
          </a:prstGeom>
          <a:noFill/>
        </p:spPr>
        <p:txBody>
          <a:bodyPr wrap="square" rtlCol="0">
            <a:spAutoFit/>
          </a:bodyPr>
          <a:lstStyle/>
          <a:p>
            <a:r>
              <a:rPr lang="en-IN" sz="2400" u="sng" dirty="0" smtClean="0">
                <a:solidFill>
                  <a:srgbClr val="FF0000"/>
                </a:solidFill>
              </a:rPr>
              <a:t>What happens to these plastics?</a:t>
            </a:r>
          </a:p>
          <a:p>
            <a:endParaRPr lang="en-IN" sz="2400" u="sng" dirty="0">
              <a:solidFill>
                <a:srgbClr val="FF0000"/>
              </a:solidFill>
            </a:endParaRPr>
          </a:p>
        </p:txBody>
      </p:sp>
      <p:sp>
        <p:nvSpPr>
          <p:cNvPr id="5" name="Rectangle 4"/>
          <p:cNvSpPr/>
          <p:nvPr/>
        </p:nvSpPr>
        <p:spPr>
          <a:xfrm>
            <a:off x="457200" y="990600"/>
            <a:ext cx="8458200" cy="1143070"/>
          </a:xfrm>
          <a:prstGeom prst="rect">
            <a:avLst/>
          </a:prstGeom>
        </p:spPr>
        <p:txBody>
          <a:bodyPr wrap="square">
            <a:spAutoFit/>
          </a:bodyPr>
          <a:lstStyle/>
          <a:p>
            <a:pPr>
              <a:lnSpc>
                <a:spcPct val="150000"/>
              </a:lnSpc>
            </a:pPr>
            <a:r>
              <a:rPr lang="en-IN" sz="2400" dirty="0" smtClean="0"/>
              <a:t>Around </a:t>
            </a:r>
            <a:r>
              <a:rPr lang="en-IN" sz="2400" dirty="0"/>
              <a:t>60 per cent is collected and recycled, mainly by the informal sector of waste pickers, while the rest ends up in </a:t>
            </a:r>
            <a:r>
              <a:rPr lang="en-IN" sz="2400" dirty="0" smtClean="0"/>
              <a:t>landfills.</a:t>
            </a:r>
            <a:endParaRPr lang="en-IN" sz="2400" dirty="0"/>
          </a:p>
        </p:txBody>
      </p:sp>
      <p:sp>
        <p:nvSpPr>
          <p:cNvPr id="6" name="TextBox 5"/>
          <p:cNvSpPr txBox="1"/>
          <p:nvPr/>
        </p:nvSpPr>
        <p:spPr>
          <a:xfrm>
            <a:off x="1524000" y="2438400"/>
            <a:ext cx="5562600" cy="830997"/>
          </a:xfrm>
          <a:prstGeom prst="rect">
            <a:avLst/>
          </a:prstGeom>
          <a:noFill/>
        </p:spPr>
        <p:txBody>
          <a:bodyPr wrap="square" rtlCol="0">
            <a:spAutoFit/>
          </a:bodyPr>
          <a:lstStyle/>
          <a:p>
            <a:r>
              <a:rPr lang="en-IN" sz="2400" u="sng" dirty="0" smtClean="0">
                <a:solidFill>
                  <a:srgbClr val="FF0000"/>
                </a:solidFill>
              </a:rPr>
              <a:t>What are the substitutes in packaging?</a:t>
            </a:r>
          </a:p>
          <a:p>
            <a:endParaRPr lang="en-IN" sz="2400" u="sng" dirty="0">
              <a:solidFill>
                <a:srgbClr val="FF0000"/>
              </a:solidFill>
            </a:endParaRPr>
          </a:p>
        </p:txBody>
      </p:sp>
      <p:sp>
        <p:nvSpPr>
          <p:cNvPr id="7" name="TextBox 6"/>
          <p:cNvSpPr txBox="1"/>
          <p:nvPr/>
        </p:nvSpPr>
        <p:spPr>
          <a:xfrm>
            <a:off x="266700" y="3171680"/>
            <a:ext cx="8648700" cy="1754326"/>
          </a:xfrm>
          <a:prstGeom prst="rect">
            <a:avLst/>
          </a:prstGeom>
          <a:noFill/>
        </p:spPr>
        <p:txBody>
          <a:bodyPr wrap="square" rtlCol="0">
            <a:spAutoFit/>
          </a:bodyPr>
          <a:lstStyle/>
          <a:p>
            <a:pPr>
              <a:lnSpc>
                <a:spcPct val="150000"/>
              </a:lnSpc>
            </a:pPr>
            <a:r>
              <a:rPr lang="en-IN" sz="2400" dirty="0" smtClean="0"/>
              <a:t>There are some innovations happening in the packaging sector, but none of them is economically viable, environmentally 100% safe and withstand rough handling while transporting.  </a:t>
            </a:r>
            <a:endParaRPr lang="en-IN" sz="2400" dirty="0"/>
          </a:p>
        </p:txBody>
      </p:sp>
    </p:spTree>
    <p:extLst>
      <p:ext uri="{BB962C8B-B14F-4D97-AF65-F5344CB8AC3E}">
        <p14:creationId xmlns:p14="http://schemas.microsoft.com/office/powerpoint/2010/main" val="1207000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124589028"/>
              </p:ext>
            </p:extLst>
          </p:nvPr>
        </p:nvGraphicFramePr>
        <p:xfrm>
          <a:off x="152400" y="838200"/>
          <a:ext cx="8686800" cy="5486400"/>
        </p:xfrm>
        <a:graphic>
          <a:graphicData uri="http://schemas.openxmlformats.org/drawingml/2006/table">
            <a:tbl>
              <a:tblPr firstRow="1" bandRow="1">
                <a:tableStyleId>{5C22544A-7EE6-4342-B048-85BDC9FD1C3A}</a:tableStyleId>
              </a:tblPr>
              <a:tblGrid>
                <a:gridCol w="2171700"/>
                <a:gridCol w="2171700"/>
                <a:gridCol w="2171700"/>
                <a:gridCol w="2171700"/>
              </a:tblGrid>
              <a:tr h="370840">
                <a:tc>
                  <a:txBody>
                    <a:bodyPr/>
                    <a:lstStyle/>
                    <a:p>
                      <a:r>
                        <a:rPr lang="en-IN" dirty="0" smtClean="0"/>
                        <a:t>Substitute for</a:t>
                      </a:r>
                      <a:r>
                        <a:rPr lang="en-IN" baseline="0" dirty="0" smtClean="0"/>
                        <a:t> plastic  wrap</a:t>
                      </a:r>
                      <a:endParaRPr lang="en-IN" dirty="0"/>
                    </a:p>
                  </a:txBody>
                  <a:tcPr/>
                </a:tc>
                <a:tc>
                  <a:txBody>
                    <a:bodyPr/>
                    <a:lstStyle/>
                    <a:p>
                      <a:r>
                        <a:rPr lang="en-IN" dirty="0" smtClean="0"/>
                        <a:t>Raw materials</a:t>
                      </a:r>
                      <a:endParaRPr lang="en-IN" dirty="0"/>
                    </a:p>
                  </a:txBody>
                  <a:tcPr/>
                </a:tc>
                <a:tc>
                  <a:txBody>
                    <a:bodyPr/>
                    <a:lstStyle/>
                    <a:p>
                      <a:r>
                        <a:rPr lang="en-IN" dirty="0" smtClean="0"/>
                        <a:t>Advantage</a:t>
                      </a:r>
                      <a:endParaRPr lang="en-IN" dirty="0"/>
                    </a:p>
                  </a:txBody>
                  <a:tcPr/>
                </a:tc>
                <a:tc>
                  <a:txBody>
                    <a:bodyPr/>
                    <a:lstStyle/>
                    <a:p>
                      <a:r>
                        <a:rPr lang="en-IN" dirty="0" smtClean="0"/>
                        <a:t>Disadvantage</a:t>
                      </a:r>
                      <a:endParaRPr lang="en-IN" dirty="0"/>
                    </a:p>
                  </a:txBody>
                  <a:tcPr/>
                </a:tc>
              </a:tr>
              <a:tr h="1813560">
                <a:tc>
                  <a:txBody>
                    <a:bodyPr/>
                    <a:lstStyle/>
                    <a:p>
                      <a:r>
                        <a:rPr lang="en-IN" sz="1800" i="0" u="none" dirty="0" smtClean="0"/>
                        <a:t>Honeycomb paper wrap </a:t>
                      </a:r>
                      <a:endParaRPr lang="en-IN" i="0" u="none" dirty="0"/>
                    </a:p>
                  </a:txBody>
                  <a:tcPr/>
                </a:tc>
                <a:tc>
                  <a:txBody>
                    <a:bodyPr/>
                    <a:lstStyle/>
                    <a:p>
                      <a:r>
                        <a:rPr lang="en-IN" dirty="0" smtClean="0"/>
                        <a:t>Kraft paper</a:t>
                      </a:r>
                      <a:endParaRPr lang="en-IN" dirty="0"/>
                    </a:p>
                  </a:txBody>
                  <a:tcPr/>
                </a:tc>
                <a:tc>
                  <a:txBody>
                    <a:bodyPr/>
                    <a:lstStyle/>
                    <a:p>
                      <a:r>
                        <a:rPr lang="en-IN" sz="1800" b="0" i="0" kern="1200" dirty="0" smtClean="0">
                          <a:solidFill>
                            <a:schemeClr val="dk1"/>
                          </a:solidFill>
                          <a:effectLst/>
                          <a:latin typeface="+mn-lt"/>
                          <a:ea typeface="+mn-ea"/>
                          <a:cs typeface="+mn-cs"/>
                        </a:rPr>
                        <a:t>They are a viable, lightweight alternative to wood and plastic because they are easy to handle and will not splinter.</a:t>
                      </a:r>
                      <a:endParaRPr lang="en-IN" dirty="0"/>
                    </a:p>
                  </a:txBody>
                  <a:tcPr/>
                </a:tc>
                <a:tc>
                  <a:txBody>
                    <a:bodyPr/>
                    <a:lstStyle/>
                    <a:p>
                      <a:r>
                        <a:rPr lang="en-IN" sz="1800" b="0" i="0" kern="1200" dirty="0" smtClean="0">
                          <a:solidFill>
                            <a:schemeClr val="dk1"/>
                          </a:solidFill>
                          <a:effectLst/>
                          <a:latin typeface="+mn-lt"/>
                          <a:ea typeface="+mn-ea"/>
                          <a:cs typeface="+mn-cs"/>
                        </a:rPr>
                        <a:t>Poor resistance to breakage, folding resistance</a:t>
                      </a:r>
                      <a:r>
                        <a:rPr lang="en-IN" sz="1800" b="0" i="0" kern="1200" baseline="0" dirty="0" smtClean="0">
                          <a:solidFill>
                            <a:schemeClr val="dk1"/>
                          </a:solidFill>
                          <a:effectLst/>
                          <a:latin typeface="+mn-lt"/>
                          <a:ea typeface="+mn-ea"/>
                          <a:cs typeface="+mn-cs"/>
                        </a:rPr>
                        <a:t> and </a:t>
                      </a:r>
                      <a:r>
                        <a:rPr lang="en-IN" sz="1800" b="0" i="0" kern="1200" dirty="0" smtClean="0">
                          <a:solidFill>
                            <a:schemeClr val="dk1"/>
                          </a:solidFill>
                          <a:effectLst/>
                          <a:latin typeface="+mn-lt"/>
                          <a:ea typeface="+mn-ea"/>
                          <a:cs typeface="+mn-cs"/>
                        </a:rPr>
                        <a:t>puncture resistance. </a:t>
                      </a:r>
                      <a:endParaRPr lang="en-IN" dirty="0"/>
                    </a:p>
                  </a:txBody>
                  <a:tcPr/>
                </a:tc>
              </a:tr>
              <a:tr h="1676400">
                <a:tc>
                  <a:txBody>
                    <a:bodyPr/>
                    <a:lstStyle/>
                    <a:p>
                      <a:r>
                        <a:rPr lang="en-IN" i="0" u="none" dirty="0" smtClean="0"/>
                        <a:t>Biodegradable compostable garbage bags </a:t>
                      </a:r>
                      <a:endParaRPr lang="en-IN" i="0" u="none" dirty="0"/>
                    </a:p>
                  </a:txBody>
                  <a:tcPr/>
                </a:tc>
                <a:tc>
                  <a:txBody>
                    <a:bodyPr/>
                    <a:lstStyle/>
                    <a:p>
                      <a:r>
                        <a:rPr lang="en-IN" sz="1800" b="0" i="0" kern="1200" dirty="0" smtClean="0">
                          <a:solidFill>
                            <a:schemeClr val="dk1"/>
                          </a:solidFill>
                          <a:effectLst/>
                          <a:latin typeface="+mn-lt"/>
                          <a:ea typeface="+mn-ea"/>
                          <a:cs typeface="+mn-cs"/>
                        </a:rPr>
                        <a:t>Orange peels, corn oil, soybeans, micro-organisms</a:t>
                      </a:r>
                      <a:r>
                        <a:rPr lang="en-IN" sz="1800" b="0" i="0" kern="1200" baseline="0" dirty="0" smtClean="0">
                          <a:solidFill>
                            <a:schemeClr val="dk1"/>
                          </a:solidFill>
                          <a:effectLst/>
                          <a:latin typeface="+mn-lt"/>
                          <a:ea typeface="+mn-ea"/>
                          <a:cs typeface="+mn-cs"/>
                        </a:rPr>
                        <a:t> </a:t>
                      </a:r>
                      <a:r>
                        <a:rPr lang="en-IN" sz="1800" b="0" i="0" kern="1200" dirty="0" smtClean="0">
                          <a:solidFill>
                            <a:schemeClr val="dk1"/>
                          </a:solidFill>
                          <a:effectLst/>
                          <a:latin typeface="+mn-lt"/>
                          <a:ea typeface="+mn-ea"/>
                          <a:cs typeface="+mn-cs"/>
                        </a:rPr>
                        <a:t>or starch</a:t>
                      </a:r>
                      <a:endParaRPr lang="en-IN" dirty="0"/>
                    </a:p>
                  </a:txBody>
                  <a:tcPr/>
                </a:tc>
                <a:tc>
                  <a:txBody>
                    <a:bodyPr/>
                    <a:lstStyle/>
                    <a:p>
                      <a:r>
                        <a:rPr lang="en-IN" sz="1800" b="0" i="0" kern="1200" dirty="0" smtClean="0">
                          <a:solidFill>
                            <a:schemeClr val="dk1"/>
                          </a:solidFill>
                          <a:effectLst/>
                          <a:latin typeface="+mn-lt"/>
                          <a:ea typeface="+mn-ea"/>
                          <a:cs typeface="+mn-cs"/>
                        </a:rPr>
                        <a:t>Easy to Recycle , Consume Less Energy During Their Manufacture, can degrade when exposed to the sun’s ultra-violet radiation, enzymes, bacteria, water, or wind abrasion.</a:t>
                      </a:r>
                      <a:endParaRPr lang="en-IN" dirty="0"/>
                    </a:p>
                  </a:txBody>
                  <a:tcPr/>
                </a:tc>
                <a:tc>
                  <a:txBody>
                    <a:bodyPr/>
                    <a:lstStyle/>
                    <a:p>
                      <a:r>
                        <a:rPr lang="en-IN" sz="1800" b="0" i="0" kern="1200" dirty="0" smtClean="0">
                          <a:solidFill>
                            <a:schemeClr val="dk1"/>
                          </a:solidFill>
                          <a:effectLst/>
                          <a:latin typeface="+mn-lt"/>
                          <a:ea typeface="+mn-ea"/>
                          <a:cs typeface="+mn-cs"/>
                        </a:rPr>
                        <a:t>Expensive to produce, Tend to tear easily and can leave microplastics behind</a:t>
                      </a:r>
                      <a:r>
                        <a:rPr lang="en-IN" sz="1800" b="0" i="0" kern="1200" baseline="0" dirty="0" smtClean="0">
                          <a:solidFill>
                            <a:schemeClr val="dk1"/>
                          </a:solidFill>
                          <a:effectLst/>
                          <a:latin typeface="+mn-lt"/>
                          <a:ea typeface="+mn-ea"/>
                          <a:cs typeface="+mn-cs"/>
                        </a:rPr>
                        <a:t> </a:t>
                      </a:r>
                      <a:endParaRPr lang="en-IN" b="0" dirty="0"/>
                    </a:p>
                  </a:txBody>
                  <a:tcPr/>
                </a:tc>
              </a:tr>
            </a:tbl>
          </a:graphicData>
        </a:graphic>
      </p:graphicFrame>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846" y="1905000"/>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956" y="4867282"/>
            <a:ext cx="1828800" cy="116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228600"/>
            <a:ext cx="6248400" cy="461665"/>
          </a:xfrm>
          <a:prstGeom prst="rect">
            <a:avLst/>
          </a:prstGeom>
          <a:noFill/>
        </p:spPr>
        <p:txBody>
          <a:bodyPr wrap="square" rtlCol="0">
            <a:spAutoFit/>
          </a:bodyPr>
          <a:lstStyle/>
          <a:p>
            <a:r>
              <a:rPr lang="en-IN" sz="2400" u="sng" dirty="0" smtClean="0">
                <a:solidFill>
                  <a:srgbClr val="FF0000"/>
                </a:solidFill>
              </a:rPr>
              <a:t>Some of the existing alternatives for plastic wrap </a:t>
            </a:r>
            <a:endParaRPr lang="en-IN" sz="2400" u="sng" dirty="0">
              <a:solidFill>
                <a:srgbClr val="FF0000"/>
              </a:solidFill>
            </a:endParaRPr>
          </a:p>
        </p:txBody>
      </p:sp>
    </p:spTree>
    <p:extLst>
      <p:ext uri="{BB962C8B-B14F-4D97-AF65-F5344CB8AC3E}">
        <p14:creationId xmlns:p14="http://schemas.microsoft.com/office/powerpoint/2010/main" val="3437270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6938159"/>
              </p:ext>
            </p:extLst>
          </p:nvPr>
        </p:nvGraphicFramePr>
        <p:xfrm>
          <a:off x="152400" y="838200"/>
          <a:ext cx="8686800" cy="5105401"/>
        </p:xfrm>
        <a:graphic>
          <a:graphicData uri="http://schemas.openxmlformats.org/drawingml/2006/table">
            <a:tbl>
              <a:tblPr firstRow="1" bandRow="1">
                <a:tableStyleId>{5C22544A-7EE6-4342-B048-85BDC9FD1C3A}</a:tableStyleId>
              </a:tblPr>
              <a:tblGrid>
                <a:gridCol w="2171700"/>
                <a:gridCol w="2171700"/>
                <a:gridCol w="2171700"/>
                <a:gridCol w="2171700"/>
              </a:tblGrid>
              <a:tr h="791243">
                <a:tc>
                  <a:txBody>
                    <a:bodyPr/>
                    <a:lstStyle/>
                    <a:p>
                      <a:r>
                        <a:rPr lang="en-IN" dirty="0" smtClean="0"/>
                        <a:t>Substitute for</a:t>
                      </a:r>
                      <a:r>
                        <a:rPr lang="en-IN" baseline="0" dirty="0" smtClean="0"/>
                        <a:t> plastic  wrap</a:t>
                      </a:r>
                      <a:endParaRPr lang="en-IN" dirty="0"/>
                    </a:p>
                  </a:txBody>
                  <a:tcPr/>
                </a:tc>
                <a:tc>
                  <a:txBody>
                    <a:bodyPr/>
                    <a:lstStyle/>
                    <a:p>
                      <a:r>
                        <a:rPr lang="en-IN" dirty="0" smtClean="0"/>
                        <a:t>Raw materials</a:t>
                      </a:r>
                      <a:endParaRPr lang="en-IN" dirty="0"/>
                    </a:p>
                  </a:txBody>
                  <a:tcPr/>
                </a:tc>
                <a:tc>
                  <a:txBody>
                    <a:bodyPr/>
                    <a:lstStyle/>
                    <a:p>
                      <a:r>
                        <a:rPr lang="en-IN" dirty="0" smtClean="0"/>
                        <a:t>Advantage</a:t>
                      </a:r>
                      <a:endParaRPr lang="en-IN" dirty="0"/>
                    </a:p>
                  </a:txBody>
                  <a:tcPr/>
                </a:tc>
                <a:tc>
                  <a:txBody>
                    <a:bodyPr/>
                    <a:lstStyle/>
                    <a:p>
                      <a:r>
                        <a:rPr lang="en-IN" dirty="0" smtClean="0"/>
                        <a:t>Disadvantage</a:t>
                      </a:r>
                      <a:endParaRPr lang="en-IN" dirty="0"/>
                    </a:p>
                  </a:txBody>
                  <a:tcPr/>
                </a:tc>
              </a:tr>
              <a:tr h="2241855">
                <a:tc>
                  <a:txBody>
                    <a:bodyPr/>
                    <a:lstStyle/>
                    <a:p>
                      <a:r>
                        <a:rPr lang="en-IN" sz="1800" b="0" i="0" u="none" dirty="0" smtClean="0">
                          <a:solidFill>
                            <a:schemeClr val="tx1"/>
                          </a:solidFill>
                        </a:rPr>
                        <a:t>Silicone food bags</a:t>
                      </a:r>
                      <a:endParaRPr lang="en-IN" b="0" i="0" u="none" dirty="0">
                        <a:solidFill>
                          <a:schemeClr val="tx1"/>
                        </a:solidFill>
                      </a:endParaRPr>
                    </a:p>
                  </a:txBody>
                  <a:tcPr/>
                </a:tc>
                <a:tc>
                  <a:txBody>
                    <a:bodyPr/>
                    <a:lstStyle/>
                    <a:p>
                      <a:r>
                        <a:rPr lang="en-IN" sz="1800" b="0" i="0" kern="1200" dirty="0" smtClean="0">
                          <a:solidFill>
                            <a:schemeClr val="dk1"/>
                          </a:solidFill>
                          <a:effectLst/>
                          <a:latin typeface="+mn-lt"/>
                          <a:ea typeface="+mn-ea"/>
                          <a:cs typeface="+mn-cs"/>
                        </a:rPr>
                        <a:t>Food-grade silicone</a:t>
                      </a:r>
                      <a:endParaRPr lang="en-IN" b="0" dirty="0"/>
                    </a:p>
                  </a:txBody>
                  <a:tcPr/>
                </a:tc>
                <a:tc>
                  <a:txBody>
                    <a:bodyPr/>
                    <a:lstStyle/>
                    <a:p>
                      <a:r>
                        <a:rPr lang="en-IN" sz="1800" b="0" i="0" kern="1200" dirty="0" smtClean="0">
                          <a:solidFill>
                            <a:schemeClr val="dk1"/>
                          </a:solidFill>
                          <a:effectLst/>
                          <a:latin typeface="+mn-lt"/>
                          <a:ea typeface="+mn-ea"/>
                          <a:cs typeface="+mn-cs"/>
                        </a:rPr>
                        <a:t>Extremely durable and significantly more ocean-friendly than plastic,</a:t>
                      </a:r>
                      <a:r>
                        <a:rPr lang="en-IN" sz="1800" b="1" i="0" kern="1200" dirty="0" smtClean="0">
                          <a:solidFill>
                            <a:schemeClr val="dk1"/>
                          </a:solidFill>
                          <a:effectLst/>
                          <a:latin typeface="+mn-lt"/>
                          <a:ea typeface="+mn-ea"/>
                          <a:cs typeface="+mn-cs"/>
                        </a:rPr>
                        <a:t> </a:t>
                      </a:r>
                      <a:r>
                        <a:rPr lang="en-IN" sz="1800" b="0" i="0" kern="1200" dirty="0" smtClean="0">
                          <a:solidFill>
                            <a:schemeClr val="dk1"/>
                          </a:solidFill>
                          <a:effectLst/>
                          <a:latin typeface="+mn-lt"/>
                          <a:ea typeface="+mn-ea"/>
                          <a:cs typeface="+mn-cs"/>
                        </a:rPr>
                        <a:t>highly reusable</a:t>
                      </a:r>
                      <a:endParaRPr lang="en-IN" b="0" dirty="0"/>
                    </a:p>
                  </a:txBody>
                  <a:tcPr/>
                </a:tc>
                <a:tc>
                  <a:txBody>
                    <a:bodyPr/>
                    <a:lstStyle/>
                    <a:p>
                      <a:r>
                        <a:rPr lang="en-IN" sz="1800" b="0" i="0" kern="1200" dirty="0" smtClean="0">
                          <a:solidFill>
                            <a:schemeClr val="dk1"/>
                          </a:solidFill>
                          <a:effectLst/>
                          <a:latin typeface="+mn-lt"/>
                          <a:ea typeface="+mn-ea"/>
                          <a:cs typeface="+mn-cs"/>
                        </a:rPr>
                        <a:t>Not biodegradable,</a:t>
                      </a:r>
                      <a:r>
                        <a:rPr lang="en-IN" sz="1800" b="0" i="0" kern="1200" baseline="0" dirty="0" smtClean="0">
                          <a:solidFill>
                            <a:schemeClr val="dk1"/>
                          </a:solidFill>
                          <a:effectLst/>
                          <a:latin typeface="+mn-lt"/>
                          <a:ea typeface="+mn-ea"/>
                          <a:cs typeface="+mn-cs"/>
                        </a:rPr>
                        <a:t> expensive compared to plastic</a:t>
                      </a:r>
                      <a:endParaRPr lang="en-IN" dirty="0"/>
                    </a:p>
                  </a:txBody>
                  <a:tcPr/>
                </a:tc>
              </a:tr>
              <a:tr h="2072303">
                <a:tc>
                  <a:txBody>
                    <a:bodyPr/>
                    <a:lstStyle/>
                    <a:p>
                      <a:r>
                        <a:rPr lang="en-IN" sz="1800" b="0" kern="1200" dirty="0" smtClean="0">
                          <a:solidFill>
                            <a:schemeClr val="dk1"/>
                          </a:solidFill>
                          <a:effectLst/>
                          <a:latin typeface="+mn-lt"/>
                          <a:ea typeface="+mn-ea"/>
                          <a:cs typeface="+mn-cs"/>
                        </a:rPr>
                        <a:t>Cotton produce bags</a:t>
                      </a:r>
                      <a:endParaRPr lang="en-IN" sz="1800" b="0" kern="1200" dirty="0">
                        <a:solidFill>
                          <a:schemeClr val="dk1"/>
                        </a:solidFill>
                        <a:effectLst/>
                        <a:latin typeface="+mn-lt"/>
                        <a:ea typeface="+mn-ea"/>
                        <a:cs typeface="+mn-cs"/>
                      </a:endParaRPr>
                    </a:p>
                  </a:txBody>
                  <a:tcPr/>
                </a:tc>
                <a:tc>
                  <a:txBody>
                    <a:bodyPr/>
                    <a:lstStyle/>
                    <a:p>
                      <a:r>
                        <a:rPr lang="en-IN" sz="1800" b="0" i="0" kern="1200" dirty="0" smtClean="0">
                          <a:solidFill>
                            <a:schemeClr val="dk1"/>
                          </a:solidFill>
                          <a:effectLst/>
                          <a:latin typeface="+mn-lt"/>
                          <a:ea typeface="+mn-ea"/>
                          <a:cs typeface="+mn-cs"/>
                        </a:rPr>
                        <a:t>Cotton</a:t>
                      </a:r>
                      <a:endParaRPr lang="en-IN" dirty="0"/>
                    </a:p>
                  </a:txBody>
                  <a:tcPr/>
                </a:tc>
                <a:tc>
                  <a:txBody>
                    <a:bodyPr/>
                    <a:lstStyle/>
                    <a:p>
                      <a:r>
                        <a:rPr lang="en-IN" sz="1800" b="0" i="0" kern="1200" dirty="0" smtClean="0">
                          <a:solidFill>
                            <a:schemeClr val="dk1"/>
                          </a:solidFill>
                          <a:effectLst/>
                          <a:latin typeface="+mn-lt"/>
                          <a:ea typeface="+mn-ea"/>
                          <a:cs typeface="+mn-cs"/>
                        </a:rPr>
                        <a:t>Soft, smooth texture, long-lasting, biodegradable, readily available, and simple to clean.</a:t>
                      </a:r>
                      <a:endParaRPr lang="en-IN" dirty="0"/>
                    </a:p>
                  </a:txBody>
                  <a:tcPr/>
                </a:tc>
                <a:tc>
                  <a:txBody>
                    <a:bodyPr/>
                    <a:lstStyle/>
                    <a:p>
                      <a:r>
                        <a:rPr lang="en-IN" sz="1800" b="0" i="0" kern="1200" dirty="0" smtClean="0">
                          <a:solidFill>
                            <a:schemeClr val="dk1"/>
                          </a:solidFill>
                          <a:effectLst/>
                          <a:latin typeface="+mn-lt"/>
                          <a:ea typeface="+mn-ea"/>
                          <a:cs typeface="+mn-cs"/>
                        </a:rPr>
                        <a:t>Expensive, not moisture resistant</a:t>
                      </a:r>
                      <a:endParaRPr lang="en-IN" b="0" dirty="0"/>
                    </a:p>
                  </a:txBody>
                  <a:tcPr/>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04" y="4495800"/>
            <a:ext cx="1934404" cy="1287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258"/>
          <a:stretch/>
        </p:blipFill>
        <p:spPr bwMode="auto">
          <a:xfrm>
            <a:off x="282678" y="2362200"/>
            <a:ext cx="1774722" cy="1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049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206477"/>
            <a:ext cx="9029700" cy="568361"/>
          </a:xfrm>
          <a:prstGeom prst="rect">
            <a:avLst/>
          </a:prstGeom>
          <a:noFill/>
        </p:spPr>
        <p:txBody>
          <a:bodyPr wrap="square" rtlCol="0">
            <a:spAutoFit/>
          </a:bodyPr>
          <a:lstStyle/>
          <a:p>
            <a:pPr>
              <a:lnSpc>
                <a:spcPct val="150000"/>
              </a:lnSpc>
            </a:pPr>
            <a:r>
              <a:rPr lang="en-IN" sz="2300" u="sng" dirty="0" smtClean="0">
                <a:solidFill>
                  <a:srgbClr val="FF0000"/>
                </a:solidFill>
              </a:rPr>
              <a:t>Some of the hazardous substances found in online packaging materials</a:t>
            </a:r>
            <a:endParaRPr lang="en-IN" sz="2300" u="sng"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1624679"/>
              </p:ext>
            </p:extLst>
          </p:nvPr>
        </p:nvGraphicFramePr>
        <p:xfrm>
          <a:off x="219996" y="990600"/>
          <a:ext cx="8695404" cy="5486400"/>
        </p:xfrm>
        <a:graphic>
          <a:graphicData uri="http://schemas.openxmlformats.org/drawingml/2006/table">
            <a:tbl>
              <a:tblPr firstRow="1" bandRow="1">
                <a:tableStyleId>{5C22544A-7EE6-4342-B048-85BDC9FD1C3A}</a:tableStyleId>
              </a:tblPr>
              <a:tblGrid>
                <a:gridCol w="1761204"/>
                <a:gridCol w="3172314"/>
                <a:gridCol w="3761886"/>
              </a:tblGrid>
              <a:tr h="660900">
                <a:tc>
                  <a:txBody>
                    <a:bodyPr/>
                    <a:lstStyle/>
                    <a:p>
                      <a:r>
                        <a:rPr lang="en-IN" sz="2300" dirty="0" smtClean="0"/>
                        <a:t>Material</a:t>
                      </a:r>
                      <a:endParaRPr lang="en-IN" sz="2300" dirty="0"/>
                    </a:p>
                  </a:txBody>
                  <a:tcPr/>
                </a:tc>
                <a:tc>
                  <a:txBody>
                    <a:bodyPr/>
                    <a:lstStyle/>
                    <a:p>
                      <a:r>
                        <a:rPr lang="en-IN" sz="2300" dirty="0" smtClean="0"/>
                        <a:t>Use</a:t>
                      </a:r>
                      <a:endParaRPr lang="en-IN" sz="2300" dirty="0"/>
                    </a:p>
                  </a:txBody>
                  <a:tcPr/>
                </a:tc>
                <a:tc>
                  <a:txBody>
                    <a:bodyPr/>
                    <a:lstStyle/>
                    <a:p>
                      <a:r>
                        <a:rPr lang="en-IN" sz="2300" dirty="0" smtClean="0"/>
                        <a:t>Health Hazard</a:t>
                      </a:r>
                      <a:endParaRPr lang="en-IN" sz="2300" dirty="0"/>
                    </a:p>
                  </a:txBody>
                  <a:tcPr/>
                </a:tc>
              </a:tr>
              <a:tr h="2591472">
                <a:tc>
                  <a:txBody>
                    <a:bodyPr/>
                    <a:lstStyle/>
                    <a:p>
                      <a:r>
                        <a:rPr lang="en-IN" sz="2300" dirty="0" smtClean="0"/>
                        <a:t>Brominated flame retardants (BFRs) </a:t>
                      </a:r>
                      <a:endParaRPr lang="en-IN" sz="2300" dirty="0"/>
                    </a:p>
                  </a:txBody>
                  <a:tcPr/>
                </a:tc>
                <a:tc>
                  <a:txBody>
                    <a:bodyPr/>
                    <a:lstStyle/>
                    <a:p>
                      <a:r>
                        <a:rPr lang="en-IN" sz="2300" dirty="0" smtClean="0"/>
                        <a:t>To make the substances less flammable </a:t>
                      </a:r>
                      <a:endParaRPr lang="en-IN"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300" dirty="0" smtClean="0"/>
                        <a:t>Bioaccumulative, and toxic to both humans and the environment .  Suspected of causing neurobehavioral effects and endocrine disruption.</a:t>
                      </a:r>
                    </a:p>
                    <a:p>
                      <a:endParaRPr lang="en-IN" sz="2300" dirty="0"/>
                    </a:p>
                  </a:txBody>
                  <a:tcPr/>
                </a:tc>
              </a:tr>
              <a:tr h="2234028">
                <a:tc>
                  <a:txBody>
                    <a:bodyPr/>
                    <a:lstStyle/>
                    <a:p>
                      <a:r>
                        <a:rPr lang="en-IN" sz="2300" dirty="0" smtClean="0"/>
                        <a:t>Polyvinyl chloride  (PVC)</a:t>
                      </a:r>
                      <a:endParaRPr lang="en-IN" sz="2300" dirty="0"/>
                    </a:p>
                  </a:txBody>
                  <a:tcPr/>
                </a:tc>
                <a:tc>
                  <a:txBody>
                    <a:bodyPr/>
                    <a:lstStyle/>
                    <a:p>
                      <a:r>
                        <a:rPr lang="en-IN" sz="2300" dirty="0" smtClean="0"/>
                        <a:t>Used in packaging  because it is light, cost-effective, transparent, tough and does not</a:t>
                      </a:r>
                      <a:r>
                        <a:rPr lang="en-IN" sz="2300" b="1" dirty="0" smtClean="0"/>
                        <a:t> </a:t>
                      </a:r>
                      <a:r>
                        <a:rPr lang="en-IN" sz="2300" dirty="0" smtClean="0"/>
                        <a:t>affect the taste of the packaged food.</a:t>
                      </a:r>
                      <a:endParaRPr lang="en-IN" sz="2300" dirty="0"/>
                    </a:p>
                  </a:txBody>
                  <a:tcPr/>
                </a:tc>
                <a:tc>
                  <a:txBody>
                    <a:bodyPr/>
                    <a:lstStyle/>
                    <a:p>
                      <a:r>
                        <a:rPr lang="en-IN" sz="2300" dirty="0" smtClean="0"/>
                        <a:t>Can severely impact the central nervous system causing headaches and dizziness.</a:t>
                      </a:r>
                      <a:endParaRPr lang="en-IN" sz="2300" dirty="0"/>
                    </a:p>
                  </a:txBody>
                  <a:tcPr/>
                </a:tc>
              </a:tr>
            </a:tbl>
          </a:graphicData>
        </a:graphic>
      </p:graphicFrame>
    </p:spTree>
    <p:extLst>
      <p:ext uri="{BB962C8B-B14F-4D97-AF65-F5344CB8AC3E}">
        <p14:creationId xmlns:p14="http://schemas.microsoft.com/office/powerpoint/2010/main" val="1265029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90093083"/>
              </p:ext>
            </p:extLst>
          </p:nvPr>
        </p:nvGraphicFramePr>
        <p:xfrm>
          <a:off x="152400" y="381000"/>
          <a:ext cx="8610600" cy="5766435"/>
        </p:xfrm>
        <a:graphic>
          <a:graphicData uri="http://schemas.openxmlformats.org/drawingml/2006/table">
            <a:tbl>
              <a:tblPr firstRow="1" bandRow="1">
                <a:tableStyleId>{5C22544A-7EE6-4342-B048-85BDC9FD1C3A}</a:tableStyleId>
              </a:tblPr>
              <a:tblGrid>
                <a:gridCol w="2870200"/>
                <a:gridCol w="2870200"/>
                <a:gridCol w="2870200"/>
              </a:tblGrid>
              <a:tr h="676275">
                <a:tc>
                  <a:txBody>
                    <a:bodyPr/>
                    <a:lstStyle/>
                    <a:p>
                      <a:r>
                        <a:rPr lang="en-IN" sz="2300" dirty="0" smtClean="0"/>
                        <a:t>Material</a:t>
                      </a:r>
                      <a:endParaRPr lang="en-IN" sz="2300" dirty="0"/>
                    </a:p>
                  </a:txBody>
                  <a:tcPr/>
                </a:tc>
                <a:tc>
                  <a:txBody>
                    <a:bodyPr/>
                    <a:lstStyle/>
                    <a:p>
                      <a:r>
                        <a:rPr lang="en-IN" sz="2300" dirty="0" smtClean="0"/>
                        <a:t>Use</a:t>
                      </a:r>
                      <a:endParaRPr lang="en-IN" sz="2300" dirty="0"/>
                    </a:p>
                  </a:txBody>
                  <a:tcPr/>
                </a:tc>
                <a:tc>
                  <a:txBody>
                    <a:bodyPr/>
                    <a:lstStyle/>
                    <a:p>
                      <a:r>
                        <a:rPr lang="en-IN" sz="2300" dirty="0" smtClean="0"/>
                        <a:t>Health Hazard</a:t>
                      </a:r>
                      <a:endParaRPr lang="en-IN" sz="2300" dirty="0"/>
                    </a:p>
                  </a:txBody>
                  <a:tcPr/>
                </a:tc>
              </a:tr>
              <a:tr h="676275">
                <a:tc>
                  <a:txBody>
                    <a:bodyPr/>
                    <a:lstStyle/>
                    <a:p>
                      <a:r>
                        <a:rPr lang="en-IN" sz="2300" dirty="0" err="1" smtClean="0"/>
                        <a:t>Bisphenol</a:t>
                      </a:r>
                      <a:r>
                        <a:rPr lang="en-IN" sz="2300" dirty="0" smtClean="0"/>
                        <a:t> A</a:t>
                      </a:r>
                      <a:endParaRPr lang="en-IN" sz="2300" dirty="0"/>
                    </a:p>
                  </a:txBody>
                  <a:tcPr/>
                </a:tc>
                <a:tc>
                  <a:txBody>
                    <a:bodyPr/>
                    <a:lstStyle/>
                    <a:p>
                      <a:r>
                        <a:rPr lang="en-IN" sz="2300" dirty="0" smtClean="0"/>
                        <a:t>Widely  used in containers that store food and beverages, such as water bottles. </a:t>
                      </a:r>
                      <a:endParaRPr lang="en-IN"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300" dirty="0" smtClean="0"/>
                        <a:t>Possible link between BPA and increased blood pressure, type 2 diabetes and cardiovascular disease.</a:t>
                      </a:r>
                    </a:p>
                    <a:p>
                      <a:endParaRPr lang="en-IN" sz="2300" dirty="0"/>
                    </a:p>
                  </a:txBody>
                  <a:tcPr/>
                </a:tc>
              </a:tr>
              <a:tr h="676275">
                <a:tc>
                  <a:txBody>
                    <a:bodyPr/>
                    <a:lstStyle/>
                    <a:p>
                      <a:r>
                        <a:rPr lang="en-IN" sz="2300" dirty="0" smtClean="0"/>
                        <a:t>Styrofoam</a:t>
                      </a:r>
                      <a:endParaRPr lang="en-IN" sz="2300" dirty="0"/>
                    </a:p>
                  </a:txBody>
                  <a:tcPr/>
                </a:tc>
                <a:tc>
                  <a:txBody>
                    <a:bodyPr/>
                    <a:lstStyle/>
                    <a:p>
                      <a:r>
                        <a:rPr lang="en-IN" sz="2300" dirty="0" smtClean="0"/>
                        <a:t>Used as a common filler</a:t>
                      </a:r>
                      <a:endParaRPr lang="en-IN"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300" dirty="0" smtClean="0"/>
                        <a:t>Long-term exposure to even small quantities of Styrofoam can cause fatigue, nervousness and sleep disorders.</a:t>
                      </a:r>
                    </a:p>
                    <a:p>
                      <a:endParaRPr lang="en-IN" sz="2300" dirty="0"/>
                    </a:p>
                  </a:txBody>
                  <a:tcPr/>
                </a:tc>
              </a:tr>
            </a:tbl>
          </a:graphicData>
        </a:graphic>
      </p:graphicFrame>
    </p:spTree>
    <p:extLst>
      <p:ext uri="{BB962C8B-B14F-4D97-AF65-F5344CB8AC3E}">
        <p14:creationId xmlns:p14="http://schemas.microsoft.com/office/powerpoint/2010/main" val="400000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28600"/>
            <a:ext cx="4419600" cy="523220"/>
          </a:xfrm>
          <a:prstGeom prst="rect">
            <a:avLst/>
          </a:prstGeom>
          <a:noFill/>
        </p:spPr>
        <p:txBody>
          <a:bodyPr wrap="square" rtlCol="0">
            <a:spAutoFit/>
          </a:bodyPr>
          <a:lstStyle/>
          <a:p>
            <a:r>
              <a:rPr lang="en-IN" sz="2800" u="sng" dirty="0" smtClean="0">
                <a:solidFill>
                  <a:srgbClr val="FF0000"/>
                </a:solidFill>
              </a:rPr>
              <a:t>How can we find a solution</a:t>
            </a:r>
            <a:r>
              <a:rPr lang="en-IN" sz="2800" dirty="0" smtClean="0">
                <a:solidFill>
                  <a:srgbClr val="FF0000"/>
                </a:solidFill>
              </a:rPr>
              <a:t>?</a:t>
            </a:r>
          </a:p>
        </p:txBody>
      </p:sp>
      <p:sp>
        <p:nvSpPr>
          <p:cNvPr id="5" name="TextBox 4"/>
          <p:cNvSpPr txBox="1"/>
          <p:nvPr/>
        </p:nvSpPr>
        <p:spPr>
          <a:xfrm>
            <a:off x="228600" y="990600"/>
            <a:ext cx="8382000" cy="1754326"/>
          </a:xfrm>
          <a:prstGeom prst="rect">
            <a:avLst/>
          </a:prstGeom>
          <a:noFill/>
        </p:spPr>
        <p:txBody>
          <a:bodyPr wrap="square" rtlCol="0">
            <a:spAutoFit/>
          </a:bodyPr>
          <a:lstStyle/>
          <a:p>
            <a:pPr>
              <a:lnSpc>
                <a:spcPct val="150000"/>
              </a:lnSpc>
            </a:pPr>
            <a:r>
              <a:rPr lang="en-IN" sz="2400" dirty="0" smtClean="0"/>
              <a:t>To find a solution, we need to know why people opt for online shopping. So, I conducted another survey among my teachers, relatives and neighbours.</a:t>
            </a:r>
            <a:endParaRPr lang="en-IN" sz="2400" dirty="0"/>
          </a:p>
        </p:txBody>
      </p:sp>
      <p:sp>
        <p:nvSpPr>
          <p:cNvPr id="6" name="TextBox 5"/>
          <p:cNvSpPr txBox="1"/>
          <p:nvPr/>
        </p:nvSpPr>
        <p:spPr>
          <a:xfrm>
            <a:off x="0" y="2742468"/>
            <a:ext cx="8991599" cy="3785652"/>
          </a:xfrm>
          <a:prstGeom prst="rect">
            <a:avLst/>
          </a:prstGeom>
          <a:noFill/>
        </p:spPr>
        <p:txBody>
          <a:bodyPr wrap="square" rtlCol="0">
            <a:spAutoFit/>
          </a:bodyPr>
          <a:lstStyle/>
          <a:p>
            <a:pPr>
              <a:lnSpc>
                <a:spcPct val="150000"/>
              </a:lnSpc>
            </a:pPr>
            <a:r>
              <a:rPr lang="en-IN" sz="2000" u="sng" dirty="0" smtClean="0">
                <a:solidFill>
                  <a:srgbClr val="C00000"/>
                </a:solidFill>
              </a:rPr>
              <a:t>Questionnaire prepared for the survey</a:t>
            </a:r>
            <a:endParaRPr lang="en-IN" sz="2000" u="sng" dirty="0" smtClean="0">
              <a:solidFill>
                <a:srgbClr val="C00000"/>
              </a:solidFill>
            </a:endParaRPr>
          </a:p>
          <a:p>
            <a:pPr>
              <a:lnSpc>
                <a:spcPct val="150000"/>
              </a:lnSpc>
            </a:pPr>
            <a:endParaRPr lang="en-IN" sz="2000" dirty="0">
              <a:solidFill>
                <a:srgbClr val="C00000"/>
              </a:solidFill>
            </a:endParaRPr>
          </a:p>
          <a:p>
            <a:pPr marL="342900" indent="-342900">
              <a:lnSpc>
                <a:spcPct val="150000"/>
              </a:lnSpc>
              <a:buAutoNum type="arabicPeriod"/>
            </a:pPr>
            <a:r>
              <a:rPr lang="en-IN" sz="2000" dirty="0" smtClean="0">
                <a:solidFill>
                  <a:srgbClr val="C00000"/>
                </a:solidFill>
              </a:rPr>
              <a:t>Why do you prefer online shopping?</a:t>
            </a:r>
          </a:p>
          <a:p>
            <a:pPr marL="342900" indent="-342900">
              <a:lnSpc>
                <a:spcPct val="150000"/>
              </a:lnSpc>
              <a:buAutoNum type="arabicPeriod"/>
            </a:pPr>
            <a:r>
              <a:rPr lang="en-IN" sz="2000" dirty="0" smtClean="0">
                <a:solidFill>
                  <a:srgbClr val="C00000"/>
                </a:solidFill>
              </a:rPr>
              <a:t>Do you get 100% satisfaction on the items purchased online?</a:t>
            </a:r>
          </a:p>
          <a:p>
            <a:pPr marL="342900" indent="-342900">
              <a:lnSpc>
                <a:spcPct val="150000"/>
              </a:lnSpc>
              <a:buAutoNum type="arabicPeriod"/>
            </a:pPr>
            <a:r>
              <a:rPr lang="en-IN" sz="2000" dirty="0" smtClean="0">
                <a:solidFill>
                  <a:srgbClr val="C00000"/>
                </a:solidFill>
              </a:rPr>
              <a:t>Do you think materials purchased online are of higher quality ?</a:t>
            </a:r>
          </a:p>
          <a:p>
            <a:pPr marL="342900" indent="-342900">
              <a:lnSpc>
                <a:spcPct val="150000"/>
              </a:lnSpc>
              <a:buAutoNum type="arabicPeriod"/>
            </a:pPr>
            <a:r>
              <a:rPr lang="en-IN" sz="2000" dirty="0" smtClean="0">
                <a:solidFill>
                  <a:srgbClr val="C00000"/>
                </a:solidFill>
              </a:rPr>
              <a:t>Do you like physical shopping? Why?</a:t>
            </a:r>
          </a:p>
          <a:p>
            <a:pPr marL="342900" indent="-342900">
              <a:lnSpc>
                <a:spcPct val="150000"/>
              </a:lnSpc>
              <a:buAutoNum type="arabicPeriod"/>
            </a:pPr>
            <a:r>
              <a:rPr lang="en-IN" sz="2000" dirty="0" smtClean="0">
                <a:solidFill>
                  <a:srgbClr val="C00000"/>
                </a:solidFill>
              </a:rPr>
              <a:t>Have you ever returned goods purchase online? If yes, why?</a:t>
            </a:r>
          </a:p>
          <a:p>
            <a:pPr marL="342900" indent="-342900">
              <a:lnSpc>
                <a:spcPct val="150000"/>
              </a:lnSpc>
              <a:buAutoNum type="arabicPeriod"/>
            </a:pPr>
            <a:r>
              <a:rPr lang="en-IN" sz="2000" dirty="0" smtClean="0">
                <a:solidFill>
                  <a:srgbClr val="C00000"/>
                </a:solidFill>
              </a:rPr>
              <a:t>Have you ever thought about the waste generated by the packaging materials?</a:t>
            </a:r>
            <a:endParaRPr lang="en-IN" sz="2000" dirty="0">
              <a:solidFill>
                <a:srgbClr val="C00000"/>
              </a:solidFill>
            </a:endParaRPr>
          </a:p>
        </p:txBody>
      </p:sp>
    </p:spTree>
    <p:extLst>
      <p:ext uri="{BB962C8B-B14F-4D97-AF65-F5344CB8AC3E}">
        <p14:creationId xmlns:p14="http://schemas.microsoft.com/office/powerpoint/2010/main" val="30703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6323" y="14401"/>
            <a:ext cx="2057400" cy="523220"/>
          </a:xfrm>
          <a:prstGeom prst="rect">
            <a:avLst/>
          </a:prstGeom>
          <a:noFill/>
        </p:spPr>
        <p:txBody>
          <a:bodyPr wrap="square" rtlCol="0">
            <a:spAutoFit/>
          </a:bodyPr>
          <a:lstStyle/>
          <a:p>
            <a:r>
              <a:rPr lang="en-IN" sz="2800" u="sng" dirty="0" smtClean="0">
                <a:solidFill>
                  <a:srgbClr val="FF0000"/>
                </a:solidFill>
              </a:rPr>
              <a:t>Introduction</a:t>
            </a:r>
            <a:endParaRPr lang="en-IN" sz="2800" u="sng" dirty="0">
              <a:solidFill>
                <a:srgbClr val="FF0000"/>
              </a:solidFill>
            </a:endParaRPr>
          </a:p>
        </p:txBody>
      </p:sp>
      <p:sp>
        <p:nvSpPr>
          <p:cNvPr id="6" name="TextBox 5"/>
          <p:cNvSpPr txBox="1"/>
          <p:nvPr/>
        </p:nvSpPr>
        <p:spPr>
          <a:xfrm>
            <a:off x="152400" y="751820"/>
            <a:ext cx="8991600" cy="6117059"/>
          </a:xfrm>
          <a:prstGeom prst="rect">
            <a:avLst/>
          </a:prstGeom>
          <a:noFill/>
        </p:spPr>
        <p:txBody>
          <a:bodyPr wrap="square" rtlCol="0">
            <a:spAutoFit/>
          </a:bodyPr>
          <a:lstStyle/>
          <a:p>
            <a:pPr marL="342900" indent="-342900">
              <a:lnSpc>
                <a:spcPct val="150000"/>
              </a:lnSpc>
              <a:buFont typeface="Arial" pitchFamily="34" charset="0"/>
              <a:buChar char="•"/>
            </a:pPr>
            <a:r>
              <a:rPr lang="en-IN" sz="2400" dirty="0" smtClean="0"/>
              <a:t>My last project , in Lake Symposium 2018, was about wet waste management. The encouragement I received from parents and friends made me think about the waste hazard of dry wastes, especially those created by the packages of online goods. </a:t>
            </a:r>
            <a:endParaRPr lang="en-IN" sz="2400" dirty="0"/>
          </a:p>
          <a:p>
            <a:pPr marL="342900" indent="-342900">
              <a:lnSpc>
                <a:spcPct val="150000"/>
              </a:lnSpc>
              <a:buFont typeface="Arial" pitchFamily="34" charset="0"/>
              <a:buChar char="•"/>
            </a:pPr>
            <a:r>
              <a:rPr lang="en-IN" sz="2400" dirty="0" smtClean="0"/>
              <a:t>I felt this was </a:t>
            </a:r>
            <a:r>
              <a:rPr lang="en-IN" sz="2400" u="sng" dirty="0" smtClean="0">
                <a:solidFill>
                  <a:srgbClr val="FF0000"/>
                </a:solidFill>
              </a:rPr>
              <a:t>an area less studied </a:t>
            </a:r>
            <a:r>
              <a:rPr lang="en-IN" sz="2400" dirty="0" smtClean="0"/>
              <a:t>on priority  basis. </a:t>
            </a:r>
            <a:r>
              <a:rPr lang="en-IN" sz="2400" dirty="0"/>
              <a:t>T</a:t>
            </a:r>
            <a:r>
              <a:rPr lang="en-IN" sz="2400" dirty="0" smtClean="0"/>
              <a:t>here </a:t>
            </a:r>
            <a:r>
              <a:rPr lang="en-IN" sz="2400" dirty="0"/>
              <a:t>are no estimates about the amount of e-commerce packaging or the disposal of waste, as no organisation has bothered to investigate the </a:t>
            </a:r>
            <a:r>
              <a:rPr lang="en-IN" sz="2400" dirty="0" smtClean="0"/>
              <a:t>same.</a:t>
            </a:r>
            <a:endParaRPr lang="en-IN" sz="2400" dirty="0"/>
          </a:p>
          <a:p>
            <a:pPr marL="342900" indent="-342900">
              <a:lnSpc>
                <a:spcPct val="150000"/>
              </a:lnSpc>
              <a:buFont typeface="Arial" pitchFamily="34" charset="0"/>
              <a:buChar char="•"/>
            </a:pPr>
            <a:r>
              <a:rPr lang="en-IN" sz="2300" dirty="0" smtClean="0"/>
              <a:t>It is true that the companies try substituting plastic packaging with cardboard, it again raises ecological alarm because wood </a:t>
            </a:r>
            <a:r>
              <a:rPr lang="en-IN" sz="2300" dirty="0"/>
              <a:t>pulp </a:t>
            </a:r>
            <a:r>
              <a:rPr lang="en-IN" sz="2300" dirty="0" smtClean="0"/>
              <a:t> is  the </a:t>
            </a:r>
            <a:r>
              <a:rPr lang="en-IN" sz="2300" dirty="0"/>
              <a:t>main raw material for making packaging cardboard.</a:t>
            </a:r>
          </a:p>
        </p:txBody>
      </p:sp>
    </p:spTree>
    <p:extLst>
      <p:ext uri="{BB962C8B-B14F-4D97-AF65-F5344CB8AC3E}">
        <p14:creationId xmlns:p14="http://schemas.microsoft.com/office/powerpoint/2010/main" val="1135714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152400"/>
            <a:ext cx="2590800" cy="523220"/>
          </a:xfrm>
          <a:prstGeom prst="rect">
            <a:avLst/>
          </a:prstGeom>
          <a:noFill/>
        </p:spPr>
        <p:txBody>
          <a:bodyPr wrap="square" rtlCol="0">
            <a:spAutoFit/>
          </a:bodyPr>
          <a:lstStyle/>
          <a:p>
            <a:r>
              <a:rPr lang="en-IN" sz="2800" dirty="0" smtClean="0"/>
              <a:t>Survey result</a:t>
            </a:r>
            <a:endParaRPr lang="en-IN" sz="2800" dirty="0"/>
          </a:p>
        </p:txBody>
      </p:sp>
      <p:sp>
        <p:nvSpPr>
          <p:cNvPr id="5" name="TextBox 4"/>
          <p:cNvSpPr txBox="1"/>
          <p:nvPr/>
        </p:nvSpPr>
        <p:spPr>
          <a:xfrm>
            <a:off x="76200" y="647647"/>
            <a:ext cx="8871154" cy="5170646"/>
          </a:xfrm>
          <a:prstGeom prst="rect">
            <a:avLst/>
          </a:prstGeom>
          <a:noFill/>
        </p:spPr>
        <p:txBody>
          <a:bodyPr wrap="square" rtlCol="0">
            <a:spAutoFit/>
          </a:bodyPr>
          <a:lstStyle/>
          <a:p>
            <a:pPr marL="342900" indent="-342900">
              <a:lnSpc>
                <a:spcPct val="150000"/>
              </a:lnSpc>
              <a:buAutoNum type="arabicPeriod"/>
            </a:pPr>
            <a:r>
              <a:rPr lang="en-IN" sz="2000" b="1" dirty="0" smtClean="0">
                <a:solidFill>
                  <a:srgbClr val="002060"/>
                </a:solidFill>
              </a:rPr>
              <a:t>People are abandoning physical shopping  due to the following reasons</a:t>
            </a:r>
          </a:p>
          <a:p>
            <a:pPr marL="342900" indent="-342900">
              <a:lnSpc>
                <a:spcPct val="150000"/>
              </a:lnSpc>
              <a:buAutoNum type="alphaLcPeriod"/>
            </a:pPr>
            <a:r>
              <a:rPr lang="en-IN" sz="2000" b="1" dirty="0" smtClean="0">
                <a:solidFill>
                  <a:srgbClr val="002060"/>
                </a:solidFill>
              </a:rPr>
              <a:t>Time consuming</a:t>
            </a:r>
          </a:p>
          <a:p>
            <a:pPr marL="342900" indent="-342900">
              <a:lnSpc>
                <a:spcPct val="150000"/>
              </a:lnSpc>
              <a:buAutoNum type="alphaLcPeriod"/>
            </a:pPr>
            <a:r>
              <a:rPr lang="en-IN" sz="2000" b="1" dirty="0" smtClean="0">
                <a:solidFill>
                  <a:srgbClr val="002060"/>
                </a:solidFill>
              </a:rPr>
              <a:t>Lack of proper parking space </a:t>
            </a:r>
          </a:p>
          <a:p>
            <a:pPr marL="342900" indent="-342900">
              <a:lnSpc>
                <a:spcPct val="150000"/>
              </a:lnSpc>
              <a:buAutoNum type="alphaLcPeriod"/>
            </a:pPr>
            <a:r>
              <a:rPr lang="en-IN" sz="2000" b="1" dirty="0" smtClean="0">
                <a:solidFill>
                  <a:srgbClr val="002060"/>
                </a:solidFill>
              </a:rPr>
              <a:t>Lack of suitable company to go for shopping</a:t>
            </a:r>
          </a:p>
          <a:p>
            <a:pPr marL="342900" indent="-342900">
              <a:lnSpc>
                <a:spcPct val="150000"/>
              </a:lnSpc>
              <a:buAutoNum type="alphaLcPeriod"/>
            </a:pPr>
            <a:r>
              <a:rPr lang="en-IN" sz="2000" b="1" dirty="0" smtClean="0">
                <a:solidFill>
                  <a:srgbClr val="002060"/>
                </a:solidFill>
              </a:rPr>
              <a:t>Distance to certain places of choice </a:t>
            </a:r>
          </a:p>
          <a:p>
            <a:pPr marL="342900" indent="-342900">
              <a:lnSpc>
                <a:spcPct val="150000"/>
              </a:lnSpc>
              <a:buAutoNum type="alphaLcPeriod"/>
            </a:pPr>
            <a:r>
              <a:rPr lang="en-IN" sz="2000" b="1" dirty="0" smtClean="0">
                <a:solidFill>
                  <a:srgbClr val="002060"/>
                </a:solidFill>
              </a:rPr>
              <a:t>Crowded streets </a:t>
            </a:r>
          </a:p>
          <a:p>
            <a:pPr marL="342900" indent="-342900">
              <a:lnSpc>
                <a:spcPct val="150000"/>
              </a:lnSpc>
              <a:buAutoNum type="alphaLcPeriod"/>
            </a:pPr>
            <a:r>
              <a:rPr lang="en-IN" sz="2000" b="1" dirty="0" smtClean="0">
                <a:solidFill>
                  <a:srgbClr val="002060"/>
                </a:solidFill>
              </a:rPr>
              <a:t>Non friendly attitude of shop owners</a:t>
            </a:r>
          </a:p>
          <a:p>
            <a:pPr marL="342900" indent="-342900">
              <a:lnSpc>
                <a:spcPct val="150000"/>
              </a:lnSpc>
              <a:buAutoNum type="alphaLcPeriod"/>
            </a:pPr>
            <a:r>
              <a:rPr lang="en-IN" sz="2000" b="1" dirty="0" smtClean="0">
                <a:solidFill>
                  <a:srgbClr val="002060"/>
                </a:solidFill>
              </a:rPr>
              <a:t>Lack of wide range of choice, design and size. </a:t>
            </a:r>
          </a:p>
          <a:p>
            <a:pPr>
              <a:lnSpc>
                <a:spcPct val="150000"/>
              </a:lnSpc>
            </a:pPr>
            <a:endParaRPr lang="en-IN" sz="1400" b="1" dirty="0" smtClean="0">
              <a:solidFill>
                <a:srgbClr val="002060"/>
              </a:solidFill>
            </a:endParaRPr>
          </a:p>
          <a:p>
            <a:pPr>
              <a:lnSpc>
                <a:spcPct val="150000"/>
              </a:lnSpc>
            </a:pPr>
            <a:r>
              <a:rPr lang="en-IN" sz="2000" b="1" dirty="0" smtClean="0">
                <a:solidFill>
                  <a:srgbClr val="002060"/>
                </a:solidFill>
              </a:rPr>
              <a:t>2</a:t>
            </a:r>
            <a:r>
              <a:rPr lang="en-IN" sz="2000" b="1" dirty="0" smtClean="0">
                <a:solidFill>
                  <a:srgbClr val="00B050"/>
                </a:solidFill>
              </a:rPr>
              <a:t>. </a:t>
            </a:r>
            <a:r>
              <a:rPr lang="en-IN" sz="2000" b="1" u="sng" dirty="0" smtClean="0">
                <a:solidFill>
                  <a:srgbClr val="00B050"/>
                </a:solidFill>
              </a:rPr>
              <a:t>None of the participants acknowledged that he/she had given a thought to the waste generated</a:t>
            </a:r>
            <a:r>
              <a:rPr lang="en-IN" sz="2000" b="1" dirty="0" smtClean="0">
                <a:solidFill>
                  <a:srgbClr val="00B050"/>
                </a:solidFill>
              </a:rPr>
              <a:t>. </a:t>
            </a:r>
          </a:p>
        </p:txBody>
      </p:sp>
      <p:sp>
        <p:nvSpPr>
          <p:cNvPr id="7" name="Rectangle 6"/>
          <p:cNvSpPr/>
          <p:nvPr/>
        </p:nvSpPr>
        <p:spPr>
          <a:xfrm>
            <a:off x="76200" y="5655719"/>
            <a:ext cx="8686800" cy="967957"/>
          </a:xfrm>
          <a:prstGeom prst="rect">
            <a:avLst/>
          </a:prstGeom>
        </p:spPr>
        <p:txBody>
          <a:bodyPr wrap="square">
            <a:spAutoFit/>
          </a:bodyPr>
          <a:lstStyle/>
          <a:p>
            <a:pPr>
              <a:lnSpc>
                <a:spcPct val="150000"/>
              </a:lnSpc>
            </a:pPr>
            <a:r>
              <a:rPr lang="en-IN" sz="2000" dirty="0" smtClean="0">
                <a:solidFill>
                  <a:srgbClr val="C00000"/>
                </a:solidFill>
              </a:rPr>
              <a:t>3. In </a:t>
            </a:r>
            <a:r>
              <a:rPr lang="en-IN" sz="2000" dirty="0">
                <a:solidFill>
                  <a:srgbClr val="C00000"/>
                </a:solidFill>
              </a:rPr>
              <a:t>general, </a:t>
            </a:r>
            <a:r>
              <a:rPr lang="en-IN" sz="2000" b="1" dirty="0">
                <a:solidFill>
                  <a:srgbClr val="C00000"/>
                </a:solidFill>
              </a:rPr>
              <a:t>a slightly larger percentage of women than men</a:t>
            </a:r>
            <a:r>
              <a:rPr lang="en-IN" sz="2000" dirty="0">
                <a:solidFill>
                  <a:srgbClr val="C00000"/>
                </a:solidFill>
              </a:rPr>
              <a:t> </a:t>
            </a:r>
            <a:r>
              <a:rPr lang="en-IN" sz="2000" dirty="0" smtClean="0">
                <a:solidFill>
                  <a:srgbClr val="C00000"/>
                </a:solidFill>
              </a:rPr>
              <a:t>opted online shopping. </a:t>
            </a:r>
            <a:endParaRPr lang="en-IN" sz="2000" dirty="0">
              <a:solidFill>
                <a:srgbClr val="C00000"/>
              </a:solidFill>
            </a:endParaRPr>
          </a:p>
        </p:txBody>
      </p:sp>
    </p:spTree>
    <p:extLst>
      <p:ext uri="{BB962C8B-B14F-4D97-AF65-F5344CB8AC3E}">
        <p14:creationId xmlns:p14="http://schemas.microsoft.com/office/powerpoint/2010/main" val="3884560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606" y="2209800"/>
            <a:ext cx="8829368" cy="2805063"/>
          </a:xfrm>
          <a:prstGeom prst="rect">
            <a:avLst/>
          </a:prstGeom>
        </p:spPr>
        <p:txBody>
          <a:bodyPr wrap="square">
            <a:spAutoFit/>
          </a:bodyPr>
          <a:lstStyle/>
          <a:p>
            <a:pPr>
              <a:lnSpc>
                <a:spcPct val="150000"/>
              </a:lnSpc>
            </a:pPr>
            <a:endParaRPr lang="en-IN" sz="2400" dirty="0"/>
          </a:p>
          <a:p>
            <a:pPr>
              <a:lnSpc>
                <a:spcPct val="150000"/>
              </a:lnSpc>
            </a:pPr>
            <a:r>
              <a:rPr lang="en-IN" sz="2400" dirty="0" smtClean="0"/>
              <a:t>The </a:t>
            </a:r>
            <a:r>
              <a:rPr lang="en-IN" sz="2400" dirty="0"/>
              <a:t>Solid Waste Management Rules, 2016, states that producers of packaging products such as plastic and corrugated boxes must take up the responsibility of collection, recycling and disposal of such waste in accordance with environmentally sound principles.</a:t>
            </a:r>
          </a:p>
        </p:txBody>
      </p:sp>
      <p:sp>
        <p:nvSpPr>
          <p:cNvPr id="5" name="TextBox 4"/>
          <p:cNvSpPr txBox="1"/>
          <p:nvPr/>
        </p:nvSpPr>
        <p:spPr>
          <a:xfrm>
            <a:off x="2971800" y="228600"/>
            <a:ext cx="1981200" cy="461665"/>
          </a:xfrm>
          <a:prstGeom prst="rect">
            <a:avLst/>
          </a:prstGeom>
          <a:noFill/>
        </p:spPr>
        <p:txBody>
          <a:bodyPr wrap="square" rtlCol="0">
            <a:spAutoFit/>
          </a:bodyPr>
          <a:lstStyle/>
          <a:p>
            <a:r>
              <a:rPr lang="en-IN" sz="2400" u="sng" dirty="0" smtClean="0">
                <a:solidFill>
                  <a:srgbClr val="FF0000"/>
                </a:solidFill>
              </a:rPr>
              <a:t>Conclusion</a:t>
            </a:r>
            <a:endParaRPr lang="en-IN" sz="2400" u="sng" dirty="0">
              <a:solidFill>
                <a:srgbClr val="FF0000"/>
              </a:solidFill>
            </a:endParaRPr>
          </a:p>
        </p:txBody>
      </p:sp>
      <p:sp>
        <p:nvSpPr>
          <p:cNvPr id="6" name="TextBox 5"/>
          <p:cNvSpPr txBox="1"/>
          <p:nvPr/>
        </p:nvSpPr>
        <p:spPr>
          <a:xfrm>
            <a:off x="152400" y="754175"/>
            <a:ext cx="8763000" cy="1881734"/>
          </a:xfrm>
          <a:prstGeom prst="rect">
            <a:avLst/>
          </a:prstGeom>
          <a:noFill/>
        </p:spPr>
        <p:txBody>
          <a:bodyPr wrap="square" rtlCol="0">
            <a:spAutoFit/>
          </a:bodyPr>
          <a:lstStyle/>
          <a:p>
            <a:pPr marL="457200" indent="-457200">
              <a:lnSpc>
                <a:spcPct val="150000"/>
              </a:lnSpc>
              <a:buFont typeface="+mj-lt"/>
              <a:buAutoNum type="arabicPeriod"/>
            </a:pPr>
            <a:r>
              <a:rPr lang="en-IN" sz="2400" dirty="0" smtClean="0">
                <a:solidFill>
                  <a:srgbClr val="C00000"/>
                </a:solidFill>
              </a:rPr>
              <a:t>The main reason behind this pile up of e commerce waste is due to </a:t>
            </a:r>
            <a:r>
              <a:rPr lang="en-IN" sz="3200" b="1" dirty="0">
                <a:solidFill>
                  <a:srgbClr val="C00000"/>
                </a:solidFill>
              </a:rPr>
              <a:t>No Accountability </a:t>
            </a:r>
          </a:p>
          <a:p>
            <a:pPr>
              <a:lnSpc>
                <a:spcPct val="150000"/>
              </a:lnSpc>
            </a:pPr>
            <a:endParaRPr lang="en-IN" sz="2400" dirty="0">
              <a:solidFill>
                <a:srgbClr val="C00000"/>
              </a:solidFill>
            </a:endParaRPr>
          </a:p>
        </p:txBody>
      </p:sp>
      <p:sp>
        <p:nvSpPr>
          <p:cNvPr id="7" name="TextBox 6"/>
          <p:cNvSpPr txBox="1"/>
          <p:nvPr/>
        </p:nvSpPr>
        <p:spPr>
          <a:xfrm>
            <a:off x="1300316" y="5734297"/>
            <a:ext cx="6467168" cy="461665"/>
          </a:xfrm>
          <a:prstGeom prst="rect">
            <a:avLst/>
          </a:prstGeom>
          <a:noFill/>
        </p:spPr>
        <p:txBody>
          <a:bodyPr wrap="square" rtlCol="0">
            <a:spAutoFit/>
          </a:bodyPr>
          <a:lstStyle/>
          <a:p>
            <a:r>
              <a:rPr lang="en-IN" sz="2400" b="1" dirty="0" smtClean="0">
                <a:solidFill>
                  <a:srgbClr val="C00000"/>
                </a:solidFill>
              </a:rPr>
              <a:t>I did not come across any such system in place. </a:t>
            </a:r>
            <a:endParaRPr lang="en-IN" sz="2400" b="1" dirty="0">
              <a:solidFill>
                <a:srgbClr val="C00000"/>
              </a:solidFill>
            </a:endParaRPr>
          </a:p>
        </p:txBody>
      </p:sp>
    </p:spTree>
    <p:extLst>
      <p:ext uri="{BB962C8B-B14F-4D97-AF65-F5344CB8AC3E}">
        <p14:creationId xmlns:p14="http://schemas.microsoft.com/office/powerpoint/2010/main" val="275545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8686800" cy="6186309"/>
          </a:xfrm>
          <a:prstGeom prst="rect">
            <a:avLst/>
          </a:prstGeom>
        </p:spPr>
        <p:txBody>
          <a:bodyPr wrap="square">
            <a:spAutoFit/>
          </a:bodyPr>
          <a:lstStyle/>
          <a:p>
            <a:pPr marL="457200" indent="-457200">
              <a:lnSpc>
                <a:spcPct val="150000"/>
              </a:lnSpc>
              <a:buAutoNum type="arabicPeriod" startAt="2"/>
            </a:pPr>
            <a:r>
              <a:rPr lang="en-IN" sz="2400" dirty="0" smtClean="0">
                <a:solidFill>
                  <a:srgbClr val="C00000"/>
                </a:solidFill>
              </a:rPr>
              <a:t>In </a:t>
            </a:r>
            <a:r>
              <a:rPr lang="en-IN" sz="2400" dirty="0">
                <a:solidFill>
                  <a:srgbClr val="C00000"/>
                </a:solidFill>
              </a:rPr>
              <a:t>almost all the packaging, plastic is used (either to  wrap the product or to wrap the entire package)- mostly LDPE (low density poly ethylene</a:t>
            </a:r>
            <a:r>
              <a:rPr lang="en-IN" sz="2400" dirty="0" smtClean="0">
                <a:solidFill>
                  <a:srgbClr val="C00000"/>
                </a:solidFill>
              </a:rPr>
              <a:t>)</a:t>
            </a:r>
          </a:p>
          <a:p>
            <a:pPr>
              <a:lnSpc>
                <a:spcPct val="150000"/>
              </a:lnSpc>
            </a:pPr>
            <a:endParaRPr lang="en-IN" sz="2400" dirty="0">
              <a:solidFill>
                <a:srgbClr val="C00000"/>
              </a:solidFill>
            </a:endParaRPr>
          </a:p>
          <a:p>
            <a:pPr>
              <a:lnSpc>
                <a:spcPct val="150000"/>
              </a:lnSpc>
            </a:pPr>
            <a:r>
              <a:rPr lang="en-IN" sz="2400" dirty="0" smtClean="0">
                <a:solidFill>
                  <a:srgbClr val="C00000"/>
                </a:solidFill>
              </a:rPr>
              <a:t>3. Though </a:t>
            </a:r>
            <a:r>
              <a:rPr lang="en-IN" sz="2400" dirty="0">
                <a:solidFill>
                  <a:srgbClr val="C00000"/>
                </a:solidFill>
              </a:rPr>
              <a:t>LDPE is considered less hazardous or ‘safer plastic’ , it ‘s waste accumulation is still a concern as it’s recycling is not viable and not financially efficient</a:t>
            </a:r>
            <a:r>
              <a:rPr lang="en-IN" sz="2400" dirty="0" smtClean="0">
                <a:solidFill>
                  <a:srgbClr val="C00000"/>
                </a:solidFill>
              </a:rPr>
              <a:t>.</a:t>
            </a:r>
          </a:p>
          <a:p>
            <a:pPr>
              <a:lnSpc>
                <a:spcPct val="150000"/>
              </a:lnSpc>
            </a:pPr>
            <a:endParaRPr lang="en-IN" sz="2400" dirty="0">
              <a:solidFill>
                <a:srgbClr val="C00000"/>
              </a:solidFill>
            </a:endParaRPr>
          </a:p>
          <a:p>
            <a:pPr>
              <a:lnSpc>
                <a:spcPct val="150000"/>
              </a:lnSpc>
            </a:pPr>
            <a:r>
              <a:rPr lang="en-IN" sz="2400" dirty="0" smtClean="0">
                <a:solidFill>
                  <a:srgbClr val="C00000"/>
                </a:solidFill>
              </a:rPr>
              <a:t>4. Adhesive </a:t>
            </a:r>
            <a:r>
              <a:rPr lang="en-IN" sz="2400" dirty="0">
                <a:solidFill>
                  <a:srgbClr val="C00000"/>
                </a:solidFill>
              </a:rPr>
              <a:t>tapes of these packages are made of BOPP films (Biaxially oriented polypropylene). These too are non biodegradable and end up in waste fills or oceans</a:t>
            </a:r>
            <a:r>
              <a:rPr lang="en-IN" sz="2400" dirty="0" smtClean="0">
                <a:solidFill>
                  <a:srgbClr val="C00000"/>
                </a:solidFill>
              </a:rPr>
              <a:t>.</a:t>
            </a:r>
            <a:endParaRPr lang="en-IN" sz="2400" dirty="0">
              <a:solidFill>
                <a:srgbClr val="C00000"/>
              </a:solidFill>
            </a:endParaRPr>
          </a:p>
        </p:txBody>
      </p:sp>
    </p:spTree>
    <p:extLst>
      <p:ext uri="{BB962C8B-B14F-4D97-AF65-F5344CB8AC3E}">
        <p14:creationId xmlns:p14="http://schemas.microsoft.com/office/powerpoint/2010/main" val="4229181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329" y="2971800"/>
            <a:ext cx="8686800" cy="1143070"/>
          </a:xfrm>
          <a:prstGeom prst="rect">
            <a:avLst/>
          </a:prstGeom>
        </p:spPr>
        <p:txBody>
          <a:bodyPr wrap="square">
            <a:spAutoFit/>
          </a:bodyPr>
          <a:lstStyle/>
          <a:p>
            <a:pPr>
              <a:lnSpc>
                <a:spcPct val="150000"/>
              </a:lnSpc>
            </a:pPr>
            <a:r>
              <a:rPr lang="en-IN" sz="2400" dirty="0" smtClean="0">
                <a:solidFill>
                  <a:srgbClr val="C00000"/>
                </a:solidFill>
              </a:rPr>
              <a:t>6. Online </a:t>
            </a:r>
            <a:r>
              <a:rPr lang="en-IN" sz="2400" dirty="0">
                <a:solidFill>
                  <a:srgbClr val="C00000"/>
                </a:solidFill>
              </a:rPr>
              <a:t>shopping has increased  the demand for international goods  and international shipping  is at the coast of environment.</a:t>
            </a:r>
          </a:p>
        </p:txBody>
      </p:sp>
      <p:sp>
        <p:nvSpPr>
          <p:cNvPr id="5" name="Rectangle 4"/>
          <p:cNvSpPr/>
          <p:nvPr/>
        </p:nvSpPr>
        <p:spPr>
          <a:xfrm>
            <a:off x="457200" y="192375"/>
            <a:ext cx="8458200" cy="2308324"/>
          </a:xfrm>
          <a:prstGeom prst="rect">
            <a:avLst/>
          </a:prstGeom>
        </p:spPr>
        <p:txBody>
          <a:bodyPr wrap="square">
            <a:spAutoFit/>
          </a:bodyPr>
          <a:lstStyle/>
          <a:p>
            <a:pPr>
              <a:lnSpc>
                <a:spcPct val="150000"/>
              </a:lnSpc>
            </a:pPr>
            <a:r>
              <a:rPr lang="en-IN" sz="2400" dirty="0" smtClean="0">
                <a:solidFill>
                  <a:srgbClr val="C00000"/>
                </a:solidFill>
              </a:rPr>
              <a:t>5.  Substituting </a:t>
            </a:r>
            <a:r>
              <a:rPr lang="en-IN" sz="2400" dirty="0">
                <a:solidFill>
                  <a:srgbClr val="C00000"/>
                </a:solidFill>
              </a:rPr>
              <a:t>materials have been invented after the ban of plastics of  low thickness. One such item is honey comb paper wrap. But, these can be used only for small, light weighted items like medicines. </a:t>
            </a:r>
          </a:p>
        </p:txBody>
      </p:sp>
      <p:sp>
        <p:nvSpPr>
          <p:cNvPr id="6" name="Rectangle 5"/>
          <p:cNvSpPr/>
          <p:nvPr/>
        </p:nvSpPr>
        <p:spPr>
          <a:xfrm>
            <a:off x="342900" y="4800600"/>
            <a:ext cx="8686800" cy="589072"/>
          </a:xfrm>
          <a:prstGeom prst="rect">
            <a:avLst/>
          </a:prstGeom>
        </p:spPr>
        <p:txBody>
          <a:bodyPr wrap="square">
            <a:spAutoFit/>
          </a:bodyPr>
          <a:lstStyle/>
          <a:p>
            <a:pPr>
              <a:lnSpc>
                <a:spcPct val="150000"/>
              </a:lnSpc>
            </a:pPr>
            <a:r>
              <a:rPr lang="en-IN" sz="2400" dirty="0" smtClean="0">
                <a:solidFill>
                  <a:srgbClr val="C00000"/>
                </a:solidFill>
              </a:rPr>
              <a:t>7. Online </a:t>
            </a:r>
            <a:r>
              <a:rPr lang="en-IN" sz="2400" dirty="0">
                <a:solidFill>
                  <a:srgbClr val="C00000"/>
                </a:solidFill>
              </a:rPr>
              <a:t>shopping </a:t>
            </a:r>
            <a:r>
              <a:rPr lang="en-IN" sz="2400" dirty="0" smtClean="0">
                <a:solidFill>
                  <a:srgbClr val="C00000"/>
                </a:solidFill>
              </a:rPr>
              <a:t>affects local economy.</a:t>
            </a:r>
            <a:endParaRPr lang="en-IN" sz="2400" dirty="0">
              <a:solidFill>
                <a:srgbClr val="C00000"/>
              </a:solidFill>
            </a:endParaRPr>
          </a:p>
        </p:txBody>
      </p:sp>
    </p:spTree>
    <p:extLst>
      <p:ext uri="{BB962C8B-B14F-4D97-AF65-F5344CB8AC3E}">
        <p14:creationId xmlns:p14="http://schemas.microsoft.com/office/powerpoint/2010/main" val="300434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76388"/>
            <a:ext cx="2667000" cy="523220"/>
          </a:xfrm>
          <a:prstGeom prst="rect">
            <a:avLst/>
          </a:prstGeom>
          <a:noFill/>
        </p:spPr>
        <p:txBody>
          <a:bodyPr wrap="square" rtlCol="0">
            <a:spAutoFit/>
          </a:bodyPr>
          <a:lstStyle/>
          <a:p>
            <a:r>
              <a:rPr lang="en-IN" sz="2800" b="1" u="sng" dirty="0" smtClean="0">
                <a:solidFill>
                  <a:srgbClr val="FF0000"/>
                </a:solidFill>
              </a:rPr>
              <a:t>Suggestions</a:t>
            </a:r>
            <a:endParaRPr lang="en-IN" sz="2800" b="1" u="sng" dirty="0">
              <a:solidFill>
                <a:srgbClr val="FF0000"/>
              </a:solidFill>
            </a:endParaRPr>
          </a:p>
        </p:txBody>
      </p:sp>
      <p:sp>
        <p:nvSpPr>
          <p:cNvPr id="5" name="TextBox 4"/>
          <p:cNvSpPr txBox="1"/>
          <p:nvPr/>
        </p:nvSpPr>
        <p:spPr>
          <a:xfrm>
            <a:off x="304800" y="838200"/>
            <a:ext cx="8382000" cy="5078313"/>
          </a:xfrm>
          <a:prstGeom prst="rect">
            <a:avLst/>
          </a:prstGeom>
          <a:noFill/>
        </p:spPr>
        <p:txBody>
          <a:bodyPr wrap="square" rtlCol="0">
            <a:spAutoFit/>
          </a:bodyPr>
          <a:lstStyle/>
          <a:p>
            <a:pPr marL="457200" indent="-457200">
              <a:lnSpc>
                <a:spcPct val="150000"/>
              </a:lnSpc>
              <a:buAutoNum type="arabicPeriod"/>
            </a:pPr>
            <a:r>
              <a:rPr lang="en-IN" sz="2400" u="sng" dirty="0" smtClean="0"/>
              <a:t>5 day working system to be implemented-   </a:t>
            </a:r>
            <a:r>
              <a:rPr lang="en-IN" sz="2400" dirty="0" smtClean="0"/>
              <a:t>Environmental conservation comes at some cost. One of the major excuses for not opting physical shopping was ‘lack of time’.  Most of the working women prefer online shopping as even Saturdays are working days. There could be a difference if weekly two days off they get so as to manage the purchase of essential items. </a:t>
            </a:r>
          </a:p>
          <a:p>
            <a:pPr marL="457200" indent="-457200">
              <a:lnSpc>
                <a:spcPct val="150000"/>
              </a:lnSpc>
              <a:buAutoNum type="arabicPeriod"/>
            </a:pPr>
            <a:r>
              <a:rPr lang="en-IN" sz="2400" dirty="0" smtClean="0"/>
              <a:t>Strict implementation of law where producers remain accountable for the waste they generate. </a:t>
            </a:r>
            <a:endParaRPr lang="en-IN" sz="2400" dirty="0"/>
          </a:p>
        </p:txBody>
      </p:sp>
    </p:spTree>
    <p:extLst>
      <p:ext uri="{BB962C8B-B14F-4D97-AF65-F5344CB8AC3E}">
        <p14:creationId xmlns:p14="http://schemas.microsoft.com/office/powerpoint/2010/main" val="298792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28179"/>
            <a:ext cx="8763000" cy="2862322"/>
          </a:xfrm>
          <a:prstGeom prst="rect">
            <a:avLst/>
          </a:prstGeom>
        </p:spPr>
        <p:txBody>
          <a:bodyPr wrap="square">
            <a:spAutoFit/>
          </a:bodyPr>
          <a:lstStyle/>
          <a:p>
            <a:pPr>
              <a:lnSpc>
                <a:spcPct val="150000"/>
              </a:lnSpc>
            </a:pPr>
            <a:r>
              <a:rPr lang="en-IN" sz="2400" dirty="0" smtClean="0"/>
              <a:t>3. Incentives </a:t>
            </a:r>
            <a:r>
              <a:rPr lang="en-IN" sz="2400" dirty="0"/>
              <a:t>in the form of gift vouchers or concession in the next purchase for consumers who promptly return the packaging materials. </a:t>
            </a:r>
          </a:p>
          <a:p>
            <a:pPr>
              <a:lnSpc>
                <a:spcPct val="150000"/>
              </a:lnSpc>
            </a:pPr>
            <a:endParaRPr lang="en-IN" sz="2400" dirty="0"/>
          </a:p>
          <a:p>
            <a:pPr>
              <a:lnSpc>
                <a:spcPct val="150000"/>
              </a:lnSpc>
            </a:pPr>
            <a:r>
              <a:rPr lang="en-IN" sz="2400" dirty="0"/>
              <a:t>4. Awareness about local economy being affected should reach all</a:t>
            </a:r>
            <a:r>
              <a:rPr lang="en-IN" sz="2400" dirty="0" smtClean="0"/>
              <a:t>.  </a:t>
            </a:r>
            <a:endParaRPr lang="en-IN" sz="2400" dirty="0"/>
          </a:p>
        </p:txBody>
      </p:sp>
      <p:sp>
        <p:nvSpPr>
          <p:cNvPr id="5" name="TextBox 4"/>
          <p:cNvSpPr txBox="1"/>
          <p:nvPr/>
        </p:nvSpPr>
        <p:spPr>
          <a:xfrm>
            <a:off x="228600" y="3657600"/>
            <a:ext cx="8534400" cy="1754326"/>
          </a:xfrm>
          <a:prstGeom prst="rect">
            <a:avLst/>
          </a:prstGeom>
          <a:noFill/>
        </p:spPr>
        <p:txBody>
          <a:bodyPr wrap="square" rtlCol="0">
            <a:spAutoFit/>
          </a:bodyPr>
          <a:lstStyle/>
          <a:p>
            <a:pPr>
              <a:lnSpc>
                <a:spcPct val="150000"/>
              </a:lnSpc>
            </a:pPr>
            <a:r>
              <a:rPr lang="en-IN" sz="2400" dirty="0" smtClean="0"/>
              <a:t>5. Authorities must ensure proper, accessible roads and parking space. After all, saving environment is not the responsibility of only consumers. </a:t>
            </a:r>
            <a:endParaRPr lang="en-IN" sz="2400" dirty="0"/>
          </a:p>
        </p:txBody>
      </p:sp>
    </p:spTree>
    <p:extLst>
      <p:ext uri="{BB962C8B-B14F-4D97-AF65-F5344CB8AC3E}">
        <p14:creationId xmlns:p14="http://schemas.microsoft.com/office/powerpoint/2010/main" val="182502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0742" y="329903"/>
            <a:ext cx="8534400" cy="2308324"/>
          </a:xfrm>
          <a:prstGeom prst="rect">
            <a:avLst/>
          </a:prstGeom>
          <a:noFill/>
        </p:spPr>
        <p:txBody>
          <a:bodyPr wrap="square" rtlCol="0">
            <a:spAutoFit/>
          </a:bodyPr>
          <a:lstStyle/>
          <a:p>
            <a:pPr>
              <a:lnSpc>
                <a:spcPct val="150000"/>
              </a:lnSpc>
            </a:pPr>
            <a:r>
              <a:rPr lang="en-IN" sz="2400" dirty="0" smtClean="0"/>
              <a:t>7</a:t>
            </a:r>
            <a:r>
              <a:rPr lang="en-IN" sz="2400" u="sng" dirty="0" smtClean="0"/>
              <a:t>. Schools can come forward to make a change.  Let students and staff be aware about the waste contribution they make unknowingly or unintentionally</a:t>
            </a:r>
            <a:r>
              <a:rPr lang="en-IN" sz="2400" dirty="0" smtClean="0"/>
              <a:t>. Someone SHOULD BE HELD ACCOUNTABLE AT THE END.</a:t>
            </a:r>
          </a:p>
        </p:txBody>
      </p:sp>
      <p:sp>
        <p:nvSpPr>
          <p:cNvPr id="6" name="TextBox 5"/>
          <p:cNvSpPr txBox="1"/>
          <p:nvPr/>
        </p:nvSpPr>
        <p:spPr>
          <a:xfrm>
            <a:off x="114118" y="3048000"/>
            <a:ext cx="8818487" cy="2308324"/>
          </a:xfrm>
          <a:prstGeom prst="rect">
            <a:avLst/>
          </a:prstGeom>
          <a:noFill/>
        </p:spPr>
        <p:txBody>
          <a:bodyPr wrap="square" rtlCol="0">
            <a:spAutoFit/>
          </a:bodyPr>
          <a:lstStyle/>
          <a:p>
            <a:pPr>
              <a:lnSpc>
                <a:spcPct val="150000"/>
              </a:lnSpc>
            </a:pPr>
            <a:r>
              <a:rPr lang="en-IN" sz="2400" dirty="0"/>
              <a:t>8</a:t>
            </a:r>
            <a:r>
              <a:rPr lang="en-IN" sz="2400" u="sng" dirty="0" smtClean="0"/>
              <a:t>. Develop local  ecommerce for groceries</a:t>
            </a:r>
            <a:r>
              <a:rPr lang="en-IN" sz="2400" dirty="0" smtClean="0"/>
              <a:t>. This also ensures more job opportunities</a:t>
            </a:r>
            <a:r>
              <a:rPr lang="en-IN" sz="2400" dirty="0"/>
              <a:t> </a:t>
            </a:r>
            <a:r>
              <a:rPr lang="en-IN" sz="2400" dirty="0" smtClean="0"/>
              <a:t>and solve menace of packaging waste to an extent.  Start-ups like  ‘doorstep online mart’ should be encouraged.  </a:t>
            </a:r>
          </a:p>
          <a:p>
            <a:pPr>
              <a:lnSpc>
                <a:spcPct val="150000"/>
              </a:lnSpc>
            </a:pPr>
            <a:endParaRPr lang="en-IN" sz="2400" dirty="0"/>
          </a:p>
        </p:txBody>
      </p:sp>
    </p:spTree>
    <p:extLst>
      <p:ext uri="{BB962C8B-B14F-4D97-AF65-F5344CB8AC3E}">
        <p14:creationId xmlns:p14="http://schemas.microsoft.com/office/powerpoint/2010/main" val="1725659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Rectangle 5133"/>
          <p:cNvSpPr/>
          <p:nvPr/>
        </p:nvSpPr>
        <p:spPr>
          <a:xfrm>
            <a:off x="457200" y="1525321"/>
            <a:ext cx="82296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844" t="15753" r="8410" b="21140"/>
          <a:stretch/>
        </p:blipFill>
        <p:spPr bwMode="auto">
          <a:xfrm>
            <a:off x="1292093" y="1821506"/>
            <a:ext cx="1593587" cy="138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22817" y="3239517"/>
            <a:ext cx="1447800" cy="369332"/>
          </a:xfrm>
          <a:prstGeom prst="rect">
            <a:avLst/>
          </a:prstGeom>
          <a:noFill/>
        </p:spPr>
        <p:txBody>
          <a:bodyPr wrap="square" rtlCol="0">
            <a:spAutoFit/>
          </a:bodyPr>
          <a:lstStyle/>
          <a:p>
            <a:r>
              <a:rPr lang="en-IN" dirty="0" smtClean="0"/>
              <a:t>CUSTOMER</a:t>
            </a:r>
            <a:endParaRPr lang="en-IN" dirty="0"/>
          </a:p>
        </p:txBody>
      </p:sp>
      <p:cxnSp>
        <p:nvCxnSpPr>
          <p:cNvPr id="10" name="Straight Arrow Connector 9"/>
          <p:cNvCxnSpPr>
            <a:stCxn id="5123" idx="3"/>
          </p:cNvCxnSpPr>
          <p:nvPr/>
        </p:nvCxnSpPr>
        <p:spPr>
          <a:xfrm>
            <a:off x="2885680" y="2515773"/>
            <a:ext cx="1149613" cy="6011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99217" y="2785693"/>
            <a:ext cx="952500" cy="523220"/>
          </a:xfrm>
          <a:prstGeom prst="rect">
            <a:avLst/>
          </a:prstGeom>
          <a:noFill/>
        </p:spPr>
        <p:txBody>
          <a:bodyPr wrap="square" rtlCol="0">
            <a:spAutoFit/>
          </a:bodyPr>
          <a:lstStyle/>
          <a:p>
            <a:r>
              <a:rPr lang="en-IN" sz="1400" dirty="0" smtClean="0"/>
              <a:t>Order received</a:t>
            </a:r>
            <a:endParaRPr lang="en-IN" sz="1400"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150" y="1525321"/>
            <a:ext cx="10715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24620"/>
          <a:stretch/>
        </p:blipFill>
        <p:spPr bwMode="auto">
          <a:xfrm>
            <a:off x="7549443" y="2788475"/>
            <a:ext cx="837110" cy="81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300" y="3806761"/>
            <a:ext cx="1251977" cy="913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12" y="4952716"/>
            <a:ext cx="1155865" cy="82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6055478" y="2347226"/>
            <a:ext cx="1104900" cy="632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269164" y="3319364"/>
            <a:ext cx="1122248" cy="234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6203659" y="4263756"/>
            <a:ext cx="1091641"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269164" y="4952716"/>
            <a:ext cx="1271812" cy="5945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159" y="3075717"/>
            <a:ext cx="1429883"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21" name="Curved Connector 5120"/>
          <p:cNvCxnSpPr/>
          <p:nvPr/>
        </p:nvCxnSpPr>
        <p:spPr>
          <a:xfrm rot="10800000">
            <a:off x="1846717" y="3608850"/>
            <a:ext cx="1905000" cy="1355221"/>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513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4193" y="1984016"/>
            <a:ext cx="775579" cy="67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885" y="3238017"/>
            <a:ext cx="1486546" cy="140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000500" y="4640905"/>
            <a:ext cx="1447800" cy="646331"/>
          </a:xfrm>
          <a:prstGeom prst="rect">
            <a:avLst/>
          </a:prstGeom>
          <a:noFill/>
        </p:spPr>
        <p:txBody>
          <a:bodyPr wrap="square" rtlCol="0">
            <a:spAutoFit/>
          </a:bodyPr>
          <a:lstStyle/>
          <a:p>
            <a:r>
              <a:rPr lang="en-IN" dirty="0" smtClean="0"/>
              <a:t>DELIVERY PERSON</a:t>
            </a:r>
            <a:endParaRPr lang="en-IN" dirty="0"/>
          </a:p>
        </p:txBody>
      </p:sp>
      <p:sp>
        <p:nvSpPr>
          <p:cNvPr id="5135" name="TextBox 5134"/>
          <p:cNvSpPr txBox="1"/>
          <p:nvPr/>
        </p:nvSpPr>
        <p:spPr>
          <a:xfrm>
            <a:off x="4724400" y="1821506"/>
            <a:ext cx="1066800" cy="646331"/>
          </a:xfrm>
          <a:prstGeom prst="rect">
            <a:avLst/>
          </a:prstGeom>
          <a:noFill/>
        </p:spPr>
        <p:txBody>
          <a:bodyPr wrap="square" rtlCol="0">
            <a:spAutoFit/>
          </a:bodyPr>
          <a:lstStyle/>
          <a:p>
            <a:r>
              <a:rPr lang="en-IN" dirty="0" smtClean="0"/>
              <a:t>5 KM RADIUS</a:t>
            </a:r>
            <a:endParaRPr lang="en-IN" dirty="0"/>
          </a:p>
        </p:txBody>
      </p:sp>
      <p:sp>
        <p:nvSpPr>
          <p:cNvPr id="3" name="TextBox 2"/>
          <p:cNvSpPr txBox="1"/>
          <p:nvPr/>
        </p:nvSpPr>
        <p:spPr>
          <a:xfrm>
            <a:off x="1846717" y="201335"/>
            <a:ext cx="4761211" cy="461665"/>
          </a:xfrm>
          <a:prstGeom prst="rect">
            <a:avLst/>
          </a:prstGeom>
          <a:noFill/>
        </p:spPr>
        <p:txBody>
          <a:bodyPr wrap="square" rtlCol="0">
            <a:spAutoFit/>
          </a:bodyPr>
          <a:lstStyle/>
          <a:p>
            <a:r>
              <a:rPr lang="en-IN" sz="2400" u="sng" dirty="0" smtClean="0">
                <a:solidFill>
                  <a:srgbClr val="FF0000"/>
                </a:solidFill>
              </a:rPr>
              <a:t>The module I suggest for e groceries</a:t>
            </a:r>
            <a:endParaRPr lang="en-IN" sz="2400" u="sng" dirty="0">
              <a:solidFill>
                <a:srgbClr val="FF0000"/>
              </a:solidFill>
            </a:endParaRPr>
          </a:p>
        </p:txBody>
      </p:sp>
    </p:spTree>
    <p:extLst>
      <p:ext uri="{BB962C8B-B14F-4D97-AF65-F5344CB8AC3E}">
        <p14:creationId xmlns:p14="http://schemas.microsoft.com/office/powerpoint/2010/main" val="982113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94968"/>
            <a:ext cx="8458200" cy="830997"/>
          </a:xfrm>
          <a:prstGeom prst="rect">
            <a:avLst/>
          </a:prstGeom>
          <a:noFill/>
        </p:spPr>
        <p:txBody>
          <a:bodyPr wrap="square" rtlCol="0">
            <a:spAutoFit/>
          </a:bodyPr>
          <a:lstStyle/>
          <a:p>
            <a:r>
              <a:rPr lang="en-IN" sz="2400" dirty="0" smtClean="0">
                <a:solidFill>
                  <a:srgbClr val="FF0000"/>
                </a:solidFill>
              </a:rPr>
              <a:t>Sharing my observations and suggestions with the teachers and students</a:t>
            </a:r>
            <a:endParaRPr lang="en-IN" sz="2400" dirty="0">
              <a:solidFill>
                <a:srgbClr val="FF0000"/>
              </a:solidFill>
            </a:endParaRPr>
          </a:p>
        </p:txBody>
      </p:sp>
      <p:pic>
        <p:nvPicPr>
          <p:cNvPr id="5" name="WhatsApp Image 2022-12-16 at 09.42.56 (2).j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6852" y="1066800"/>
            <a:ext cx="6629400" cy="4972050"/>
          </a:xfrm>
          <a:prstGeom prst="rect">
            <a:avLst/>
          </a:prstGeom>
        </p:spPr>
      </p:pic>
    </p:spTree>
    <p:extLst>
      <p:ext uri="{BB962C8B-B14F-4D97-AF65-F5344CB8AC3E}">
        <p14:creationId xmlns:p14="http://schemas.microsoft.com/office/powerpoint/2010/main" val="1485069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1668946"/>
            <a:ext cx="8305800" cy="2805063"/>
          </a:xfrm>
          <a:prstGeom prst="rect">
            <a:avLst/>
          </a:prstGeom>
          <a:noFill/>
        </p:spPr>
        <p:txBody>
          <a:bodyPr wrap="square" rtlCol="0">
            <a:spAutoFit/>
          </a:bodyPr>
          <a:lstStyle/>
          <a:p>
            <a:pPr>
              <a:lnSpc>
                <a:spcPct val="150000"/>
              </a:lnSpc>
            </a:pPr>
            <a:r>
              <a:rPr lang="en-IN" sz="2400" dirty="0" smtClean="0"/>
              <a:t>I would like to thank the team of CES, IISC for giving me an opportunity to present my project. I am also thankful to my teachers, classmates  and Principal  for  helping me with necessary information and suggestions.</a:t>
            </a:r>
          </a:p>
          <a:p>
            <a:pPr>
              <a:lnSpc>
                <a:spcPct val="150000"/>
              </a:lnSpc>
            </a:pPr>
            <a:r>
              <a:rPr lang="en-IN" sz="2400" dirty="0" smtClean="0"/>
              <a:t>The following are some of the websites I referred.</a:t>
            </a:r>
            <a:endParaRPr lang="en-IN" sz="2400" dirty="0"/>
          </a:p>
        </p:txBody>
      </p:sp>
      <p:sp>
        <p:nvSpPr>
          <p:cNvPr id="2" name="Rectangle 1"/>
          <p:cNvSpPr/>
          <p:nvPr/>
        </p:nvSpPr>
        <p:spPr>
          <a:xfrm>
            <a:off x="2895600" y="457200"/>
            <a:ext cx="2298065" cy="507831"/>
          </a:xfrm>
          <a:prstGeom prst="rect">
            <a:avLst/>
          </a:prstGeom>
        </p:spPr>
        <p:txBody>
          <a:bodyPr wrap="none">
            <a:spAutoFit/>
          </a:bodyPr>
          <a:lstStyle/>
          <a:p>
            <a:pPr>
              <a:lnSpc>
                <a:spcPct val="150000"/>
              </a:lnSpc>
            </a:pPr>
            <a:r>
              <a:rPr lang="en-IN" u="sng" dirty="0">
                <a:solidFill>
                  <a:srgbClr val="FF0000"/>
                </a:solidFill>
              </a:rPr>
              <a:t>ACKNOWLEDGEMENT</a:t>
            </a:r>
            <a:r>
              <a:rPr lang="en-IN" u="sng" dirty="0"/>
              <a:t> </a:t>
            </a:r>
          </a:p>
        </p:txBody>
      </p:sp>
    </p:spTree>
    <p:extLst>
      <p:ext uri="{BB962C8B-B14F-4D97-AF65-F5344CB8AC3E}">
        <p14:creationId xmlns:p14="http://schemas.microsoft.com/office/powerpoint/2010/main" val="4191840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400976"/>
            <a:ext cx="8382000" cy="6186309"/>
          </a:xfrm>
          <a:prstGeom prst="rect">
            <a:avLst/>
          </a:prstGeom>
          <a:noFill/>
        </p:spPr>
        <p:txBody>
          <a:bodyPr wrap="square" rtlCol="0">
            <a:spAutoFit/>
          </a:bodyPr>
          <a:lstStyle/>
          <a:p>
            <a:pPr>
              <a:lnSpc>
                <a:spcPct val="200000"/>
              </a:lnSpc>
            </a:pPr>
            <a:r>
              <a:rPr lang="en-IN" u="sng" dirty="0" smtClean="0">
                <a:solidFill>
                  <a:srgbClr val="FF0000"/>
                </a:solidFill>
              </a:rPr>
              <a:t>OBJECTIVES</a:t>
            </a:r>
          </a:p>
          <a:p>
            <a:pPr marL="342900" indent="-342900">
              <a:lnSpc>
                <a:spcPct val="200000"/>
              </a:lnSpc>
              <a:buAutoNum type="arabicPeriod"/>
            </a:pPr>
            <a:r>
              <a:rPr lang="en-IN" dirty="0" smtClean="0"/>
              <a:t>TO UNDERSTAND  THE IMPACT OF ONLINE SHOPPING COMPANIES ON ENVIRONMENT</a:t>
            </a:r>
          </a:p>
          <a:p>
            <a:pPr marL="342900" indent="-342900">
              <a:lnSpc>
                <a:spcPct val="200000"/>
              </a:lnSpc>
              <a:buAutoNum type="arabicPeriod"/>
            </a:pPr>
            <a:r>
              <a:rPr lang="en-IN" dirty="0" smtClean="0"/>
              <a:t>TO UNDERSTAND THE POSSIBILITY OF REDUCTION OF PLASTIC  USE</a:t>
            </a:r>
          </a:p>
          <a:p>
            <a:pPr marL="342900" indent="-342900">
              <a:lnSpc>
                <a:spcPct val="200000"/>
              </a:lnSpc>
              <a:buAutoNum type="arabicPeriod"/>
            </a:pPr>
            <a:r>
              <a:rPr lang="en-IN" dirty="0" smtClean="0"/>
              <a:t>TO CREATE AWARENESS ABOUT HAZARDOUS PRACTICES  OF WASTE MANAGEMENT AMONG STUDENTS</a:t>
            </a:r>
          </a:p>
          <a:p>
            <a:pPr marL="342900" indent="-342900">
              <a:lnSpc>
                <a:spcPct val="200000"/>
              </a:lnSpc>
              <a:buAutoNum type="arabicPeriod"/>
            </a:pPr>
            <a:r>
              <a:rPr lang="en-IN" dirty="0" smtClean="0"/>
              <a:t>TO LEARN MORE ABOUT HOW ONLINE SHOPPING  HELPS TO REDUCE CARBON FOOTPRINT</a:t>
            </a:r>
          </a:p>
          <a:p>
            <a:pPr marL="342900" indent="-342900">
              <a:lnSpc>
                <a:spcPct val="200000"/>
              </a:lnSpc>
              <a:buAutoNum type="arabicPeriod"/>
            </a:pPr>
            <a:r>
              <a:rPr lang="en-IN" dirty="0" smtClean="0"/>
              <a:t>TO UNDERSTAND THE PROS AND CONS OF BLIND CONSUMERISM AND ITS CONTRIBUTION TO POLLUTION</a:t>
            </a:r>
          </a:p>
          <a:p>
            <a:pPr marL="342900" indent="-342900">
              <a:lnSpc>
                <a:spcPct val="200000"/>
              </a:lnSpc>
              <a:buAutoNum type="arabicPeriod"/>
            </a:pPr>
            <a:endParaRPr lang="en-IN" dirty="0"/>
          </a:p>
        </p:txBody>
      </p:sp>
    </p:spTree>
    <p:extLst>
      <p:ext uri="{BB962C8B-B14F-4D97-AF65-F5344CB8AC3E}">
        <p14:creationId xmlns:p14="http://schemas.microsoft.com/office/powerpoint/2010/main" val="449065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3778" y="304800"/>
            <a:ext cx="1365438" cy="464871"/>
          </a:xfrm>
          <a:prstGeom prst="rect">
            <a:avLst/>
          </a:prstGeom>
        </p:spPr>
        <p:txBody>
          <a:bodyPr wrap="none">
            <a:spAutoFit/>
          </a:bodyPr>
          <a:lstStyle/>
          <a:p>
            <a:pPr>
              <a:lnSpc>
                <a:spcPct val="150000"/>
              </a:lnSpc>
            </a:pPr>
            <a:r>
              <a:rPr lang="en-IN" u="sng" dirty="0">
                <a:solidFill>
                  <a:srgbClr val="FF0000"/>
                </a:solidFill>
              </a:rPr>
              <a:t>REFERENCES</a:t>
            </a:r>
          </a:p>
        </p:txBody>
      </p:sp>
      <p:sp>
        <p:nvSpPr>
          <p:cNvPr id="5" name="Rectangle 4"/>
          <p:cNvSpPr/>
          <p:nvPr/>
        </p:nvSpPr>
        <p:spPr>
          <a:xfrm>
            <a:off x="323233" y="1513307"/>
            <a:ext cx="8109155" cy="923330"/>
          </a:xfrm>
          <a:prstGeom prst="rect">
            <a:avLst/>
          </a:prstGeom>
        </p:spPr>
        <p:txBody>
          <a:bodyPr wrap="square">
            <a:spAutoFit/>
          </a:bodyPr>
          <a:lstStyle/>
          <a:p>
            <a:r>
              <a:rPr lang="en-IN" dirty="0">
                <a:hlinkClick r:id="rId2"/>
              </a:rPr>
              <a:t/>
            </a:r>
            <a:br>
              <a:rPr lang="en-IN" dirty="0">
                <a:hlinkClick r:id="rId2"/>
              </a:rPr>
            </a:br>
            <a:r>
              <a:rPr lang="en-IN" u="sng" dirty="0">
                <a:hlinkClick r:id="rId2"/>
              </a:rPr>
              <a:t>Calculating your carbon footprint - Just Energy</a:t>
            </a:r>
          </a:p>
          <a:p>
            <a:r>
              <a:rPr lang="en-IN" dirty="0">
                <a:hlinkClick r:id="rId2"/>
              </a:rPr>
              <a:t>https://justenergy.com</a:t>
            </a:r>
          </a:p>
        </p:txBody>
      </p:sp>
      <p:sp>
        <p:nvSpPr>
          <p:cNvPr id="6" name="Rectangle 5"/>
          <p:cNvSpPr/>
          <p:nvPr/>
        </p:nvSpPr>
        <p:spPr>
          <a:xfrm>
            <a:off x="355189" y="769671"/>
            <a:ext cx="8458200" cy="923330"/>
          </a:xfrm>
          <a:prstGeom prst="rect">
            <a:avLst/>
          </a:prstGeom>
        </p:spPr>
        <p:txBody>
          <a:bodyPr wrap="square">
            <a:spAutoFit/>
          </a:bodyPr>
          <a:lstStyle/>
          <a:p>
            <a:r>
              <a:rPr lang="en-IN" u="sng" dirty="0">
                <a:hlinkClick r:id="rId3"/>
              </a:rPr>
              <a:t/>
            </a:r>
            <a:br>
              <a:rPr lang="en-IN" u="sng" dirty="0">
                <a:hlinkClick r:id="rId3"/>
              </a:rPr>
            </a:br>
            <a:r>
              <a:rPr lang="en-IN" u="sng" dirty="0">
                <a:hlinkClick r:id="rId3"/>
              </a:rPr>
              <a:t>BOPP films | Biaxially Oriented Polypropylene Films</a:t>
            </a:r>
          </a:p>
          <a:p>
            <a:r>
              <a:rPr lang="en-IN" u="sng" dirty="0">
                <a:hlinkClick r:id="rId3"/>
              </a:rPr>
              <a:t>https://www.cosmofilms.com</a:t>
            </a:r>
          </a:p>
        </p:txBody>
      </p:sp>
      <p:sp>
        <p:nvSpPr>
          <p:cNvPr id="7" name="Rectangle 6"/>
          <p:cNvSpPr/>
          <p:nvPr/>
        </p:nvSpPr>
        <p:spPr>
          <a:xfrm>
            <a:off x="355189" y="2219247"/>
            <a:ext cx="8077199" cy="923330"/>
          </a:xfrm>
          <a:prstGeom prst="rect">
            <a:avLst/>
          </a:prstGeom>
        </p:spPr>
        <p:txBody>
          <a:bodyPr wrap="square">
            <a:spAutoFit/>
          </a:bodyPr>
          <a:lstStyle/>
          <a:p>
            <a:r>
              <a:rPr lang="en-IN" u="sng" dirty="0">
                <a:hlinkClick r:id="rId4"/>
              </a:rPr>
              <a:t/>
            </a:r>
            <a:br>
              <a:rPr lang="en-IN" u="sng" dirty="0">
                <a:hlinkClick r:id="rId4"/>
              </a:rPr>
            </a:br>
            <a:r>
              <a:rPr lang="en-IN" u="sng" dirty="0">
                <a:hlinkClick r:id="rId4"/>
              </a:rPr>
              <a:t>Bubble Foam Sensory Activity - Busy Toddler</a:t>
            </a:r>
          </a:p>
          <a:p>
            <a:r>
              <a:rPr lang="en-IN" u="sng" dirty="0">
                <a:hlinkClick r:id="rId4"/>
              </a:rPr>
              <a:t>https://busytoddler.com</a:t>
            </a:r>
          </a:p>
        </p:txBody>
      </p:sp>
      <p:sp>
        <p:nvSpPr>
          <p:cNvPr id="8" name="Rectangle 7"/>
          <p:cNvSpPr/>
          <p:nvPr/>
        </p:nvSpPr>
        <p:spPr>
          <a:xfrm>
            <a:off x="291278" y="3178729"/>
            <a:ext cx="8205019" cy="2031325"/>
          </a:xfrm>
          <a:prstGeom prst="rect">
            <a:avLst/>
          </a:prstGeom>
        </p:spPr>
        <p:txBody>
          <a:bodyPr wrap="square">
            <a:spAutoFit/>
          </a:bodyPr>
          <a:lstStyle/>
          <a:p>
            <a:r>
              <a:rPr lang="en-IN" u="sng" dirty="0">
                <a:hlinkClick r:id="rId5"/>
              </a:rPr>
              <a:t/>
            </a:r>
            <a:br>
              <a:rPr lang="en-IN" u="sng" dirty="0">
                <a:hlinkClick r:id="rId5"/>
              </a:rPr>
            </a:br>
            <a:r>
              <a:rPr lang="en-IN" u="sng" dirty="0">
                <a:hlinkClick r:id="rId5"/>
              </a:rPr>
              <a:t>Online shopping means cutting billions of trees - Down To Earth</a:t>
            </a:r>
          </a:p>
          <a:p>
            <a:r>
              <a:rPr lang="en-IN" u="sng" dirty="0">
                <a:hlinkClick r:id="rId5"/>
              </a:rPr>
              <a:t>https://</a:t>
            </a:r>
            <a:r>
              <a:rPr lang="en-IN" u="sng" dirty="0" smtClean="0">
                <a:hlinkClick r:id="rId5"/>
              </a:rPr>
              <a:t>www.downtoearth.org.in</a:t>
            </a:r>
          </a:p>
          <a:p>
            <a:endParaRPr lang="en-IN" u="sng" dirty="0">
              <a:hlinkClick r:id="rId5"/>
            </a:endParaRPr>
          </a:p>
          <a:p>
            <a:r>
              <a:rPr lang="en-IN" u="sng" dirty="0">
                <a:hlinkClick r:id="rId5"/>
              </a:rPr>
              <a:t>https://</a:t>
            </a:r>
            <a:r>
              <a:rPr lang="en-IN" u="sng" dirty="0" smtClean="0">
                <a:hlinkClick r:id="rId5"/>
              </a:rPr>
              <a:t>www.packworld.com</a:t>
            </a:r>
          </a:p>
          <a:p>
            <a:endParaRPr lang="en-IN" u="sng" dirty="0">
              <a:hlinkClick r:id="rId5"/>
            </a:endParaRPr>
          </a:p>
          <a:p>
            <a:r>
              <a:rPr lang="en-IN" u="sng" dirty="0">
                <a:hlinkClick r:id="rId5"/>
              </a:rPr>
              <a:t>https://</a:t>
            </a:r>
            <a:r>
              <a:rPr lang="en-IN" u="sng" dirty="0" smtClean="0">
                <a:hlinkClick r:id="rId5"/>
              </a:rPr>
              <a:t>www.pollybarks.com</a:t>
            </a:r>
            <a:endParaRPr lang="en-IN" u="sng" dirty="0">
              <a:hlinkClick r:id="rId5"/>
            </a:endParaRPr>
          </a:p>
        </p:txBody>
      </p:sp>
      <p:sp>
        <p:nvSpPr>
          <p:cNvPr id="12" name="Rectangle 11"/>
          <p:cNvSpPr/>
          <p:nvPr/>
        </p:nvSpPr>
        <p:spPr>
          <a:xfrm>
            <a:off x="382227" y="5791200"/>
            <a:ext cx="7636932" cy="923330"/>
          </a:xfrm>
          <a:prstGeom prst="rect">
            <a:avLst/>
          </a:prstGeom>
        </p:spPr>
        <p:txBody>
          <a:bodyPr wrap="square">
            <a:spAutoFit/>
          </a:bodyPr>
          <a:lstStyle/>
          <a:p>
            <a:r>
              <a:rPr lang="en-IN" dirty="0">
                <a:hlinkClick r:id="rId6"/>
              </a:rPr>
              <a:t/>
            </a:r>
            <a:br>
              <a:rPr lang="en-IN" dirty="0">
                <a:hlinkClick r:id="rId6"/>
              </a:rPr>
            </a:br>
            <a:r>
              <a:rPr lang="en-IN" u="sng" dirty="0">
                <a:hlinkClick r:id="rId6"/>
              </a:rPr>
              <a:t>The Truth About Online Shopping and its Environmental Impact</a:t>
            </a:r>
          </a:p>
          <a:p>
            <a:r>
              <a:rPr lang="en-IN" dirty="0">
                <a:hlinkClick r:id="rId6"/>
              </a:rPr>
              <a:t>https://earth.org</a:t>
            </a:r>
          </a:p>
        </p:txBody>
      </p:sp>
      <p:sp>
        <p:nvSpPr>
          <p:cNvPr id="13" name="Rectangle 12"/>
          <p:cNvSpPr/>
          <p:nvPr/>
        </p:nvSpPr>
        <p:spPr>
          <a:xfrm>
            <a:off x="382227" y="5177135"/>
            <a:ext cx="7543800" cy="923330"/>
          </a:xfrm>
          <a:prstGeom prst="rect">
            <a:avLst/>
          </a:prstGeom>
        </p:spPr>
        <p:txBody>
          <a:bodyPr wrap="square">
            <a:spAutoFit/>
          </a:bodyPr>
          <a:lstStyle/>
          <a:p>
            <a:r>
              <a:rPr lang="en-IN" dirty="0">
                <a:hlinkClick r:id="rId7"/>
              </a:rPr>
              <a:t/>
            </a:r>
            <a:br>
              <a:rPr lang="en-IN" dirty="0">
                <a:hlinkClick r:id="rId7"/>
              </a:rPr>
            </a:br>
            <a:r>
              <a:rPr lang="en-IN" u="sng" dirty="0">
                <a:hlinkClick r:id="rId7"/>
              </a:rPr>
              <a:t>The Pandemic and Pollution: Handling the packaging waste of ...</a:t>
            </a:r>
          </a:p>
          <a:p>
            <a:r>
              <a:rPr lang="en-IN" dirty="0">
                <a:hlinkClick r:id="rId7"/>
              </a:rPr>
              <a:t>https://en.gaonconnection.com</a:t>
            </a:r>
          </a:p>
        </p:txBody>
      </p:sp>
    </p:spTree>
    <p:extLst>
      <p:ext uri="{BB962C8B-B14F-4D97-AF65-F5344CB8AC3E}">
        <p14:creationId xmlns:p14="http://schemas.microsoft.com/office/powerpoint/2010/main" val="372726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07458" y="1219200"/>
            <a:ext cx="2895600" cy="830997"/>
          </a:xfrm>
          <a:prstGeom prst="rect">
            <a:avLst/>
          </a:prstGeom>
          <a:noFill/>
        </p:spPr>
        <p:txBody>
          <a:bodyPr wrap="square" rtlCol="0">
            <a:spAutoFit/>
          </a:bodyPr>
          <a:lstStyle/>
          <a:p>
            <a:r>
              <a:rPr lang="en-IN" sz="4800" dirty="0" smtClean="0"/>
              <a:t>Thank You</a:t>
            </a:r>
            <a:endParaRPr lang="en-IN" sz="4800" dirty="0"/>
          </a:p>
        </p:txBody>
      </p:sp>
      <p:sp>
        <p:nvSpPr>
          <p:cNvPr id="10" name="TextBox 9"/>
          <p:cNvSpPr txBox="1"/>
          <p:nvPr/>
        </p:nvSpPr>
        <p:spPr>
          <a:xfrm>
            <a:off x="2607458" y="4271665"/>
            <a:ext cx="3545692"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IN" sz="2400" b="1" dirty="0" err="1" smtClean="0"/>
              <a:t>Bibi</a:t>
            </a:r>
            <a:r>
              <a:rPr lang="en-IN" sz="2400" b="1" dirty="0" smtClean="0"/>
              <a:t> </a:t>
            </a:r>
            <a:r>
              <a:rPr lang="en-IN" sz="2400" b="1" dirty="0" err="1" smtClean="0"/>
              <a:t>Kathija</a:t>
            </a:r>
            <a:r>
              <a:rPr lang="en-IN" sz="2400" b="1" dirty="0" smtClean="0"/>
              <a:t> </a:t>
            </a:r>
            <a:r>
              <a:rPr lang="en-IN" sz="2400" b="1" dirty="0" err="1" smtClean="0"/>
              <a:t>Taiba</a:t>
            </a:r>
            <a:r>
              <a:rPr lang="en-IN" sz="2400" b="1" dirty="0" smtClean="0"/>
              <a:t> – X STD</a:t>
            </a:r>
            <a:endParaRPr lang="en-IN" sz="2400" b="1" dirty="0"/>
          </a:p>
        </p:txBody>
      </p:sp>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8142"/>
          <a:stretch/>
        </p:blipFill>
        <p:spPr bwMode="auto">
          <a:xfrm>
            <a:off x="1889022" y="5578997"/>
            <a:ext cx="7162800" cy="50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23970" r="83639" b="-491"/>
          <a:stretch/>
        </p:blipFill>
        <p:spPr bwMode="auto">
          <a:xfrm>
            <a:off x="175120" y="5134912"/>
            <a:ext cx="1626641" cy="138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09800" y="3426542"/>
            <a:ext cx="1219200" cy="400110"/>
          </a:xfrm>
          <a:prstGeom prst="rect">
            <a:avLst/>
          </a:prstGeom>
          <a:noFill/>
        </p:spPr>
        <p:txBody>
          <a:bodyPr wrap="square" rtlCol="0">
            <a:spAutoFit/>
          </a:bodyPr>
          <a:lstStyle/>
          <a:p>
            <a:r>
              <a:rPr lang="en-IN" sz="2000" dirty="0" smtClean="0">
                <a:solidFill>
                  <a:srgbClr val="FF0000"/>
                </a:solidFill>
              </a:rPr>
              <a:t>Project by</a:t>
            </a:r>
            <a:endParaRPr lang="en-IN" sz="2000" dirty="0">
              <a:solidFill>
                <a:srgbClr val="FF0000"/>
              </a:solidFill>
            </a:endParaRPr>
          </a:p>
        </p:txBody>
      </p:sp>
    </p:spTree>
    <p:extLst>
      <p:ext uri="{BB962C8B-B14F-4D97-AF65-F5344CB8AC3E}">
        <p14:creationId xmlns:p14="http://schemas.microsoft.com/office/powerpoint/2010/main" val="2461907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763000" cy="6740307"/>
          </a:xfrm>
          <a:prstGeom prst="rect">
            <a:avLst/>
          </a:prstGeom>
          <a:noFill/>
        </p:spPr>
        <p:txBody>
          <a:bodyPr wrap="square" rtlCol="0">
            <a:spAutoFit/>
          </a:bodyPr>
          <a:lstStyle/>
          <a:p>
            <a:pPr>
              <a:lnSpc>
                <a:spcPct val="200000"/>
              </a:lnSpc>
            </a:pPr>
            <a:r>
              <a:rPr lang="en-IN" u="sng" dirty="0" smtClean="0">
                <a:solidFill>
                  <a:srgbClr val="FF0000"/>
                </a:solidFill>
              </a:rPr>
              <a:t>METHODS AND MATERIALS</a:t>
            </a:r>
          </a:p>
          <a:p>
            <a:pPr>
              <a:lnSpc>
                <a:spcPct val="200000"/>
              </a:lnSpc>
            </a:pPr>
            <a:endParaRPr lang="en-IN" dirty="0"/>
          </a:p>
          <a:p>
            <a:pPr marL="342900" indent="-342900">
              <a:lnSpc>
                <a:spcPct val="200000"/>
              </a:lnSpc>
              <a:buAutoNum type="arabicPeriod"/>
            </a:pPr>
            <a:r>
              <a:rPr lang="en-IN" dirty="0" smtClean="0"/>
              <a:t>COLLECTED INFORMATION ABOUT PACKAGING MATERIALS OF </a:t>
            </a:r>
            <a:r>
              <a:rPr lang="en-IN" u="sng" dirty="0" smtClean="0"/>
              <a:t>7</a:t>
            </a:r>
            <a:r>
              <a:rPr lang="en-IN" dirty="0" smtClean="0"/>
              <a:t> ONLINE SHOPPING PLATFORMS</a:t>
            </a:r>
          </a:p>
          <a:p>
            <a:pPr marL="342900" indent="-342900">
              <a:lnSpc>
                <a:spcPct val="200000"/>
              </a:lnSpc>
              <a:buAutoNum type="arabicPeriod"/>
            </a:pPr>
            <a:r>
              <a:rPr lang="en-IN" dirty="0" smtClean="0"/>
              <a:t>CONDUCTED A COMPARATIVE STUDY OF DIFFERERENCE IN PACKAGING OF VARIOUS ITEMS</a:t>
            </a:r>
          </a:p>
          <a:p>
            <a:pPr marL="342900" indent="-342900">
              <a:lnSpc>
                <a:spcPct val="200000"/>
              </a:lnSpc>
              <a:buAutoNum type="arabicPeriod"/>
            </a:pPr>
            <a:r>
              <a:rPr lang="en-IN" dirty="0" smtClean="0"/>
              <a:t>CALCULATED AVERAGE SUPPLY OF GOODS PER DAY/ANNUM</a:t>
            </a:r>
          </a:p>
          <a:p>
            <a:pPr marL="342900" indent="-342900">
              <a:lnSpc>
                <a:spcPct val="200000"/>
              </a:lnSpc>
              <a:buAutoNum type="arabicPeriod"/>
            </a:pPr>
            <a:r>
              <a:rPr lang="en-IN" dirty="0" smtClean="0"/>
              <a:t>ANALYSED THE IMPROVISATION IN PACKING OF GOODS </a:t>
            </a:r>
          </a:p>
          <a:p>
            <a:pPr marL="342900" indent="-342900">
              <a:lnSpc>
                <a:spcPct val="200000"/>
              </a:lnSpc>
              <a:buAutoNum type="arabicPeriod"/>
            </a:pPr>
            <a:r>
              <a:rPr lang="en-IN" dirty="0" smtClean="0"/>
              <a:t>CONDUCTED A SURVEY IN OUR SCHOOL ABOUT THE VARIOUS PRODUCTS OF ONLINE PURCHASE AND THE WASTE DISPOSAL METHOD</a:t>
            </a:r>
          </a:p>
          <a:p>
            <a:pPr marL="342900" indent="-342900">
              <a:lnSpc>
                <a:spcPct val="200000"/>
              </a:lnSpc>
              <a:buAutoNum type="arabicPeriod"/>
            </a:pPr>
            <a:r>
              <a:rPr lang="en-IN" dirty="0" smtClean="0"/>
              <a:t>CALCULATED THE CARBON FOOT PRINT OF VARIOUS COMPANIES</a:t>
            </a:r>
          </a:p>
          <a:p>
            <a:pPr marL="342900" indent="-342900">
              <a:lnSpc>
                <a:spcPct val="200000"/>
              </a:lnSpc>
              <a:buAutoNum type="arabicPeriod"/>
            </a:pPr>
            <a:endParaRPr lang="en-IN" dirty="0"/>
          </a:p>
        </p:txBody>
      </p:sp>
    </p:spTree>
    <p:extLst>
      <p:ext uri="{BB962C8B-B14F-4D97-AF65-F5344CB8AC3E}">
        <p14:creationId xmlns:p14="http://schemas.microsoft.com/office/powerpoint/2010/main" val="252793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 y="206477"/>
            <a:ext cx="9029700" cy="568361"/>
          </a:xfrm>
          <a:prstGeom prst="rect">
            <a:avLst/>
          </a:prstGeom>
          <a:noFill/>
        </p:spPr>
        <p:txBody>
          <a:bodyPr wrap="square" rtlCol="0">
            <a:spAutoFit/>
          </a:bodyPr>
          <a:lstStyle/>
          <a:p>
            <a:pPr>
              <a:lnSpc>
                <a:spcPct val="150000"/>
              </a:lnSpc>
            </a:pPr>
            <a:r>
              <a:rPr lang="en-IN" sz="2300" u="sng" dirty="0" smtClean="0">
                <a:solidFill>
                  <a:srgbClr val="FF0000"/>
                </a:solidFill>
              </a:rPr>
              <a:t>Some of the hazardous substances found in online packaging materials</a:t>
            </a:r>
            <a:endParaRPr lang="en-IN" sz="2300" u="sng" dirty="0">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850515094"/>
              </p:ext>
            </p:extLst>
          </p:nvPr>
        </p:nvGraphicFramePr>
        <p:xfrm>
          <a:off x="219996" y="990600"/>
          <a:ext cx="8695404" cy="5486400"/>
        </p:xfrm>
        <a:graphic>
          <a:graphicData uri="http://schemas.openxmlformats.org/drawingml/2006/table">
            <a:tbl>
              <a:tblPr firstRow="1" bandRow="1">
                <a:tableStyleId>{5C22544A-7EE6-4342-B048-85BDC9FD1C3A}</a:tableStyleId>
              </a:tblPr>
              <a:tblGrid>
                <a:gridCol w="1547697"/>
                <a:gridCol w="3385821"/>
                <a:gridCol w="3761886"/>
              </a:tblGrid>
              <a:tr h="660900">
                <a:tc>
                  <a:txBody>
                    <a:bodyPr/>
                    <a:lstStyle/>
                    <a:p>
                      <a:r>
                        <a:rPr lang="en-IN" sz="2300" dirty="0" smtClean="0"/>
                        <a:t>Material</a:t>
                      </a:r>
                      <a:endParaRPr lang="en-IN" sz="2300" dirty="0"/>
                    </a:p>
                  </a:txBody>
                  <a:tcPr/>
                </a:tc>
                <a:tc>
                  <a:txBody>
                    <a:bodyPr/>
                    <a:lstStyle/>
                    <a:p>
                      <a:r>
                        <a:rPr lang="en-IN" sz="2300" dirty="0" smtClean="0"/>
                        <a:t>Use</a:t>
                      </a:r>
                      <a:endParaRPr lang="en-IN" sz="2300" dirty="0"/>
                    </a:p>
                  </a:txBody>
                  <a:tcPr/>
                </a:tc>
                <a:tc>
                  <a:txBody>
                    <a:bodyPr/>
                    <a:lstStyle/>
                    <a:p>
                      <a:r>
                        <a:rPr lang="en-IN" sz="2300" dirty="0" smtClean="0"/>
                        <a:t>Health Hazard</a:t>
                      </a:r>
                      <a:endParaRPr lang="en-IN" sz="2300" dirty="0"/>
                    </a:p>
                  </a:txBody>
                  <a:tcPr/>
                </a:tc>
              </a:tr>
              <a:tr h="2591472">
                <a:tc>
                  <a:txBody>
                    <a:bodyPr/>
                    <a:lstStyle/>
                    <a:p>
                      <a:r>
                        <a:rPr lang="en-IN" sz="2300" dirty="0" smtClean="0"/>
                        <a:t>Brominated flame retardants (BFRs) </a:t>
                      </a:r>
                      <a:endParaRPr lang="en-IN" sz="2300" dirty="0"/>
                    </a:p>
                  </a:txBody>
                  <a:tcPr/>
                </a:tc>
                <a:tc>
                  <a:txBody>
                    <a:bodyPr/>
                    <a:lstStyle/>
                    <a:p>
                      <a:r>
                        <a:rPr lang="en-IN" sz="2300" dirty="0" smtClean="0"/>
                        <a:t>To make the substances less flammable </a:t>
                      </a:r>
                      <a:endParaRPr lang="en-IN"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300" dirty="0" smtClean="0"/>
                        <a:t>Bioaccumulative, and toxic to both humans and the environment .  Suspected of causing neurobehavioral effects and endocrine disruption.</a:t>
                      </a:r>
                    </a:p>
                    <a:p>
                      <a:endParaRPr lang="en-IN" sz="2300" dirty="0"/>
                    </a:p>
                  </a:txBody>
                  <a:tcPr/>
                </a:tc>
              </a:tr>
              <a:tr h="2234028">
                <a:tc>
                  <a:txBody>
                    <a:bodyPr/>
                    <a:lstStyle/>
                    <a:p>
                      <a:r>
                        <a:rPr lang="en-IN" sz="2300" dirty="0" smtClean="0"/>
                        <a:t>Polyvinyl chloride  (PVC)</a:t>
                      </a:r>
                      <a:endParaRPr lang="en-IN" sz="2300" dirty="0"/>
                    </a:p>
                  </a:txBody>
                  <a:tcPr/>
                </a:tc>
                <a:tc>
                  <a:txBody>
                    <a:bodyPr/>
                    <a:lstStyle/>
                    <a:p>
                      <a:r>
                        <a:rPr lang="en-IN" sz="2300" dirty="0" smtClean="0"/>
                        <a:t>Used in packaging  because it is light, cost-effective, transparent, tough and does not</a:t>
                      </a:r>
                      <a:r>
                        <a:rPr lang="en-IN" sz="2300" b="1" dirty="0" smtClean="0"/>
                        <a:t> </a:t>
                      </a:r>
                      <a:r>
                        <a:rPr lang="en-IN" sz="2300" dirty="0" smtClean="0"/>
                        <a:t>affect the taste of the packaged food.</a:t>
                      </a:r>
                      <a:endParaRPr lang="en-IN" sz="2300" dirty="0"/>
                    </a:p>
                  </a:txBody>
                  <a:tcPr/>
                </a:tc>
                <a:tc>
                  <a:txBody>
                    <a:bodyPr/>
                    <a:lstStyle/>
                    <a:p>
                      <a:r>
                        <a:rPr lang="en-IN" sz="2300" dirty="0" smtClean="0"/>
                        <a:t>Can severely impact the central nervous system causing headaches and dizziness.</a:t>
                      </a:r>
                      <a:endParaRPr lang="en-IN" sz="2300" dirty="0"/>
                    </a:p>
                  </a:txBody>
                  <a:tcPr/>
                </a:tc>
              </a:tr>
            </a:tbl>
          </a:graphicData>
        </a:graphic>
      </p:graphicFrame>
    </p:spTree>
    <p:extLst>
      <p:ext uri="{BB962C8B-B14F-4D97-AF65-F5344CB8AC3E}">
        <p14:creationId xmlns:p14="http://schemas.microsoft.com/office/powerpoint/2010/main" val="279997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6271762"/>
              </p:ext>
            </p:extLst>
          </p:nvPr>
        </p:nvGraphicFramePr>
        <p:xfrm>
          <a:off x="152400" y="381000"/>
          <a:ext cx="8610600" cy="5766435"/>
        </p:xfrm>
        <a:graphic>
          <a:graphicData uri="http://schemas.openxmlformats.org/drawingml/2006/table">
            <a:tbl>
              <a:tblPr firstRow="1" bandRow="1">
                <a:tableStyleId>{5C22544A-7EE6-4342-B048-85BDC9FD1C3A}</a:tableStyleId>
              </a:tblPr>
              <a:tblGrid>
                <a:gridCol w="2870200"/>
                <a:gridCol w="2870200"/>
                <a:gridCol w="2870200"/>
              </a:tblGrid>
              <a:tr h="676275">
                <a:tc>
                  <a:txBody>
                    <a:bodyPr/>
                    <a:lstStyle/>
                    <a:p>
                      <a:r>
                        <a:rPr lang="en-IN" sz="2300" dirty="0" smtClean="0"/>
                        <a:t>Material</a:t>
                      </a:r>
                      <a:endParaRPr lang="en-IN" sz="2300" dirty="0"/>
                    </a:p>
                  </a:txBody>
                  <a:tcPr/>
                </a:tc>
                <a:tc>
                  <a:txBody>
                    <a:bodyPr/>
                    <a:lstStyle/>
                    <a:p>
                      <a:r>
                        <a:rPr lang="en-IN" sz="2300" dirty="0" smtClean="0"/>
                        <a:t>Use</a:t>
                      </a:r>
                      <a:endParaRPr lang="en-IN" sz="2300" dirty="0"/>
                    </a:p>
                  </a:txBody>
                  <a:tcPr/>
                </a:tc>
                <a:tc>
                  <a:txBody>
                    <a:bodyPr/>
                    <a:lstStyle/>
                    <a:p>
                      <a:r>
                        <a:rPr lang="en-IN" sz="2300" dirty="0" smtClean="0"/>
                        <a:t>Health Hazard</a:t>
                      </a:r>
                      <a:endParaRPr lang="en-IN" sz="2300" dirty="0"/>
                    </a:p>
                  </a:txBody>
                  <a:tcPr/>
                </a:tc>
              </a:tr>
              <a:tr h="676275">
                <a:tc>
                  <a:txBody>
                    <a:bodyPr/>
                    <a:lstStyle/>
                    <a:p>
                      <a:r>
                        <a:rPr lang="en-IN" sz="2300" dirty="0" err="1" smtClean="0"/>
                        <a:t>Bisphenol</a:t>
                      </a:r>
                      <a:r>
                        <a:rPr lang="en-IN" sz="2300" dirty="0" smtClean="0"/>
                        <a:t> A</a:t>
                      </a:r>
                      <a:endParaRPr lang="en-IN" sz="2300" dirty="0"/>
                    </a:p>
                  </a:txBody>
                  <a:tcPr/>
                </a:tc>
                <a:tc>
                  <a:txBody>
                    <a:bodyPr/>
                    <a:lstStyle/>
                    <a:p>
                      <a:r>
                        <a:rPr lang="en-IN" sz="2300" dirty="0" smtClean="0"/>
                        <a:t>Widely  used in containers that store food and beverages, such as water bottles. </a:t>
                      </a:r>
                      <a:endParaRPr lang="en-IN"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300" dirty="0" smtClean="0"/>
                        <a:t>Possible link between BPA and increased blood pressure, type 2 diabetes and cardiovascular disease.</a:t>
                      </a:r>
                    </a:p>
                    <a:p>
                      <a:endParaRPr lang="en-IN" sz="2300" dirty="0"/>
                    </a:p>
                  </a:txBody>
                  <a:tcPr/>
                </a:tc>
              </a:tr>
              <a:tr h="676275">
                <a:tc>
                  <a:txBody>
                    <a:bodyPr/>
                    <a:lstStyle/>
                    <a:p>
                      <a:r>
                        <a:rPr lang="en-IN" sz="2300" dirty="0" smtClean="0"/>
                        <a:t>Styrofoam</a:t>
                      </a:r>
                      <a:endParaRPr lang="en-IN" sz="2300" dirty="0"/>
                    </a:p>
                  </a:txBody>
                  <a:tcPr/>
                </a:tc>
                <a:tc>
                  <a:txBody>
                    <a:bodyPr/>
                    <a:lstStyle/>
                    <a:p>
                      <a:r>
                        <a:rPr lang="en-IN" sz="2300" dirty="0" smtClean="0"/>
                        <a:t>Used as a common filler</a:t>
                      </a:r>
                      <a:endParaRPr lang="en-IN" sz="2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300" dirty="0" smtClean="0"/>
                        <a:t>Long-term exposure to even small quantities of Styrofoam can cause fatigue, nervousness and sleep disorders.</a:t>
                      </a:r>
                    </a:p>
                    <a:p>
                      <a:endParaRPr lang="en-IN" sz="2300" dirty="0"/>
                    </a:p>
                  </a:txBody>
                  <a:tcPr/>
                </a:tc>
              </a:tr>
            </a:tbl>
          </a:graphicData>
        </a:graphic>
      </p:graphicFrame>
    </p:spTree>
    <p:extLst>
      <p:ext uri="{BB962C8B-B14F-4D97-AF65-F5344CB8AC3E}">
        <p14:creationId xmlns:p14="http://schemas.microsoft.com/office/powerpoint/2010/main" val="1821898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80805"/>
            <a:ext cx="6781800" cy="369332"/>
          </a:xfrm>
          <a:prstGeom prst="rect">
            <a:avLst/>
          </a:prstGeom>
          <a:noFill/>
        </p:spPr>
        <p:txBody>
          <a:bodyPr wrap="square" rtlCol="0">
            <a:spAutoFit/>
          </a:bodyPr>
          <a:lstStyle/>
          <a:p>
            <a:r>
              <a:rPr lang="en-IN" dirty="0" smtClean="0">
                <a:solidFill>
                  <a:srgbClr val="FF0000"/>
                </a:solidFill>
              </a:rPr>
              <a:t>COMPARATIVE STUDY   (Selected only the major items they deal with</a:t>
            </a:r>
            <a:r>
              <a:rPr lang="en-IN" dirty="0" smtClean="0"/>
              <a:t>) </a:t>
            </a:r>
            <a:endParaRPr lang="en-IN" dirty="0"/>
          </a:p>
        </p:txBody>
      </p:sp>
      <p:graphicFrame>
        <p:nvGraphicFramePr>
          <p:cNvPr id="2" name="Table 1"/>
          <p:cNvGraphicFramePr>
            <a:graphicFrameLocks noGrp="1"/>
          </p:cNvGraphicFramePr>
          <p:nvPr>
            <p:extLst>
              <p:ext uri="{D42A27DB-BD31-4B8C-83A1-F6EECF244321}">
                <p14:modId xmlns:p14="http://schemas.microsoft.com/office/powerpoint/2010/main" val="3315541197"/>
              </p:ext>
            </p:extLst>
          </p:nvPr>
        </p:nvGraphicFramePr>
        <p:xfrm>
          <a:off x="228600" y="609601"/>
          <a:ext cx="8762999" cy="5565955"/>
        </p:xfrm>
        <a:graphic>
          <a:graphicData uri="http://schemas.openxmlformats.org/drawingml/2006/table">
            <a:tbl>
              <a:tblPr firstRow="1" bandRow="1">
                <a:tableStyleId>{5C22544A-7EE6-4342-B048-85BDC9FD1C3A}</a:tableStyleId>
              </a:tblPr>
              <a:tblGrid>
                <a:gridCol w="1251857"/>
                <a:gridCol w="1034143"/>
                <a:gridCol w="1143000"/>
                <a:gridCol w="1371600"/>
                <a:gridCol w="1143000"/>
                <a:gridCol w="1567542"/>
                <a:gridCol w="1251857"/>
              </a:tblGrid>
              <a:tr h="719635">
                <a:tc rowSpan="2">
                  <a:txBody>
                    <a:bodyPr/>
                    <a:lstStyle/>
                    <a:p>
                      <a:r>
                        <a:rPr lang="en-IN" b="1" dirty="0" smtClean="0"/>
                        <a:t>COMPANY</a:t>
                      </a:r>
                      <a:endParaRPr lang="en-IN" b="1" dirty="0"/>
                    </a:p>
                  </a:txBody>
                  <a:tcPr/>
                </a:tc>
                <a:tc gridSpan="6">
                  <a:txBody>
                    <a:bodyPr/>
                    <a:lstStyle/>
                    <a:p>
                      <a:r>
                        <a:rPr lang="en-IN" b="1" dirty="0" smtClean="0"/>
                        <a:t>ITEM AND PACKAGING MATERIAL</a:t>
                      </a:r>
                      <a:endParaRPr lang="en-IN" b="1"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r>
              <a:tr h="956764">
                <a:tc vMerge="1">
                  <a:txBody>
                    <a:bodyPr/>
                    <a:lstStyle/>
                    <a:p>
                      <a:endParaRPr lang="en-IN" sz="1400" dirty="0"/>
                    </a:p>
                  </a:txBody>
                  <a:tcPr/>
                </a:tc>
                <a:tc>
                  <a:txBody>
                    <a:bodyPr/>
                    <a:lstStyle/>
                    <a:p>
                      <a:r>
                        <a:rPr lang="en-IN" sz="1600" b="1" dirty="0" smtClean="0"/>
                        <a:t>Clothing</a:t>
                      </a:r>
                      <a:endParaRPr lang="en-IN" sz="1600" b="1" dirty="0"/>
                    </a:p>
                  </a:txBody>
                  <a:tcPr/>
                </a:tc>
                <a:tc>
                  <a:txBody>
                    <a:bodyPr/>
                    <a:lstStyle/>
                    <a:p>
                      <a:r>
                        <a:rPr lang="en-IN" sz="1600" b="1" dirty="0" smtClean="0"/>
                        <a:t>Gadgets</a:t>
                      </a:r>
                      <a:endParaRPr lang="en-IN" sz="1600" b="1" dirty="0"/>
                    </a:p>
                  </a:txBody>
                  <a:tcPr/>
                </a:tc>
                <a:tc>
                  <a:txBody>
                    <a:bodyPr/>
                    <a:lstStyle/>
                    <a:p>
                      <a:r>
                        <a:rPr lang="en-IN" sz="1600" b="1" dirty="0" smtClean="0"/>
                        <a:t>Vegetables/fruits/ Perishable items</a:t>
                      </a:r>
                      <a:endParaRPr lang="en-IN" sz="1600" b="1" dirty="0"/>
                    </a:p>
                  </a:txBody>
                  <a:tcPr/>
                </a:tc>
                <a:tc>
                  <a:txBody>
                    <a:bodyPr/>
                    <a:lstStyle/>
                    <a:p>
                      <a:r>
                        <a:rPr lang="en-IN" sz="1600" b="1" dirty="0" smtClean="0"/>
                        <a:t>Egg</a:t>
                      </a:r>
                      <a:endParaRPr lang="en-IN" sz="1600" b="1" dirty="0"/>
                    </a:p>
                  </a:txBody>
                  <a:tcPr/>
                </a:tc>
                <a:tc>
                  <a:txBody>
                    <a:bodyPr/>
                    <a:lstStyle/>
                    <a:p>
                      <a:r>
                        <a:rPr lang="en-IN" sz="1600" b="1" dirty="0" smtClean="0"/>
                        <a:t>Non perishable groceries (pulses,</a:t>
                      </a:r>
                      <a:r>
                        <a:rPr lang="en-IN" sz="1600" b="1" baseline="0" dirty="0" smtClean="0"/>
                        <a:t> grains)</a:t>
                      </a:r>
                      <a:endParaRPr lang="en-IN" sz="1600" b="1" dirty="0"/>
                    </a:p>
                  </a:txBody>
                  <a:tcPr/>
                </a:tc>
                <a:tc>
                  <a:txBody>
                    <a:bodyPr/>
                    <a:lstStyle/>
                    <a:p>
                      <a:r>
                        <a:rPr lang="en-IN" sz="1600" b="1" dirty="0" smtClean="0"/>
                        <a:t>Food items from restaurants</a:t>
                      </a:r>
                      <a:endParaRPr lang="en-IN" sz="1600" b="1" dirty="0"/>
                    </a:p>
                  </a:txBody>
                  <a:tcPr/>
                </a:tc>
              </a:tr>
              <a:tr h="446356">
                <a:tc>
                  <a:txBody>
                    <a:bodyPr/>
                    <a:lstStyle/>
                    <a:p>
                      <a:r>
                        <a:rPr lang="en-IN" sz="1400" b="1" dirty="0" smtClean="0"/>
                        <a:t>AMAZON</a:t>
                      </a:r>
                      <a:endParaRPr lang="en-IN" sz="1400" b="1" dirty="0"/>
                    </a:p>
                  </a:txBody>
                  <a:tcPr/>
                </a:tc>
                <a:tc>
                  <a:txBody>
                    <a:bodyPr/>
                    <a:lstStyle/>
                    <a:p>
                      <a:r>
                        <a:rPr lang="en-IN" sz="1400" b="1" dirty="0" smtClean="0">
                          <a:solidFill>
                            <a:srgbClr val="FF0000"/>
                          </a:solidFill>
                        </a:rPr>
                        <a:t>SOFT PLASTIC, SELF ADHESIVE POLYTHENE BAGS</a:t>
                      </a:r>
                      <a:endParaRPr lang="en-IN" sz="1400" b="1" dirty="0">
                        <a:solidFill>
                          <a:srgbClr val="FF0000"/>
                        </a:solidFill>
                      </a:endParaRPr>
                    </a:p>
                  </a:txBody>
                  <a:tcPr/>
                </a:tc>
                <a:tc>
                  <a:txBody>
                    <a:bodyPr/>
                    <a:lstStyle/>
                    <a:p>
                      <a:r>
                        <a:rPr lang="en-IN" sz="1400" b="1" dirty="0" smtClean="0">
                          <a:solidFill>
                            <a:srgbClr val="008000"/>
                          </a:solidFill>
                        </a:rPr>
                        <a:t>CARDBOARD</a:t>
                      </a:r>
                      <a:r>
                        <a:rPr lang="en-IN" sz="1400" b="1" dirty="0" smtClean="0">
                          <a:solidFill>
                            <a:srgbClr val="FF0000"/>
                          </a:solidFill>
                        </a:rPr>
                        <a:t>, PLASTIC</a:t>
                      </a:r>
                      <a:endParaRPr lang="en-IN" sz="1400" b="1" dirty="0">
                        <a:solidFill>
                          <a:srgbClr val="FF0000"/>
                        </a:solidFill>
                      </a:endParaRPr>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solidFill>
                            <a:srgbClr val="FF0000"/>
                          </a:solidFill>
                        </a:rPr>
                        <a:t>PLASTIC</a:t>
                      </a:r>
                      <a:endParaRPr lang="en-IN" sz="1400" b="1" dirty="0">
                        <a:solidFill>
                          <a:srgbClr val="FF0000"/>
                        </a:solidFill>
                      </a:endParaRPr>
                    </a:p>
                  </a:txBody>
                  <a:tcPr/>
                </a:tc>
                <a:tc>
                  <a:txBody>
                    <a:bodyPr/>
                    <a:lstStyle/>
                    <a:p>
                      <a:r>
                        <a:rPr lang="en-IN" sz="1400" b="1" dirty="0" smtClean="0"/>
                        <a:t>-</a:t>
                      </a:r>
                      <a:endParaRPr lang="en-IN" sz="1400" b="1" dirty="0"/>
                    </a:p>
                  </a:txBody>
                  <a:tcPr/>
                </a:tc>
              </a:tr>
              <a:tr h="446356">
                <a:tc>
                  <a:txBody>
                    <a:bodyPr/>
                    <a:lstStyle/>
                    <a:p>
                      <a:r>
                        <a:rPr lang="en-IN" sz="1400" b="1" dirty="0" smtClean="0"/>
                        <a:t>BIG</a:t>
                      </a:r>
                      <a:r>
                        <a:rPr lang="en-IN" sz="1400" b="1" baseline="0" dirty="0" smtClean="0"/>
                        <a:t> BASKET</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solidFill>
                            <a:srgbClr val="FF0000"/>
                          </a:solidFill>
                        </a:rPr>
                        <a:t>PLASTIC, </a:t>
                      </a:r>
                      <a:r>
                        <a:rPr lang="en-IN" sz="1400" b="1" dirty="0" smtClean="0">
                          <a:solidFill>
                            <a:srgbClr val="00B050"/>
                          </a:solidFill>
                        </a:rPr>
                        <a:t>PAPER, </a:t>
                      </a:r>
                      <a:endParaRPr lang="en-IN" sz="1400" b="1" dirty="0">
                        <a:solidFill>
                          <a:srgbClr val="00B050"/>
                        </a:solidFill>
                      </a:endParaRPr>
                    </a:p>
                  </a:txBody>
                  <a:tcPr/>
                </a:tc>
                <a:tc>
                  <a:txBody>
                    <a:bodyPr/>
                    <a:lstStyle/>
                    <a:p>
                      <a:r>
                        <a:rPr lang="en-IN" sz="1400" b="1" dirty="0" smtClean="0">
                          <a:solidFill>
                            <a:srgbClr val="00B050"/>
                          </a:solidFill>
                        </a:rPr>
                        <a:t>PAPER/ </a:t>
                      </a:r>
                      <a:r>
                        <a:rPr lang="en-IN" sz="1400" b="1" dirty="0" smtClean="0">
                          <a:solidFill>
                            <a:srgbClr val="FF0000"/>
                          </a:solidFill>
                        </a:rPr>
                        <a:t>PLASTIC</a:t>
                      </a:r>
                      <a:endParaRPr lang="en-IN" sz="1400" b="1" dirty="0">
                        <a:solidFill>
                          <a:srgbClr val="FF0000"/>
                        </a:solidFill>
                      </a:endParaRPr>
                    </a:p>
                  </a:txBody>
                  <a:tcPr/>
                </a:tc>
                <a:tc>
                  <a:txBody>
                    <a:bodyPr/>
                    <a:lstStyle/>
                    <a:p>
                      <a:r>
                        <a:rPr lang="en-IN" sz="1400" b="1" dirty="0" smtClean="0">
                          <a:solidFill>
                            <a:srgbClr val="FF0000"/>
                          </a:solidFill>
                        </a:rPr>
                        <a:t>PLASTIC</a:t>
                      </a:r>
                      <a:endParaRPr lang="en-IN" sz="1400" b="1" dirty="0">
                        <a:solidFill>
                          <a:srgbClr val="FF0000"/>
                        </a:solidFill>
                      </a:endParaRPr>
                    </a:p>
                  </a:txBody>
                  <a:tcPr/>
                </a:tc>
                <a:tc>
                  <a:txBody>
                    <a:bodyPr/>
                    <a:lstStyle/>
                    <a:p>
                      <a:r>
                        <a:rPr lang="en-IN" sz="1400" b="1" dirty="0" smtClean="0"/>
                        <a:t>-</a:t>
                      </a:r>
                      <a:endParaRPr lang="en-IN" sz="1400" b="1" dirty="0"/>
                    </a:p>
                  </a:txBody>
                  <a:tcPr/>
                </a:tc>
              </a:tr>
              <a:tr h="437246">
                <a:tc>
                  <a:txBody>
                    <a:bodyPr/>
                    <a:lstStyle/>
                    <a:p>
                      <a:r>
                        <a:rPr lang="en-IN" sz="1400" b="1" dirty="0" smtClean="0"/>
                        <a:t>DUNZO</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solidFill>
                            <a:srgbClr val="FF0000"/>
                          </a:solidFill>
                        </a:rPr>
                        <a:t>PLASTIC</a:t>
                      </a:r>
                      <a:r>
                        <a:rPr lang="en-IN" sz="1400" b="1" dirty="0" smtClean="0"/>
                        <a:t>,</a:t>
                      </a:r>
                      <a:r>
                        <a:rPr lang="en-IN" sz="1400" b="1" dirty="0" smtClean="0">
                          <a:solidFill>
                            <a:srgbClr val="00B050"/>
                          </a:solidFill>
                        </a:rPr>
                        <a:t> PAPER</a:t>
                      </a:r>
                      <a:endParaRPr lang="en-IN" sz="1400" b="1" dirty="0">
                        <a:solidFill>
                          <a:srgbClr val="00B050"/>
                        </a:solidFill>
                      </a:endParaRPr>
                    </a:p>
                  </a:txBody>
                  <a:tcPr/>
                </a:tc>
                <a:tc>
                  <a:txBody>
                    <a:bodyPr/>
                    <a:lstStyle/>
                    <a:p>
                      <a:r>
                        <a:rPr lang="en-IN" sz="1400" b="1" dirty="0" smtClean="0">
                          <a:solidFill>
                            <a:srgbClr val="00B050"/>
                          </a:solidFill>
                        </a:rPr>
                        <a:t>PAPER/ </a:t>
                      </a:r>
                      <a:r>
                        <a:rPr lang="en-IN" sz="1400" b="1" dirty="0" smtClean="0">
                          <a:solidFill>
                            <a:srgbClr val="FF0000"/>
                          </a:solidFill>
                        </a:rPr>
                        <a:t>PLASTIC</a:t>
                      </a:r>
                      <a:endParaRPr lang="en-IN" sz="1400" b="1" dirty="0">
                        <a:solidFill>
                          <a:srgbClr val="FF0000"/>
                        </a:solidFill>
                      </a:endParaRPr>
                    </a:p>
                  </a:txBody>
                  <a:tcPr/>
                </a:tc>
                <a:tc>
                  <a:txBody>
                    <a:bodyPr/>
                    <a:lstStyle/>
                    <a:p>
                      <a:r>
                        <a:rPr lang="en-IN" sz="1400" b="1" dirty="0" smtClean="0">
                          <a:solidFill>
                            <a:srgbClr val="FF0000"/>
                          </a:solidFill>
                        </a:rPr>
                        <a:t>PLASTIC</a:t>
                      </a:r>
                      <a:endParaRPr lang="en-IN" sz="1400" b="1" dirty="0">
                        <a:solidFill>
                          <a:srgbClr val="FF0000"/>
                        </a:solidFill>
                      </a:endParaRPr>
                    </a:p>
                  </a:txBody>
                  <a:tcPr/>
                </a:tc>
                <a:tc>
                  <a:txBody>
                    <a:bodyPr/>
                    <a:lstStyle/>
                    <a:p>
                      <a:r>
                        <a:rPr lang="en-IN" sz="1400" b="1" dirty="0" smtClean="0"/>
                        <a:t>-</a:t>
                      </a:r>
                      <a:endParaRPr lang="en-IN" sz="1400" b="1" dirty="0"/>
                    </a:p>
                  </a:txBody>
                  <a:tcPr/>
                </a:tc>
              </a:tr>
              <a:tr h="719635">
                <a:tc>
                  <a:txBody>
                    <a:bodyPr/>
                    <a:lstStyle/>
                    <a:p>
                      <a:r>
                        <a:rPr lang="en-IN" sz="1400" b="1" dirty="0" smtClean="0"/>
                        <a:t>FLIPKART</a:t>
                      </a:r>
                      <a:endParaRPr lang="en-IN" sz="1400" b="1" dirty="0"/>
                    </a:p>
                  </a:txBody>
                  <a:tcPr/>
                </a:tc>
                <a:tc>
                  <a:txBody>
                    <a:bodyPr/>
                    <a:lstStyle/>
                    <a:p>
                      <a:r>
                        <a:rPr lang="en-IN" sz="1400" b="1" dirty="0" smtClean="0">
                          <a:solidFill>
                            <a:srgbClr val="FF0000"/>
                          </a:solidFill>
                        </a:rPr>
                        <a:t>SOFT PLASTIC, SELF ADHESIVE POLYTHENE BAGS</a:t>
                      </a:r>
                      <a:endParaRPr lang="en-IN" sz="1400" b="1" dirty="0">
                        <a:solidFill>
                          <a:srgbClr val="FF0000"/>
                        </a:solidFill>
                      </a:endParaRPr>
                    </a:p>
                  </a:txBody>
                  <a:tcPr/>
                </a:tc>
                <a:tc>
                  <a:txBody>
                    <a:bodyPr/>
                    <a:lstStyle/>
                    <a:p>
                      <a:r>
                        <a:rPr lang="en-IN" sz="1400" b="1" dirty="0" smtClean="0">
                          <a:solidFill>
                            <a:srgbClr val="008000"/>
                          </a:solidFill>
                        </a:rPr>
                        <a:t>CARDBOARD</a:t>
                      </a:r>
                      <a:r>
                        <a:rPr lang="en-IN" sz="1400" b="1" dirty="0" smtClean="0">
                          <a:solidFill>
                            <a:srgbClr val="FF0000"/>
                          </a:solidFill>
                        </a:rPr>
                        <a:t>, PLASTIC</a:t>
                      </a:r>
                      <a:endParaRPr lang="en-IN" sz="1400" b="1" dirty="0">
                        <a:solidFill>
                          <a:srgbClr val="FF0000"/>
                        </a:solidFill>
                      </a:endParaRPr>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r>
            </a:tbl>
          </a:graphicData>
        </a:graphic>
      </p:graphicFrame>
    </p:spTree>
    <p:extLst>
      <p:ext uri="{BB962C8B-B14F-4D97-AF65-F5344CB8AC3E}">
        <p14:creationId xmlns:p14="http://schemas.microsoft.com/office/powerpoint/2010/main" val="588567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99698864"/>
              </p:ext>
            </p:extLst>
          </p:nvPr>
        </p:nvGraphicFramePr>
        <p:xfrm>
          <a:off x="152400" y="609600"/>
          <a:ext cx="8762999" cy="5585561"/>
        </p:xfrm>
        <a:graphic>
          <a:graphicData uri="http://schemas.openxmlformats.org/drawingml/2006/table">
            <a:tbl>
              <a:tblPr firstRow="1" bandRow="1">
                <a:tableStyleId>{5C22544A-7EE6-4342-B048-85BDC9FD1C3A}</a:tableStyleId>
              </a:tblPr>
              <a:tblGrid>
                <a:gridCol w="1251857"/>
                <a:gridCol w="1034143"/>
                <a:gridCol w="1143000"/>
                <a:gridCol w="1371600"/>
                <a:gridCol w="1143000"/>
                <a:gridCol w="1567542"/>
                <a:gridCol w="1251857"/>
              </a:tblGrid>
              <a:tr h="373481">
                <a:tc rowSpan="2">
                  <a:txBody>
                    <a:bodyPr/>
                    <a:lstStyle/>
                    <a:p>
                      <a:r>
                        <a:rPr lang="en-IN" b="1" dirty="0" smtClean="0"/>
                        <a:t>COMPANY</a:t>
                      </a:r>
                      <a:endParaRPr lang="en-IN" b="1" dirty="0"/>
                    </a:p>
                  </a:txBody>
                  <a:tcPr/>
                </a:tc>
                <a:tc gridSpan="6">
                  <a:txBody>
                    <a:bodyPr/>
                    <a:lstStyle/>
                    <a:p>
                      <a:r>
                        <a:rPr lang="en-IN" b="1" dirty="0" smtClean="0"/>
                        <a:t>ITEM AND PACKAGING MATERIAL</a:t>
                      </a:r>
                      <a:endParaRPr lang="en-IN" b="1"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r>
              <a:tr h="373481">
                <a:tc vMerge="1">
                  <a:txBody>
                    <a:bodyPr/>
                    <a:lstStyle/>
                    <a:p>
                      <a:endParaRPr lang="en-IN" sz="1400" dirty="0"/>
                    </a:p>
                  </a:txBody>
                  <a:tcPr/>
                </a:tc>
                <a:tc>
                  <a:txBody>
                    <a:bodyPr/>
                    <a:lstStyle/>
                    <a:p>
                      <a:r>
                        <a:rPr lang="en-IN" sz="1600" b="1" dirty="0" smtClean="0"/>
                        <a:t>Clothing/COSMETICS</a:t>
                      </a:r>
                      <a:endParaRPr lang="en-IN" sz="1600" b="1" dirty="0"/>
                    </a:p>
                  </a:txBody>
                  <a:tcPr/>
                </a:tc>
                <a:tc>
                  <a:txBody>
                    <a:bodyPr/>
                    <a:lstStyle/>
                    <a:p>
                      <a:r>
                        <a:rPr lang="en-IN" sz="1600" b="1" dirty="0" smtClean="0"/>
                        <a:t>Gadgets</a:t>
                      </a:r>
                      <a:endParaRPr lang="en-IN" sz="1600" b="1" dirty="0"/>
                    </a:p>
                  </a:txBody>
                  <a:tcPr/>
                </a:tc>
                <a:tc>
                  <a:txBody>
                    <a:bodyPr/>
                    <a:lstStyle/>
                    <a:p>
                      <a:r>
                        <a:rPr lang="en-IN" sz="1600" b="1" dirty="0" smtClean="0"/>
                        <a:t>Vegetables/fruits/ Perishable items</a:t>
                      </a:r>
                      <a:endParaRPr lang="en-IN" sz="1600" b="1" dirty="0"/>
                    </a:p>
                  </a:txBody>
                  <a:tcPr/>
                </a:tc>
                <a:tc>
                  <a:txBody>
                    <a:bodyPr/>
                    <a:lstStyle/>
                    <a:p>
                      <a:r>
                        <a:rPr lang="en-IN" sz="1600" b="1" dirty="0" smtClean="0"/>
                        <a:t>Egg</a:t>
                      </a:r>
                      <a:endParaRPr lang="en-IN" sz="1600" b="1" dirty="0"/>
                    </a:p>
                  </a:txBody>
                  <a:tcPr/>
                </a:tc>
                <a:tc>
                  <a:txBody>
                    <a:bodyPr/>
                    <a:lstStyle/>
                    <a:p>
                      <a:r>
                        <a:rPr lang="en-IN" sz="1600" b="1" dirty="0" smtClean="0"/>
                        <a:t>Non perishable groceries (pulses,</a:t>
                      </a:r>
                      <a:r>
                        <a:rPr lang="en-IN" sz="1600" b="1" baseline="0" dirty="0" smtClean="0"/>
                        <a:t> grains)</a:t>
                      </a:r>
                      <a:endParaRPr lang="en-IN" sz="1600" b="1" dirty="0"/>
                    </a:p>
                  </a:txBody>
                  <a:tcPr/>
                </a:tc>
                <a:tc>
                  <a:txBody>
                    <a:bodyPr/>
                    <a:lstStyle/>
                    <a:p>
                      <a:r>
                        <a:rPr lang="en-IN" sz="1600" b="1" dirty="0" smtClean="0"/>
                        <a:t>Food items from restaurants</a:t>
                      </a:r>
                      <a:endParaRPr lang="en-IN" sz="1600" b="1" dirty="0"/>
                    </a:p>
                  </a:txBody>
                  <a:tcPr/>
                </a:tc>
              </a:tr>
              <a:tr h="373481">
                <a:tc>
                  <a:txBody>
                    <a:bodyPr/>
                    <a:lstStyle/>
                    <a:p>
                      <a:r>
                        <a:rPr lang="en-IN" sz="1400" b="1" dirty="0" smtClean="0"/>
                        <a:t>SWIGGI</a:t>
                      </a:r>
                      <a:endParaRPr lang="en-IN" sz="1400" b="1" dirty="0"/>
                    </a:p>
                  </a:txBody>
                  <a:tcPr/>
                </a:tc>
                <a:tc>
                  <a:txBody>
                    <a:bodyPr/>
                    <a:lstStyle/>
                    <a:p>
                      <a:r>
                        <a:rPr lang="en-IN" sz="1400" b="1" dirty="0" smtClean="0"/>
                        <a:t>-</a:t>
                      </a:r>
                      <a:endParaRPr lang="en-IN" sz="1400" b="1" dirty="0"/>
                    </a:p>
                  </a:txBody>
                  <a:tcPr/>
                </a:tc>
                <a:tc>
                  <a:txBody>
                    <a:bodyPr/>
                    <a:lstStyle/>
                    <a:p>
                      <a:r>
                        <a:rPr lang="en-IN" sz="1400" b="1" dirty="0" smtClean="0"/>
                        <a:t>-</a:t>
                      </a:r>
                      <a:endParaRPr lang="en-IN" sz="1400"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sz="1400" b="1" dirty="0" smtClean="0">
                          <a:solidFill>
                            <a:srgbClr val="FF0000"/>
                          </a:solidFill>
                        </a:rPr>
                        <a:t>PLASTIC, </a:t>
                      </a:r>
                      <a:r>
                        <a:rPr lang="en-IN" sz="1400" b="1" dirty="0" smtClean="0">
                          <a:solidFill>
                            <a:srgbClr val="00B050"/>
                          </a:solidFill>
                        </a:rPr>
                        <a:t>ALUMINIUM FOIL, PAPER</a:t>
                      </a:r>
                      <a:endParaRPr lang="en-IN" sz="1400" b="1" dirty="0">
                        <a:solidFill>
                          <a:srgbClr val="00B050"/>
                        </a:solidFill>
                      </a:endParaRPr>
                    </a:p>
                  </a:txBody>
                  <a:tcPr/>
                </a:tc>
              </a:tr>
              <a:tr h="504046">
                <a:tc>
                  <a:txBody>
                    <a:bodyPr/>
                    <a:lstStyle/>
                    <a:p>
                      <a:r>
                        <a:rPr lang="en-IN" sz="1400" b="1" dirty="0" smtClean="0"/>
                        <a:t>MESHO</a:t>
                      </a:r>
                      <a:endParaRPr lang="en-IN" sz="1400" b="1" dirty="0"/>
                    </a:p>
                  </a:txBody>
                  <a:tcPr/>
                </a:tc>
                <a:tc>
                  <a:txBody>
                    <a:bodyPr/>
                    <a:lstStyle/>
                    <a:p>
                      <a:r>
                        <a:rPr lang="en-IN" sz="1400" b="1" dirty="0" smtClean="0">
                          <a:solidFill>
                            <a:srgbClr val="FF0000"/>
                          </a:solidFill>
                        </a:rPr>
                        <a:t>SOFT PLASTIC, SELF ADHESIVE POLYTHENE BAGS</a:t>
                      </a:r>
                      <a:endParaRPr lang="en-IN" sz="1400" b="1" dirty="0">
                        <a:solidFill>
                          <a:srgbClr val="FF0000"/>
                        </a:solidFill>
                      </a:endParaRPr>
                    </a:p>
                  </a:txBody>
                  <a:tcPr/>
                </a:tc>
                <a:tc>
                  <a:txBody>
                    <a:bodyPr/>
                    <a:lstStyle/>
                    <a:p>
                      <a:r>
                        <a:rPr lang="en-IN" sz="1400" b="1" dirty="0" smtClean="0">
                          <a:solidFill>
                            <a:srgbClr val="00B050"/>
                          </a:solidFill>
                        </a:rPr>
                        <a:t>CARDBOARD</a:t>
                      </a:r>
                      <a:r>
                        <a:rPr lang="en-IN" sz="1400" b="1" dirty="0" smtClean="0"/>
                        <a:t>, </a:t>
                      </a:r>
                      <a:r>
                        <a:rPr lang="en-IN" sz="1400" b="1" dirty="0" smtClean="0">
                          <a:solidFill>
                            <a:srgbClr val="FF0000"/>
                          </a:solidFill>
                        </a:rPr>
                        <a:t>PLASTIC</a:t>
                      </a:r>
                      <a:endParaRPr lang="en-IN" sz="1400" b="1" dirty="0">
                        <a:solidFill>
                          <a:srgbClr val="FF0000"/>
                        </a:solidFill>
                      </a:endParaRPr>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sz="1400" b="1" dirty="0" smtClean="0"/>
                        <a:t>-</a:t>
                      </a:r>
                      <a:endParaRPr lang="en-IN" sz="1400" b="1" dirty="0"/>
                    </a:p>
                  </a:txBody>
                  <a:tcPr/>
                </a:tc>
              </a:tr>
              <a:tr h="539240">
                <a:tc>
                  <a:txBody>
                    <a:bodyPr/>
                    <a:lstStyle/>
                    <a:p>
                      <a:r>
                        <a:rPr lang="en-IN" sz="1400" b="1" dirty="0" smtClean="0"/>
                        <a:t>NYKAA</a:t>
                      </a:r>
                      <a:endParaRPr lang="en-IN"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smtClean="0">
                          <a:solidFill>
                            <a:srgbClr val="00B050"/>
                          </a:solidFill>
                        </a:rPr>
                        <a:t>CARDBOARD, </a:t>
                      </a:r>
                      <a:r>
                        <a:rPr lang="en-IN" sz="1600" b="1" dirty="0" smtClean="0">
                          <a:solidFill>
                            <a:srgbClr val="FF0000"/>
                          </a:solidFill>
                        </a:rPr>
                        <a:t>PLASTIC</a:t>
                      </a:r>
                    </a:p>
                    <a:p>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sz="1400" b="1" dirty="0" smtClean="0"/>
                        <a:t>-</a:t>
                      </a:r>
                      <a:endParaRPr lang="en-IN" sz="1400" b="1" dirty="0"/>
                    </a:p>
                  </a:txBody>
                  <a:tcPr/>
                </a:tc>
              </a:tr>
              <a:tr h="719635">
                <a:tc>
                  <a:txBody>
                    <a:bodyPr/>
                    <a:lstStyle/>
                    <a:p>
                      <a:r>
                        <a:rPr lang="en-IN" sz="1400" b="1" dirty="0" smtClean="0"/>
                        <a:t>ZOMATO</a:t>
                      </a:r>
                      <a:endParaRPr lang="en-IN" sz="1400"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t>-</a:t>
                      </a:r>
                      <a:endParaRPr lang="en-IN" b="1" dirty="0"/>
                    </a:p>
                  </a:txBody>
                  <a:tcPr/>
                </a:tc>
                <a:tc>
                  <a:txBody>
                    <a:bodyPr/>
                    <a:lstStyle/>
                    <a:p>
                      <a:r>
                        <a:rPr lang="en-IN" b="1" dirty="0" smtClean="0">
                          <a:solidFill>
                            <a:srgbClr val="FF0000"/>
                          </a:solidFill>
                        </a:rPr>
                        <a:t>-</a:t>
                      </a:r>
                      <a:endParaRPr lang="en-IN" b="1"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b="1" dirty="0" smtClean="0">
                          <a:solidFill>
                            <a:srgbClr val="FF0000"/>
                          </a:solidFill>
                        </a:rPr>
                        <a:t>PLASTIC, </a:t>
                      </a:r>
                      <a:r>
                        <a:rPr lang="en-IN" sz="1400" b="1" dirty="0" smtClean="0">
                          <a:solidFill>
                            <a:srgbClr val="00B050"/>
                          </a:solidFill>
                        </a:rPr>
                        <a:t>ALUMINIUM FOIL, PAPER</a:t>
                      </a:r>
                    </a:p>
                    <a:p>
                      <a:endParaRPr lang="en-IN" sz="1400" b="1" dirty="0">
                        <a:solidFill>
                          <a:srgbClr val="FF0000"/>
                        </a:solidFill>
                      </a:endParaRPr>
                    </a:p>
                  </a:txBody>
                  <a:tcPr/>
                </a:tc>
              </a:tr>
            </a:tbl>
          </a:graphicData>
        </a:graphic>
      </p:graphicFrame>
    </p:spTree>
    <p:extLst>
      <p:ext uri="{BB962C8B-B14F-4D97-AF65-F5344CB8AC3E}">
        <p14:creationId xmlns:p14="http://schemas.microsoft.com/office/powerpoint/2010/main" val="225791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36487" y="1936485"/>
            <a:ext cx="1165623" cy="15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124200"/>
            <a:ext cx="2188633" cy="291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699228"/>
            <a:ext cx="3124199" cy="234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333" y="351367"/>
            <a:ext cx="17716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8673" y="1371600"/>
            <a:ext cx="1945451" cy="14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3124200"/>
            <a:ext cx="2381516" cy="317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19299" y="351367"/>
            <a:ext cx="3848101" cy="369332"/>
          </a:xfrm>
          <a:prstGeom prst="rect">
            <a:avLst/>
          </a:prstGeom>
          <a:noFill/>
        </p:spPr>
        <p:txBody>
          <a:bodyPr wrap="square" rtlCol="0">
            <a:spAutoFit/>
          </a:bodyPr>
          <a:lstStyle/>
          <a:p>
            <a:r>
              <a:rPr lang="en-IN" dirty="0" smtClean="0">
                <a:solidFill>
                  <a:srgbClr val="FF0000"/>
                </a:solidFill>
              </a:rPr>
              <a:t>SOME OF THE PACKING MATERIALS</a:t>
            </a:r>
            <a:endParaRPr lang="en-IN" dirty="0">
              <a:solidFill>
                <a:srgbClr val="FF0000"/>
              </a:solidFill>
            </a:endParaRPr>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4106" y="787842"/>
            <a:ext cx="1444294" cy="192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f5508ecb-f037-488a-b30f-bb5625dc5f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068" y="160338"/>
            <a:ext cx="1468636" cy="195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009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TotalTime>
  <Words>1871</Words>
  <Application>Microsoft Office PowerPoint</Application>
  <PresentationFormat>On-screen Show (4:3)</PresentationFormat>
  <Paragraphs>299</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dc:creator>
  <cp:lastModifiedBy>SREE</cp:lastModifiedBy>
  <cp:revision>263</cp:revision>
  <dcterms:created xsi:type="dcterms:W3CDTF">2006-08-16T00:00:00Z</dcterms:created>
  <dcterms:modified xsi:type="dcterms:W3CDTF">2022-12-16T05:18:36Z</dcterms:modified>
</cp:coreProperties>
</file>