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95" r:id="rId3"/>
    <p:sldId id="257" r:id="rId4"/>
    <p:sldId id="258" r:id="rId5"/>
    <p:sldId id="259" r:id="rId6"/>
    <p:sldId id="271" r:id="rId7"/>
    <p:sldId id="296" r:id="rId8"/>
    <p:sldId id="266" r:id="rId9"/>
    <p:sldId id="286" r:id="rId10"/>
    <p:sldId id="287" r:id="rId11"/>
    <p:sldId id="288" r:id="rId12"/>
    <p:sldId id="260" r:id="rId13"/>
    <p:sldId id="261" r:id="rId14"/>
    <p:sldId id="267" r:id="rId15"/>
    <p:sldId id="289" r:id="rId16"/>
    <p:sldId id="272" r:id="rId17"/>
    <p:sldId id="273" r:id="rId18"/>
    <p:sldId id="282" r:id="rId19"/>
    <p:sldId id="28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90" r:id="rId30"/>
    <p:sldId id="284" r:id="rId31"/>
    <p:sldId id="291" r:id="rId32"/>
    <p:sldId id="292" r:id="rId33"/>
    <p:sldId id="262" r:id="rId34"/>
    <p:sldId id="293" r:id="rId35"/>
    <p:sldId id="269" r:id="rId36"/>
    <p:sldId id="270" r:id="rId37"/>
    <p:sldId id="265" r:id="rId38"/>
    <p:sldId id="264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B4E3D"/>
    <a:srgbClr val="F9570F"/>
    <a:srgbClr val="E32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566E1-2832-436C-9187-CD28E8C5A93E}" v="5" dt="2022-11-22T08:50:13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5256" autoAdjust="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A29B9-728D-424A-8A8E-A2518A01DB43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70C9-071F-4738-B212-76867639E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494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70C9-071F-4738-B212-76867639E5C4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83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70C9-071F-4738-B212-76867639E5C4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91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https://kipdf.com/ecological-assessment-of-ullal-lake-bangalore-district-india-a-case-study_5b0e3fd57f8b9a78928b45fc.html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170C9-071F-4738-B212-76867639E5C4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61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1F6F6C-DF9E-419F-97A9-4A803B484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CCE1D4-D628-48FC-ADCB-6EA78DC1D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7495E1-45E8-4412-B7E5-B6A34CA3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45C-5874-41AF-BFEB-46F0A6AEE46A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8192B1-7891-4EE2-B688-D5C3A38E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83FF68-CA87-4761-ACEE-E525E2B9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89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974BC1-3B47-4C30-81ED-70EAFD2D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0A016E1-1C7E-4799-B308-ECF1D1B14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8304EC-00CF-4FCE-9C0C-F140E5E7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2CA9-E9ED-4E30-8EC2-E4710D7387E4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56B9C6-3C47-4969-B586-75DEE638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CB064B-C7B1-47C8-9C27-45F800A8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318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06B3B4B-28C3-48A0-BA63-3D3C9CA5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AE014E-A0A3-41E5-A61D-430B68B0F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FCAEC1-1425-4687-A6C4-59B3197C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712D-6B0A-4480-BC86-D65124B63D66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F273D2-0BC4-4A34-A9A8-62BFFBE9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1A5D30-7F79-4153-8F9F-2E649AB8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372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4D998-C2F1-4FD8-99E4-7CBF603FC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BE508B-B547-4FFD-979F-969FF56DB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7CBD3-5A45-4D06-A72A-C195932E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A72-DFB0-4AA3-BF23-BCF0B82C02E8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E5A155-ACC9-4B61-A027-A3F53B1B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4CAA94-ED9F-4FB0-9177-CB3043FE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81050-C851-45E8-AE4D-ADE2E95E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EF8ACD-E466-484A-A8B3-A444AD6B8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9CDF25-5D96-4CCD-9592-D97248DD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DA27-27C3-4896-AF2D-172C98488F3C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74E380-426B-4203-962D-1DE9FBD6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BDE9B1-412E-4AD2-BA1B-D3C5C7FD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39BAF-95FD-4B1A-A899-FEA878B1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2FD85B-FC7F-4101-91EA-64DEE2990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2DF670-ED1E-4293-8371-64D09A81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C0B7-985C-45AA-808B-047FA043F5B9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3CB80F-2664-4401-9426-36FE2760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457E48-3F62-4222-AFC6-B4A8750C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1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885C82-1A18-468F-8756-389E9B4A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7333C9-FDC3-42CD-91C5-6F3C4F267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4533E5-9FFB-485B-AD8F-A948AA32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E5E18E-B864-4403-A3D5-3E8B79C0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05E5-4CF7-4564-A627-8596B8D7DCED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7A4B20-55D7-4F0F-9C4A-D375DB48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FD63DB-048E-47AE-9169-5B267288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6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6DE3D-8989-4FFF-8F3F-86611E47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80C6C8-8430-43BD-B684-3265F687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3B68B0-E1A2-4509-AFEA-3B93D34D9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DBCFD97-7657-4260-AFA8-8DF6B20C5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FF845B4-C141-40DC-BBAB-54E9E97A8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EAF0E69-54EC-45A0-A714-FD6F4991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6E0-DBAC-4AA0-979E-8D5763EB4EE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CEEDD71-B390-4134-BD88-25A523CE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5E9E3ED-DABD-4951-9BAD-0B7E35DE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7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7AE38-A3C2-40EE-AAA4-D34B581C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B4D070-C81F-42A8-942C-44CBF118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2C7-61E4-4401-A2FA-5CA23CAAC43A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A7C7DE-9688-463F-BA53-489C6CC3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C0FAC69-DD4D-416B-92DA-B5DB0AEC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70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29613B-5C35-4939-924C-E91906CD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011B-9725-43B6-9B51-8746F6FB22E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F2E4E8-7B8D-4213-A85C-5A245035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56699F-5CE8-4E6D-A4F4-806B12A7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3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1577C-858D-4A5E-9193-8A7A2CD0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814EC-3255-48D2-99B8-3A4A9FF6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E49087-3082-49EA-BB39-F4AF42B12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1DED5A-1209-4B10-95C6-6D7C1680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7DC-59AB-4319-A97D-E84F0E99319B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63C079-E322-40BF-A24F-9A68E072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690E1D-1470-4319-B811-7C48D560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8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F813C3-99D1-4C7A-906A-3451A063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24B59A-1DAC-4892-B861-2891EA74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13FE1A-8135-49DD-B90B-01C1A3AD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45CB-C029-4F10-8298-786C7A98A667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DCC6B0-5CEA-4C43-A1F0-07203175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F1FB74-2380-4CCE-A38F-9DA975DF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594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7E26A6-A19C-4106-B045-AD748994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D20EE5-A7F0-456B-A4C6-34C1527FD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11DB8C-FD74-4AE8-A115-46F9E43AC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4010AE-21F4-4D50-9563-79AFA633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C8A7-E731-4CB6-A028-9C6D13F1378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71F770-0F1D-4062-862C-C982B499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3059D3-04AE-4561-9A0E-7818D9A1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1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DD0C2-D076-4FFB-BC89-92892662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82927F-2C82-4B6D-A231-D7B127DC1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D1BE87-1DB3-43BF-98EB-549D1B05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F2AC-3248-41AE-9CA9-E55E74F4F7DE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424E3E-7CAA-4BB7-8203-E21FBE41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4CD600-78C4-413A-9B70-E8CCF98A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2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2DF5F1B-07BE-4F49-A54A-466BC61EB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80E28C-658C-47F1-AFE1-54C974339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958DF5-27E1-4AB6-822C-6A99F0EE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8CCC-90A5-4638-8278-01114E317118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46E1BC-0010-4F0E-8C01-4D50C3D9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0CB70-E45B-4363-AD33-0185A29A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72BA9-69B2-4C16-BA12-EACCA5DC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5C57B5-B7A8-4438-95BD-4DCA4B24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BB0EA2-9717-494A-9401-BAE36004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0AA2-F640-4296-BF19-DC7E1BD73CBE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A18AD5-E916-4E80-8CDB-482029FD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744A5F-FBD9-4427-ACB6-93857CE7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563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9833-A3CD-470B-A007-8E7315CE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F29A47-FE0B-42D4-BCD8-D71D05680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756A8B-5C92-452D-A149-D0389A6FE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551BF5-0916-488A-99FF-1CB5370E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E1AD-918F-4341-8CF9-A16ED7BBF27B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7CA904-4019-4D12-BBC4-A27019C1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E5863C-17D5-4A37-94B0-7B77055B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74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37FE9-C852-4423-B48A-6CDB162A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982B04-70A8-497C-B817-0EDE7F77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700929-56CA-427C-A039-BC1811535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0037131-38E9-4044-A718-5C77C56FB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27630C-C835-4C10-AA36-85CF026E9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C7F896-DC31-46F6-90B6-5E8E88AF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3D2-E277-4360-AA5E-602A436CFFED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66B535A-90A2-48CC-91C5-9A8ECB18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7A2F7D-5142-49AB-AE20-D513965E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47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2DA03B-611C-4616-AECA-46EC5261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413DDCB-3600-4244-AC8A-69C77117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42A6-084E-4E4A-A1C1-13C4D71A4306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1D3767-B4CF-4B3E-9516-73F78154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5BDFF1-89F7-4751-AE0E-B116D862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724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1762493-DFCB-44BF-9D33-DAF708B8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54A5-6ACC-4564-B32B-7EF7CB0070F3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A7E663-2084-4E79-8A65-7ABC5506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B71BAB-EB87-4DBD-8366-CFDF927E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352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07BC6-466D-4EA5-8FB7-F81E36AA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2B60F3-EB6F-4307-99A1-ED66FF6DD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408EE4-11E5-4CDE-8495-630D5D067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6D8080-9475-4B10-8BD6-AE8301E1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8BFA-F3B1-4984-AA16-CBDE599B8099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38FE11-8BC3-4F5E-849A-88916F57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F4C150-E423-4743-A2F8-4396745C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920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B7B972-1A25-47A8-A53B-B03AA863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AAAEF-02F7-44C3-976F-D86A9D7D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70E930-57BE-4244-9568-F875FD18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911669-1869-4257-80DA-F734DF9A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66E-ED4F-413F-95EE-54990CC2AE56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1D4934-5600-424D-9A93-DBD0E10C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5B18BE-29FA-4BC9-B556-811075EA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586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865C9E-2092-47AD-B500-CAB367BD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6A47BA-65A3-48B6-9C9D-5AADB262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1462D-CD4A-4072-B3FA-5BB229189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CE9A-DFCF-47A1-A9CF-3335E7409905}" type="datetime1">
              <a:rPr lang="en-US" smtClean="0"/>
              <a:t>12/16/2022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C2BC-243F-484F-905D-A875EBD9C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Lake 2022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37A516-1BF0-4BBF-9A43-FE1C5778C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F6C4-9F4A-439F-9A7A-EEDE5BF512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661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91584D-7101-4D69-B0A2-A76AB941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E4B459-9ABD-44B1-8164-950ADC234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D82882-4526-4731-81B0-DCF0E44C6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A4F0-07EE-4B8E-A8A8-A6F18ACE7C34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DD15D3-5987-4340-9D4F-7C2E8E8D6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F88E6-13EE-4261-94F0-0B9DA8AB2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D6E8-2CD9-4B0D-B874-5D1B8A7B5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7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science.com/microscopic-organisms%20-pond-water/" TargetMode="External"/><Relationship Id="rId7" Type="http://schemas.openxmlformats.org/officeDocument/2006/relationships/hyperlink" Target="https://kipdf.com/ecological-assessment-of-ullal-lake-bangalore-district-india-a-case-study_5b0e3fd57f8b9a78928b45fc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researchgate.net/publication/340463834_Seasonal_Variation_of_Phytoplankton_Diversity_in_Anchepalya_Lake_Bengaluru_Urban_India_Corresponding_Author" TargetMode="External"/><Relationship Id="rId5" Type="http://schemas.openxmlformats.org/officeDocument/2006/relationships/hyperlink" Target="https://www.academia.edu/20273135/Seasonal_Variation_of_Phytoplankton_Diversity_in_Anchepalya_Lake_Bengaluru_Urban_India" TargetMode="External"/><Relationship Id="rId4" Type="http://schemas.openxmlformats.org/officeDocument/2006/relationships/hyperlink" Target="https://www.semanticscholar.org/paper/Ecological-Assessment-of-Ullal-Lake,-Bangalore-A-Arafath-Hanjagi/d0a47753d4cec4d42d3fb694f67b238a9862fc8a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355" y="103631"/>
            <a:ext cx="10791825" cy="1824859"/>
          </a:xfrm>
          <a:prstGeom prst="rect">
            <a:avLst/>
          </a:prstGeom>
          <a:ln w="12192">
            <a:noFill/>
          </a:ln>
        </p:spPr>
        <p:txBody>
          <a:bodyPr vert="horz" wrap="square" lIns="0" tIns="344170" rIns="0" bIns="0" rtlCol="0">
            <a:spAutoFit/>
          </a:bodyPr>
          <a:lstStyle/>
          <a:p>
            <a:pPr algn="ctr">
              <a:spcBef>
                <a:spcPts val="2710"/>
              </a:spcBef>
            </a:pPr>
            <a:r>
              <a:rPr sz="3200" spc="-15" dirty="0"/>
              <a:t>Title</a:t>
            </a:r>
            <a:r>
              <a:rPr sz="3200" spc="-5" dirty="0"/>
              <a:t> </a:t>
            </a:r>
            <a:r>
              <a:rPr sz="3200" dirty="0" smtClean="0"/>
              <a:t>:</a:t>
            </a:r>
            <a:r>
              <a:rPr lang="en-US" sz="3200" u="sng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LIMNOLOGY AND AQUATIC ECOLOGY </a:t>
            </a:r>
            <a:br>
              <a:rPr lang="en-US" sz="3200" u="sng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study of lakes</a:t>
            </a:r>
            <a:br>
              <a:rPr lang="en-IN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657600" y="1508208"/>
            <a:ext cx="8350504" cy="1233671"/>
          </a:xfrm>
          <a:prstGeom prst="rect">
            <a:avLst/>
          </a:prstGeom>
          <a:ln w="12192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Moksha.P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11 ‘C’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Spoorthi.C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11 ‘C’</a:t>
            </a:r>
          </a:p>
          <a:p>
            <a:pPr algn="ctr">
              <a:lnSpc>
                <a:spcPts val="2895"/>
              </a:lnSpc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242" y="6427114"/>
            <a:ext cx="67951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LAKE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2022: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Conservation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wetlands: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ecosystem-based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adaptation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climate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change,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December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28-30,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5667" y="3150587"/>
            <a:ext cx="6395606" cy="26825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1168" y="3038855"/>
            <a:ext cx="4800600" cy="284988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R="776605" algn="ctr">
              <a:lnSpc>
                <a:spcPct val="100000"/>
              </a:lnSpc>
              <a:spcBef>
                <a:spcPts val="1595"/>
              </a:spcBef>
            </a:pPr>
            <a:r>
              <a:rPr sz="2400" b="1" spc="-5" dirty="0">
                <a:latin typeface="Times New Roman"/>
                <a:cs typeface="Times New Roman"/>
              </a:rPr>
              <a:t>Put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here</a:t>
            </a:r>
            <a:endParaRPr sz="2400" dirty="0">
              <a:latin typeface="Times New Roman"/>
              <a:cs typeface="Times New Roman"/>
            </a:endParaRPr>
          </a:p>
          <a:p>
            <a:pPr marR="776605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School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Logo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6427114"/>
            <a:ext cx="688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12/1/2022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2042" t="23019" r="13805" b="54269"/>
          <a:stretch/>
        </p:blipFill>
        <p:spPr>
          <a:xfrm>
            <a:off x="201168" y="3057099"/>
            <a:ext cx="4800600" cy="2831636"/>
          </a:xfrm>
          <a:prstGeom prst="rect">
            <a:avLst/>
          </a:prstGeom>
        </p:spPr>
      </p:pic>
      <p:sp>
        <p:nvSpPr>
          <p:cNvPr id="11" name="object 4"/>
          <p:cNvSpPr txBox="1"/>
          <p:nvPr/>
        </p:nvSpPr>
        <p:spPr>
          <a:xfrm>
            <a:off x="-1066800" y="2366059"/>
            <a:ext cx="12420980" cy="454612"/>
          </a:xfrm>
          <a:prstGeom prst="rect">
            <a:avLst/>
          </a:prstGeom>
          <a:ln w="12192">
            <a:noFill/>
          </a:ln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2400" i="1" spc="-5" dirty="0" smtClean="0">
                <a:latin typeface="Times New Roman"/>
                <a:cs typeface="Times New Roman"/>
              </a:rPr>
              <a:t>Affiliat</a:t>
            </a:r>
            <a:r>
              <a:rPr lang="en-IN" sz="2400" i="1" spc="-5" dirty="0" err="1" smtClean="0">
                <a:latin typeface="Times New Roman"/>
                <a:cs typeface="Times New Roman"/>
              </a:rPr>
              <a:t>i</a:t>
            </a:r>
            <a:r>
              <a:rPr sz="2400" i="1" spc="-5" dirty="0" err="1" smtClean="0">
                <a:latin typeface="Times New Roman"/>
                <a:cs typeface="Times New Roman"/>
              </a:rPr>
              <a:t>ons</a:t>
            </a:r>
            <a:r>
              <a:rPr lang="en-IN" sz="2400" i="1" spc="-5" dirty="0" smtClean="0">
                <a:latin typeface="Times New Roman"/>
                <a:cs typeface="Times New Roman"/>
              </a:rPr>
              <a:t> :</a:t>
            </a:r>
            <a:r>
              <a:rPr lang="en-IN" sz="2400" i="1" spc="-30" dirty="0" smtClean="0">
                <a:latin typeface="Times New Roman"/>
                <a:cs typeface="Times New Roman"/>
              </a:rPr>
              <a:t> </a:t>
            </a:r>
            <a:r>
              <a:rPr lang="en-IN" sz="2400" i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CBSE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04ECB0-913A-CB40-DC6B-B0287BA5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84A08D-2DFB-47F3-20C4-341BDEC4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A91AC0-34D3-9E1F-B0C7-890F445CA3C7}"/>
              </a:ext>
            </a:extLst>
          </p:cNvPr>
          <p:cNvSpPr/>
          <p:nvPr/>
        </p:nvSpPr>
        <p:spPr>
          <a:xfrm>
            <a:off x="2489274" y="2967335"/>
            <a:ext cx="7213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(ROUND-1)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AF0B9-27E8-6A81-B73E-0835BBE0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rgbClr val="7030A0"/>
                </a:solidFill>
              </a:rPr>
              <a:t/>
            </a:r>
            <a:br>
              <a:rPr lang="en-IN" b="1" dirty="0">
                <a:solidFill>
                  <a:srgbClr val="7030A0"/>
                </a:solidFill>
              </a:rPr>
            </a:br>
            <a:endParaRPr lang="en-IN" sz="2400" b="1" dirty="0"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 t="2283" r="33045" b="-2283"/>
          <a:stretch/>
        </p:blipFill>
        <p:spPr>
          <a:xfrm>
            <a:off x="625270" y="1848968"/>
            <a:ext cx="1487606" cy="2303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328C40-28A8-4087-F3FA-7E4403BF4025}"/>
              </a:ext>
            </a:extLst>
          </p:cNvPr>
          <p:cNvSpPr txBox="1"/>
          <p:nvPr/>
        </p:nvSpPr>
        <p:spPr>
          <a:xfrm>
            <a:off x="364939" y="4176091"/>
            <a:ext cx="298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cs typeface="Times New Roman" panose="02020603050405020304" pitchFamily="18" charset="0"/>
              </a:rPr>
              <a:t>CHLORIDE TEST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2" r="28414"/>
          <a:stretch/>
        </p:blipFill>
        <p:spPr>
          <a:xfrm>
            <a:off x="2442913" y="1848968"/>
            <a:ext cx="1686396" cy="2303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8BE12D-58E4-3DD9-1FBC-81C86E91CAB7}"/>
              </a:ext>
            </a:extLst>
          </p:cNvPr>
          <p:cNvSpPr txBox="1"/>
          <p:nvPr/>
        </p:nvSpPr>
        <p:spPr>
          <a:xfrm>
            <a:off x="2355247" y="4176091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NITRATE TEST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2" t="2165" r="31071" b="5614"/>
          <a:stretch/>
        </p:blipFill>
        <p:spPr>
          <a:xfrm>
            <a:off x="4375395" y="1864530"/>
            <a:ext cx="1532214" cy="2311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5A3465-C192-22A1-C5F8-AF5596AD6B73}"/>
              </a:ext>
            </a:extLst>
          </p:cNvPr>
          <p:cNvSpPr txBox="1"/>
          <p:nvPr/>
        </p:nvSpPr>
        <p:spPr>
          <a:xfrm>
            <a:off x="4305083" y="4199434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CALCIUM TEST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 r="34140"/>
          <a:stretch/>
        </p:blipFill>
        <p:spPr>
          <a:xfrm>
            <a:off x="6034656" y="1848968"/>
            <a:ext cx="1949836" cy="23037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34656" y="4207215"/>
            <a:ext cx="2310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/>
              <a:t>MAGNESIUM TEST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8" t="19420" r="37065" b="18981"/>
          <a:stretch/>
        </p:blipFill>
        <p:spPr>
          <a:xfrm>
            <a:off x="8110722" y="1825626"/>
            <a:ext cx="1473959" cy="23504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1DDB82-EB4F-4D14-7004-970F0942D58C}"/>
              </a:ext>
            </a:extLst>
          </p:cNvPr>
          <p:cNvSpPr txBox="1"/>
          <p:nvPr/>
        </p:nvSpPr>
        <p:spPr>
          <a:xfrm>
            <a:off x="7984492" y="4199434"/>
            <a:ext cx="384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LEAD TEST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2" r="35713" b="3062"/>
          <a:stretch/>
        </p:blipFill>
        <p:spPr>
          <a:xfrm>
            <a:off x="9794235" y="1836827"/>
            <a:ext cx="1740282" cy="23159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9AECECD-3700-96D7-F182-F5503AFF2EA7}"/>
              </a:ext>
            </a:extLst>
          </p:cNvPr>
          <p:cNvSpPr txBox="1"/>
          <p:nvPr/>
        </p:nvSpPr>
        <p:spPr>
          <a:xfrm>
            <a:off x="9707525" y="4199434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PHOSPHATE TEST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71DE8-CE03-382A-737C-619666AB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68800"/>
              </p:ext>
            </p:extLst>
          </p:nvPr>
        </p:nvGraphicFramePr>
        <p:xfrm>
          <a:off x="838201" y="1460311"/>
          <a:ext cx="10515600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5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4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5977">
                <a:tc>
                  <a:txBody>
                    <a:bodyPr/>
                    <a:lstStyle/>
                    <a:p>
                      <a:r>
                        <a:rPr lang="en-IN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S1</a:t>
                      </a:r>
                      <a:r>
                        <a:rPr lang="en-IN" baseline="0" dirty="0"/>
                        <a:t> ULLAL LAKE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S2</a:t>
                      </a:r>
                      <a:r>
                        <a:rPr lang="en-IN" baseline="0" dirty="0"/>
                        <a:t> ANCHEPALYA LAKE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8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u="sng" baseline="0" dirty="0">
                          <a:solidFill>
                            <a:srgbClr val="0070C0"/>
                          </a:solidFill>
                        </a:rPr>
                        <a:t>p</a:t>
                      </a:r>
                      <a:r>
                        <a:rPr lang="en-US" u="sng" dirty="0">
                          <a:solidFill>
                            <a:srgbClr val="0070C0"/>
                          </a:solidFill>
                        </a:rPr>
                        <a:t>H OF THE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pH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pH</a:t>
                      </a:r>
                      <a:r>
                        <a:rPr lang="en-US" dirty="0"/>
                        <a:t>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 CHLORIDE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525">
                <a:tc>
                  <a:txBody>
                    <a:bodyPr/>
                    <a:lstStyle/>
                    <a:p>
                      <a:r>
                        <a:rPr lang="en-IN" dirty="0"/>
                        <a:t>NITRATE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525">
                <a:tc>
                  <a:txBody>
                    <a:bodyPr/>
                    <a:lstStyle/>
                    <a:p>
                      <a:r>
                        <a:rPr lang="en-IN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525">
                <a:tc>
                  <a:txBody>
                    <a:bodyPr/>
                    <a:lstStyle/>
                    <a:p>
                      <a:r>
                        <a:rPr lang="en-IN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0525">
                <a:tc>
                  <a:txBody>
                    <a:bodyPr/>
                    <a:lstStyle/>
                    <a:p>
                      <a:r>
                        <a:rPr lang="en-IN" dirty="0"/>
                        <a:t>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0525">
                <a:tc>
                  <a:txBody>
                    <a:bodyPr/>
                    <a:lstStyle/>
                    <a:p>
                      <a:r>
                        <a:rPr lang="en-IN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0063"/>
            <a:ext cx="10045700" cy="198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977900"/>
            <a:ext cx="10756900" cy="5199063"/>
          </a:xfrm>
        </p:spPr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MICROBES IDENTIFIED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03140"/>
              </p:ext>
            </p:extLst>
          </p:nvPr>
        </p:nvGraphicFramePr>
        <p:xfrm>
          <a:off x="731518" y="1828800"/>
          <a:ext cx="11015004" cy="363636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507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7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68088">
                <a:tc>
                  <a:txBody>
                    <a:bodyPr/>
                    <a:lstStyle/>
                    <a:p>
                      <a:r>
                        <a:rPr lang="en-US" sz="3200" dirty="0"/>
                        <a:t>S1</a:t>
                      </a:r>
                      <a:r>
                        <a:rPr lang="en-US" sz="3200" baseline="0" dirty="0"/>
                        <a:t> ULLAL LAKE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S2 ANCHEPALYA LAKE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1153">
                <a:tc>
                  <a:txBody>
                    <a:bodyPr/>
                    <a:lstStyle/>
                    <a:p>
                      <a:r>
                        <a:rPr lang="en-US" dirty="0"/>
                        <a:t>ROTIFER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EPITHEMIA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564">
                <a:tc>
                  <a:txBody>
                    <a:bodyPr/>
                    <a:lstStyle/>
                    <a:p>
                      <a:r>
                        <a:rPr lang="en-US" dirty="0"/>
                        <a:t>COPEPOD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ZOOPLANKTON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ZOOPLANKTON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C:\Users\prabhas\Desktop\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299" y="3378200"/>
            <a:ext cx="2159977" cy="1745272"/>
          </a:xfrm>
          <a:prstGeom prst="rect">
            <a:avLst/>
          </a:prstGeom>
          <a:noFill/>
        </p:spPr>
      </p:pic>
      <p:pic>
        <p:nvPicPr>
          <p:cNvPr id="6" name="Picture 3" descr="C:\Users\prabhas\Desktop\S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485937" y="3074369"/>
            <a:ext cx="1733628" cy="234129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7D202-CBBD-A1E0-2785-555F24E9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DE996B-0480-FEC1-5B7C-D34171D73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40138CC-BE11-EA6A-0118-9528BBCF77DC}"/>
              </a:ext>
            </a:extLst>
          </p:cNvPr>
          <p:cNvSpPr/>
          <p:nvPr/>
        </p:nvSpPr>
        <p:spPr>
          <a:xfrm>
            <a:off x="2489275" y="2967335"/>
            <a:ext cx="7213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(ROUND-2)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17EEBD-F2BB-CF34-12A6-D11F3DC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72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B4ADAB-6560-DB2C-5D20-C52B58F44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54864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N" sz="11200" dirty="0">
                <a:solidFill>
                  <a:schemeClr val="accent4"/>
                </a:solidFill>
              </a:rPr>
              <a:t>    </a:t>
            </a:r>
            <a:r>
              <a:rPr lang="en-IN" sz="9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HARDNESS</a:t>
            </a:r>
          </a:p>
          <a:p>
            <a:pPr marL="0" indent="0">
              <a:buNone/>
            </a:pPr>
            <a:r>
              <a:rPr lang="en-IN" sz="9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Method: </a:t>
            </a:r>
          </a:p>
          <a:p>
            <a:pPr marL="0" indent="0">
              <a:buNone/>
            </a:pPr>
            <a:endParaRPr lang="en-IN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Take 25ml of water sample in the test bottle.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Add 10 drops of Calcium Hardness Reagent-2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(CH-2) and mix.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Add 10 drops of Calcium Hardness Reagent-3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(CH-3) and mix.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Add few specs of Calcium Hardness Reagent-1 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(CH-1) and mix until a distinct pink </a:t>
            </a:r>
            <a:r>
              <a:rPr lang="en-IN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develops.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For hard/soft water, add Calcium Hardness Reagent-4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(CH-4), shake well after each drop until the </a:t>
            </a:r>
            <a:r>
              <a:rPr lang="en-IN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en-IN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000" dirty="0"/>
          </a:p>
          <a:p>
            <a:pPr marL="514350" indent="-514350">
              <a:buAutoNum type="arabicPeriod" startAt="5"/>
            </a:pPr>
            <a:endParaRPr lang="en-IN" sz="3000" dirty="0"/>
          </a:p>
          <a:p>
            <a:pPr marL="0" indent="0">
              <a:buNone/>
            </a:pPr>
            <a:r>
              <a:rPr lang="en-IN" sz="3000" dirty="0"/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A13BA6-EF01-8935-9712-C72D1B3E3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80" y="681037"/>
            <a:ext cx="3394842" cy="3032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D64BA9-FCC0-EFB5-1972-AC3BF1589C33}"/>
              </a:ext>
            </a:extLst>
          </p:cNvPr>
          <p:cNvSpPr txBox="1"/>
          <p:nvPr/>
        </p:nvSpPr>
        <p:spPr>
          <a:xfrm>
            <a:off x="8817428" y="3750904"/>
            <a:ext cx="294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CALCIUM HARDNESS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052E44-C76E-4F1B-A8B7-742DD2A5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BC9FD66-DF04-42B4-DC20-41F06EE340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95739"/>
                <a:ext cx="10515600" cy="52812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 from pink to purple. Count the number of drops of CH-4 required for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change.</a:t>
                </a:r>
              </a:p>
              <a:p>
                <a:pPr marL="0" indent="0">
                  <a:buNone/>
                </a:pP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RESULT: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Calcium hardness = no. of drops x 5(ppm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IN" sz="2400" b="1" u="sng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S1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 x 5 = 40 ppm</a:t>
                </a:r>
                <a:r>
                  <a:rPr lang="en-IN" sz="2400" u="sng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sz="2400" b="1" u="sng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S2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x 5= 60 ppm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9FD66-DF04-42B4-DC20-41F06EE340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95739"/>
                <a:ext cx="10515600" cy="5281224"/>
              </a:xfrm>
              <a:blipFill>
                <a:blip r:embed="rId2"/>
                <a:stretch>
                  <a:fillRect l="-928" t="-1617" r="-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9C1ADAE-4EF1-4AC9-11AB-6C9CB9B98EC4}"/>
              </a:ext>
            </a:extLst>
          </p:cNvPr>
          <p:cNvSpPr/>
          <p:nvPr/>
        </p:nvSpPr>
        <p:spPr>
          <a:xfrm>
            <a:off x="838200" y="3051111"/>
            <a:ext cx="2502159" cy="2360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94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604911"/>
            <a:ext cx="11127545" cy="56270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HARDNESS TESTING </a:t>
            </a:r>
          </a:p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Test: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Take 25ml of water sample in the test bottle (No-1)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Add 10 drops of Total Hardness reagent - 2 (TH-2) and mix.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Add few specs of Total Hardness reagent - 1 (TH-1) and mix until a distinct pink color develops.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59681"/>
              </p:ext>
            </p:extLst>
          </p:nvPr>
        </p:nvGraphicFramePr>
        <p:xfrm>
          <a:off x="440787" y="3162503"/>
          <a:ext cx="1134377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1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1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6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Hard water</a:t>
                      </a:r>
                    </a:p>
                    <a:p>
                      <a:endParaRPr lang="en-US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2400" baseline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Soft water</a:t>
                      </a:r>
                      <a:endParaRPr lang="en-US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25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 Total Hardness reagent-3 (TH-3)</a:t>
                      </a:r>
                    </a:p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shake well after each drop until the color changes from pink to blue.</a:t>
                      </a:r>
                    </a:p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Count the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no.of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drops of TH-3 required for color change.  </a:t>
                      </a:r>
                    </a:p>
                    <a:p>
                      <a:pPr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Add Total Hardness reagent-4 (TH-4).</a:t>
                      </a:r>
                    </a:p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Shake well after each drop until the color changes from pink to blue.</a:t>
                      </a:r>
                    </a:p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Count the no. of drops of TH-4 required for color change.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82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</a:p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 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Hardness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no.of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drops x 5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p.p.m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ofCaCO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₃)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= 15 X 5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= 75 ppm</a:t>
            </a:r>
          </a:p>
          <a:p>
            <a:pPr>
              <a:buNone/>
            </a:pP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Hardness = no. of drops x 2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p.p.m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₃)</a:t>
            </a:r>
          </a:p>
          <a:p>
            <a:pPr>
              <a:buNone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24 x 2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= 48 ppm</a:t>
            </a:r>
          </a:p>
          <a:p>
            <a:pPr>
              <a:buNone/>
            </a:pPr>
            <a:endParaRPr lang="en-US" dirty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DD1CF0-EB20-3DC6-6F83-8C958EFBAF36}"/>
              </a:ext>
            </a:extLst>
          </p:cNvPr>
          <p:cNvSpPr/>
          <p:nvPr/>
        </p:nvSpPr>
        <p:spPr>
          <a:xfrm>
            <a:off x="709127" y="1922106"/>
            <a:ext cx="8117632" cy="41894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ECC25E-B3B2-F103-A1D7-C863152B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672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C49091-D642-54DD-5F4B-FBEB568F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127"/>
            <a:ext cx="10515600" cy="54678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N" sz="5900" dirty="0">
                <a:solidFill>
                  <a:schemeClr val="accent4"/>
                </a:solidFill>
              </a:rPr>
              <a:t>   </a:t>
            </a:r>
            <a:r>
              <a:rPr lang="en-IN" sz="51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DISSOLVED OXYGEN</a:t>
            </a:r>
          </a:p>
          <a:p>
            <a:pPr marL="0" indent="0">
              <a:buNone/>
            </a:pPr>
            <a:r>
              <a:rPr lang="en-IN" sz="51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Method: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Take 300ml of water sample in the test bottle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Add 2ml of Dissolved Oxygen Reagent-1(DO-1)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very carefully and tip of the filler is dipped 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below the water level.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Then add 2ml of Dissolved Oxygen Reagent-2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(DO-2) very carefully and tip of the filler is dipped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below the water level.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Replace the stopper without inclusion of any air 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bubble and thoroughly mix the content by shaking</a:t>
            </a:r>
          </a:p>
          <a:p>
            <a:pPr marL="0" indent="0">
              <a:buNone/>
            </a:pPr>
            <a:r>
              <a:rPr lang="en-I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IN" sz="5100" dirty="0"/>
              <a:t>     </a:t>
            </a:r>
          </a:p>
          <a:p>
            <a:pPr marL="0" indent="0">
              <a:buNone/>
            </a:pPr>
            <a:endParaRPr lang="en-IN" sz="3300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4A9D3FC-20BC-E583-C122-FAD9BAC28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67" y="774441"/>
            <a:ext cx="3004456" cy="2799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0CB42DA-5327-70D9-5DCF-608BD28D2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67" y="3620376"/>
            <a:ext cx="3004456" cy="262190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295B59A2-E595-2CED-53B9-5436A0D534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145" y="173626"/>
            <a:ext cx="10515600" cy="9271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3200" b="1" i="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ADE3F554-4D18-7A23-332A-335A68B47619}"/>
              </a:ext>
            </a:extLst>
          </p:cNvPr>
          <p:cNvSpPr txBox="1"/>
          <p:nvPr/>
        </p:nvSpPr>
        <p:spPr>
          <a:xfrm>
            <a:off x="743145" y="1048609"/>
            <a:ext cx="11441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 which sprawls over an area of 31.1 acre in the south-western part of Bangalore is one of the fewest water bodies in and around the locality.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Similarly,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Anchepalya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 is one of the rural lakes frequented by the Bangalore folk.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A study was conducted to access and compare the status of microbes and other physiochemical parameters of the two waterbodies.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Water was sampled at the inlets and laboratory analysis was conducted to determine the water quality framework.</a:t>
            </a:r>
          </a:p>
        </p:txBody>
      </p:sp>
      <p:pic>
        <p:nvPicPr>
          <p:cNvPr id="9218" name="Picture 2" descr="https://dc-cdn.s3-ap-southeast-1.amazonaws.com/dc-Cover-cfoeqdvji72lncjad6lmekhbl3-20160723044432.Med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006" y="4101808"/>
            <a:ext cx="3051859" cy="1899139"/>
          </a:xfrm>
          <a:prstGeom prst="rect">
            <a:avLst/>
          </a:prstGeom>
          <a:noFill/>
        </p:spPr>
      </p:pic>
      <p:pic>
        <p:nvPicPr>
          <p:cNvPr id="9220" name="Picture 4" descr="https://media-cdn.tripadvisor.com/media/photo-s/0b/ce/9f/6f/20160701-075021-large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635" y="4080707"/>
            <a:ext cx="3038621" cy="194134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CC7F92-11D9-9A68-1C0A-04A80759E833}"/>
              </a:ext>
            </a:extLst>
          </p:cNvPr>
          <p:cNvSpPr txBox="1"/>
          <p:nvPr/>
        </p:nvSpPr>
        <p:spPr>
          <a:xfrm>
            <a:off x="772395" y="5982241"/>
            <a:ext cx="276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ULLAL LAKE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D6F638-5C06-B473-E329-E3EEFF97B1E5}"/>
              </a:ext>
            </a:extLst>
          </p:cNvPr>
          <p:cNvSpPr txBox="1"/>
          <p:nvPr/>
        </p:nvSpPr>
        <p:spPr>
          <a:xfrm>
            <a:off x="4393534" y="5982241"/>
            <a:ext cx="312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ANCHEPALYA LAKE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57AB82-DA63-1B0E-5F41-D1758EE5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404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3591AE-BD30-DDB9-8B5B-F9CA7873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780"/>
            <a:ext cx="10515600" cy="5421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  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bottle several times and allow the ppt formed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to settle.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After 2-3 minutes of setting, carefully remove the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stopper of the test bottle and immediately add 2ml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of Dissolved Oxygen Reagent-3(D0-3) very carefully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by running the reagent down the neck of the bottle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mix thoroughly to dissolve the ppt settled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completely.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Take 200ml of the solution in an iodine flask and add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 drops of Dissolved Oxygen Reagent-4(DO-4)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F29F6B2-2741-861D-D447-709CF9BEC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04" y="3429000"/>
            <a:ext cx="3003680" cy="2859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71B2BD1-10F9-D3B6-5DB7-73346A8FC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04" y="569168"/>
            <a:ext cx="3003680" cy="27479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F39754-EB89-A09F-9A09-6D4A4887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36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B7EACE-AE26-CD6D-F9B0-CBE17A953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51"/>
            <a:ext cx="10515600" cy="54864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Titrate with Dissolved Oxygen Reagent-5(DO-5) taken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 a 10ml syringe until the </a:t>
            </a:r>
            <a:r>
              <a:rPr lang="en-IN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changes from blue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to colourless.</a:t>
            </a:r>
          </a:p>
          <a:p>
            <a:pPr marL="0" indent="0">
              <a:buNone/>
            </a:pPr>
            <a:endParaRPr lang="en-IN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9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RESULT:</a:t>
            </a:r>
          </a:p>
          <a:p>
            <a:pPr marL="0" indent="0">
              <a:buNone/>
            </a:pPr>
            <a:r>
              <a:rPr lang="en-IN" sz="9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oxygen = volume in ml of DO-5 used 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for titration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96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6ml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96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12ml</a:t>
            </a:r>
          </a:p>
          <a:p>
            <a:pPr marL="0" indent="0">
              <a:buNone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en-IN" u="sng" dirty="0">
                <a:solidFill>
                  <a:schemeClr val="accent4"/>
                </a:solidFill>
              </a:rPr>
              <a:t>  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E01F27-6AC1-AB46-84AA-4075762A6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9" y="3141976"/>
            <a:ext cx="2761862" cy="28924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865509-96FE-D8E6-373C-0B97A9E12AB8}"/>
              </a:ext>
            </a:extLst>
          </p:cNvPr>
          <p:cNvSpPr/>
          <p:nvPr/>
        </p:nvSpPr>
        <p:spPr>
          <a:xfrm>
            <a:off x="1073021" y="3228392"/>
            <a:ext cx="2369975" cy="228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28228B-D804-4850-900C-9AD10D14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B1C868-A301-B84C-8AB1-58E49B4B5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accent4"/>
                </a:solidFill>
              </a:rPr>
              <a:t> </a:t>
            </a:r>
            <a:r>
              <a:rPr lang="en-IN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FLUORIDE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Take 5ml of water sample in the test tube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Shake well the Fluoride Reagent-1(F-1) and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then add 5 drops to the water sample. Mix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content.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forms is compared with the fluoride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chart and record the fluoride value 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mg/l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mg/l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u="sng" dirty="0">
                <a:solidFill>
                  <a:schemeClr val="accent4"/>
                </a:solidFill>
              </a:rPr>
              <a:t>                                                           </a:t>
            </a:r>
          </a:p>
          <a:p>
            <a:pPr marL="0" indent="0">
              <a:buNone/>
            </a:pPr>
            <a:endParaRPr lang="en-IN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EE1E50-2404-5F0E-3FEE-A78BCDE7C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32453"/>
            <a:ext cx="3831966" cy="2352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A91669-5421-FA3C-D785-19CDEC8A2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3772873"/>
            <a:ext cx="3943934" cy="24180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2677C9C-227B-50BD-9703-D50167F6C166}"/>
              </a:ext>
            </a:extLst>
          </p:cNvPr>
          <p:cNvSpPr/>
          <p:nvPr/>
        </p:nvSpPr>
        <p:spPr>
          <a:xfrm>
            <a:off x="765111" y="4329403"/>
            <a:ext cx="2146040" cy="1726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13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 TESTING </a:t>
            </a:r>
          </a:p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25ml of water sample in the test bottle (No-1)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 5 drops of Chloride Reagent-1 (CI-1) and mix well until a distinct yellow color develops. 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 Chloride Reagent-2 (C1-2), shake well after each drop until the color changes  to red. Count the no. of drops of Cl-2 required for color change .                  </a:t>
            </a:r>
          </a:p>
          <a:p>
            <a:pPr marL="514350" indent="-51435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474205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  <a:p>
            <a:pPr marL="514350" indent="-51435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Chloride (as Cl), mg/l =no. of drops x 10</a:t>
            </a:r>
          </a:p>
          <a:p>
            <a:pPr marL="514350" indent="-514350">
              <a:buNone/>
            </a:pP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US" sz="1400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24381"/>
              </p:ext>
            </p:extLst>
          </p:nvPr>
        </p:nvGraphicFramePr>
        <p:xfrm>
          <a:off x="1012875" y="2883876"/>
          <a:ext cx="3335190" cy="295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54654">
                <a:tc>
                  <a:txBody>
                    <a:bodyPr/>
                    <a:lstStyle/>
                    <a:p>
                      <a:r>
                        <a:rPr lang="en-US" sz="1800" b="1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X 10= </a:t>
                      </a: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9821" y="3066756"/>
            <a:ext cx="27090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sz="24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 10 = 80 mg/L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 </a:t>
            </a:r>
          </a:p>
          <a:p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x 10 = 140 mg/L</a:t>
            </a:r>
          </a:p>
          <a:p>
            <a:endParaRPr lang="en-US" dirty="0"/>
          </a:p>
        </p:txBody>
      </p:sp>
      <p:pic>
        <p:nvPicPr>
          <p:cNvPr id="13" name="Picture 12" descr="c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231" y="2377442"/>
            <a:ext cx="3733800" cy="3733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CHLORINE TESTING </a:t>
            </a:r>
          </a:p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Take 5 ml of water sample in the test tube.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Add 5 drops of Residual chlorine reagent-1 (RC-1) and mix well. The color that form is compared with the Residual chlorine color chart and record the Residual chlorine value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7452"/>
            <a:ext cx="10515600" cy="5459511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CV.jpg"/>
          <p:cNvPicPr>
            <a:picLocks noChangeAspect="1"/>
          </p:cNvPicPr>
          <p:nvPr/>
        </p:nvPicPr>
        <p:blipFill>
          <a:blip r:embed="rId2" cstate="print"/>
          <a:srcRect r="877" b="1843"/>
          <a:stretch>
            <a:fillRect/>
          </a:stretch>
        </p:blipFill>
        <p:spPr>
          <a:xfrm>
            <a:off x="4965895" y="3731134"/>
            <a:ext cx="5613009" cy="2247636"/>
          </a:xfrm>
          <a:prstGeom prst="rect">
            <a:avLst/>
          </a:prstGeom>
        </p:spPr>
      </p:pic>
      <p:pic>
        <p:nvPicPr>
          <p:cNvPr id="5" name="Picture 4" descr="rcv 2.jpg"/>
          <p:cNvPicPr>
            <a:picLocks noChangeAspect="1"/>
          </p:cNvPicPr>
          <p:nvPr/>
        </p:nvPicPr>
        <p:blipFill>
          <a:blip r:embed="rId3" cstate="print"/>
          <a:srcRect r="2540" b="32848"/>
          <a:stretch>
            <a:fillRect/>
          </a:stretch>
        </p:blipFill>
        <p:spPr>
          <a:xfrm>
            <a:off x="935794" y="3727937"/>
            <a:ext cx="3453325" cy="233523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559514"/>
              </p:ext>
            </p:extLst>
          </p:nvPr>
        </p:nvGraphicFramePr>
        <p:xfrm>
          <a:off x="864381" y="1368983"/>
          <a:ext cx="352473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82018"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</a:t>
                      </a:r>
                      <a:r>
                        <a:rPr lang="en-US" sz="2400" u="sng" dirty="0">
                          <a:solidFill>
                            <a:srgbClr val="FFC000"/>
                          </a:solidFill>
                        </a:rPr>
                        <a:t>  </a:t>
                      </a:r>
                      <a:endParaRPr lang="en-US" sz="2000" u="sng" dirty="0">
                        <a:solidFill>
                          <a:srgbClr val="FFC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C000"/>
                        </a:solidFill>
                      </a:endParaRPr>
                    </a:p>
                    <a:p>
                      <a:r>
                        <a:rPr lang="en-US" sz="1800" dirty="0"/>
                        <a:t> X10=</a:t>
                      </a:r>
                    </a:p>
                    <a:p>
                      <a:endParaRPr lang="en-US" sz="800" dirty="0"/>
                    </a:p>
                    <a:p>
                      <a:r>
                        <a:rPr lang="en-US" sz="2400" u="sng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 </a:t>
                      </a:r>
                    </a:p>
                    <a:p>
                      <a:endParaRPr lang="en-US" sz="300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 X 10=</a:t>
                      </a:r>
                      <a:r>
                        <a:rPr lang="en-US" dirty="0"/>
                        <a:t>Residual Chlorine =0</a:t>
                      </a:r>
                    </a:p>
                    <a:p>
                      <a:r>
                        <a:rPr lang="en-US" sz="1800" dirty="0"/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1009" y="1702191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Chlorine 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077" y="2602523"/>
            <a:ext cx="322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Chlorine =0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 CALCULATION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77" y="1786222"/>
            <a:ext cx="3027945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32661" r="37795"/>
          <a:stretch/>
        </p:blipFill>
        <p:spPr>
          <a:xfrm>
            <a:off x="8093122" y="3343701"/>
            <a:ext cx="3548419" cy="2793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3553" y="1690688"/>
            <a:ext cx="4121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FORMULA: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(A-B) X N X 35.45 X 1000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sz="24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113.15     (Soft)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133.0084 (hard)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199" y="2975212"/>
            <a:ext cx="2772747" cy="31623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4" y="604276"/>
            <a:ext cx="10515600" cy="6055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2695" y="3924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4840532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2" name="Picture 21" descr="p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8707" y="1125417"/>
            <a:ext cx="3793588" cy="2194560"/>
          </a:xfrm>
          <a:prstGeom prst="rect">
            <a:avLst/>
          </a:prstGeom>
        </p:spPr>
      </p:pic>
      <p:pic>
        <p:nvPicPr>
          <p:cNvPr id="23" name="Picture 22" descr="ph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615" y="1111348"/>
            <a:ext cx="4131214" cy="2280869"/>
          </a:xfrm>
          <a:prstGeom prst="rect">
            <a:avLst/>
          </a:prstGeom>
        </p:spPr>
      </p:pic>
      <p:pic>
        <p:nvPicPr>
          <p:cNvPr id="24" name="Picture 23" descr="alk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1779" y="3995226"/>
            <a:ext cx="2851052" cy="21382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97612" y="3362178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S1  pH 9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44861" y="3249637"/>
            <a:ext cx="20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S2   pH 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0064" y="4149970"/>
            <a:ext cx="293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ALKALINITY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05712" y="4712677"/>
            <a:ext cx="3810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S1-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28 Drops= 140mg/L</a:t>
            </a:r>
          </a:p>
          <a:p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S2-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27 Drops=135 mg/L 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6963506" y="4164038"/>
            <a:ext cx="419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FORMULA=No of drops X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6D9217B-D0C6-B1EB-1740-1B79195EC677}"/>
              </a:ext>
            </a:extLst>
          </p:cNvPr>
          <p:cNvSpPr/>
          <p:nvPr/>
        </p:nvSpPr>
        <p:spPr>
          <a:xfrm>
            <a:off x="6963506" y="4625703"/>
            <a:ext cx="3810934" cy="11949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383787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79678"/>
              </p:ext>
            </p:extLst>
          </p:nvPr>
        </p:nvGraphicFramePr>
        <p:xfrm>
          <a:off x="758934" y="1524684"/>
          <a:ext cx="1050471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HARDNESS (ppm)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DISSOLVED 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OXYGEN(ml)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FLUORIDE(mg/L)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CHLORIDE(mg/L)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RESIDUAL</a:t>
                      </a:r>
                      <a:r>
                        <a:rPr lang="en-IN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CHLORINE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HARDNESS(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ppm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Soft-75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Hard-48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C60F95-86C7-56F4-C822-3EC1CFCCEBBA}"/>
              </a:ext>
            </a:extLst>
          </p:cNvPr>
          <p:cNvSpPr txBox="1"/>
          <p:nvPr/>
        </p:nvSpPr>
        <p:spPr>
          <a:xfrm>
            <a:off x="3058109" y="152468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B6C02D-03A2-57B7-A690-44854B78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E22A86-A8C5-7016-09C7-2AAACA891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and Compare the 2 lakes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(Analysis of chemicals and microbes)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and compare the 2 lakes based on organic, inorganic molecules and microbes.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4910"/>
            <a:ext cx="10515600" cy="108577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9652" y="576775"/>
          <a:ext cx="10972802" cy="558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83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5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M1.jpg"/>
          <p:cNvPicPr>
            <a:picLocks noChangeAspect="1"/>
          </p:cNvPicPr>
          <p:nvPr/>
        </p:nvPicPr>
        <p:blipFill>
          <a:blip r:embed="rId3" cstate="print"/>
          <a:srcRect l="27428" t="37805" r="41640" b="39568"/>
          <a:stretch>
            <a:fillRect/>
          </a:stretch>
        </p:blipFill>
        <p:spPr>
          <a:xfrm>
            <a:off x="1083212" y="1547445"/>
            <a:ext cx="2757268" cy="1758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2683" y="2236763"/>
            <a:ext cx="196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LIVERWORT</a:t>
            </a:r>
          </a:p>
        </p:txBody>
      </p:sp>
      <p:pic>
        <p:nvPicPr>
          <p:cNvPr id="7" name="Picture 6" descr="M2.jpg"/>
          <p:cNvPicPr>
            <a:picLocks noChangeAspect="1"/>
          </p:cNvPicPr>
          <p:nvPr/>
        </p:nvPicPr>
        <p:blipFill>
          <a:blip r:embed="rId4" cstate="print"/>
          <a:srcRect l="20945" t="15590" r="24800" b="50975"/>
          <a:stretch>
            <a:fillRect/>
          </a:stretch>
        </p:blipFill>
        <p:spPr>
          <a:xfrm>
            <a:off x="1026941" y="3699804"/>
            <a:ext cx="2855741" cy="2293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0819" y="4206240"/>
            <a:ext cx="1955409" cy="120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CRASPEDACUSTA SOWERBII</a:t>
            </a:r>
          </a:p>
        </p:txBody>
      </p:sp>
      <p:pic>
        <p:nvPicPr>
          <p:cNvPr id="9" name="Picture 8" descr="S1.jpg"/>
          <p:cNvPicPr>
            <a:picLocks noChangeAspect="1"/>
          </p:cNvPicPr>
          <p:nvPr/>
        </p:nvPicPr>
        <p:blipFill>
          <a:blip r:embed="rId5" cstate="print"/>
          <a:srcRect l="963" t="28924" r="27037" b="42974"/>
          <a:stretch>
            <a:fillRect/>
          </a:stretch>
        </p:blipFill>
        <p:spPr>
          <a:xfrm>
            <a:off x="6330463" y="1477108"/>
            <a:ext cx="2278966" cy="1927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28406" y="2264898"/>
            <a:ext cx="137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DIATOM</a:t>
            </a:r>
          </a:p>
        </p:txBody>
      </p:sp>
      <p:pic>
        <p:nvPicPr>
          <p:cNvPr id="11" name="Picture 10" descr="S2.jpg"/>
          <p:cNvPicPr>
            <a:picLocks noChangeAspect="1"/>
          </p:cNvPicPr>
          <p:nvPr/>
        </p:nvPicPr>
        <p:blipFill>
          <a:blip r:embed="rId6" cstate="print"/>
          <a:srcRect l="15184" t="21539" r="16815" b="42768"/>
          <a:stretch>
            <a:fillRect/>
          </a:stretch>
        </p:blipFill>
        <p:spPr>
          <a:xfrm>
            <a:off x="6358598" y="3629465"/>
            <a:ext cx="2152357" cy="2447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53156" y="4304715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CHLAMYDOMONAS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1348" y="604910"/>
            <a:ext cx="510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S1 ULLAL LAKE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9113" y="604910"/>
            <a:ext cx="4731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S2 ANCHEPALYA LAKE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54637" cy="1413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520505"/>
          <a:ext cx="10515600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763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50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5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M3.jpg"/>
          <p:cNvPicPr>
            <a:picLocks noChangeAspect="1"/>
          </p:cNvPicPr>
          <p:nvPr/>
        </p:nvPicPr>
        <p:blipFill>
          <a:blip r:embed="rId2" cstate="print"/>
          <a:srcRect l="13829" t="27487" r="34489" b="57161"/>
          <a:stretch>
            <a:fillRect/>
          </a:stretch>
        </p:blipFill>
        <p:spPr>
          <a:xfrm>
            <a:off x="1209823" y="1674057"/>
            <a:ext cx="1927274" cy="1871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41" y="237744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SCHLERODERMA</a:t>
            </a:r>
          </a:p>
        </p:txBody>
      </p:sp>
      <p:pic>
        <p:nvPicPr>
          <p:cNvPr id="7" name="Picture 6" descr="M4.jpg"/>
          <p:cNvPicPr>
            <a:picLocks noChangeAspect="1"/>
          </p:cNvPicPr>
          <p:nvPr/>
        </p:nvPicPr>
        <p:blipFill>
          <a:blip r:embed="rId3" cstate="print"/>
          <a:srcRect l="22898" t="22769" r="38972" b="58154"/>
          <a:stretch>
            <a:fillRect/>
          </a:stretch>
        </p:blipFill>
        <p:spPr>
          <a:xfrm>
            <a:off x="1280160" y="4023359"/>
            <a:ext cx="1913206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2179" y="4628271"/>
            <a:ext cx="187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NEMATODE</a:t>
            </a:r>
          </a:p>
        </p:txBody>
      </p:sp>
      <p:pic>
        <p:nvPicPr>
          <p:cNvPr id="9" name="Picture 8" descr="S3.jpg"/>
          <p:cNvPicPr>
            <a:picLocks noChangeAspect="1"/>
          </p:cNvPicPr>
          <p:nvPr/>
        </p:nvPicPr>
        <p:blipFill>
          <a:blip r:embed="rId4" cstate="print"/>
          <a:srcRect l="11185" t="17333" r="3037" b="45334"/>
          <a:stretch>
            <a:fillRect/>
          </a:stretch>
        </p:blipFill>
        <p:spPr>
          <a:xfrm>
            <a:off x="6457071" y="1688121"/>
            <a:ext cx="1997613" cy="1883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9483" y="562708"/>
            <a:ext cx="3775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S1 ULLAL LAKE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9785" y="647114"/>
            <a:ext cx="5298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S2 ANCHEPALYA LAKE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05455" y="2479964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FLUKES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406C0-566A-82D5-4C08-D9B407BA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" y="421396"/>
            <a:ext cx="11348200" cy="1325563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 &amp; Conclusion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D9D4D5-4769-B9EC-FF58-809A5AF0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54" y="1316392"/>
            <a:ext cx="10515600" cy="4351338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physio-chemical parameters of both the lakes were assessed to understand the prevailing conditions of the water quality framework.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revealed that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 had higher levels of organic pollution as compared to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Anchepalya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lake.</a:t>
            </a:r>
          </a:p>
          <a:p>
            <a:endParaRPr lang="en-IN" dirty="0"/>
          </a:p>
        </p:txBody>
      </p:sp>
      <p:pic>
        <p:nvPicPr>
          <p:cNvPr id="4" name="Picture 3" descr="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084" y="4332849"/>
            <a:ext cx="4477545" cy="1900000"/>
          </a:xfrm>
          <a:prstGeom prst="rect">
            <a:avLst/>
          </a:prstGeom>
        </p:spPr>
      </p:pic>
      <p:pic>
        <p:nvPicPr>
          <p:cNvPr id="5" name="Picture 4" descr="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5715" y="4332849"/>
            <a:ext cx="5000285" cy="19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EF5504-F228-7B81-10F8-D3054B730A6D}"/>
              </a:ext>
            </a:extLst>
          </p:cNvPr>
          <p:cNvSpPr txBox="1"/>
          <p:nvPr/>
        </p:nvSpPr>
        <p:spPr>
          <a:xfrm>
            <a:off x="225084" y="4002833"/>
            <a:ext cx="429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ULLAL LAKE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16062A-33B0-8A56-A745-EAB131F5FE6D}"/>
              </a:ext>
            </a:extLst>
          </p:cNvPr>
          <p:cNvSpPr txBox="1"/>
          <p:nvPr/>
        </p:nvSpPr>
        <p:spPr>
          <a:xfrm>
            <a:off x="6175715" y="4002833"/>
            <a:ext cx="56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ANCHEPALYA LAKE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23A1B-86E5-3588-EC77-0DFF7E8D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 GALLERY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65A9A20-19A4-A63D-FB58-9197873F1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r="17131" b="29758"/>
          <a:stretch/>
        </p:blipFill>
        <p:spPr>
          <a:xfrm>
            <a:off x="1041652" y="1742426"/>
            <a:ext cx="3180008" cy="3433763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BF5F3D-1582-8250-67F9-A65485625687}"/>
              </a:ext>
            </a:extLst>
          </p:cNvPr>
          <p:cNvSpPr txBox="1"/>
          <p:nvPr/>
        </p:nvSpPr>
        <p:spPr>
          <a:xfrm>
            <a:off x="4585952" y="5570914"/>
            <a:ext cx="495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cs typeface="Times New Roman" panose="02020603050405020304" pitchFamily="18" charset="0"/>
              </a:rPr>
              <a:t>CHLORIDE TEST</a:t>
            </a:r>
          </a:p>
        </p:txBody>
      </p:sp>
      <p:pic>
        <p:nvPicPr>
          <p:cNvPr id="7" name="Picture 2" descr="C:\Users\prabhas\Desktop\FIL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5952" y="1742426"/>
            <a:ext cx="3111932" cy="343376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8875" t="39040" r="14499" b="24340"/>
          <a:stretch/>
        </p:blipFill>
        <p:spPr>
          <a:xfrm>
            <a:off x="8062176" y="1725181"/>
            <a:ext cx="3464417" cy="34682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Lake 2022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80302" y="6376305"/>
            <a:ext cx="2743200" cy="365125"/>
          </a:xfrm>
        </p:spPr>
        <p:txBody>
          <a:bodyPr/>
          <a:lstStyle/>
          <a:p>
            <a:fld id="{CB4CD6E8-2CD9-4B0D-B874-5D1B8A7B5A0C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33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82" y="4150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ULLAL LAKE (water sample under microscope)</a:t>
            </a:r>
          </a:p>
        </p:txBody>
      </p:sp>
      <p:pic>
        <p:nvPicPr>
          <p:cNvPr id="36866" name="Picture 2" descr="C:\Users\prabhas\Desktop\S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82" y="1842861"/>
            <a:ext cx="4965895" cy="4012468"/>
          </a:xfrm>
          <a:prstGeom prst="rect">
            <a:avLst/>
          </a:prstGeom>
          <a:noFill/>
        </p:spPr>
      </p:pic>
      <p:pic>
        <p:nvPicPr>
          <p:cNvPr id="36867" name="Picture 3" descr="C:\Users\prabhas\Desktop\S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60697" y="1202784"/>
            <a:ext cx="3953026" cy="5233180"/>
          </a:xfrm>
          <a:prstGeom prst="rect">
            <a:avLst/>
          </a:prstGeom>
          <a:noFill/>
        </p:spPr>
      </p:pic>
      <p:sp>
        <p:nvSpPr>
          <p:cNvPr id="3" name="AutoShape 2" descr="Copepod hi-res stock photography and images - Alamy"/>
          <p:cNvSpPr>
            <a:spLocks noChangeAspect="1" noChangeArrowheads="1"/>
          </p:cNvSpPr>
          <p:nvPr/>
        </p:nvSpPr>
        <p:spPr bwMode="auto">
          <a:xfrm>
            <a:off x="2352674" y="2166937"/>
            <a:ext cx="885825" cy="88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" name="AutoShape 4" descr="Copepod hi-res stock photography and images - Ala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ANCHEPALYA LAKE (water sample under microscope)</a:t>
            </a:r>
          </a:p>
        </p:txBody>
      </p:sp>
      <p:pic>
        <p:nvPicPr>
          <p:cNvPr id="37890" name="Picture 2" descr="C:\Users\prabhas\Desktop\S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33378" y="1350495"/>
            <a:ext cx="4121837" cy="5134709"/>
          </a:xfrm>
          <a:prstGeom prst="rect">
            <a:avLst/>
          </a:prstGeom>
          <a:noFill/>
        </p:spPr>
      </p:pic>
      <p:pic>
        <p:nvPicPr>
          <p:cNvPr id="37891" name="Picture 3" descr="C:\Users\prabhas\Desktop\S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991645" y="1209819"/>
            <a:ext cx="4093697" cy="55286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850FB7-EF92-6F76-012F-92A3871B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br>
              <a:rPr lang="en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F63553-8DD8-2F0C-115A-08B5A52D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would like to express our special thanks of gratitude to our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of teachers and lab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assisstants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able guidance and support .</a:t>
            </a:r>
          </a:p>
          <a:p>
            <a:pPr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would also like to extend our gratitude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IISc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who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us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this amazing opportunity.</a:t>
            </a:r>
            <a:endParaRPr lang="en-IN" dirty="0"/>
          </a:p>
          <a:p>
            <a:pPr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00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1044AE-16D6-7C90-2A56-ACA539FA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54A518-5312-8E92-972D-7973DEADF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641"/>
            <a:ext cx="10515600" cy="4945322"/>
          </a:xfrm>
        </p:spPr>
        <p:txBody>
          <a:bodyPr/>
          <a:lstStyle/>
          <a:p>
            <a:pPr>
              <a:buNone/>
            </a:pPr>
            <a:endParaRPr lang="en-IN" sz="3200" dirty="0">
              <a:solidFill>
                <a:srgbClr val="FFC000"/>
              </a:solidFill>
            </a:endParaRPr>
          </a:p>
          <a:p>
            <a:r>
              <a:rPr lang="en-IN" sz="1800" dirty="0"/>
              <a:t>CLASS 11 CBSE LAB MANUAL</a:t>
            </a:r>
            <a:r>
              <a:rPr lang="en-IN" sz="1800" dirty="0">
                <a:hlinkClick r:id="rId3"/>
              </a:rPr>
              <a:t> </a:t>
            </a:r>
          </a:p>
          <a:p>
            <a:r>
              <a:rPr lang="en-IN" sz="1800" dirty="0">
                <a:hlinkClick r:id="rId3"/>
              </a:rPr>
              <a:t>https://rscience.com/microscopic-organisms -pond-water/</a:t>
            </a:r>
            <a:endParaRPr lang="en-IN" sz="1800" dirty="0"/>
          </a:p>
          <a:p>
            <a:r>
              <a:rPr lang="en-IN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https://www.semanticscholar.org/paper/Ecological-Assessment-of-Ullal-Lake%2C-Bangalore-A-Arafath-Hanjagi/d0a47753d4cec4d42d3fb694f67b238a9862fc8a</a:t>
            </a:r>
            <a:endParaRPr lang="en-IN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https://www.academia.edu/20273135/Seasonal_Variation_of_Phytoplankton_Diversity_in_Anchepalya_Lake_Bengaluru_Urban_India</a:t>
            </a:r>
            <a:endParaRPr lang="en-IN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https://www.researchgate.net/publication/340463834_Seasonal_Variation_of_Phytoplankton_Diversity_in_Anchepalya_Lake_Bengaluru_Urban_India_Corresponding_Author</a:t>
            </a:r>
            <a:endParaRPr lang="en-IN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https://kipdf.com/ecological-assessment-of-ullal-lake-bangalore-district-india-a-case-study_5b0e3fd57f8b9a78928b45fc.html</a:t>
            </a:r>
            <a:endParaRPr lang="en-IN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https://www.journalijar.com/article/5185/seasonal-variation-of-phytoplankton-diversity-in-anchepalya-lake,-bengaluru-urban,-india/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17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E0735-F364-2874-1588-29A294C5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770F82-EF70-1864-4A3B-9047BCBB8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9184B61-4375-3E7C-A72A-F6C240C33DD9}"/>
              </a:ext>
            </a:extLst>
          </p:cNvPr>
          <p:cNvSpPr/>
          <p:nvPr/>
        </p:nvSpPr>
        <p:spPr>
          <a:xfrm>
            <a:off x="3350002" y="2677855"/>
            <a:ext cx="50541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>THANKYOU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0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27F1FF-83A3-1185-5DDE-11608002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1" y="466062"/>
            <a:ext cx="10396216" cy="1325563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44168E-F80A-8E6D-B60F-08A67293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50206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Required</a:t>
            </a:r>
          </a:p>
          <a:p>
            <a:pPr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1 –ULLAL LAKE</a:t>
            </a:r>
          </a:p>
          <a:p>
            <a:pPr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2 –ANCHEPALYA LAKE</a:t>
            </a:r>
          </a:p>
          <a:p>
            <a:pPr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samples collected from both the lakes.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Microscope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testing 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/>
          <a:stretch/>
        </p:blipFill>
        <p:spPr>
          <a:xfrm>
            <a:off x="6962641" y="2843501"/>
            <a:ext cx="3975099" cy="1668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02BFD5-74D5-3B0A-C6B9-A8BA9D7FDE8F}"/>
              </a:ext>
            </a:extLst>
          </p:cNvPr>
          <p:cNvSpPr txBox="1"/>
          <p:nvPr/>
        </p:nvSpPr>
        <p:spPr>
          <a:xfrm>
            <a:off x="7555463" y="2287243"/>
            <a:ext cx="3975099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WATER SAMPLES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5" y="365125"/>
            <a:ext cx="11117375" cy="1325563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I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(SATELLITE </a:t>
            </a:r>
            <a:r>
              <a:rPr lang="en-I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OF THE LAKE </a:t>
            </a:r>
            <a: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702" y="1772816"/>
            <a:ext cx="10586098" cy="4404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400" dirty="0">
                <a:solidFill>
                  <a:srgbClr val="0070C0"/>
                </a:solidFill>
              </a:rPr>
              <a:t>12.961377667056343, 77.4810759513445                                                                  </a:t>
            </a:r>
            <a:r>
              <a:rPr lang="en-IN" sz="1400" dirty="0"/>
              <a:t>1 13.050274090702136, 77.47608188490726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80" t="21611" r="611" b="2005"/>
          <a:stretch/>
        </p:blipFill>
        <p:spPr>
          <a:xfrm>
            <a:off x="6197600" y="2289703"/>
            <a:ext cx="5226698" cy="311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453" t="20139"/>
          <a:stretch/>
        </p:blipFill>
        <p:spPr>
          <a:xfrm>
            <a:off x="236425" y="2302800"/>
            <a:ext cx="5549901" cy="3090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FD680F-7132-49B0-424D-DFA2AA4DD520}"/>
              </a:ext>
            </a:extLst>
          </p:cNvPr>
          <p:cNvSpPr txBox="1"/>
          <p:nvPr/>
        </p:nvSpPr>
        <p:spPr>
          <a:xfrm>
            <a:off x="236425" y="5598367"/>
            <a:ext cx="582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ULLAL </a:t>
            </a:r>
            <a:r>
              <a:rPr lang="en-IN" b="1" dirty="0" smtClean="0">
                <a:solidFill>
                  <a:srgbClr val="0070C0"/>
                </a:solidFill>
              </a:rPr>
              <a:t>LAKE</a:t>
            </a:r>
          </a:p>
          <a:p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810530-C7D5-D7F6-0C8B-36F732D72882}"/>
              </a:ext>
            </a:extLst>
          </p:cNvPr>
          <p:cNvSpPr txBox="1"/>
          <p:nvPr/>
        </p:nvSpPr>
        <p:spPr>
          <a:xfrm>
            <a:off x="6197600" y="5598367"/>
            <a:ext cx="562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ANCHEPALYA LAKE</a:t>
            </a:r>
          </a:p>
          <a:p>
            <a:endParaRPr lang="en-IN" b="1" dirty="0"/>
          </a:p>
          <a:p>
            <a:endParaRPr lang="en-IN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60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885"/>
            <a:ext cx="10515600" cy="5314078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Sample 1</a:t>
            </a:r>
          </a:p>
          <a:p>
            <a:pPr marL="0" indent="0">
              <a:buNone/>
            </a:pPr>
            <a:r>
              <a:rPr lang="en-IN" dirty="0"/>
              <a:t>To the North of </a:t>
            </a:r>
            <a:r>
              <a:rPr lang="en-IN" dirty="0" err="1"/>
              <a:t>Ullal</a:t>
            </a:r>
            <a:r>
              <a:rPr lang="en-IN" dirty="0"/>
              <a:t> lake (near inlet) there is a </a:t>
            </a:r>
          </a:p>
          <a:p>
            <a:pPr marL="0" indent="0">
              <a:buNone/>
            </a:pPr>
            <a:r>
              <a:rPr lang="en-IN" dirty="0"/>
              <a:t>coconut plantation, during rains the run-off into the </a:t>
            </a:r>
          </a:p>
          <a:p>
            <a:pPr marL="0" indent="0">
              <a:buNone/>
            </a:pPr>
            <a:r>
              <a:rPr lang="en-IN" dirty="0"/>
              <a:t>lake from this area will bring agricultural waste such as </a:t>
            </a:r>
          </a:p>
          <a:p>
            <a:pPr marL="0" indent="0">
              <a:buNone/>
            </a:pPr>
            <a:r>
              <a:rPr lang="en-IN" dirty="0"/>
              <a:t>plant debris, pesticides, </a:t>
            </a:r>
            <a:r>
              <a:rPr lang="en-IN"/>
              <a:t>fertilizers </a:t>
            </a:r>
            <a:r>
              <a:rPr lang="en-IN" smtClean="0"/>
              <a:t>etc.</a:t>
            </a:r>
            <a:endParaRPr lang="en-IN" dirty="0" smtClean="0"/>
          </a:p>
          <a:p>
            <a:pPr marL="0" indent="0">
              <a:buNone/>
            </a:pPr>
            <a:r>
              <a:rPr lang="en-IN" dirty="0">
                <a:solidFill>
                  <a:srgbClr val="7030A0"/>
                </a:solidFill>
              </a:rPr>
              <a:t>Sample </a:t>
            </a:r>
            <a:r>
              <a:rPr lang="en-IN" dirty="0" smtClean="0">
                <a:solidFill>
                  <a:srgbClr val="7030A0"/>
                </a:solidFill>
              </a:rPr>
              <a:t>2</a:t>
            </a:r>
          </a:p>
          <a:p>
            <a:pPr marL="0" indent="0">
              <a:buNone/>
            </a:pPr>
            <a:r>
              <a:rPr lang="en-IN" dirty="0" smtClean="0"/>
              <a:t>To the North –East of </a:t>
            </a:r>
            <a:r>
              <a:rPr lang="en-IN" dirty="0" err="1" smtClean="0"/>
              <a:t>Anchepalya</a:t>
            </a:r>
            <a:r>
              <a:rPr lang="en-IN" dirty="0" smtClean="0"/>
              <a:t> Lake there is Jindal Aluminium Ltd which manufactures Aluminium products and releases the solid waste and other scrap into the lake inlet.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6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Microbes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 is loaded in a cavity slide and the sample is observed under microscope for 10x and 45x magnification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microbes are identified with help of CBSE lab manual.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58A9B8-C054-1443-2B5C-DB9BB69B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5381"/>
            <a:ext cx="10515600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C078B4-768B-8B39-67C7-33B5E53B7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182"/>
            <a:ext cx="10515600" cy="5036781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collection method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bottles are labelled and are rinsed downstream to remove any possible contaminants.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the inside of the bottle, cap and rim is rinsed using distilled water.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then rinsed using the sample.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bottle is then immersed upright about 10cm deep and the sample is collected.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sample is collected, the bottle is sealed immediately and placed in a zipper lock bag.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C235A-C800-737B-0475-450CCF9A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A105FC-3421-F6E6-581F-415BAA4CD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73"/>
            <a:ext cx="10515600" cy="5057290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preliminary round of qualitative analysis was conducted in the laboratory to determine the presence of organic, inorganic ions.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method of water testing was then employed using the water testing kits to quantitatively determine the presence of certain ions in particular and other physiochemical parameters.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Lake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D6E8-2CD9-4B0D-B874-5D1B8A7B5A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1695</Words>
  <Application>Microsoft Office PowerPoint</Application>
  <PresentationFormat>Widescreen</PresentationFormat>
  <Paragraphs>388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Bodoni MT</vt:lpstr>
      <vt:lpstr>Calibri</vt:lpstr>
      <vt:lpstr>Calibri Light</vt:lpstr>
      <vt:lpstr>Cambria Math</vt:lpstr>
      <vt:lpstr>Times New Roman</vt:lpstr>
      <vt:lpstr>Office Theme</vt:lpstr>
      <vt:lpstr>1_Office Theme</vt:lpstr>
      <vt:lpstr>Title :LIMNOLOGY AND AQUATIC ECOLOGY  A comparative study of lakes </vt:lpstr>
      <vt:lpstr>INTRODUCTION</vt:lpstr>
      <vt:lpstr>OBJECTIVE</vt:lpstr>
      <vt:lpstr>Materials and Methods</vt:lpstr>
      <vt:lpstr>STUDY AREA  (SATELLITE IMAGES OF THE LAKE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CHLORIDE CALCULATION </vt:lpstr>
      <vt:lpstr>pH</vt:lpstr>
      <vt:lpstr>RESULT</vt:lpstr>
      <vt:lpstr>PowerPoint Presentation</vt:lpstr>
      <vt:lpstr>PowerPoint Presentation</vt:lpstr>
      <vt:lpstr>Discussion  &amp; Conclusion :</vt:lpstr>
      <vt:lpstr>PICTURE GALLERY</vt:lpstr>
      <vt:lpstr>ULLAL LAKE (water sample under microscope)</vt:lpstr>
      <vt:lpstr>ANCHEPALYA LAKE (water sample under microscope)</vt:lpstr>
      <vt:lpstr>ACKNOWLEDGEMENTS 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supriyabist68@gmail.com</dc:creator>
  <cp:lastModifiedBy>COL13</cp:lastModifiedBy>
  <cp:revision>57</cp:revision>
  <dcterms:created xsi:type="dcterms:W3CDTF">2021-12-20T04:23:14Z</dcterms:created>
  <dcterms:modified xsi:type="dcterms:W3CDTF">2022-12-16T09:39:14Z</dcterms:modified>
</cp:coreProperties>
</file>