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embeddedFontLst>
    <p:embeddedFont>
      <p:font typeface="Roboto" panose="02000000000000000000" pitchFamily="2" charset="0"/>
      <p:regular r:id="rId23"/>
      <p:bold r:id="rId24"/>
      <p:italic r:id="rId25"/>
      <p:boldItalic r:id="rId26"/>
    </p:embeddedFont>
    <p:embeddedFont>
      <p:font typeface="Roboto Slab" panose="020B0604020202020204" charset="0"/>
      <p:regular r:id="rId27"/>
      <p:bold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1AD1C3B-6B9A-4327-82F9-5FD2A1C793C0}">
  <a:tblStyle styleId="{E1AD1C3B-6B9A-4327-82F9-5FD2A1C793C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78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9a6c1281ca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9a6c1281ca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b5c8f4fa79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1b5c8f4fa7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9a6c1281ca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9a6c1281ca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992a531714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992a531714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9a6c1281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9a6c1281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be5c69ea73_0_9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be5c69ea73_0_9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be5c69ea73_0_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be5c69ea73_0_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a3af66df1d_3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a3af66df1d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9a6c1281ca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9a6c1281ca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9a6c1281ca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9a6c1281ca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9391c8a4ef_0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9391c8a4ef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9a6c127ea0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9a6c127ea0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b8fe3c9c46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b8fe3c9c4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9a6c1281ca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9a6c1281c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9a6c1281ca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9a6c1281c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9a6c1281ca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9a6c1281c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9a6c1281ca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9a6c1281c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9a6c1281ca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9a6c1281c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9a6c1281ca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9a6c1281ca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1"/>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8" name="Google Shape;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 name="Google Shape;44;p9"/>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6" name="Google Shape;46;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7" name="Google Shape;47;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hyperlink" Target="https://www.youtube.com/watch?v=R1uELmJuwTk&amp;t=9489s" TargetMode="External"/><Relationship Id="rId3" Type="http://schemas.openxmlformats.org/officeDocument/2006/relationships/hyperlink" Target="https://www.google.com/maps/place/Gottigere+Lake/@12.8546704,77.58712,16.43z/data=!4m5!3m4!1s0x3bae6aea1c9ef195:0xcbebeb3fc5158f42!8m2!3d12.8529674!4d77.5902388" TargetMode="External"/><Relationship Id="rId7" Type="http://schemas.openxmlformats.org/officeDocument/2006/relationships/hyperlink" Target="https://wgbis.ces.iisc.ac.in/energy/water/paper/ETR101/encroachment-lakes/enc34.html"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hyperlink" Target="https://www.youtube.com/watch?v=x8tCC4htgo4" TargetMode="External"/><Relationship Id="rId5" Type="http://schemas.openxmlformats.org/officeDocument/2006/relationships/hyperlink" Target="https://www.deccanherald.com/content/649128/green-warriors-gather-fight-save.html" TargetMode="External"/><Relationship Id="rId4" Type="http://schemas.openxmlformats.org/officeDocument/2006/relationships/hyperlink" Target="https://timesofindia.indiatimes.com/city/bengaluru/whats-gottigere-lake-issue-all-about/articleshow/3969969.cms" TargetMode="External"/><Relationship Id="rId9" Type="http://schemas.openxmlformats.org/officeDocument/2006/relationships/hyperlink" Target="https://www.youtube.com/watch?v=B319MMQ8M84&amp;t=155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xfrm>
            <a:off x="515524" y="2345782"/>
            <a:ext cx="5783400" cy="14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3200"/>
              <a:t>WATER QUALITY OF BEGUR AND GOTTIGERE LAKE</a:t>
            </a:r>
            <a:endParaRPr sz="3200"/>
          </a:p>
        </p:txBody>
      </p:sp>
      <p:sp>
        <p:nvSpPr>
          <p:cNvPr id="64" name="Google Shape;64;p13"/>
          <p:cNvSpPr txBox="1">
            <a:spLocks noGrp="1"/>
          </p:cNvSpPr>
          <p:nvPr>
            <p:ph type="subTitle" idx="1"/>
          </p:nvPr>
        </p:nvSpPr>
        <p:spPr>
          <a:xfrm>
            <a:off x="413477" y="3951888"/>
            <a:ext cx="5783400" cy="909000"/>
          </a:xfrm>
          <a:prstGeom prst="rect">
            <a:avLst/>
          </a:prstGeom>
        </p:spPr>
        <p:txBody>
          <a:bodyPr spcFirstLastPara="1" wrap="square" lIns="91425" tIns="91425" rIns="91425" bIns="91425" anchor="t" anchorCtr="0">
            <a:normAutofit fontScale="77500" lnSpcReduction="20000"/>
          </a:bodyPr>
          <a:lstStyle/>
          <a:p>
            <a:pPr marL="0" lvl="0" indent="0" algn="ctr" rtl="0">
              <a:spcBef>
                <a:spcPts val="0"/>
              </a:spcBef>
              <a:spcAft>
                <a:spcPts val="0"/>
              </a:spcAft>
              <a:buNone/>
            </a:pPr>
            <a:r>
              <a:rPr lang="en">
                <a:solidFill>
                  <a:srgbClr val="FFFF00"/>
                </a:solidFill>
              </a:rPr>
              <a:t>BY DISHA BALARAJ  AND AYUSHI DUTTA </a:t>
            </a:r>
            <a:endParaRPr>
              <a:solidFill>
                <a:srgbClr val="FFFF00"/>
              </a:solidFill>
            </a:endParaRPr>
          </a:p>
          <a:p>
            <a:pPr marL="0" lvl="0" indent="0" algn="ctr" rtl="0">
              <a:spcBef>
                <a:spcPts val="0"/>
              </a:spcBef>
              <a:spcAft>
                <a:spcPts val="0"/>
              </a:spcAft>
              <a:buNone/>
            </a:pPr>
            <a:r>
              <a:rPr lang="en">
                <a:solidFill>
                  <a:srgbClr val="FFFF00"/>
                </a:solidFill>
              </a:rPr>
              <a:t>PRESIDENCY SCHOOL BANGALORE SOUTH</a:t>
            </a:r>
            <a:endParaRPr>
              <a:solidFill>
                <a:srgbClr val="FFFF00"/>
              </a:solidFill>
            </a:endParaRPr>
          </a:p>
          <a:p>
            <a:pPr marL="0" lvl="0" indent="0" algn="ctr" rtl="0">
              <a:spcBef>
                <a:spcPts val="0"/>
              </a:spcBef>
              <a:spcAft>
                <a:spcPts val="0"/>
              </a:spcAft>
              <a:buNone/>
            </a:pPr>
            <a:r>
              <a:rPr lang="en">
                <a:solidFill>
                  <a:srgbClr val="FFFF00"/>
                </a:solidFill>
              </a:rPr>
              <a:t>GRADE 8</a:t>
            </a:r>
            <a:endParaRPr>
              <a:solidFill>
                <a:srgbClr val="FFFF00"/>
              </a:solidFill>
            </a:endParaRPr>
          </a:p>
        </p:txBody>
      </p:sp>
      <p:pic>
        <p:nvPicPr>
          <p:cNvPr id="65" name="Google Shape;65;p13"/>
          <p:cNvPicPr preferRelativeResize="0"/>
          <p:nvPr/>
        </p:nvPicPr>
        <p:blipFill>
          <a:blip r:embed="rId3">
            <a:alphaModFix/>
          </a:blip>
          <a:stretch>
            <a:fillRect/>
          </a:stretch>
        </p:blipFill>
        <p:spPr>
          <a:xfrm>
            <a:off x="7123925" y="397813"/>
            <a:ext cx="1485525" cy="1586950"/>
          </a:xfrm>
          <a:prstGeom prst="rect">
            <a:avLst/>
          </a:prstGeom>
          <a:noFill/>
          <a:ln>
            <a:noFill/>
          </a:ln>
        </p:spPr>
      </p:pic>
      <p:pic>
        <p:nvPicPr>
          <p:cNvPr id="67" name="Google Shape;67;p13"/>
          <p:cNvPicPr preferRelativeResize="0"/>
          <p:nvPr/>
        </p:nvPicPr>
        <p:blipFill>
          <a:blip r:embed="rId4">
            <a:alphaModFix/>
          </a:blip>
          <a:stretch>
            <a:fillRect/>
          </a:stretch>
        </p:blipFill>
        <p:spPr>
          <a:xfrm>
            <a:off x="6378985" y="2571750"/>
            <a:ext cx="2330917" cy="1936225"/>
          </a:xfrm>
          <a:prstGeom prst="rect">
            <a:avLst/>
          </a:prstGeom>
          <a:noFill/>
          <a:ln>
            <a:noFill/>
          </a:ln>
        </p:spPr>
      </p:pic>
      <p:pic>
        <p:nvPicPr>
          <p:cNvPr id="2" name="Picture 1">
            <a:extLst>
              <a:ext uri="{FF2B5EF4-FFF2-40B4-BE49-F238E27FC236}">
                <a16:creationId xmlns:a16="http://schemas.microsoft.com/office/drawing/2014/main" id="{31FE3766-0F1F-BB11-E0C3-1851345210F5}"/>
              </a:ext>
            </a:extLst>
          </p:cNvPr>
          <p:cNvPicPr>
            <a:picLocks noChangeAspect="1"/>
          </p:cNvPicPr>
          <p:nvPr/>
        </p:nvPicPr>
        <p:blipFill>
          <a:blip r:embed="rId5"/>
          <a:stretch>
            <a:fillRect/>
          </a:stretch>
        </p:blipFill>
        <p:spPr>
          <a:xfrm>
            <a:off x="96334" y="54912"/>
            <a:ext cx="6621780" cy="264686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2"/>
          <p:cNvSpPr txBox="1">
            <a:spLocks noGrp="1"/>
          </p:cNvSpPr>
          <p:nvPr>
            <p:ph type="title"/>
          </p:nvPr>
        </p:nvSpPr>
        <p:spPr>
          <a:xfrm>
            <a:off x="387900" y="318250"/>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b="1"/>
              <a:t>Study Area</a:t>
            </a:r>
            <a:endParaRPr b="1"/>
          </a:p>
        </p:txBody>
      </p:sp>
      <p:sp>
        <p:nvSpPr>
          <p:cNvPr id="131" name="Google Shape;131;p22"/>
          <p:cNvSpPr txBox="1">
            <a:spLocks noGrp="1"/>
          </p:cNvSpPr>
          <p:nvPr>
            <p:ph type="body" idx="1"/>
          </p:nvPr>
        </p:nvSpPr>
        <p:spPr>
          <a:xfrm>
            <a:off x="171925" y="1199750"/>
            <a:ext cx="5387100" cy="3413700"/>
          </a:xfrm>
          <a:prstGeom prst="rect">
            <a:avLst/>
          </a:prstGeom>
        </p:spPr>
        <p:txBody>
          <a:bodyPr spcFirstLastPara="1" wrap="square" lIns="91425" tIns="91425" rIns="91425" bIns="91425" anchor="t" anchorCtr="0">
            <a:normAutofit/>
          </a:bodyPr>
          <a:lstStyle/>
          <a:p>
            <a:pPr marL="457200" lvl="0" indent="0" algn="just" rtl="0">
              <a:lnSpc>
                <a:spcPct val="115000"/>
              </a:lnSpc>
              <a:spcBef>
                <a:spcPts val="0"/>
              </a:spcBef>
              <a:spcAft>
                <a:spcPts val="0"/>
              </a:spcAft>
              <a:buNone/>
            </a:pPr>
            <a:endParaRPr sz="100"/>
          </a:p>
          <a:p>
            <a:pPr marL="457200" lvl="0" indent="-342900" algn="just" rtl="0">
              <a:lnSpc>
                <a:spcPct val="115000"/>
              </a:lnSpc>
              <a:spcBef>
                <a:spcPts val="1200"/>
              </a:spcBef>
              <a:spcAft>
                <a:spcPts val="0"/>
              </a:spcAft>
              <a:buSzPts val="1800"/>
              <a:buAutoNum type="arabicPeriod"/>
            </a:pPr>
            <a:r>
              <a:rPr lang="en" u="sng"/>
              <a:t>Gottigere Lake</a:t>
            </a:r>
            <a:r>
              <a:rPr lang="en"/>
              <a:t> - located off Bannerghatta Road. It is part of the Koramangala - Challaghatta valley. It continues in the eastward direction to join the Hulimavu and Madiwala. The area of this lake is 37 acres. Coordinates = 12.8530° N and 77.5901° E. </a:t>
            </a:r>
            <a:endParaRPr/>
          </a:p>
          <a:p>
            <a:pPr marL="457200" lvl="0" indent="0" algn="just" rtl="0">
              <a:lnSpc>
                <a:spcPct val="115000"/>
              </a:lnSpc>
              <a:spcBef>
                <a:spcPts val="1200"/>
              </a:spcBef>
              <a:spcAft>
                <a:spcPts val="0"/>
              </a:spcAft>
              <a:buNone/>
            </a:pPr>
            <a:endParaRPr/>
          </a:p>
          <a:p>
            <a:pPr marL="457200" lvl="0" indent="0" algn="just" rtl="0">
              <a:lnSpc>
                <a:spcPct val="115000"/>
              </a:lnSpc>
              <a:spcBef>
                <a:spcPts val="1200"/>
              </a:spcBef>
              <a:spcAft>
                <a:spcPts val="0"/>
              </a:spcAft>
              <a:buNone/>
            </a:pPr>
            <a:endParaRPr sz="100"/>
          </a:p>
          <a:p>
            <a:pPr marL="0" lvl="0" indent="0" algn="just" rtl="0">
              <a:spcBef>
                <a:spcPts val="1200"/>
              </a:spcBef>
              <a:spcAft>
                <a:spcPts val="1200"/>
              </a:spcAft>
              <a:buNone/>
            </a:pPr>
            <a:endParaRPr/>
          </a:p>
        </p:txBody>
      </p:sp>
      <p:sp>
        <p:nvSpPr>
          <p:cNvPr id="132" name="Google Shape;132;p22"/>
          <p:cNvSpPr txBox="1"/>
          <p:nvPr/>
        </p:nvSpPr>
        <p:spPr>
          <a:xfrm>
            <a:off x="7080950" y="1349300"/>
            <a:ext cx="208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pic>
        <p:nvPicPr>
          <p:cNvPr id="133" name="Google Shape;133;p22"/>
          <p:cNvPicPr preferRelativeResize="0"/>
          <p:nvPr/>
        </p:nvPicPr>
        <p:blipFill>
          <a:blip r:embed="rId3">
            <a:alphaModFix/>
          </a:blip>
          <a:stretch>
            <a:fillRect/>
          </a:stretch>
        </p:blipFill>
        <p:spPr>
          <a:xfrm>
            <a:off x="6697275" y="4800"/>
            <a:ext cx="2446725" cy="3089199"/>
          </a:xfrm>
          <a:prstGeom prst="rect">
            <a:avLst/>
          </a:prstGeom>
          <a:noFill/>
          <a:ln>
            <a:noFill/>
          </a:ln>
        </p:spPr>
      </p:pic>
      <p:pic>
        <p:nvPicPr>
          <p:cNvPr id="134" name="Google Shape;134;p22"/>
          <p:cNvPicPr preferRelativeResize="0"/>
          <p:nvPr/>
        </p:nvPicPr>
        <p:blipFill>
          <a:blip r:embed="rId4">
            <a:alphaModFix/>
          </a:blip>
          <a:stretch>
            <a:fillRect/>
          </a:stretch>
        </p:blipFill>
        <p:spPr>
          <a:xfrm>
            <a:off x="6697275" y="3152825"/>
            <a:ext cx="2395709" cy="1796775"/>
          </a:xfrm>
          <a:prstGeom prst="rect">
            <a:avLst/>
          </a:prstGeom>
          <a:noFill/>
          <a:ln>
            <a:noFill/>
          </a:ln>
        </p:spPr>
      </p:pic>
      <p:pic>
        <p:nvPicPr>
          <p:cNvPr id="135" name="Google Shape;135;p22"/>
          <p:cNvPicPr preferRelativeResize="0"/>
          <p:nvPr/>
        </p:nvPicPr>
        <p:blipFill>
          <a:blip r:embed="rId5">
            <a:alphaModFix/>
          </a:blip>
          <a:stretch>
            <a:fillRect/>
          </a:stretch>
        </p:blipFill>
        <p:spPr>
          <a:xfrm>
            <a:off x="4503000" y="3398376"/>
            <a:ext cx="2130501" cy="15267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3"/>
          <p:cNvSpPr txBox="1">
            <a:spLocks noGrp="1"/>
          </p:cNvSpPr>
          <p:nvPr>
            <p:ph type="title"/>
          </p:nvPr>
        </p:nvSpPr>
        <p:spPr>
          <a:xfrm>
            <a:off x="387900" y="305850"/>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b="1"/>
              <a:t>Study Area (Contd.)</a:t>
            </a:r>
            <a:endParaRPr b="1"/>
          </a:p>
        </p:txBody>
      </p:sp>
      <p:sp>
        <p:nvSpPr>
          <p:cNvPr id="141" name="Google Shape;141;p23"/>
          <p:cNvSpPr txBox="1">
            <a:spLocks noGrp="1"/>
          </p:cNvSpPr>
          <p:nvPr>
            <p:ph type="body" idx="1"/>
          </p:nvPr>
        </p:nvSpPr>
        <p:spPr>
          <a:xfrm>
            <a:off x="171925" y="1410450"/>
            <a:ext cx="5387100" cy="3413700"/>
          </a:xfrm>
          <a:prstGeom prst="rect">
            <a:avLst/>
          </a:prstGeom>
        </p:spPr>
        <p:txBody>
          <a:bodyPr spcFirstLastPara="1" wrap="square" lIns="91425" tIns="91425" rIns="91425" bIns="91425" anchor="t" anchorCtr="0">
            <a:normAutofit/>
          </a:bodyPr>
          <a:lstStyle/>
          <a:p>
            <a:pPr marL="0" lvl="0" indent="0" algn="just" rtl="0">
              <a:lnSpc>
                <a:spcPct val="115000"/>
              </a:lnSpc>
              <a:spcBef>
                <a:spcPts val="0"/>
              </a:spcBef>
              <a:spcAft>
                <a:spcPts val="0"/>
              </a:spcAft>
              <a:buNone/>
            </a:pPr>
            <a:endParaRPr sz="2200"/>
          </a:p>
          <a:p>
            <a:pPr marL="914400" lvl="1" indent="-234950" algn="just" rtl="0">
              <a:lnSpc>
                <a:spcPct val="115000"/>
              </a:lnSpc>
              <a:spcBef>
                <a:spcPts val="1200"/>
              </a:spcBef>
              <a:spcAft>
                <a:spcPts val="0"/>
              </a:spcAft>
              <a:buSzPts val="100"/>
              <a:buAutoNum type="alphaLcPeriod"/>
            </a:pPr>
            <a:endParaRPr sz="100"/>
          </a:p>
          <a:p>
            <a:pPr marL="457200" lvl="0" indent="-342900" algn="just" rtl="0">
              <a:spcBef>
                <a:spcPts val="0"/>
              </a:spcBef>
              <a:spcAft>
                <a:spcPts val="0"/>
              </a:spcAft>
              <a:buSzPts val="1800"/>
              <a:buAutoNum type="arabicPeriod"/>
            </a:pPr>
            <a:r>
              <a:rPr lang="en" u="sng"/>
              <a:t>Begur Lake</a:t>
            </a:r>
            <a:r>
              <a:rPr lang="en"/>
              <a:t> - Located off Bengaluru Hosur highway in south - eastern part of Bangalore. Next to the Naganatheshwara temple. The area of this lake is 137 acres. </a:t>
            </a:r>
            <a:endParaRPr/>
          </a:p>
          <a:p>
            <a:pPr marL="457200" lvl="0" indent="0" algn="just" rtl="0">
              <a:spcBef>
                <a:spcPts val="1200"/>
              </a:spcBef>
              <a:spcAft>
                <a:spcPts val="1200"/>
              </a:spcAft>
              <a:buNone/>
            </a:pPr>
            <a:r>
              <a:rPr lang="en"/>
              <a:t>Coordinated = 12.8754°N and 77.6298°E</a:t>
            </a:r>
            <a:endParaRPr/>
          </a:p>
        </p:txBody>
      </p:sp>
      <p:sp>
        <p:nvSpPr>
          <p:cNvPr id="142" name="Google Shape;142;p23"/>
          <p:cNvSpPr txBox="1"/>
          <p:nvPr/>
        </p:nvSpPr>
        <p:spPr>
          <a:xfrm>
            <a:off x="7080950" y="1349300"/>
            <a:ext cx="208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pic>
        <p:nvPicPr>
          <p:cNvPr id="143" name="Google Shape;143;p23"/>
          <p:cNvPicPr preferRelativeResize="0"/>
          <p:nvPr/>
        </p:nvPicPr>
        <p:blipFill>
          <a:blip r:embed="rId3">
            <a:alphaModFix/>
          </a:blip>
          <a:stretch>
            <a:fillRect/>
          </a:stretch>
        </p:blipFill>
        <p:spPr>
          <a:xfrm>
            <a:off x="5664025" y="1181700"/>
            <a:ext cx="3280175" cy="278011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4"/>
          <p:cNvSpPr txBox="1">
            <a:spLocks noGrp="1"/>
          </p:cNvSpPr>
          <p:nvPr>
            <p:ph type="title"/>
          </p:nvPr>
        </p:nvSpPr>
        <p:spPr>
          <a:xfrm>
            <a:off x="387900" y="281250"/>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b="1"/>
              <a:t>Objectives</a:t>
            </a:r>
            <a:endParaRPr b="1"/>
          </a:p>
        </p:txBody>
      </p:sp>
      <p:sp>
        <p:nvSpPr>
          <p:cNvPr id="149" name="Google Shape;149;p24"/>
          <p:cNvSpPr txBox="1">
            <a:spLocks noGrp="1"/>
          </p:cNvSpPr>
          <p:nvPr>
            <p:ph type="body" idx="1"/>
          </p:nvPr>
        </p:nvSpPr>
        <p:spPr>
          <a:xfrm>
            <a:off x="387900" y="1556100"/>
            <a:ext cx="4929000" cy="3078900"/>
          </a:xfrm>
          <a:prstGeom prst="rect">
            <a:avLst/>
          </a:prstGeom>
        </p:spPr>
        <p:txBody>
          <a:bodyPr spcFirstLastPara="1" wrap="square" lIns="91425" tIns="91425" rIns="91425" bIns="91425" anchor="t" anchorCtr="0">
            <a:normAutofit fontScale="62500" lnSpcReduction="20000"/>
          </a:bodyPr>
          <a:lstStyle/>
          <a:p>
            <a:pPr marL="457200" lvl="0" indent="-330835" algn="l" rtl="0">
              <a:spcBef>
                <a:spcPts val="0"/>
              </a:spcBef>
              <a:spcAft>
                <a:spcPts val="0"/>
              </a:spcAft>
              <a:buSzPct val="100000"/>
              <a:buAutoNum type="arabicPeriod"/>
            </a:pPr>
            <a:r>
              <a:rPr lang="en" sz="2300"/>
              <a:t>Collecting Water Sample from Gottigere and Begur Lake </a:t>
            </a:r>
            <a:endParaRPr sz="2300"/>
          </a:p>
          <a:p>
            <a:pPr marL="457200" lvl="0" indent="0" algn="l" rtl="0">
              <a:spcBef>
                <a:spcPts val="1200"/>
              </a:spcBef>
              <a:spcAft>
                <a:spcPts val="0"/>
              </a:spcAft>
              <a:buNone/>
            </a:pPr>
            <a:endParaRPr sz="291"/>
          </a:p>
          <a:p>
            <a:pPr marL="457200" lvl="0" indent="-330835" algn="l" rtl="0">
              <a:spcBef>
                <a:spcPts val="1200"/>
              </a:spcBef>
              <a:spcAft>
                <a:spcPts val="0"/>
              </a:spcAft>
              <a:buSzPct val="100000"/>
              <a:buAutoNum type="arabicPeriod"/>
            </a:pPr>
            <a:r>
              <a:rPr lang="en" sz="2300"/>
              <a:t>Using Jal-Tara water testing kit to check condition of water of lakes based on different physical and chemical parameters</a:t>
            </a:r>
            <a:endParaRPr sz="2300"/>
          </a:p>
          <a:p>
            <a:pPr marL="457200" lvl="0" indent="0" algn="l" rtl="0">
              <a:spcBef>
                <a:spcPts val="1200"/>
              </a:spcBef>
              <a:spcAft>
                <a:spcPts val="0"/>
              </a:spcAft>
              <a:buNone/>
            </a:pPr>
            <a:endParaRPr sz="100"/>
          </a:p>
          <a:p>
            <a:pPr marL="457200" lvl="0" indent="-330835" algn="l" rtl="0">
              <a:spcBef>
                <a:spcPts val="1200"/>
              </a:spcBef>
              <a:spcAft>
                <a:spcPts val="0"/>
              </a:spcAft>
              <a:buSzPct val="100000"/>
              <a:buAutoNum type="arabicPeriod"/>
            </a:pPr>
            <a:r>
              <a:rPr lang="en" sz="2300"/>
              <a:t>Record measurements found and analyse the results and how it affects the conditions around the area</a:t>
            </a:r>
            <a:endParaRPr sz="4000"/>
          </a:p>
          <a:p>
            <a:pPr marL="457200" lvl="0" indent="0" algn="l" rtl="0">
              <a:spcBef>
                <a:spcPts val="1200"/>
              </a:spcBef>
              <a:spcAft>
                <a:spcPts val="1200"/>
              </a:spcAft>
              <a:buNone/>
            </a:pPr>
            <a:r>
              <a:rPr lang="en"/>
              <a:t> </a:t>
            </a:r>
            <a:endParaRPr/>
          </a:p>
        </p:txBody>
      </p:sp>
      <p:pic>
        <p:nvPicPr>
          <p:cNvPr id="150" name="Google Shape;150;p24"/>
          <p:cNvPicPr preferRelativeResize="0"/>
          <p:nvPr/>
        </p:nvPicPr>
        <p:blipFill>
          <a:blip r:embed="rId3">
            <a:alphaModFix/>
          </a:blip>
          <a:stretch>
            <a:fillRect/>
          </a:stretch>
        </p:blipFill>
        <p:spPr>
          <a:xfrm>
            <a:off x="5428475" y="281250"/>
            <a:ext cx="3522299" cy="2349346"/>
          </a:xfrm>
          <a:prstGeom prst="rect">
            <a:avLst/>
          </a:prstGeom>
          <a:noFill/>
          <a:ln>
            <a:noFill/>
          </a:ln>
        </p:spPr>
      </p:pic>
      <p:pic>
        <p:nvPicPr>
          <p:cNvPr id="151" name="Google Shape;151;p24"/>
          <p:cNvPicPr preferRelativeResize="0"/>
          <p:nvPr/>
        </p:nvPicPr>
        <p:blipFill>
          <a:blip r:embed="rId4">
            <a:alphaModFix/>
          </a:blip>
          <a:stretch>
            <a:fillRect/>
          </a:stretch>
        </p:blipFill>
        <p:spPr>
          <a:xfrm>
            <a:off x="6132650" y="2752371"/>
            <a:ext cx="2208104" cy="220810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155"/>
        <p:cNvGrpSpPr/>
        <p:nvPr/>
      </p:nvGrpSpPr>
      <p:grpSpPr>
        <a:xfrm>
          <a:off x="0" y="0"/>
          <a:ext cx="0" cy="0"/>
          <a:chOff x="0" y="0"/>
          <a:chExt cx="0" cy="0"/>
        </a:xfrm>
      </p:grpSpPr>
      <p:graphicFrame>
        <p:nvGraphicFramePr>
          <p:cNvPr id="156" name="Google Shape;156;p25"/>
          <p:cNvGraphicFramePr/>
          <p:nvPr/>
        </p:nvGraphicFramePr>
        <p:xfrm>
          <a:off x="0" y="-40800"/>
          <a:ext cx="9100075" cy="5178685"/>
        </p:xfrm>
        <a:graphic>
          <a:graphicData uri="http://schemas.openxmlformats.org/drawingml/2006/table">
            <a:tbl>
              <a:tblPr>
                <a:noFill/>
                <a:tableStyleId>{E1AD1C3B-6B9A-4327-82F9-5FD2A1C793C0}</a:tableStyleId>
              </a:tblPr>
              <a:tblGrid>
                <a:gridCol w="2011925">
                  <a:extLst>
                    <a:ext uri="{9D8B030D-6E8A-4147-A177-3AD203B41FA5}">
                      <a16:colId xmlns:a16="http://schemas.microsoft.com/office/drawing/2014/main" val="20000"/>
                    </a:ext>
                  </a:extLst>
                </a:gridCol>
                <a:gridCol w="7088150">
                  <a:extLst>
                    <a:ext uri="{9D8B030D-6E8A-4147-A177-3AD203B41FA5}">
                      <a16:colId xmlns:a16="http://schemas.microsoft.com/office/drawing/2014/main" val="20001"/>
                    </a:ext>
                  </a:extLst>
                </a:gridCol>
              </a:tblGrid>
              <a:tr h="408925">
                <a:tc>
                  <a:txBody>
                    <a:bodyPr/>
                    <a:lstStyle/>
                    <a:p>
                      <a:pPr marL="0" lvl="0" indent="0" algn="l" rtl="0">
                        <a:spcBef>
                          <a:spcPts val="0"/>
                        </a:spcBef>
                        <a:spcAft>
                          <a:spcPts val="0"/>
                        </a:spcAft>
                        <a:buNone/>
                      </a:pPr>
                      <a:r>
                        <a:rPr lang="en" sz="1500" b="1">
                          <a:solidFill>
                            <a:schemeClr val="dk1"/>
                          </a:solidFill>
                        </a:rPr>
                        <a:t>Parameters Tested</a:t>
                      </a:r>
                      <a:endParaRPr sz="1500" b="1">
                        <a:solidFill>
                          <a:schemeClr val="dk1"/>
                        </a:solidFill>
                      </a:endParaRPr>
                    </a:p>
                  </a:txBody>
                  <a:tcPr marL="91425" marR="91425" marT="91425" marB="91425"/>
                </a:tc>
                <a:tc>
                  <a:txBody>
                    <a:bodyPr/>
                    <a:lstStyle/>
                    <a:p>
                      <a:pPr marL="0" lvl="0" indent="0" algn="l" rtl="0">
                        <a:spcBef>
                          <a:spcPts val="0"/>
                        </a:spcBef>
                        <a:spcAft>
                          <a:spcPts val="0"/>
                        </a:spcAft>
                        <a:buNone/>
                      </a:pPr>
                      <a:r>
                        <a:rPr lang="en" sz="1500" b="1">
                          <a:solidFill>
                            <a:schemeClr val="dk1"/>
                          </a:solidFill>
                        </a:rPr>
                        <a:t>Materials And Methods</a:t>
                      </a:r>
                      <a:endParaRPr sz="1500" b="1">
                        <a:solidFill>
                          <a:schemeClr val="dk1"/>
                        </a:solidFill>
                      </a:endParaRPr>
                    </a:p>
                  </a:txBody>
                  <a:tcPr marL="91425" marR="91425" marT="91425" marB="91425"/>
                </a:tc>
                <a:extLst>
                  <a:ext uri="{0D108BD9-81ED-4DB2-BD59-A6C34878D82A}">
                    <a16:rowId xmlns:a16="http://schemas.microsoft.com/office/drawing/2014/main" val="10000"/>
                  </a:ext>
                </a:extLst>
              </a:tr>
              <a:tr h="393250">
                <a:tc>
                  <a:txBody>
                    <a:bodyPr/>
                    <a:lstStyle/>
                    <a:p>
                      <a:pPr marL="0" lvl="0" indent="0" algn="l" rtl="0">
                        <a:spcBef>
                          <a:spcPts val="0"/>
                        </a:spcBef>
                        <a:spcAft>
                          <a:spcPts val="0"/>
                        </a:spcAft>
                        <a:buNone/>
                      </a:pPr>
                      <a:r>
                        <a:rPr lang="en">
                          <a:solidFill>
                            <a:schemeClr val="dk1"/>
                          </a:solidFill>
                        </a:rPr>
                        <a:t>1) Dissolved Oxygen</a:t>
                      </a:r>
                      <a:endParaRPr>
                        <a:solidFill>
                          <a:schemeClr val="dk1"/>
                        </a:solidFill>
                      </a:endParaRPr>
                    </a:p>
                  </a:txBody>
                  <a:tcPr marL="91425" marR="91425" marT="91425" marB="91425"/>
                </a:tc>
                <a:tc>
                  <a:txBody>
                    <a:bodyPr/>
                    <a:lstStyle/>
                    <a:p>
                      <a:pPr marL="0" lvl="0" indent="0" algn="l" rtl="0">
                        <a:spcBef>
                          <a:spcPts val="0"/>
                        </a:spcBef>
                        <a:spcAft>
                          <a:spcPts val="0"/>
                        </a:spcAft>
                        <a:buNone/>
                      </a:pPr>
                      <a:r>
                        <a:rPr lang="en">
                          <a:solidFill>
                            <a:schemeClr val="dk1"/>
                          </a:solidFill>
                        </a:rPr>
                        <a:t>DO bottle and titration using sodium thiosulphate</a:t>
                      </a:r>
                      <a:endParaRPr>
                        <a:solidFill>
                          <a:schemeClr val="dk1"/>
                        </a:solidFill>
                      </a:endParaRPr>
                    </a:p>
                  </a:txBody>
                  <a:tcPr marL="91425" marR="91425" marT="91425" marB="91425"/>
                </a:tc>
                <a:extLst>
                  <a:ext uri="{0D108BD9-81ED-4DB2-BD59-A6C34878D82A}">
                    <a16:rowId xmlns:a16="http://schemas.microsoft.com/office/drawing/2014/main" val="10001"/>
                  </a:ext>
                </a:extLst>
              </a:tr>
              <a:tr h="393250">
                <a:tc>
                  <a:txBody>
                    <a:bodyPr/>
                    <a:lstStyle/>
                    <a:p>
                      <a:pPr marL="0" lvl="0" indent="0" algn="l" rtl="0">
                        <a:spcBef>
                          <a:spcPts val="0"/>
                        </a:spcBef>
                        <a:spcAft>
                          <a:spcPts val="0"/>
                        </a:spcAft>
                        <a:buNone/>
                      </a:pPr>
                      <a:r>
                        <a:rPr lang="en">
                          <a:solidFill>
                            <a:schemeClr val="dk1"/>
                          </a:solidFill>
                        </a:rPr>
                        <a:t>2) Phosphorous </a:t>
                      </a:r>
                      <a:endParaRPr>
                        <a:solidFill>
                          <a:schemeClr val="dk1"/>
                        </a:solidFill>
                      </a:endParaRPr>
                    </a:p>
                  </a:txBody>
                  <a:tcPr marL="91425" marR="91425" marT="91425" marB="91425"/>
                </a:tc>
                <a:tc>
                  <a:txBody>
                    <a:bodyPr/>
                    <a:lstStyle/>
                    <a:p>
                      <a:pPr marL="0" lvl="0" indent="0" algn="l" rtl="0">
                        <a:spcBef>
                          <a:spcPts val="0"/>
                        </a:spcBef>
                        <a:spcAft>
                          <a:spcPts val="0"/>
                        </a:spcAft>
                        <a:buNone/>
                      </a:pPr>
                      <a:r>
                        <a:rPr lang="en">
                          <a:solidFill>
                            <a:schemeClr val="dk1"/>
                          </a:solidFill>
                        </a:rPr>
                        <a:t>Ammonium Molybdate, Stannous Chloride</a:t>
                      </a:r>
                      <a:endParaRPr>
                        <a:solidFill>
                          <a:schemeClr val="dk1"/>
                        </a:solidFill>
                      </a:endParaRPr>
                    </a:p>
                  </a:txBody>
                  <a:tcPr marL="91425" marR="91425" marT="91425" marB="91425"/>
                </a:tc>
                <a:extLst>
                  <a:ext uri="{0D108BD9-81ED-4DB2-BD59-A6C34878D82A}">
                    <a16:rowId xmlns:a16="http://schemas.microsoft.com/office/drawing/2014/main" val="10002"/>
                  </a:ext>
                </a:extLst>
              </a:tr>
              <a:tr h="393250">
                <a:tc>
                  <a:txBody>
                    <a:bodyPr/>
                    <a:lstStyle/>
                    <a:p>
                      <a:pPr marL="0" lvl="0" indent="0" algn="l" rtl="0">
                        <a:spcBef>
                          <a:spcPts val="0"/>
                        </a:spcBef>
                        <a:spcAft>
                          <a:spcPts val="0"/>
                        </a:spcAft>
                        <a:buNone/>
                      </a:pPr>
                      <a:r>
                        <a:rPr lang="en">
                          <a:solidFill>
                            <a:schemeClr val="dk1"/>
                          </a:solidFill>
                        </a:rPr>
                        <a:t>3) Ammonia</a:t>
                      </a:r>
                      <a:endParaRPr>
                        <a:solidFill>
                          <a:schemeClr val="dk1"/>
                        </a:solidFill>
                      </a:endParaRPr>
                    </a:p>
                  </a:txBody>
                  <a:tcPr marL="91425" marR="91425" marT="91425" marB="91425"/>
                </a:tc>
                <a:tc>
                  <a:txBody>
                    <a:bodyPr/>
                    <a:lstStyle/>
                    <a:p>
                      <a:pPr marL="0" lvl="0" indent="0" algn="l" rtl="0">
                        <a:spcBef>
                          <a:spcPts val="0"/>
                        </a:spcBef>
                        <a:spcAft>
                          <a:spcPts val="0"/>
                        </a:spcAft>
                        <a:buNone/>
                      </a:pPr>
                      <a:r>
                        <a:rPr lang="en">
                          <a:solidFill>
                            <a:schemeClr val="dk1"/>
                          </a:solidFill>
                        </a:rPr>
                        <a:t>Nessler’s Reagent</a:t>
                      </a:r>
                      <a:endParaRPr>
                        <a:solidFill>
                          <a:schemeClr val="dk1"/>
                        </a:solidFill>
                      </a:endParaRPr>
                    </a:p>
                  </a:txBody>
                  <a:tcPr marL="91425" marR="91425" marT="91425" marB="91425"/>
                </a:tc>
                <a:extLst>
                  <a:ext uri="{0D108BD9-81ED-4DB2-BD59-A6C34878D82A}">
                    <a16:rowId xmlns:a16="http://schemas.microsoft.com/office/drawing/2014/main" val="10003"/>
                  </a:ext>
                </a:extLst>
              </a:tr>
              <a:tr h="393250">
                <a:tc>
                  <a:txBody>
                    <a:bodyPr/>
                    <a:lstStyle/>
                    <a:p>
                      <a:pPr marL="0" lvl="0" indent="0" algn="l" rtl="0">
                        <a:spcBef>
                          <a:spcPts val="0"/>
                        </a:spcBef>
                        <a:spcAft>
                          <a:spcPts val="0"/>
                        </a:spcAft>
                        <a:buNone/>
                      </a:pPr>
                      <a:r>
                        <a:rPr lang="en">
                          <a:solidFill>
                            <a:schemeClr val="dk1"/>
                          </a:solidFill>
                        </a:rPr>
                        <a:t>4) Residual Chlorine</a:t>
                      </a:r>
                      <a:endParaRPr>
                        <a:solidFill>
                          <a:schemeClr val="dk1"/>
                        </a:solidFill>
                      </a:endParaRPr>
                    </a:p>
                  </a:txBody>
                  <a:tcPr marL="91425" marR="91425" marT="91425" marB="91425"/>
                </a:tc>
                <a:tc>
                  <a:txBody>
                    <a:bodyPr/>
                    <a:lstStyle/>
                    <a:p>
                      <a:pPr marL="0" lvl="0" indent="0" algn="l" rtl="0">
                        <a:spcBef>
                          <a:spcPts val="0"/>
                        </a:spcBef>
                        <a:spcAft>
                          <a:spcPts val="0"/>
                        </a:spcAft>
                        <a:buNone/>
                      </a:pPr>
                      <a:r>
                        <a:rPr lang="en">
                          <a:solidFill>
                            <a:schemeClr val="dk1"/>
                          </a:solidFill>
                        </a:rPr>
                        <a:t>Ortho Toluidine</a:t>
                      </a:r>
                      <a:endParaRPr>
                        <a:solidFill>
                          <a:schemeClr val="dk1"/>
                        </a:solidFill>
                      </a:endParaRPr>
                    </a:p>
                  </a:txBody>
                  <a:tcPr marL="91425" marR="91425" marT="91425" marB="91425"/>
                </a:tc>
                <a:extLst>
                  <a:ext uri="{0D108BD9-81ED-4DB2-BD59-A6C34878D82A}">
                    <a16:rowId xmlns:a16="http://schemas.microsoft.com/office/drawing/2014/main" val="10004"/>
                  </a:ext>
                </a:extLst>
              </a:tr>
              <a:tr h="393250">
                <a:tc>
                  <a:txBody>
                    <a:bodyPr/>
                    <a:lstStyle/>
                    <a:p>
                      <a:pPr marL="0" lvl="0" indent="0" algn="l" rtl="0">
                        <a:spcBef>
                          <a:spcPts val="0"/>
                        </a:spcBef>
                        <a:spcAft>
                          <a:spcPts val="0"/>
                        </a:spcAft>
                        <a:buNone/>
                      </a:pPr>
                      <a:r>
                        <a:rPr lang="en">
                          <a:solidFill>
                            <a:schemeClr val="dk1"/>
                          </a:solidFill>
                        </a:rPr>
                        <a:t>5) Nitrate</a:t>
                      </a:r>
                      <a:endParaRPr>
                        <a:solidFill>
                          <a:schemeClr val="dk1"/>
                        </a:solidFill>
                      </a:endParaRPr>
                    </a:p>
                  </a:txBody>
                  <a:tcPr marL="91425" marR="91425" marT="91425" marB="91425"/>
                </a:tc>
                <a:tc>
                  <a:txBody>
                    <a:bodyPr/>
                    <a:lstStyle/>
                    <a:p>
                      <a:pPr marL="0" lvl="0" indent="0" algn="l" rtl="0">
                        <a:spcBef>
                          <a:spcPts val="0"/>
                        </a:spcBef>
                        <a:spcAft>
                          <a:spcPts val="0"/>
                        </a:spcAft>
                        <a:buNone/>
                      </a:pPr>
                      <a:r>
                        <a:rPr lang="en">
                          <a:solidFill>
                            <a:schemeClr val="dk1"/>
                          </a:solidFill>
                        </a:rPr>
                        <a:t>Reagent NO3-A and NO3-B</a:t>
                      </a:r>
                      <a:endParaRPr>
                        <a:solidFill>
                          <a:schemeClr val="dk1"/>
                        </a:solidFill>
                      </a:endParaRPr>
                    </a:p>
                  </a:txBody>
                  <a:tcPr marL="91425" marR="91425" marT="91425" marB="91425"/>
                </a:tc>
                <a:extLst>
                  <a:ext uri="{0D108BD9-81ED-4DB2-BD59-A6C34878D82A}">
                    <a16:rowId xmlns:a16="http://schemas.microsoft.com/office/drawing/2014/main" val="10005"/>
                  </a:ext>
                </a:extLst>
              </a:tr>
              <a:tr h="408925">
                <a:tc>
                  <a:txBody>
                    <a:bodyPr/>
                    <a:lstStyle/>
                    <a:p>
                      <a:pPr marL="0" lvl="0" indent="0" algn="l" rtl="0">
                        <a:spcBef>
                          <a:spcPts val="0"/>
                        </a:spcBef>
                        <a:spcAft>
                          <a:spcPts val="0"/>
                        </a:spcAft>
                        <a:buNone/>
                      </a:pPr>
                      <a:r>
                        <a:rPr lang="en">
                          <a:solidFill>
                            <a:schemeClr val="dk1"/>
                          </a:solidFill>
                        </a:rPr>
                        <a:t>6) Iron</a:t>
                      </a:r>
                      <a:endParaRPr>
                        <a:solidFill>
                          <a:schemeClr val="dk1"/>
                        </a:solidFill>
                      </a:endParaRPr>
                    </a:p>
                  </a:txBody>
                  <a:tcPr marL="91425" marR="91425" marT="91425" marB="91425"/>
                </a:tc>
                <a:tc>
                  <a:txBody>
                    <a:bodyPr/>
                    <a:lstStyle/>
                    <a:p>
                      <a:pPr marL="0" lvl="0" indent="0" algn="l" rtl="0">
                        <a:spcBef>
                          <a:spcPts val="0"/>
                        </a:spcBef>
                        <a:spcAft>
                          <a:spcPts val="0"/>
                        </a:spcAft>
                        <a:buNone/>
                      </a:pPr>
                      <a:r>
                        <a:rPr lang="en">
                          <a:solidFill>
                            <a:schemeClr val="dk1"/>
                          </a:solidFill>
                        </a:rPr>
                        <a:t>Reagent Fe-A and Fe-B</a:t>
                      </a:r>
                      <a:endParaRPr>
                        <a:solidFill>
                          <a:schemeClr val="dk1"/>
                        </a:solidFill>
                      </a:endParaRPr>
                    </a:p>
                  </a:txBody>
                  <a:tcPr marL="91425" marR="91425" marT="91425" marB="91425"/>
                </a:tc>
                <a:extLst>
                  <a:ext uri="{0D108BD9-81ED-4DB2-BD59-A6C34878D82A}">
                    <a16:rowId xmlns:a16="http://schemas.microsoft.com/office/drawing/2014/main" val="10006"/>
                  </a:ext>
                </a:extLst>
              </a:tr>
              <a:tr h="393250">
                <a:tc>
                  <a:txBody>
                    <a:bodyPr/>
                    <a:lstStyle/>
                    <a:p>
                      <a:pPr marL="0" lvl="0" indent="0" algn="l" rtl="0">
                        <a:spcBef>
                          <a:spcPts val="0"/>
                        </a:spcBef>
                        <a:spcAft>
                          <a:spcPts val="0"/>
                        </a:spcAft>
                        <a:buNone/>
                      </a:pPr>
                      <a:r>
                        <a:rPr lang="en">
                          <a:solidFill>
                            <a:schemeClr val="dk1"/>
                          </a:solidFill>
                        </a:rPr>
                        <a:t>7) Fluoride </a:t>
                      </a:r>
                      <a:endParaRPr>
                        <a:solidFill>
                          <a:schemeClr val="dk1"/>
                        </a:solidFill>
                      </a:endParaRPr>
                    </a:p>
                  </a:txBody>
                  <a:tcPr marL="91425" marR="91425" marT="91425" marB="91425"/>
                </a:tc>
                <a:tc>
                  <a:txBody>
                    <a:bodyPr/>
                    <a:lstStyle/>
                    <a:p>
                      <a:pPr marL="0" lvl="0" indent="0" algn="l" rtl="0">
                        <a:spcBef>
                          <a:spcPts val="0"/>
                        </a:spcBef>
                        <a:spcAft>
                          <a:spcPts val="0"/>
                        </a:spcAft>
                        <a:buNone/>
                      </a:pPr>
                      <a:r>
                        <a:rPr lang="en">
                          <a:solidFill>
                            <a:schemeClr val="dk1"/>
                          </a:solidFill>
                        </a:rPr>
                        <a:t>Zirconyl Solution</a:t>
                      </a:r>
                      <a:endParaRPr>
                        <a:solidFill>
                          <a:schemeClr val="dk1"/>
                        </a:solidFill>
                      </a:endParaRPr>
                    </a:p>
                  </a:txBody>
                  <a:tcPr marL="91425" marR="91425" marT="91425" marB="91425"/>
                </a:tc>
                <a:extLst>
                  <a:ext uri="{0D108BD9-81ED-4DB2-BD59-A6C34878D82A}">
                    <a16:rowId xmlns:a16="http://schemas.microsoft.com/office/drawing/2014/main" val="10007"/>
                  </a:ext>
                </a:extLst>
              </a:tr>
              <a:tr h="393250">
                <a:tc>
                  <a:txBody>
                    <a:bodyPr/>
                    <a:lstStyle/>
                    <a:p>
                      <a:pPr marL="0" lvl="0" indent="0" algn="l" rtl="0">
                        <a:spcBef>
                          <a:spcPts val="0"/>
                        </a:spcBef>
                        <a:spcAft>
                          <a:spcPts val="0"/>
                        </a:spcAft>
                        <a:buNone/>
                      </a:pPr>
                      <a:r>
                        <a:rPr lang="en">
                          <a:solidFill>
                            <a:schemeClr val="dk1"/>
                          </a:solidFill>
                        </a:rPr>
                        <a:t>8) Chloride </a:t>
                      </a:r>
                      <a:endParaRPr>
                        <a:solidFill>
                          <a:schemeClr val="dk1"/>
                        </a:solidFill>
                      </a:endParaRPr>
                    </a:p>
                  </a:txBody>
                  <a:tcPr marL="91425" marR="91425" marT="91425" marB="91425"/>
                </a:tc>
                <a:tc>
                  <a:txBody>
                    <a:bodyPr/>
                    <a:lstStyle/>
                    <a:p>
                      <a:pPr marL="0" lvl="0" indent="0" algn="l" rtl="0">
                        <a:spcBef>
                          <a:spcPts val="0"/>
                        </a:spcBef>
                        <a:spcAft>
                          <a:spcPts val="0"/>
                        </a:spcAft>
                        <a:buNone/>
                      </a:pPr>
                      <a:r>
                        <a:rPr lang="en">
                          <a:solidFill>
                            <a:schemeClr val="dk1"/>
                          </a:solidFill>
                        </a:rPr>
                        <a:t>Potassium chromate and silver nitrate</a:t>
                      </a:r>
                      <a:endParaRPr>
                        <a:solidFill>
                          <a:schemeClr val="dk1"/>
                        </a:solidFill>
                      </a:endParaRPr>
                    </a:p>
                  </a:txBody>
                  <a:tcPr marL="91425" marR="91425" marT="91425" marB="91425"/>
                </a:tc>
                <a:extLst>
                  <a:ext uri="{0D108BD9-81ED-4DB2-BD59-A6C34878D82A}">
                    <a16:rowId xmlns:a16="http://schemas.microsoft.com/office/drawing/2014/main" val="10008"/>
                  </a:ext>
                </a:extLst>
              </a:tr>
              <a:tr h="393250">
                <a:tc>
                  <a:txBody>
                    <a:bodyPr/>
                    <a:lstStyle/>
                    <a:p>
                      <a:pPr marL="0" lvl="0" indent="0" algn="l" rtl="0">
                        <a:spcBef>
                          <a:spcPts val="0"/>
                        </a:spcBef>
                        <a:spcAft>
                          <a:spcPts val="0"/>
                        </a:spcAft>
                        <a:buNone/>
                      </a:pPr>
                      <a:r>
                        <a:rPr lang="en">
                          <a:solidFill>
                            <a:schemeClr val="dk1"/>
                          </a:solidFill>
                        </a:rPr>
                        <a:t>9) Hardness</a:t>
                      </a:r>
                      <a:endParaRPr>
                        <a:solidFill>
                          <a:schemeClr val="dk1"/>
                        </a:solidFill>
                      </a:endParaRPr>
                    </a:p>
                  </a:txBody>
                  <a:tcPr marL="91425" marR="91425" marT="91425" marB="91425"/>
                </a:tc>
                <a:tc>
                  <a:txBody>
                    <a:bodyPr/>
                    <a:lstStyle/>
                    <a:p>
                      <a:pPr marL="0" lvl="0" indent="0" algn="l" rtl="0">
                        <a:spcBef>
                          <a:spcPts val="0"/>
                        </a:spcBef>
                        <a:spcAft>
                          <a:spcPts val="0"/>
                        </a:spcAft>
                        <a:buNone/>
                      </a:pPr>
                      <a:r>
                        <a:rPr lang="en">
                          <a:solidFill>
                            <a:schemeClr val="dk1"/>
                          </a:solidFill>
                        </a:rPr>
                        <a:t>EDTA solution</a:t>
                      </a:r>
                      <a:endParaRPr>
                        <a:solidFill>
                          <a:schemeClr val="dk1"/>
                        </a:solidFill>
                      </a:endParaRPr>
                    </a:p>
                  </a:txBody>
                  <a:tcPr marL="91425" marR="91425" marT="91425" marB="91425"/>
                </a:tc>
                <a:extLst>
                  <a:ext uri="{0D108BD9-81ED-4DB2-BD59-A6C34878D82A}">
                    <a16:rowId xmlns:a16="http://schemas.microsoft.com/office/drawing/2014/main" val="10009"/>
                  </a:ext>
                </a:extLst>
              </a:tr>
              <a:tr h="393250">
                <a:tc>
                  <a:txBody>
                    <a:bodyPr/>
                    <a:lstStyle/>
                    <a:p>
                      <a:pPr marL="0" lvl="0" indent="0" algn="l" rtl="0">
                        <a:spcBef>
                          <a:spcPts val="0"/>
                        </a:spcBef>
                        <a:spcAft>
                          <a:spcPts val="0"/>
                        </a:spcAft>
                        <a:buNone/>
                      </a:pPr>
                      <a:r>
                        <a:rPr lang="en">
                          <a:solidFill>
                            <a:schemeClr val="dk1"/>
                          </a:solidFill>
                        </a:rPr>
                        <a:t>10) Faecal Pollution </a:t>
                      </a:r>
                      <a:endParaRPr>
                        <a:solidFill>
                          <a:schemeClr val="dk1"/>
                        </a:solidFill>
                      </a:endParaRPr>
                    </a:p>
                  </a:txBody>
                  <a:tcPr marL="91425" marR="91425" marT="91425" marB="91425"/>
                </a:tc>
                <a:tc>
                  <a:txBody>
                    <a:bodyPr/>
                    <a:lstStyle/>
                    <a:p>
                      <a:pPr marL="0" lvl="0" indent="0" algn="l" rtl="0">
                        <a:spcBef>
                          <a:spcPts val="0"/>
                        </a:spcBef>
                        <a:spcAft>
                          <a:spcPts val="0"/>
                        </a:spcAft>
                        <a:buNone/>
                      </a:pPr>
                      <a:r>
                        <a:rPr lang="en">
                          <a:solidFill>
                            <a:schemeClr val="dk1"/>
                          </a:solidFill>
                        </a:rPr>
                        <a:t>Aquacheck Bottle </a:t>
                      </a:r>
                      <a:endParaRPr>
                        <a:solidFill>
                          <a:schemeClr val="dk1"/>
                        </a:solidFill>
                      </a:endParaRPr>
                    </a:p>
                  </a:txBody>
                  <a:tcPr marL="91425" marR="91425" marT="91425" marB="91425"/>
                </a:tc>
                <a:extLst>
                  <a:ext uri="{0D108BD9-81ED-4DB2-BD59-A6C34878D82A}">
                    <a16:rowId xmlns:a16="http://schemas.microsoft.com/office/drawing/2014/main" val="10010"/>
                  </a:ext>
                </a:extLst>
              </a:tr>
              <a:tr h="393250">
                <a:tc>
                  <a:txBody>
                    <a:bodyPr/>
                    <a:lstStyle/>
                    <a:p>
                      <a:pPr marL="0" lvl="0" indent="0" algn="l" rtl="0">
                        <a:spcBef>
                          <a:spcPts val="0"/>
                        </a:spcBef>
                        <a:spcAft>
                          <a:spcPts val="0"/>
                        </a:spcAft>
                        <a:buNone/>
                      </a:pPr>
                      <a:r>
                        <a:rPr lang="en">
                          <a:solidFill>
                            <a:schemeClr val="dk1"/>
                          </a:solidFill>
                        </a:rPr>
                        <a:t>11) Turbidity</a:t>
                      </a:r>
                      <a:endParaRPr>
                        <a:solidFill>
                          <a:schemeClr val="dk1"/>
                        </a:solidFill>
                      </a:endParaRPr>
                    </a:p>
                  </a:txBody>
                  <a:tcPr marL="91425" marR="91425" marT="91425" marB="91425"/>
                </a:tc>
                <a:tc>
                  <a:txBody>
                    <a:bodyPr/>
                    <a:lstStyle/>
                    <a:p>
                      <a:pPr marL="0" lvl="0" indent="0" algn="l" rtl="0">
                        <a:spcBef>
                          <a:spcPts val="0"/>
                        </a:spcBef>
                        <a:spcAft>
                          <a:spcPts val="0"/>
                        </a:spcAft>
                        <a:buNone/>
                      </a:pPr>
                      <a:r>
                        <a:rPr lang="en">
                          <a:solidFill>
                            <a:schemeClr val="dk1"/>
                          </a:solidFill>
                        </a:rPr>
                        <a:t>Turbidity tube set</a:t>
                      </a:r>
                      <a:endParaRPr>
                        <a:solidFill>
                          <a:schemeClr val="dk1"/>
                        </a:solidFill>
                      </a:endParaRPr>
                    </a:p>
                  </a:txBody>
                  <a:tcPr marL="91425" marR="91425" marT="91425" marB="91425"/>
                </a:tc>
                <a:extLst>
                  <a:ext uri="{0D108BD9-81ED-4DB2-BD59-A6C34878D82A}">
                    <a16:rowId xmlns:a16="http://schemas.microsoft.com/office/drawing/2014/main" val="10011"/>
                  </a:ext>
                </a:extLst>
              </a:tr>
              <a:tr h="393250">
                <a:tc>
                  <a:txBody>
                    <a:bodyPr/>
                    <a:lstStyle/>
                    <a:p>
                      <a:pPr marL="0" lvl="0" indent="0" algn="l" rtl="0">
                        <a:spcBef>
                          <a:spcPts val="0"/>
                        </a:spcBef>
                        <a:spcAft>
                          <a:spcPts val="0"/>
                        </a:spcAft>
                        <a:buNone/>
                      </a:pPr>
                      <a:r>
                        <a:rPr lang="en">
                          <a:solidFill>
                            <a:schemeClr val="dk1"/>
                          </a:solidFill>
                        </a:rPr>
                        <a:t>12) pH</a:t>
                      </a:r>
                      <a:endParaRPr>
                        <a:solidFill>
                          <a:schemeClr val="dk1"/>
                        </a:solidFill>
                      </a:endParaRPr>
                    </a:p>
                  </a:txBody>
                  <a:tcPr marL="91425" marR="91425" marT="91425" marB="91425"/>
                </a:tc>
                <a:tc>
                  <a:txBody>
                    <a:bodyPr/>
                    <a:lstStyle/>
                    <a:p>
                      <a:pPr marL="0" lvl="0" indent="0" algn="l" rtl="0">
                        <a:spcBef>
                          <a:spcPts val="0"/>
                        </a:spcBef>
                        <a:spcAft>
                          <a:spcPts val="0"/>
                        </a:spcAft>
                        <a:buNone/>
                      </a:pPr>
                      <a:r>
                        <a:rPr lang="en">
                          <a:solidFill>
                            <a:schemeClr val="dk1"/>
                          </a:solidFill>
                        </a:rPr>
                        <a:t>pH paper</a:t>
                      </a:r>
                      <a:endParaRPr>
                        <a:solidFill>
                          <a:schemeClr val="dk1"/>
                        </a:solidFill>
                      </a:endParaRPr>
                    </a:p>
                  </a:txBody>
                  <a:tcPr marL="91425" marR="91425" marT="91425" marB="91425"/>
                </a:tc>
                <a:extLst>
                  <a:ext uri="{0D108BD9-81ED-4DB2-BD59-A6C34878D82A}">
                    <a16:rowId xmlns:a16="http://schemas.microsoft.com/office/drawing/2014/main" val="10012"/>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6"/>
          <p:cNvSpPr txBox="1"/>
          <p:nvPr/>
        </p:nvSpPr>
        <p:spPr>
          <a:xfrm>
            <a:off x="189600" y="171925"/>
            <a:ext cx="876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latin typeface="Roboto"/>
              <a:ea typeface="Roboto"/>
              <a:cs typeface="Roboto"/>
              <a:sym typeface="Roboto"/>
            </a:endParaRPr>
          </a:p>
        </p:txBody>
      </p:sp>
      <p:graphicFrame>
        <p:nvGraphicFramePr>
          <p:cNvPr id="162" name="Google Shape;162;p26"/>
          <p:cNvGraphicFramePr/>
          <p:nvPr>
            <p:extLst>
              <p:ext uri="{D42A27DB-BD31-4B8C-83A1-F6EECF244321}">
                <p14:modId xmlns:p14="http://schemas.microsoft.com/office/powerpoint/2010/main" val="3391728716"/>
              </p:ext>
            </p:extLst>
          </p:nvPr>
        </p:nvGraphicFramePr>
        <p:xfrm>
          <a:off x="-8" y="-3625"/>
          <a:ext cx="9069525" cy="5159470"/>
        </p:xfrm>
        <a:graphic>
          <a:graphicData uri="http://schemas.openxmlformats.org/drawingml/2006/table">
            <a:tbl>
              <a:tblPr>
                <a:noFill/>
                <a:tableStyleId>{E1AD1C3B-6B9A-4327-82F9-5FD2A1C793C0}</a:tableStyleId>
              </a:tblPr>
              <a:tblGrid>
                <a:gridCol w="1517850">
                  <a:extLst>
                    <a:ext uri="{9D8B030D-6E8A-4147-A177-3AD203B41FA5}">
                      <a16:colId xmlns:a16="http://schemas.microsoft.com/office/drawing/2014/main" val="20000"/>
                    </a:ext>
                  </a:extLst>
                </a:gridCol>
                <a:gridCol w="1998300">
                  <a:extLst>
                    <a:ext uri="{9D8B030D-6E8A-4147-A177-3AD203B41FA5}">
                      <a16:colId xmlns:a16="http://schemas.microsoft.com/office/drawing/2014/main" val="20001"/>
                    </a:ext>
                  </a:extLst>
                </a:gridCol>
                <a:gridCol w="2424150">
                  <a:extLst>
                    <a:ext uri="{9D8B030D-6E8A-4147-A177-3AD203B41FA5}">
                      <a16:colId xmlns:a16="http://schemas.microsoft.com/office/drawing/2014/main" val="20002"/>
                    </a:ext>
                  </a:extLst>
                </a:gridCol>
                <a:gridCol w="3129225">
                  <a:extLst>
                    <a:ext uri="{9D8B030D-6E8A-4147-A177-3AD203B41FA5}">
                      <a16:colId xmlns:a16="http://schemas.microsoft.com/office/drawing/2014/main" val="20003"/>
                    </a:ext>
                  </a:extLst>
                </a:gridCol>
              </a:tblGrid>
              <a:tr h="378400">
                <a:tc>
                  <a:txBody>
                    <a:bodyPr/>
                    <a:lstStyle/>
                    <a:p>
                      <a:pPr marL="0" lvl="0" indent="0" algn="l" rtl="0">
                        <a:spcBef>
                          <a:spcPts val="0"/>
                        </a:spcBef>
                        <a:spcAft>
                          <a:spcPts val="0"/>
                        </a:spcAft>
                        <a:buNone/>
                      </a:pPr>
                      <a:r>
                        <a:rPr lang="en" sz="1300" b="1">
                          <a:solidFill>
                            <a:schemeClr val="dk1"/>
                          </a:solidFill>
                        </a:rPr>
                        <a:t>Parameters</a:t>
                      </a:r>
                      <a:endParaRPr sz="1300" b="1">
                        <a:solidFill>
                          <a:schemeClr val="dk1"/>
                        </a:solidFill>
                      </a:endParaRPr>
                    </a:p>
                  </a:txBody>
                  <a:tcPr marL="91425" marR="91425" marT="91425" marB="91425"/>
                </a:tc>
                <a:tc>
                  <a:txBody>
                    <a:bodyPr/>
                    <a:lstStyle/>
                    <a:p>
                      <a:pPr marL="0" lvl="0" indent="0" algn="l" rtl="0">
                        <a:spcBef>
                          <a:spcPts val="0"/>
                        </a:spcBef>
                        <a:spcAft>
                          <a:spcPts val="0"/>
                        </a:spcAft>
                        <a:buNone/>
                      </a:pPr>
                      <a:r>
                        <a:rPr lang="en" sz="1300" b="1">
                          <a:solidFill>
                            <a:schemeClr val="dk1"/>
                          </a:solidFill>
                        </a:rPr>
                        <a:t>Permissible Limit</a:t>
                      </a:r>
                      <a:endParaRPr sz="1300" b="1">
                        <a:solidFill>
                          <a:schemeClr val="dk1"/>
                        </a:solidFill>
                      </a:endParaRPr>
                    </a:p>
                  </a:txBody>
                  <a:tcPr marL="91425" marR="91425" marT="91425" marB="91425"/>
                </a:tc>
                <a:tc>
                  <a:txBody>
                    <a:bodyPr/>
                    <a:lstStyle/>
                    <a:p>
                      <a:pPr marL="0" lvl="0" indent="0" algn="l" rtl="0">
                        <a:spcBef>
                          <a:spcPts val="0"/>
                        </a:spcBef>
                        <a:spcAft>
                          <a:spcPts val="0"/>
                        </a:spcAft>
                        <a:buNone/>
                      </a:pPr>
                      <a:r>
                        <a:rPr lang="en" sz="1300" b="1">
                          <a:solidFill>
                            <a:schemeClr val="dk1"/>
                          </a:solidFill>
                        </a:rPr>
                        <a:t>Begur Lake</a:t>
                      </a:r>
                      <a:endParaRPr sz="1300" b="1">
                        <a:solidFill>
                          <a:schemeClr val="dk1"/>
                        </a:solidFill>
                      </a:endParaRPr>
                    </a:p>
                  </a:txBody>
                  <a:tcPr marL="91425" marR="91425" marT="91425" marB="91425"/>
                </a:tc>
                <a:tc>
                  <a:txBody>
                    <a:bodyPr/>
                    <a:lstStyle/>
                    <a:p>
                      <a:pPr marL="0" lvl="0" indent="0" algn="l" rtl="0">
                        <a:spcBef>
                          <a:spcPts val="0"/>
                        </a:spcBef>
                        <a:spcAft>
                          <a:spcPts val="0"/>
                        </a:spcAft>
                        <a:buNone/>
                      </a:pPr>
                      <a:r>
                        <a:rPr lang="en" sz="1300" b="1">
                          <a:solidFill>
                            <a:schemeClr val="dk1"/>
                          </a:solidFill>
                        </a:rPr>
                        <a:t>Gottigere  Lake</a:t>
                      </a:r>
                      <a:endParaRPr sz="1300" b="1">
                        <a:solidFill>
                          <a:schemeClr val="dk1"/>
                        </a:solidFill>
                      </a:endParaRPr>
                    </a:p>
                  </a:txBody>
                  <a:tcPr marL="91425" marR="91425" marT="91425" marB="91425"/>
                </a:tc>
                <a:extLst>
                  <a:ext uri="{0D108BD9-81ED-4DB2-BD59-A6C34878D82A}">
                    <a16:rowId xmlns:a16="http://schemas.microsoft.com/office/drawing/2014/main" val="10000"/>
                  </a:ext>
                </a:extLst>
              </a:tr>
              <a:tr h="364375">
                <a:tc>
                  <a:txBody>
                    <a:bodyPr/>
                    <a:lstStyle/>
                    <a:p>
                      <a:pPr marL="0" lvl="0" indent="0" algn="l" rtl="0">
                        <a:spcBef>
                          <a:spcPts val="0"/>
                        </a:spcBef>
                        <a:spcAft>
                          <a:spcPts val="0"/>
                        </a:spcAft>
                        <a:buNone/>
                      </a:pPr>
                      <a:r>
                        <a:rPr lang="en" sz="1200">
                          <a:solidFill>
                            <a:schemeClr val="dk1"/>
                          </a:solidFill>
                        </a:rPr>
                        <a:t>pH</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200">
                          <a:solidFill>
                            <a:schemeClr val="dk1"/>
                          </a:solidFill>
                        </a:rPr>
                        <a:t>6.5- 8.5</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200">
                          <a:solidFill>
                            <a:schemeClr val="dk1"/>
                          </a:solidFill>
                        </a:rPr>
                        <a:t>7</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200">
                          <a:solidFill>
                            <a:schemeClr val="dk1"/>
                          </a:solidFill>
                        </a:rPr>
                        <a:t>7</a:t>
                      </a:r>
                      <a:endParaRPr sz="1200">
                        <a:solidFill>
                          <a:schemeClr val="dk1"/>
                        </a:solidFill>
                      </a:endParaRPr>
                    </a:p>
                  </a:txBody>
                  <a:tcPr marL="91425" marR="91425" marT="91425" marB="91425"/>
                </a:tc>
                <a:extLst>
                  <a:ext uri="{0D108BD9-81ED-4DB2-BD59-A6C34878D82A}">
                    <a16:rowId xmlns:a16="http://schemas.microsoft.com/office/drawing/2014/main" val="10001"/>
                  </a:ext>
                </a:extLst>
              </a:tr>
              <a:tr h="364375">
                <a:tc>
                  <a:txBody>
                    <a:bodyPr/>
                    <a:lstStyle/>
                    <a:p>
                      <a:pPr marL="0" lvl="0" indent="0" algn="l" rtl="0">
                        <a:spcBef>
                          <a:spcPts val="0"/>
                        </a:spcBef>
                        <a:spcAft>
                          <a:spcPts val="0"/>
                        </a:spcAft>
                        <a:buNone/>
                      </a:pPr>
                      <a:r>
                        <a:rPr lang="en" sz="1200">
                          <a:solidFill>
                            <a:schemeClr val="dk1"/>
                          </a:solidFill>
                        </a:rPr>
                        <a:t>Nitrate levels</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200">
                          <a:solidFill>
                            <a:schemeClr val="dk1"/>
                          </a:solidFill>
                        </a:rPr>
                        <a:t>45 mg/l</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200" dirty="0">
                          <a:solidFill>
                            <a:schemeClr val="accent6"/>
                          </a:solidFill>
                        </a:rPr>
                        <a:t>100 mg/l</a:t>
                      </a:r>
                      <a:endParaRPr sz="1200" dirty="0">
                        <a:solidFill>
                          <a:schemeClr val="accent6"/>
                        </a:solidFill>
                      </a:endParaRPr>
                    </a:p>
                  </a:txBody>
                  <a:tcPr marL="91425" marR="91425" marT="91425" marB="91425"/>
                </a:tc>
                <a:tc>
                  <a:txBody>
                    <a:bodyPr/>
                    <a:lstStyle/>
                    <a:p>
                      <a:pPr marL="0" lvl="0" indent="0" algn="l" rtl="0">
                        <a:spcBef>
                          <a:spcPts val="0"/>
                        </a:spcBef>
                        <a:spcAft>
                          <a:spcPts val="0"/>
                        </a:spcAft>
                        <a:buNone/>
                      </a:pPr>
                      <a:r>
                        <a:rPr lang="en" sz="1200">
                          <a:solidFill>
                            <a:schemeClr val="dk1"/>
                          </a:solidFill>
                        </a:rPr>
                        <a:t>45 mg/l</a:t>
                      </a:r>
                      <a:endParaRPr sz="1200">
                        <a:solidFill>
                          <a:schemeClr val="dk1"/>
                        </a:solidFill>
                      </a:endParaRPr>
                    </a:p>
                  </a:txBody>
                  <a:tcPr marL="91425" marR="91425" marT="91425" marB="91425"/>
                </a:tc>
                <a:extLst>
                  <a:ext uri="{0D108BD9-81ED-4DB2-BD59-A6C34878D82A}">
                    <a16:rowId xmlns:a16="http://schemas.microsoft.com/office/drawing/2014/main" val="10002"/>
                  </a:ext>
                </a:extLst>
              </a:tr>
              <a:tr h="364375">
                <a:tc>
                  <a:txBody>
                    <a:bodyPr/>
                    <a:lstStyle/>
                    <a:p>
                      <a:pPr marL="0" lvl="0" indent="0" algn="l" rtl="0">
                        <a:spcBef>
                          <a:spcPts val="0"/>
                        </a:spcBef>
                        <a:spcAft>
                          <a:spcPts val="0"/>
                        </a:spcAft>
                        <a:buNone/>
                      </a:pPr>
                      <a:r>
                        <a:rPr lang="en" sz="1200">
                          <a:solidFill>
                            <a:schemeClr val="dk1"/>
                          </a:solidFill>
                        </a:rPr>
                        <a:t>Iron</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200" dirty="0">
                          <a:solidFill>
                            <a:schemeClr val="dk1"/>
                          </a:solidFill>
                        </a:rPr>
                        <a:t>0.3 mg/l</a:t>
                      </a:r>
                      <a:endParaRPr sz="1200" dirty="0">
                        <a:solidFill>
                          <a:schemeClr val="dk1"/>
                        </a:solidFill>
                      </a:endParaRPr>
                    </a:p>
                  </a:txBody>
                  <a:tcPr marL="91425" marR="91425" marT="91425" marB="91425"/>
                </a:tc>
                <a:tc>
                  <a:txBody>
                    <a:bodyPr/>
                    <a:lstStyle/>
                    <a:p>
                      <a:pPr marL="0" lvl="0" indent="0" algn="l" rtl="0">
                        <a:spcBef>
                          <a:spcPts val="0"/>
                        </a:spcBef>
                        <a:spcAft>
                          <a:spcPts val="0"/>
                        </a:spcAft>
                        <a:buNone/>
                      </a:pPr>
                      <a:r>
                        <a:rPr lang="en" sz="1200">
                          <a:solidFill>
                            <a:schemeClr val="dk1"/>
                          </a:solidFill>
                        </a:rPr>
                        <a:t>0.3</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200">
                          <a:solidFill>
                            <a:schemeClr val="accent6"/>
                          </a:solidFill>
                        </a:rPr>
                        <a:t>1.0</a:t>
                      </a:r>
                      <a:endParaRPr sz="1200">
                        <a:solidFill>
                          <a:schemeClr val="accent6"/>
                        </a:solidFill>
                      </a:endParaRPr>
                    </a:p>
                  </a:txBody>
                  <a:tcPr marL="91425" marR="91425" marT="91425" marB="91425"/>
                </a:tc>
                <a:extLst>
                  <a:ext uri="{0D108BD9-81ED-4DB2-BD59-A6C34878D82A}">
                    <a16:rowId xmlns:a16="http://schemas.microsoft.com/office/drawing/2014/main" val="10003"/>
                  </a:ext>
                </a:extLst>
              </a:tr>
              <a:tr h="364375">
                <a:tc>
                  <a:txBody>
                    <a:bodyPr/>
                    <a:lstStyle/>
                    <a:p>
                      <a:pPr marL="0" lvl="0" indent="0" algn="l" rtl="0">
                        <a:spcBef>
                          <a:spcPts val="0"/>
                        </a:spcBef>
                        <a:spcAft>
                          <a:spcPts val="0"/>
                        </a:spcAft>
                        <a:buNone/>
                      </a:pPr>
                      <a:r>
                        <a:rPr lang="en" sz="1200">
                          <a:solidFill>
                            <a:schemeClr val="dk1"/>
                          </a:solidFill>
                        </a:rPr>
                        <a:t>Hardness</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200">
                          <a:solidFill>
                            <a:schemeClr val="dk1"/>
                          </a:solidFill>
                        </a:rPr>
                        <a:t>200-600 mg/l</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200">
                          <a:solidFill>
                            <a:schemeClr val="dk1"/>
                          </a:solidFill>
                        </a:rPr>
                        <a:t>180 ml</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200">
                          <a:solidFill>
                            <a:schemeClr val="dk1"/>
                          </a:solidFill>
                        </a:rPr>
                        <a:t>320 ml</a:t>
                      </a:r>
                      <a:endParaRPr sz="1200">
                        <a:solidFill>
                          <a:schemeClr val="dk1"/>
                        </a:solidFill>
                      </a:endParaRPr>
                    </a:p>
                  </a:txBody>
                  <a:tcPr marL="91425" marR="91425" marT="91425" marB="91425"/>
                </a:tc>
                <a:extLst>
                  <a:ext uri="{0D108BD9-81ED-4DB2-BD59-A6C34878D82A}">
                    <a16:rowId xmlns:a16="http://schemas.microsoft.com/office/drawing/2014/main" val="10004"/>
                  </a:ext>
                </a:extLst>
              </a:tr>
              <a:tr h="364375">
                <a:tc>
                  <a:txBody>
                    <a:bodyPr/>
                    <a:lstStyle/>
                    <a:p>
                      <a:pPr marL="0" lvl="0" indent="0" algn="l" rtl="0">
                        <a:spcBef>
                          <a:spcPts val="0"/>
                        </a:spcBef>
                        <a:spcAft>
                          <a:spcPts val="0"/>
                        </a:spcAft>
                        <a:buNone/>
                      </a:pPr>
                      <a:r>
                        <a:rPr lang="en" sz="1200">
                          <a:solidFill>
                            <a:schemeClr val="dk1"/>
                          </a:solidFill>
                        </a:rPr>
                        <a:t>Chloride</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200">
                          <a:solidFill>
                            <a:schemeClr val="dk1"/>
                          </a:solidFill>
                        </a:rPr>
                        <a:t>250-1000 mg/l</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200">
                          <a:solidFill>
                            <a:schemeClr val="dk1"/>
                          </a:solidFill>
                        </a:rPr>
                        <a:t>106.35</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200">
                          <a:solidFill>
                            <a:schemeClr val="dk1"/>
                          </a:solidFill>
                        </a:rPr>
                        <a:t>248.15</a:t>
                      </a:r>
                      <a:endParaRPr sz="1200">
                        <a:solidFill>
                          <a:schemeClr val="dk1"/>
                        </a:solidFill>
                      </a:endParaRPr>
                    </a:p>
                  </a:txBody>
                  <a:tcPr marL="91425" marR="91425" marT="91425" marB="91425"/>
                </a:tc>
                <a:extLst>
                  <a:ext uri="{0D108BD9-81ED-4DB2-BD59-A6C34878D82A}">
                    <a16:rowId xmlns:a16="http://schemas.microsoft.com/office/drawing/2014/main" val="10005"/>
                  </a:ext>
                </a:extLst>
              </a:tr>
              <a:tr h="560600">
                <a:tc>
                  <a:txBody>
                    <a:bodyPr/>
                    <a:lstStyle/>
                    <a:p>
                      <a:pPr marL="0" lvl="0" indent="0" algn="l" rtl="0">
                        <a:spcBef>
                          <a:spcPts val="0"/>
                        </a:spcBef>
                        <a:spcAft>
                          <a:spcPts val="0"/>
                        </a:spcAft>
                        <a:buNone/>
                      </a:pPr>
                      <a:r>
                        <a:rPr lang="en" sz="1200">
                          <a:solidFill>
                            <a:schemeClr val="dk1"/>
                          </a:solidFill>
                        </a:rPr>
                        <a:t>Residual Chlorine</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200">
                          <a:solidFill>
                            <a:schemeClr val="dk1"/>
                          </a:solidFill>
                        </a:rPr>
                        <a:t>0.2-1 mg/l</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200">
                          <a:solidFill>
                            <a:schemeClr val="dk1"/>
                          </a:solidFill>
                        </a:rPr>
                        <a:t>1.0</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200">
                          <a:solidFill>
                            <a:schemeClr val="dk1"/>
                          </a:solidFill>
                        </a:rPr>
                        <a:t>1.0</a:t>
                      </a:r>
                      <a:endParaRPr sz="1200">
                        <a:solidFill>
                          <a:schemeClr val="dk1"/>
                        </a:solidFill>
                      </a:endParaRPr>
                    </a:p>
                  </a:txBody>
                  <a:tcPr marL="91425" marR="91425" marT="91425" marB="91425"/>
                </a:tc>
                <a:extLst>
                  <a:ext uri="{0D108BD9-81ED-4DB2-BD59-A6C34878D82A}">
                    <a16:rowId xmlns:a16="http://schemas.microsoft.com/office/drawing/2014/main" val="10006"/>
                  </a:ext>
                </a:extLst>
              </a:tr>
              <a:tr h="364375">
                <a:tc>
                  <a:txBody>
                    <a:bodyPr/>
                    <a:lstStyle/>
                    <a:p>
                      <a:pPr marL="0" lvl="0" indent="0" algn="l" rtl="0">
                        <a:spcBef>
                          <a:spcPts val="0"/>
                        </a:spcBef>
                        <a:spcAft>
                          <a:spcPts val="0"/>
                        </a:spcAft>
                        <a:buNone/>
                      </a:pPr>
                      <a:r>
                        <a:rPr lang="en" sz="1200">
                          <a:solidFill>
                            <a:schemeClr val="dk1"/>
                          </a:solidFill>
                        </a:rPr>
                        <a:t>Turbidity</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200">
                          <a:solidFill>
                            <a:schemeClr val="dk1"/>
                          </a:solidFill>
                        </a:rPr>
                        <a:t>1-5 NTU</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200">
                          <a:solidFill>
                            <a:schemeClr val="accent6"/>
                          </a:solidFill>
                        </a:rPr>
                        <a:t>10 NTU, Clear at 25 NTU</a:t>
                      </a:r>
                      <a:endParaRPr sz="1200">
                        <a:solidFill>
                          <a:schemeClr val="accent6"/>
                        </a:solidFill>
                      </a:endParaRPr>
                    </a:p>
                  </a:txBody>
                  <a:tcPr marL="91425" marR="91425" marT="91425" marB="91425"/>
                </a:tc>
                <a:tc>
                  <a:txBody>
                    <a:bodyPr/>
                    <a:lstStyle/>
                    <a:p>
                      <a:pPr marL="0" lvl="0" indent="0" algn="l" rtl="0">
                        <a:spcBef>
                          <a:spcPts val="0"/>
                        </a:spcBef>
                        <a:spcAft>
                          <a:spcPts val="0"/>
                        </a:spcAft>
                        <a:buNone/>
                      </a:pPr>
                      <a:r>
                        <a:rPr lang="en" sz="1200">
                          <a:solidFill>
                            <a:schemeClr val="accent6"/>
                          </a:solidFill>
                        </a:rPr>
                        <a:t>Turbide at greater than 100 NTU</a:t>
                      </a:r>
                      <a:endParaRPr sz="1200">
                        <a:solidFill>
                          <a:schemeClr val="accent6"/>
                        </a:solidFill>
                      </a:endParaRPr>
                    </a:p>
                  </a:txBody>
                  <a:tcPr marL="91425" marR="91425" marT="91425" marB="91425"/>
                </a:tc>
                <a:extLst>
                  <a:ext uri="{0D108BD9-81ED-4DB2-BD59-A6C34878D82A}">
                    <a16:rowId xmlns:a16="http://schemas.microsoft.com/office/drawing/2014/main" val="10007"/>
                  </a:ext>
                </a:extLst>
              </a:tr>
              <a:tr h="364375">
                <a:tc>
                  <a:txBody>
                    <a:bodyPr/>
                    <a:lstStyle/>
                    <a:p>
                      <a:pPr marL="0" lvl="0" indent="0" algn="l" rtl="0">
                        <a:spcBef>
                          <a:spcPts val="0"/>
                        </a:spcBef>
                        <a:spcAft>
                          <a:spcPts val="0"/>
                        </a:spcAft>
                        <a:buNone/>
                      </a:pPr>
                      <a:r>
                        <a:rPr lang="en" sz="1200">
                          <a:solidFill>
                            <a:schemeClr val="dk1"/>
                          </a:solidFill>
                        </a:rPr>
                        <a:t>Ammonia</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200">
                          <a:solidFill>
                            <a:schemeClr val="dk1"/>
                          </a:solidFill>
                        </a:rPr>
                        <a:t>0.5 mg/l</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200" dirty="0">
                          <a:solidFill>
                            <a:schemeClr val="accent6"/>
                          </a:solidFill>
                        </a:rPr>
                        <a:t>3 mg/l</a:t>
                      </a:r>
                      <a:endParaRPr sz="1200" dirty="0">
                        <a:solidFill>
                          <a:schemeClr val="accent6"/>
                        </a:solidFill>
                      </a:endParaRPr>
                    </a:p>
                  </a:txBody>
                  <a:tcPr marL="91425" marR="91425" marT="91425" marB="91425"/>
                </a:tc>
                <a:tc>
                  <a:txBody>
                    <a:bodyPr/>
                    <a:lstStyle/>
                    <a:p>
                      <a:pPr marL="0" lvl="0" indent="0" algn="l" rtl="0">
                        <a:spcBef>
                          <a:spcPts val="0"/>
                        </a:spcBef>
                        <a:spcAft>
                          <a:spcPts val="0"/>
                        </a:spcAft>
                        <a:buNone/>
                      </a:pPr>
                      <a:r>
                        <a:rPr lang="en" sz="1200">
                          <a:solidFill>
                            <a:schemeClr val="accent6"/>
                          </a:solidFill>
                        </a:rPr>
                        <a:t>3 mg/l</a:t>
                      </a:r>
                      <a:endParaRPr sz="1200">
                        <a:solidFill>
                          <a:schemeClr val="accent6"/>
                        </a:solidFill>
                      </a:endParaRPr>
                    </a:p>
                  </a:txBody>
                  <a:tcPr marL="91425" marR="91425" marT="91425" marB="91425"/>
                </a:tc>
                <a:extLst>
                  <a:ext uri="{0D108BD9-81ED-4DB2-BD59-A6C34878D82A}">
                    <a16:rowId xmlns:a16="http://schemas.microsoft.com/office/drawing/2014/main" val="10008"/>
                  </a:ext>
                </a:extLst>
              </a:tr>
              <a:tr h="364375">
                <a:tc>
                  <a:txBody>
                    <a:bodyPr/>
                    <a:lstStyle/>
                    <a:p>
                      <a:pPr marL="0" lvl="0" indent="0" algn="l" rtl="0">
                        <a:spcBef>
                          <a:spcPts val="0"/>
                        </a:spcBef>
                        <a:spcAft>
                          <a:spcPts val="0"/>
                        </a:spcAft>
                        <a:buNone/>
                      </a:pPr>
                      <a:r>
                        <a:rPr lang="en" sz="1200">
                          <a:solidFill>
                            <a:schemeClr val="dk1"/>
                          </a:solidFill>
                        </a:rPr>
                        <a:t>Phosphorous </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200">
                          <a:solidFill>
                            <a:schemeClr val="dk1"/>
                          </a:solidFill>
                        </a:rPr>
                        <a:t>NA</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200" dirty="0">
                          <a:solidFill>
                            <a:schemeClr val="accent6"/>
                          </a:solidFill>
                        </a:rPr>
                        <a:t>1.0</a:t>
                      </a:r>
                      <a:endParaRPr sz="1200" dirty="0">
                        <a:solidFill>
                          <a:schemeClr val="accent6"/>
                        </a:solidFill>
                      </a:endParaRPr>
                    </a:p>
                  </a:txBody>
                  <a:tcPr marL="91425" marR="91425" marT="91425" marB="91425"/>
                </a:tc>
                <a:tc>
                  <a:txBody>
                    <a:bodyPr/>
                    <a:lstStyle/>
                    <a:p>
                      <a:pPr marL="0" lvl="0" indent="0" algn="l" rtl="0">
                        <a:spcBef>
                          <a:spcPts val="0"/>
                        </a:spcBef>
                        <a:spcAft>
                          <a:spcPts val="0"/>
                        </a:spcAft>
                        <a:buNone/>
                      </a:pPr>
                      <a:r>
                        <a:rPr lang="en" sz="1200" dirty="0">
                          <a:solidFill>
                            <a:schemeClr val="accent6"/>
                          </a:solidFill>
                        </a:rPr>
                        <a:t>0.5</a:t>
                      </a:r>
                      <a:endParaRPr sz="1200" dirty="0">
                        <a:solidFill>
                          <a:schemeClr val="accent6"/>
                        </a:solidFill>
                      </a:endParaRPr>
                    </a:p>
                  </a:txBody>
                  <a:tcPr marL="91425" marR="91425" marT="91425" marB="91425"/>
                </a:tc>
                <a:extLst>
                  <a:ext uri="{0D108BD9-81ED-4DB2-BD59-A6C34878D82A}">
                    <a16:rowId xmlns:a16="http://schemas.microsoft.com/office/drawing/2014/main" val="10009"/>
                  </a:ext>
                </a:extLst>
              </a:tr>
              <a:tr h="560600">
                <a:tc>
                  <a:txBody>
                    <a:bodyPr/>
                    <a:lstStyle/>
                    <a:p>
                      <a:pPr marL="0" lvl="0" indent="0" algn="l" rtl="0">
                        <a:spcBef>
                          <a:spcPts val="0"/>
                        </a:spcBef>
                        <a:spcAft>
                          <a:spcPts val="0"/>
                        </a:spcAft>
                        <a:buNone/>
                      </a:pPr>
                      <a:r>
                        <a:rPr lang="en" sz="1200">
                          <a:solidFill>
                            <a:schemeClr val="dk1"/>
                          </a:solidFill>
                        </a:rPr>
                        <a:t>Dissolved oxygen</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200">
                          <a:solidFill>
                            <a:schemeClr val="dk1"/>
                          </a:solidFill>
                        </a:rPr>
                        <a:t>5 mg/l </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200" dirty="0">
                          <a:solidFill>
                            <a:schemeClr val="tx1"/>
                          </a:solidFill>
                        </a:rPr>
                        <a:t>6 mg/l</a:t>
                      </a:r>
                      <a:endParaRPr sz="1200" dirty="0">
                        <a:solidFill>
                          <a:schemeClr val="tx1"/>
                        </a:solidFill>
                      </a:endParaRPr>
                    </a:p>
                  </a:txBody>
                  <a:tcPr marL="91425" marR="91425" marT="91425" marB="91425"/>
                </a:tc>
                <a:tc>
                  <a:txBody>
                    <a:bodyPr/>
                    <a:lstStyle/>
                    <a:p>
                      <a:pPr marL="0" lvl="0" indent="0" algn="l" rtl="0">
                        <a:spcBef>
                          <a:spcPts val="0"/>
                        </a:spcBef>
                        <a:spcAft>
                          <a:spcPts val="0"/>
                        </a:spcAft>
                        <a:buNone/>
                      </a:pPr>
                      <a:r>
                        <a:rPr lang="en" sz="1200" dirty="0">
                          <a:solidFill>
                            <a:schemeClr val="tx1"/>
                          </a:solidFill>
                        </a:rPr>
                        <a:t>6 mg/l </a:t>
                      </a:r>
                      <a:endParaRPr sz="1200" dirty="0">
                        <a:solidFill>
                          <a:schemeClr val="tx1"/>
                        </a:solidFill>
                      </a:endParaRPr>
                    </a:p>
                  </a:txBody>
                  <a:tcPr marL="91425" marR="91425" marT="91425" marB="91425"/>
                </a:tc>
                <a:extLst>
                  <a:ext uri="{0D108BD9-81ED-4DB2-BD59-A6C34878D82A}">
                    <a16:rowId xmlns:a16="http://schemas.microsoft.com/office/drawing/2014/main" val="10010"/>
                  </a:ext>
                </a:extLst>
              </a:tr>
              <a:tr h="364375">
                <a:tc>
                  <a:txBody>
                    <a:bodyPr/>
                    <a:lstStyle/>
                    <a:p>
                      <a:pPr marL="0" lvl="0" indent="0" algn="l" rtl="0">
                        <a:spcBef>
                          <a:spcPts val="0"/>
                        </a:spcBef>
                        <a:spcAft>
                          <a:spcPts val="0"/>
                        </a:spcAft>
                        <a:buNone/>
                      </a:pPr>
                      <a:r>
                        <a:rPr lang="en" sz="1200">
                          <a:solidFill>
                            <a:schemeClr val="dk1"/>
                          </a:solidFill>
                        </a:rPr>
                        <a:t>Fluoride</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200">
                          <a:solidFill>
                            <a:schemeClr val="dk1"/>
                          </a:solidFill>
                        </a:rPr>
                        <a:t>1-1.5 mg/l</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200">
                          <a:solidFill>
                            <a:schemeClr val="dk1"/>
                          </a:solidFill>
                        </a:rPr>
                        <a:t>1.5 mg/l</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200">
                          <a:solidFill>
                            <a:schemeClr val="dk1"/>
                          </a:solidFill>
                        </a:rPr>
                        <a:t>1 mg/l</a:t>
                      </a:r>
                      <a:endParaRPr sz="1200">
                        <a:solidFill>
                          <a:schemeClr val="dk1"/>
                        </a:solidFill>
                      </a:endParaRPr>
                    </a:p>
                  </a:txBody>
                  <a:tcPr marL="91425" marR="91425" marT="91425" marB="91425"/>
                </a:tc>
                <a:extLst>
                  <a:ext uri="{0D108BD9-81ED-4DB2-BD59-A6C34878D82A}">
                    <a16:rowId xmlns:a16="http://schemas.microsoft.com/office/drawing/2014/main" val="10011"/>
                  </a:ext>
                </a:extLst>
              </a:tr>
              <a:tr h="364375">
                <a:tc>
                  <a:txBody>
                    <a:bodyPr/>
                    <a:lstStyle/>
                    <a:p>
                      <a:pPr marL="0" lvl="0" indent="0" algn="l" rtl="0">
                        <a:spcBef>
                          <a:spcPts val="0"/>
                        </a:spcBef>
                        <a:spcAft>
                          <a:spcPts val="0"/>
                        </a:spcAft>
                        <a:buNone/>
                      </a:pPr>
                      <a:r>
                        <a:rPr lang="en" sz="1200">
                          <a:solidFill>
                            <a:schemeClr val="dk1"/>
                          </a:solidFill>
                        </a:rPr>
                        <a:t>Faecal pollution</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200">
                          <a:solidFill>
                            <a:schemeClr val="dk1"/>
                          </a:solidFill>
                        </a:rPr>
                        <a:t>NA</a:t>
                      </a:r>
                      <a:endParaRPr sz="1200">
                        <a:solidFill>
                          <a:schemeClr val="dk1"/>
                        </a:solidFill>
                      </a:endParaRPr>
                    </a:p>
                  </a:txBody>
                  <a:tcPr marL="91425" marR="91425" marT="91425" marB="91425"/>
                </a:tc>
                <a:tc>
                  <a:txBody>
                    <a:bodyPr/>
                    <a:lstStyle/>
                    <a:p>
                      <a:pPr marL="0" lvl="0" indent="0" algn="l" rtl="0">
                        <a:spcBef>
                          <a:spcPts val="0"/>
                        </a:spcBef>
                        <a:spcAft>
                          <a:spcPts val="0"/>
                        </a:spcAft>
                        <a:buNone/>
                      </a:pPr>
                      <a:r>
                        <a:rPr lang="en" sz="1200" dirty="0">
                          <a:solidFill>
                            <a:schemeClr val="accent6"/>
                          </a:solidFill>
                        </a:rPr>
                        <a:t>Positive</a:t>
                      </a:r>
                      <a:endParaRPr sz="1200" dirty="0">
                        <a:solidFill>
                          <a:schemeClr val="accent6"/>
                        </a:solidFill>
                      </a:endParaRPr>
                    </a:p>
                  </a:txBody>
                  <a:tcPr marL="91425" marR="91425" marT="91425" marB="91425"/>
                </a:tc>
                <a:tc>
                  <a:txBody>
                    <a:bodyPr/>
                    <a:lstStyle/>
                    <a:p>
                      <a:pPr marL="0" lvl="0" indent="0" algn="l" rtl="0">
                        <a:spcBef>
                          <a:spcPts val="0"/>
                        </a:spcBef>
                        <a:spcAft>
                          <a:spcPts val="0"/>
                        </a:spcAft>
                        <a:buNone/>
                      </a:pPr>
                      <a:r>
                        <a:rPr lang="en" sz="1200" dirty="0">
                          <a:solidFill>
                            <a:schemeClr val="accent6"/>
                          </a:solidFill>
                        </a:rPr>
                        <a:t>Positive</a:t>
                      </a:r>
                      <a:endParaRPr sz="1200" dirty="0">
                        <a:solidFill>
                          <a:schemeClr val="accent6"/>
                        </a:solidFill>
                      </a:endParaRPr>
                    </a:p>
                  </a:txBody>
                  <a:tcPr marL="91425" marR="91425" marT="91425" marB="91425"/>
                </a:tc>
                <a:extLst>
                  <a:ext uri="{0D108BD9-81ED-4DB2-BD59-A6C34878D82A}">
                    <a16:rowId xmlns:a16="http://schemas.microsoft.com/office/drawing/2014/main" val="10012"/>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7"/>
          <p:cNvSpPr txBox="1">
            <a:spLocks noGrp="1"/>
          </p:cNvSpPr>
          <p:nvPr>
            <p:ph type="title"/>
          </p:nvPr>
        </p:nvSpPr>
        <p:spPr>
          <a:xfrm>
            <a:off x="387900" y="309300"/>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b="1"/>
              <a:t>Conclusion and Discussion</a:t>
            </a:r>
            <a:endParaRPr/>
          </a:p>
        </p:txBody>
      </p:sp>
      <p:sp>
        <p:nvSpPr>
          <p:cNvPr id="168" name="Google Shape;168;p27"/>
          <p:cNvSpPr txBox="1">
            <a:spLocks noGrp="1"/>
          </p:cNvSpPr>
          <p:nvPr>
            <p:ph type="body" idx="1"/>
          </p:nvPr>
        </p:nvSpPr>
        <p:spPr>
          <a:xfrm>
            <a:off x="387900" y="861060"/>
            <a:ext cx="8368200" cy="3707639"/>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endParaRPr b="1" u="sng" dirty="0"/>
          </a:p>
          <a:p>
            <a:pPr marL="980007" indent="-857250">
              <a:lnSpc>
                <a:spcPct val="100000"/>
              </a:lnSpc>
              <a:spcBef>
                <a:spcPts val="1200"/>
              </a:spcBef>
              <a:buSzPct val="106382"/>
            </a:pPr>
            <a:r>
              <a:rPr lang="en" sz="6267" dirty="0"/>
              <a:t>The High Nitrate Level in Begur Lake is caused by the domestic effluents and untreated sewage water which can cause health problems in humans and serious issues in animals and affect the biodiversity area.</a:t>
            </a:r>
            <a:endParaRPr sz="6267" dirty="0"/>
          </a:p>
          <a:p>
            <a:pPr marL="457200" lvl="0" indent="0" algn="l" rtl="0">
              <a:lnSpc>
                <a:spcPct val="100000"/>
              </a:lnSpc>
              <a:spcBef>
                <a:spcPts val="0"/>
              </a:spcBef>
              <a:spcAft>
                <a:spcPts val="0"/>
              </a:spcAft>
              <a:buNone/>
            </a:pPr>
            <a:endParaRPr sz="6267" dirty="0"/>
          </a:p>
          <a:p>
            <a:pPr marL="980007" indent="-857250">
              <a:lnSpc>
                <a:spcPct val="100000"/>
              </a:lnSpc>
              <a:buSzPct val="106382"/>
            </a:pPr>
            <a:r>
              <a:rPr lang="en" sz="6267" dirty="0"/>
              <a:t>The high Hardness levels, phosphorus and faecal pollution are generally from untreated sewage waste. </a:t>
            </a:r>
          </a:p>
          <a:p>
            <a:pPr marL="980007" indent="-857250">
              <a:lnSpc>
                <a:spcPct val="100000"/>
              </a:lnSpc>
              <a:buSzPct val="106382"/>
            </a:pPr>
            <a:endParaRPr sz="6267" dirty="0"/>
          </a:p>
          <a:p>
            <a:pPr marL="980007" indent="-857250">
              <a:lnSpc>
                <a:spcPct val="100000"/>
              </a:lnSpc>
              <a:buSzPct val="106382"/>
            </a:pPr>
            <a:r>
              <a:rPr lang="en" sz="6267" dirty="0"/>
              <a:t>The Turbidity levels in the water makes the water unfit for domestic usage and industrial purposes thereby reducing the productivity of the lake. Efforts should be made to clean the lake and its impurities on a regular scale.</a:t>
            </a:r>
          </a:p>
          <a:p>
            <a:pPr marL="980007" indent="-857250">
              <a:lnSpc>
                <a:spcPct val="100000"/>
              </a:lnSpc>
              <a:buSzPct val="106382"/>
            </a:pPr>
            <a:endParaRPr sz="6267" dirty="0"/>
          </a:p>
          <a:p>
            <a:pPr marL="980007" indent="-857250">
              <a:lnSpc>
                <a:spcPct val="100000"/>
              </a:lnSpc>
              <a:buSzPct val="106382"/>
            </a:pPr>
            <a:r>
              <a:rPr lang="en" sz="6267" dirty="0">
                <a:solidFill>
                  <a:schemeClr val="tx1"/>
                </a:solidFill>
                <a:latin typeface="Roboto" panose="02000000000000000000" pitchFamily="2" charset="0"/>
                <a:ea typeface="Roboto" panose="02000000000000000000" pitchFamily="2" charset="0"/>
              </a:rPr>
              <a:t>The High Ammonia  </a:t>
            </a:r>
            <a:r>
              <a:rPr lang="en-US" sz="6600" i="0" dirty="0">
                <a:solidFill>
                  <a:schemeClr val="tx1"/>
                </a:solidFill>
                <a:effectLst/>
                <a:latin typeface="Roboto" panose="02000000000000000000" pitchFamily="2" charset="0"/>
                <a:ea typeface="Roboto" panose="02000000000000000000" pitchFamily="2" charset="0"/>
              </a:rPr>
              <a:t>municipal effluent discharges and the excretion of nitrogenous wastes from animals</a:t>
            </a:r>
          </a:p>
          <a:p>
            <a:pPr marL="980007" indent="-857250">
              <a:lnSpc>
                <a:spcPct val="100000"/>
              </a:lnSpc>
              <a:buSzPct val="106382"/>
            </a:pPr>
            <a:endParaRPr sz="6267" dirty="0">
              <a:solidFill>
                <a:schemeClr val="tx1"/>
              </a:solidFill>
              <a:latin typeface="Roboto" panose="02000000000000000000" pitchFamily="2" charset="0"/>
              <a:ea typeface="Roboto" panose="02000000000000000000" pitchFamily="2" charset="0"/>
            </a:endParaRPr>
          </a:p>
          <a:p>
            <a:pPr marL="457200" lvl="0" indent="0" algn="l" rtl="0">
              <a:lnSpc>
                <a:spcPct val="100000"/>
              </a:lnSpc>
              <a:spcBef>
                <a:spcPts val="0"/>
              </a:spcBef>
              <a:spcAft>
                <a:spcPts val="0"/>
              </a:spcAft>
              <a:buNone/>
            </a:pPr>
            <a:endParaRPr sz="15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8"/>
          <p:cNvSpPr txBox="1">
            <a:spLocks noGrp="1"/>
          </p:cNvSpPr>
          <p:nvPr>
            <p:ph type="title"/>
          </p:nvPr>
        </p:nvSpPr>
        <p:spPr>
          <a:xfrm>
            <a:off x="387900" y="32167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b="1"/>
              <a:t>Recommendations</a:t>
            </a:r>
            <a:endParaRPr/>
          </a:p>
        </p:txBody>
      </p:sp>
      <p:sp>
        <p:nvSpPr>
          <p:cNvPr id="174" name="Google Shape;174;p28"/>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sz="1900" u="sng"/>
              <a:t>Water quality can be better by :</a:t>
            </a:r>
            <a:endParaRPr sz="1900" u="sng"/>
          </a:p>
          <a:p>
            <a:pPr marL="0" lvl="0" indent="0" algn="l" rtl="0">
              <a:spcBef>
                <a:spcPts val="1200"/>
              </a:spcBef>
              <a:spcAft>
                <a:spcPts val="0"/>
              </a:spcAft>
              <a:buNone/>
            </a:pPr>
            <a:endParaRPr u="sng"/>
          </a:p>
          <a:p>
            <a:pPr marL="457200" lvl="0" indent="-334327" algn="l" rtl="0">
              <a:spcBef>
                <a:spcPts val="1200"/>
              </a:spcBef>
              <a:spcAft>
                <a:spcPts val="0"/>
              </a:spcAft>
              <a:buSzPct val="100000"/>
              <a:buAutoNum type="arabicPeriod"/>
            </a:pPr>
            <a:r>
              <a:rPr lang="en"/>
              <a:t>Treating sewage water regularly</a:t>
            </a:r>
            <a:endParaRPr/>
          </a:p>
          <a:p>
            <a:pPr marL="457200" lvl="0" indent="-334327" algn="l" rtl="0">
              <a:spcBef>
                <a:spcPts val="0"/>
              </a:spcBef>
              <a:spcAft>
                <a:spcPts val="0"/>
              </a:spcAft>
              <a:buSzPct val="100000"/>
              <a:buAutoNum type="arabicPeriod"/>
            </a:pPr>
            <a:r>
              <a:rPr lang="en"/>
              <a:t>Cleaning of the lakes and their surroundings</a:t>
            </a:r>
            <a:endParaRPr/>
          </a:p>
          <a:p>
            <a:pPr marL="457200" lvl="0" indent="-334327" algn="l" rtl="0">
              <a:spcBef>
                <a:spcPts val="0"/>
              </a:spcBef>
              <a:spcAft>
                <a:spcPts val="0"/>
              </a:spcAft>
              <a:buSzPct val="100000"/>
              <a:buAutoNum type="arabicPeriod"/>
            </a:pPr>
            <a:r>
              <a:rPr lang="en"/>
              <a:t>Monitoring of the lakes to ensure proper and safe conditions for organisms to thrive</a:t>
            </a:r>
            <a:endParaRPr/>
          </a:p>
          <a:p>
            <a:pPr marL="457200" lvl="0" indent="-334327" algn="l" rtl="0">
              <a:spcBef>
                <a:spcPts val="0"/>
              </a:spcBef>
              <a:spcAft>
                <a:spcPts val="0"/>
              </a:spcAft>
              <a:buSzPct val="100000"/>
              <a:buAutoNum type="arabicPeriod"/>
            </a:pPr>
            <a:r>
              <a:rPr lang="en"/>
              <a:t>The environment of the lake should also be cleaned so that the surrounding is pleasing and attracts people</a:t>
            </a:r>
            <a:endParaRPr/>
          </a:p>
          <a:p>
            <a:pPr marL="457200" lvl="0" indent="-334327" algn="l" rtl="0">
              <a:spcBef>
                <a:spcPts val="0"/>
              </a:spcBef>
              <a:spcAft>
                <a:spcPts val="0"/>
              </a:spcAft>
              <a:buSzPct val="100000"/>
              <a:buAutoNum type="arabicPeriod"/>
            </a:pPr>
            <a:r>
              <a:rPr lang="en"/>
              <a:t>Awareness programs should be started to ensure the lakes are in good conditions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9"/>
          <p:cNvSpPr txBox="1">
            <a:spLocks noGrp="1"/>
          </p:cNvSpPr>
          <p:nvPr>
            <p:ph type="title"/>
          </p:nvPr>
        </p:nvSpPr>
        <p:spPr>
          <a:xfrm>
            <a:off x="387900" y="1571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b="1"/>
              <a:t>Gallery</a:t>
            </a:r>
            <a:endParaRPr b="1"/>
          </a:p>
        </p:txBody>
      </p:sp>
      <p:pic>
        <p:nvPicPr>
          <p:cNvPr id="180" name="Google Shape;180;p29"/>
          <p:cNvPicPr preferRelativeResize="0"/>
          <p:nvPr/>
        </p:nvPicPr>
        <p:blipFill>
          <a:blip r:embed="rId3">
            <a:alphaModFix/>
          </a:blip>
          <a:stretch>
            <a:fillRect/>
          </a:stretch>
        </p:blipFill>
        <p:spPr>
          <a:xfrm>
            <a:off x="387900" y="957938"/>
            <a:ext cx="4184101" cy="1932236"/>
          </a:xfrm>
          <a:prstGeom prst="rect">
            <a:avLst/>
          </a:prstGeom>
          <a:noFill/>
          <a:ln>
            <a:noFill/>
          </a:ln>
        </p:spPr>
      </p:pic>
      <p:pic>
        <p:nvPicPr>
          <p:cNvPr id="181" name="Google Shape;181;p29"/>
          <p:cNvPicPr preferRelativeResize="0"/>
          <p:nvPr/>
        </p:nvPicPr>
        <p:blipFill>
          <a:blip r:embed="rId4">
            <a:alphaModFix/>
          </a:blip>
          <a:stretch>
            <a:fillRect/>
          </a:stretch>
        </p:blipFill>
        <p:spPr>
          <a:xfrm>
            <a:off x="4959899" y="958500"/>
            <a:ext cx="3796202" cy="1931125"/>
          </a:xfrm>
          <a:prstGeom prst="rect">
            <a:avLst/>
          </a:prstGeom>
          <a:noFill/>
          <a:ln>
            <a:noFill/>
          </a:ln>
        </p:spPr>
      </p:pic>
      <p:pic>
        <p:nvPicPr>
          <p:cNvPr id="182" name="Google Shape;182;p29"/>
          <p:cNvPicPr preferRelativeResize="0"/>
          <p:nvPr/>
        </p:nvPicPr>
        <p:blipFill>
          <a:blip r:embed="rId5">
            <a:alphaModFix/>
          </a:blip>
          <a:stretch>
            <a:fillRect/>
          </a:stretch>
        </p:blipFill>
        <p:spPr>
          <a:xfrm>
            <a:off x="3605887" y="3004871"/>
            <a:ext cx="1932225" cy="19322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0"/>
          <p:cNvSpPr txBox="1">
            <a:spLocks noGrp="1"/>
          </p:cNvSpPr>
          <p:nvPr>
            <p:ph type="title"/>
          </p:nvPr>
        </p:nvSpPr>
        <p:spPr>
          <a:xfrm>
            <a:off x="387900" y="1571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b="1"/>
              <a:t>Acknowledgements</a:t>
            </a:r>
            <a:endParaRPr b="1"/>
          </a:p>
        </p:txBody>
      </p:sp>
      <p:sp>
        <p:nvSpPr>
          <p:cNvPr id="188" name="Google Shape;188;p30"/>
          <p:cNvSpPr txBox="1">
            <a:spLocks noGrp="1"/>
          </p:cNvSpPr>
          <p:nvPr>
            <p:ph type="body" idx="4294967295"/>
          </p:nvPr>
        </p:nvSpPr>
        <p:spPr>
          <a:xfrm>
            <a:off x="387900" y="1346221"/>
            <a:ext cx="8368200" cy="3078900"/>
          </a:xfrm>
          <a:prstGeom prst="rect">
            <a:avLst/>
          </a:prstGeom>
        </p:spPr>
        <p:txBody>
          <a:bodyPr spcFirstLastPara="1" wrap="square" lIns="91425" tIns="91425" rIns="91425" bIns="91425" anchor="t" anchorCtr="0">
            <a:normAutofit/>
          </a:bodyPr>
          <a:lstStyle/>
          <a:p>
            <a:pPr marL="0" lvl="0" indent="0" algn="l" rtl="0">
              <a:spcBef>
                <a:spcPts val="1000"/>
              </a:spcBef>
              <a:spcAft>
                <a:spcPts val="0"/>
              </a:spcAft>
              <a:buNone/>
            </a:pPr>
            <a:r>
              <a:rPr lang="en">
                <a:latin typeface="Arial"/>
                <a:ea typeface="Arial"/>
                <a:cs typeface="Arial"/>
                <a:sym typeface="Arial"/>
              </a:rPr>
              <a:t>We would like to thank IISc for hosting LAKE Conference 2022 and giving us this opportunity.</a:t>
            </a:r>
            <a:endParaRPr>
              <a:latin typeface="Arial"/>
              <a:ea typeface="Arial"/>
              <a:cs typeface="Arial"/>
              <a:sym typeface="Arial"/>
            </a:endParaRPr>
          </a:p>
          <a:p>
            <a:pPr marL="0" lvl="0" indent="0" algn="l" rtl="0">
              <a:spcBef>
                <a:spcPts val="1000"/>
              </a:spcBef>
              <a:spcAft>
                <a:spcPts val="0"/>
              </a:spcAft>
              <a:buNone/>
            </a:pPr>
            <a:endParaRPr>
              <a:latin typeface="Arial"/>
              <a:ea typeface="Arial"/>
              <a:cs typeface="Arial"/>
              <a:sym typeface="Arial"/>
            </a:endParaRPr>
          </a:p>
          <a:p>
            <a:pPr marL="0" lvl="0" indent="0" algn="l" rtl="0">
              <a:spcBef>
                <a:spcPts val="1000"/>
              </a:spcBef>
              <a:spcAft>
                <a:spcPts val="0"/>
              </a:spcAft>
              <a:buNone/>
            </a:pPr>
            <a:r>
              <a:rPr lang="en">
                <a:latin typeface="Arial"/>
                <a:ea typeface="Arial"/>
                <a:cs typeface="Arial"/>
                <a:sym typeface="Arial"/>
              </a:rPr>
              <a:t>We also give our heartfelt thanks to our parents for taking us to the sites for data collection and testing</a:t>
            </a:r>
            <a:endParaRPr>
              <a:latin typeface="Arial"/>
              <a:ea typeface="Arial"/>
              <a:cs typeface="Arial"/>
              <a:sym typeface="Arial"/>
            </a:endParaRPr>
          </a:p>
          <a:p>
            <a:pPr marL="0" lvl="0" indent="0" algn="l" rtl="0">
              <a:spcBef>
                <a:spcPts val="0"/>
              </a:spcBef>
              <a:spcAft>
                <a:spcPts val="120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1"/>
          <p:cNvSpPr txBox="1">
            <a:spLocks noGrp="1"/>
          </p:cNvSpPr>
          <p:nvPr>
            <p:ph type="title"/>
          </p:nvPr>
        </p:nvSpPr>
        <p:spPr>
          <a:xfrm>
            <a:off x="387900" y="21907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b="1"/>
              <a:t>References</a:t>
            </a:r>
            <a:endParaRPr b="1"/>
          </a:p>
        </p:txBody>
      </p:sp>
      <p:sp>
        <p:nvSpPr>
          <p:cNvPr id="194" name="Google Shape;194;p31"/>
          <p:cNvSpPr txBox="1">
            <a:spLocks noGrp="1"/>
          </p:cNvSpPr>
          <p:nvPr>
            <p:ph type="body" idx="4294967295"/>
          </p:nvPr>
        </p:nvSpPr>
        <p:spPr>
          <a:xfrm>
            <a:off x="387900" y="1059226"/>
            <a:ext cx="8368200" cy="3538200"/>
          </a:xfrm>
          <a:prstGeom prst="rect">
            <a:avLst/>
          </a:prstGeom>
        </p:spPr>
        <p:txBody>
          <a:bodyPr spcFirstLastPara="1" wrap="square" lIns="91425" tIns="91425" rIns="91425" bIns="91425" anchor="t" anchorCtr="0">
            <a:noAutofit/>
          </a:bodyPr>
          <a:lstStyle/>
          <a:p>
            <a:pPr marL="457200" lvl="0" indent="0" algn="l" rtl="0">
              <a:lnSpc>
                <a:spcPct val="95000"/>
              </a:lnSpc>
              <a:spcBef>
                <a:spcPts val="0"/>
              </a:spcBef>
              <a:spcAft>
                <a:spcPts val="0"/>
              </a:spcAft>
              <a:buSzPts val="440"/>
              <a:buNone/>
            </a:pPr>
            <a:r>
              <a:rPr lang="en" sz="1420" b="1"/>
              <a:t>Location and maps:</a:t>
            </a:r>
            <a:endParaRPr sz="1420" b="1"/>
          </a:p>
          <a:p>
            <a:pPr marL="457200" lvl="0" indent="-319914" algn="l" rtl="0">
              <a:lnSpc>
                <a:spcPct val="95000"/>
              </a:lnSpc>
              <a:spcBef>
                <a:spcPts val="1200"/>
              </a:spcBef>
              <a:spcAft>
                <a:spcPts val="0"/>
              </a:spcAft>
              <a:buSzPts val="1438"/>
              <a:buChar char="●"/>
            </a:pPr>
            <a:r>
              <a:rPr lang="en" sz="1438" u="sng">
                <a:hlinkClick r:id="rId3"/>
              </a:rPr>
              <a:t>https://www.google.com/maps/place/Gottigere+Lake/@12.8546704,77.58712,16.43z/data=!4m5!3m4!1s0x3bae6aea1c9ef195:0xcbebeb3fc5158f42!8m2!3d12.8529674!4d77.5902388</a:t>
            </a:r>
            <a:endParaRPr sz="1438"/>
          </a:p>
          <a:p>
            <a:pPr marL="457200" lvl="0" indent="-319914" algn="l" rtl="0">
              <a:lnSpc>
                <a:spcPct val="95000"/>
              </a:lnSpc>
              <a:spcBef>
                <a:spcPts val="0"/>
              </a:spcBef>
              <a:spcAft>
                <a:spcPts val="0"/>
              </a:spcAft>
              <a:buSzPts val="1438"/>
              <a:buChar char="●"/>
            </a:pPr>
            <a:r>
              <a:rPr lang="en" sz="1438"/>
              <a:t>Google Earth Pro</a:t>
            </a:r>
            <a:endParaRPr sz="1438"/>
          </a:p>
          <a:p>
            <a:pPr marL="457200" lvl="0" indent="0" algn="l" rtl="0">
              <a:lnSpc>
                <a:spcPct val="95000"/>
              </a:lnSpc>
              <a:spcBef>
                <a:spcPts val="1200"/>
              </a:spcBef>
              <a:spcAft>
                <a:spcPts val="0"/>
              </a:spcAft>
              <a:buSzPts val="440"/>
              <a:buNone/>
            </a:pPr>
            <a:r>
              <a:rPr lang="en" sz="1538" b="1"/>
              <a:t>News articles:</a:t>
            </a:r>
            <a:endParaRPr sz="1538" b="1"/>
          </a:p>
          <a:p>
            <a:pPr marL="457200" lvl="0" indent="-319914" algn="l" rtl="0">
              <a:lnSpc>
                <a:spcPct val="95000"/>
              </a:lnSpc>
              <a:spcBef>
                <a:spcPts val="1200"/>
              </a:spcBef>
              <a:spcAft>
                <a:spcPts val="0"/>
              </a:spcAft>
              <a:buSzPts val="1438"/>
              <a:buChar char="●"/>
            </a:pPr>
            <a:r>
              <a:rPr lang="en" sz="1438" u="sng">
                <a:hlinkClick r:id="rId4"/>
              </a:rPr>
              <a:t>https://timesofindia.indiatimes.com/city/bengaluru/whats-gottigere-lake-issue-all-about/articleshow/3969969.cms</a:t>
            </a:r>
            <a:endParaRPr sz="1438"/>
          </a:p>
          <a:p>
            <a:pPr marL="457200" lvl="0" indent="-319914" algn="l" rtl="0">
              <a:lnSpc>
                <a:spcPct val="95000"/>
              </a:lnSpc>
              <a:spcBef>
                <a:spcPts val="0"/>
              </a:spcBef>
              <a:spcAft>
                <a:spcPts val="0"/>
              </a:spcAft>
              <a:buSzPts val="1438"/>
              <a:buChar char="●"/>
            </a:pPr>
            <a:r>
              <a:rPr lang="en" sz="1438" u="sng">
                <a:hlinkClick r:id="rId5"/>
              </a:rPr>
              <a:t>https://www.deccanherald.com/content/649128/green-warriors-gather-fight-save.html</a:t>
            </a:r>
            <a:endParaRPr sz="1438"/>
          </a:p>
          <a:p>
            <a:pPr marL="457200" lvl="0" indent="0" algn="l" rtl="0">
              <a:lnSpc>
                <a:spcPct val="95000"/>
              </a:lnSpc>
              <a:spcBef>
                <a:spcPts val="1200"/>
              </a:spcBef>
              <a:spcAft>
                <a:spcPts val="0"/>
              </a:spcAft>
              <a:buSzPts val="440"/>
              <a:buNone/>
            </a:pPr>
            <a:r>
              <a:rPr lang="en" sz="1538" b="1"/>
              <a:t>Concepts and research:</a:t>
            </a:r>
            <a:endParaRPr sz="1538" b="1"/>
          </a:p>
          <a:p>
            <a:pPr marL="457200" lvl="0" indent="-319914" algn="l" rtl="0">
              <a:lnSpc>
                <a:spcPct val="95000"/>
              </a:lnSpc>
              <a:spcBef>
                <a:spcPts val="1200"/>
              </a:spcBef>
              <a:spcAft>
                <a:spcPts val="0"/>
              </a:spcAft>
              <a:buSzPts val="1438"/>
              <a:buChar char="●"/>
            </a:pPr>
            <a:r>
              <a:rPr lang="en" sz="1438" u="sng">
                <a:hlinkClick r:id="rId6"/>
              </a:rPr>
              <a:t>https://www.youtube.com/watch?v=x8tCC4htgo4</a:t>
            </a:r>
            <a:endParaRPr sz="1438"/>
          </a:p>
          <a:p>
            <a:pPr marL="457200" lvl="0" indent="-319914" algn="l" rtl="0">
              <a:lnSpc>
                <a:spcPct val="95000"/>
              </a:lnSpc>
              <a:spcBef>
                <a:spcPts val="0"/>
              </a:spcBef>
              <a:spcAft>
                <a:spcPts val="0"/>
              </a:spcAft>
              <a:buSzPts val="1438"/>
              <a:buChar char="●"/>
            </a:pPr>
            <a:r>
              <a:rPr lang="en" sz="1438" u="sng">
                <a:hlinkClick r:id="rId7"/>
              </a:rPr>
              <a:t>https://wgbis.ces.iisc.ac.in/energy/water/paper/ETR101/encroachment-lakes/enc34.html</a:t>
            </a:r>
            <a:endParaRPr sz="1438"/>
          </a:p>
          <a:p>
            <a:pPr marL="457200" lvl="0" indent="-319914" algn="l" rtl="0">
              <a:lnSpc>
                <a:spcPct val="95000"/>
              </a:lnSpc>
              <a:spcBef>
                <a:spcPts val="0"/>
              </a:spcBef>
              <a:spcAft>
                <a:spcPts val="0"/>
              </a:spcAft>
              <a:buSzPts val="1438"/>
              <a:buChar char="●"/>
            </a:pPr>
            <a:r>
              <a:rPr lang="en" sz="1438" u="sng">
                <a:hlinkClick r:id="rId8"/>
              </a:rPr>
              <a:t>https://www.youtube.com/watch?v=R1uELmJuwTk&amp;t=9489s</a:t>
            </a:r>
            <a:endParaRPr sz="920"/>
          </a:p>
          <a:p>
            <a:pPr marL="457200" lvl="0" indent="-319914" algn="l" rtl="0">
              <a:lnSpc>
                <a:spcPct val="95000"/>
              </a:lnSpc>
              <a:spcBef>
                <a:spcPts val="0"/>
              </a:spcBef>
              <a:spcAft>
                <a:spcPts val="0"/>
              </a:spcAft>
              <a:buSzPts val="1438"/>
              <a:buChar char="●"/>
            </a:pPr>
            <a:r>
              <a:rPr lang="en" sz="1438" u="sng">
                <a:hlinkClick r:id="rId9"/>
              </a:rPr>
              <a:t>https://www.youtube.com/watch?v=B319MMQ8M84&amp;t=155s</a:t>
            </a:r>
            <a:r>
              <a:rPr lang="en" sz="1438"/>
              <a:t> </a:t>
            </a:r>
            <a:endParaRPr sz="1438"/>
          </a:p>
          <a:p>
            <a:pPr marL="457200" lvl="0" indent="-319914" algn="l" rtl="0">
              <a:lnSpc>
                <a:spcPct val="95000"/>
              </a:lnSpc>
              <a:spcBef>
                <a:spcPts val="0"/>
              </a:spcBef>
              <a:spcAft>
                <a:spcPts val="0"/>
              </a:spcAft>
              <a:buSzPts val="1438"/>
              <a:buChar char="●"/>
            </a:pPr>
            <a:r>
              <a:rPr lang="en" sz="1438"/>
              <a:t>https://www.peninsulawater.com/is-iron-in-drinking-water-harmful/</a:t>
            </a:r>
            <a:endParaRPr sz="1438"/>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body" idx="1"/>
          </p:nvPr>
        </p:nvSpPr>
        <p:spPr>
          <a:xfrm>
            <a:off x="255000" y="1373400"/>
            <a:ext cx="8634000" cy="3770100"/>
          </a:xfrm>
          <a:prstGeom prst="rect">
            <a:avLst/>
          </a:prstGeom>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Font typeface="Arial"/>
              <a:buChar char="●"/>
            </a:pPr>
            <a:r>
              <a:rPr lang="en">
                <a:latin typeface="Arial"/>
                <a:ea typeface="Arial"/>
                <a:cs typeface="Arial"/>
                <a:sym typeface="Arial"/>
              </a:rPr>
              <a:t>Lakes in South bengaluru, apart from being recreational areas, are home to </a:t>
            </a:r>
            <a:r>
              <a:rPr lang="en" b="1">
                <a:latin typeface="Arial"/>
                <a:ea typeface="Arial"/>
                <a:cs typeface="Arial"/>
                <a:sym typeface="Arial"/>
              </a:rPr>
              <a:t>biodiversity</a:t>
            </a:r>
            <a:r>
              <a:rPr lang="en">
                <a:latin typeface="Arial"/>
                <a:ea typeface="Arial"/>
                <a:cs typeface="Arial"/>
                <a:sym typeface="Arial"/>
              </a:rPr>
              <a:t> and are a </a:t>
            </a:r>
            <a:r>
              <a:rPr lang="en" b="1">
                <a:latin typeface="Arial"/>
                <a:ea typeface="Arial"/>
                <a:cs typeface="Arial"/>
                <a:sym typeface="Arial"/>
              </a:rPr>
              <a:t>source of livelihood</a:t>
            </a:r>
            <a:r>
              <a:rPr lang="en">
                <a:latin typeface="Arial"/>
                <a:ea typeface="Arial"/>
                <a:cs typeface="Arial"/>
                <a:sym typeface="Arial"/>
              </a:rPr>
              <a:t>.</a:t>
            </a:r>
            <a:endParaRPr>
              <a:latin typeface="Arial"/>
              <a:ea typeface="Arial"/>
              <a:cs typeface="Arial"/>
              <a:sym typeface="Arial"/>
            </a:endParaRPr>
          </a:p>
          <a:p>
            <a:pPr marL="457200" lvl="0" indent="-342900" algn="l" rtl="0">
              <a:lnSpc>
                <a:spcPct val="115000"/>
              </a:lnSpc>
              <a:spcBef>
                <a:spcPts val="0"/>
              </a:spcBef>
              <a:spcAft>
                <a:spcPts val="0"/>
              </a:spcAft>
              <a:buSzPts val="1800"/>
              <a:buFont typeface="Arial"/>
              <a:buChar char="●"/>
            </a:pPr>
            <a:r>
              <a:rPr lang="en">
                <a:latin typeface="Arial"/>
                <a:ea typeface="Arial"/>
                <a:cs typeface="Arial"/>
                <a:sym typeface="Arial"/>
              </a:rPr>
              <a:t>Lakes supply many communities with water. </a:t>
            </a:r>
            <a:endParaRPr>
              <a:latin typeface="Arial"/>
              <a:ea typeface="Arial"/>
              <a:cs typeface="Arial"/>
              <a:sym typeface="Arial"/>
            </a:endParaRPr>
          </a:p>
          <a:p>
            <a:pPr marL="457200" lvl="0" indent="-342900" algn="l" rtl="0">
              <a:lnSpc>
                <a:spcPct val="115000"/>
              </a:lnSpc>
              <a:spcBef>
                <a:spcPts val="0"/>
              </a:spcBef>
              <a:spcAft>
                <a:spcPts val="0"/>
              </a:spcAft>
              <a:buSzPts val="1800"/>
              <a:buFont typeface="Arial"/>
              <a:buChar char="●"/>
            </a:pPr>
            <a:r>
              <a:rPr lang="en">
                <a:latin typeface="Arial"/>
                <a:ea typeface="Arial"/>
                <a:cs typeface="Arial"/>
                <a:sym typeface="Arial"/>
              </a:rPr>
              <a:t>Artificial lake are used to store water in case of </a:t>
            </a:r>
            <a:r>
              <a:rPr lang="en" b="1">
                <a:latin typeface="Arial"/>
                <a:ea typeface="Arial"/>
                <a:cs typeface="Arial"/>
                <a:sym typeface="Arial"/>
              </a:rPr>
              <a:t>drought</a:t>
            </a:r>
            <a:r>
              <a:rPr lang="en">
                <a:latin typeface="Arial"/>
                <a:ea typeface="Arial"/>
                <a:cs typeface="Arial"/>
                <a:sym typeface="Arial"/>
              </a:rPr>
              <a:t>. </a:t>
            </a:r>
            <a:endParaRPr>
              <a:latin typeface="Arial"/>
              <a:ea typeface="Arial"/>
              <a:cs typeface="Arial"/>
              <a:sym typeface="Arial"/>
            </a:endParaRPr>
          </a:p>
          <a:p>
            <a:pPr marL="457200" lvl="0" indent="-342900" algn="l" rtl="0">
              <a:lnSpc>
                <a:spcPct val="115000"/>
              </a:lnSpc>
              <a:spcBef>
                <a:spcPts val="0"/>
              </a:spcBef>
              <a:spcAft>
                <a:spcPts val="0"/>
              </a:spcAft>
              <a:buSzPts val="1800"/>
              <a:buFont typeface="Arial"/>
              <a:buChar char="●"/>
            </a:pPr>
            <a:r>
              <a:rPr lang="en">
                <a:latin typeface="Arial"/>
                <a:ea typeface="Arial"/>
                <a:cs typeface="Arial"/>
                <a:sym typeface="Arial"/>
              </a:rPr>
              <a:t>Most of the artificial lakes (tanks) in Bengaluru were made for the purposes of drinking water, irrigation, fishing and washing. </a:t>
            </a:r>
            <a:endParaRPr>
              <a:latin typeface="Arial"/>
              <a:ea typeface="Arial"/>
              <a:cs typeface="Arial"/>
              <a:sym typeface="Arial"/>
            </a:endParaRPr>
          </a:p>
          <a:p>
            <a:pPr marL="457200" lvl="0" indent="-342900" algn="l" rtl="0">
              <a:lnSpc>
                <a:spcPct val="115000"/>
              </a:lnSpc>
              <a:spcBef>
                <a:spcPts val="0"/>
              </a:spcBef>
              <a:spcAft>
                <a:spcPts val="0"/>
              </a:spcAft>
              <a:buSzPts val="1800"/>
              <a:buFont typeface="Arial"/>
              <a:buChar char="●"/>
            </a:pPr>
            <a:r>
              <a:rPr lang="en">
                <a:latin typeface="Arial"/>
                <a:ea typeface="Arial"/>
                <a:cs typeface="Arial"/>
                <a:sym typeface="Arial"/>
              </a:rPr>
              <a:t>Begur lake and Gottigere lake are two artificial lakes (tanks) in South Bengaluru that are rain fed. </a:t>
            </a:r>
            <a:endParaRPr>
              <a:latin typeface="Arial"/>
              <a:ea typeface="Arial"/>
              <a:cs typeface="Arial"/>
              <a:sym typeface="Arial"/>
            </a:endParaRPr>
          </a:p>
          <a:p>
            <a:pPr marL="457200" lvl="0" indent="-342900" algn="l" rtl="0">
              <a:lnSpc>
                <a:spcPct val="115000"/>
              </a:lnSpc>
              <a:spcBef>
                <a:spcPts val="0"/>
              </a:spcBef>
              <a:spcAft>
                <a:spcPts val="0"/>
              </a:spcAft>
              <a:buSzPts val="1800"/>
              <a:buFont typeface="Arial"/>
              <a:buChar char="●"/>
            </a:pPr>
            <a:r>
              <a:rPr lang="en">
                <a:latin typeface="Arial"/>
                <a:ea typeface="Arial"/>
                <a:cs typeface="Arial"/>
                <a:sym typeface="Arial"/>
              </a:rPr>
              <a:t>Both lakes are </a:t>
            </a:r>
            <a:r>
              <a:rPr lang="en" b="1">
                <a:latin typeface="Arial"/>
                <a:ea typeface="Arial"/>
                <a:cs typeface="Arial"/>
                <a:sym typeface="Arial"/>
              </a:rPr>
              <a:t>drying up</a:t>
            </a:r>
            <a:r>
              <a:rPr lang="en">
                <a:latin typeface="Arial"/>
                <a:ea typeface="Arial"/>
                <a:cs typeface="Arial"/>
                <a:sym typeface="Arial"/>
              </a:rPr>
              <a:t> slowly. </a:t>
            </a:r>
            <a:endParaRPr>
              <a:latin typeface="Arial"/>
              <a:ea typeface="Arial"/>
              <a:cs typeface="Arial"/>
              <a:sym typeface="Arial"/>
            </a:endParaRPr>
          </a:p>
          <a:p>
            <a:pPr marL="457200" lvl="0" indent="-342900" algn="l" rtl="0">
              <a:lnSpc>
                <a:spcPct val="115000"/>
              </a:lnSpc>
              <a:spcBef>
                <a:spcPts val="0"/>
              </a:spcBef>
              <a:spcAft>
                <a:spcPts val="0"/>
              </a:spcAft>
              <a:buSzPts val="1800"/>
              <a:buFont typeface="Arial"/>
              <a:buChar char="●"/>
            </a:pPr>
            <a:r>
              <a:rPr lang="en">
                <a:latin typeface="Arial"/>
                <a:ea typeface="Arial"/>
                <a:cs typeface="Arial"/>
                <a:sym typeface="Arial"/>
              </a:rPr>
              <a:t>It is important to improve the conditions of the lakes so that </a:t>
            </a:r>
            <a:r>
              <a:rPr lang="en" b="1">
                <a:latin typeface="Arial"/>
                <a:ea typeface="Arial"/>
                <a:cs typeface="Arial"/>
                <a:sym typeface="Arial"/>
              </a:rPr>
              <a:t>ecological balance</a:t>
            </a:r>
            <a:r>
              <a:rPr lang="en">
                <a:latin typeface="Arial"/>
                <a:ea typeface="Arial"/>
                <a:cs typeface="Arial"/>
                <a:sym typeface="Arial"/>
              </a:rPr>
              <a:t> is maintained and biodiversity is preserved.</a:t>
            </a:r>
            <a:endParaRPr>
              <a:latin typeface="Arial"/>
              <a:ea typeface="Arial"/>
              <a:cs typeface="Arial"/>
              <a:sym typeface="Arial"/>
            </a:endParaRPr>
          </a:p>
        </p:txBody>
      </p:sp>
      <p:sp>
        <p:nvSpPr>
          <p:cNvPr id="73" name="Google Shape;73;p14"/>
          <p:cNvSpPr txBox="1">
            <a:spLocks noGrp="1"/>
          </p:cNvSpPr>
          <p:nvPr>
            <p:ph type="title"/>
          </p:nvPr>
        </p:nvSpPr>
        <p:spPr>
          <a:xfrm>
            <a:off x="520800" y="329050"/>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b="1">
                <a:highlight>
                  <a:schemeClr val="lt1"/>
                </a:highlight>
              </a:rPr>
              <a:t>Introduction</a:t>
            </a:r>
            <a:endParaRPr b="1">
              <a:highlight>
                <a:schemeClr val="lt1"/>
              </a:high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2"/>
          <p:cNvSpPr txBox="1">
            <a:spLocks noGrp="1"/>
          </p:cNvSpPr>
          <p:nvPr>
            <p:ph type="title"/>
          </p:nvPr>
        </p:nvSpPr>
        <p:spPr>
          <a:xfrm flipH="1">
            <a:off x="3006250" y="1694075"/>
            <a:ext cx="3458100" cy="13272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THANK YOU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ctrTitle"/>
          </p:nvPr>
        </p:nvSpPr>
        <p:spPr>
          <a:xfrm>
            <a:off x="1629277" y="1168500"/>
            <a:ext cx="5783400" cy="14574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79" name="Google Shape;79;p15"/>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80" name="Google Shape;80;p15"/>
          <p:cNvPicPr preferRelativeResize="0"/>
          <p:nvPr/>
        </p:nvPicPr>
        <p:blipFill>
          <a:blip r:embed="rId3">
            <a:alphaModFix/>
          </a:blip>
          <a:stretch>
            <a:fillRect/>
          </a:stretch>
        </p:blipFill>
        <p:spPr>
          <a:xfrm>
            <a:off x="3480025" y="0"/>
            <a:ext cx="5663974" cy="5143500"/>
          </a:xfrm>
          <a:prstGeom prst="rect">
            <a:avLst/>
          </a:prstGeom>
          <a:noFill/>
          <a:ln>
            <a:noFill/>
          </a:ln>
        </p:spPr>
      </p:pic>
      <p:pic>
        <p:nvPicPr>
          <p:cNvPr id="81" name="Google Shape;81;p15"/>
          <p:cNvPicPr preferRelativeResize="0"/>
          <p:nvPr/>
        </p:nvPicPr>
        <p:blipFill>
          <a:blip r:embed="rId4">
            <a:alphaModFix/>
          </a:blip>
          <a:stretch>
            <a:fillRect/>
          </a:stretch>
        </p:blipFill>
        <p:spPr>
          <a:xfrm>
            <a:off x="2" y="0"/>
            <a:ext cx="3480025"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body" idx="1"/>
          </p:nvPr>
        </p:nvSpPr>
        <p:spPr>
          <a:xfrm>
            <a:off x="255000" y="1424850"/>
            <a:ext cx="8634000" cy="3532500"/>
          </a:xfrm>
          <a:prstGeom prst="rect">
            <a:avLst/>
          </a:prstGeom>
        </p:spPr>
        <p:txBody>
          <a:bodyPr spcFirstLastPara="1" wrap="square" lIns="91425" tIns="91425" rIns="91425" bIns="91425" anchor="t" anchorCtr="0">
            <a:normAutofit fontScale="25000" lnSpcReduction="20000"/>
          </a:bodyPr>
          <a:lstStyle/>
          <a:p>
            <a:pPr marL="457200" lvl="0" indent="-341201" algn="just" rtl="0">
              <a:spcBef>
                <a:spcPts val="0"/>
              </a:spcBef>
              <a:spcAft>
                <a:spcPts val="0"/>
              </a:spcAft>
              <a:buSzPct val="100000"/>
              <a:buFont typeface="Arial"/>
              <a:buAutoNum type="arabicPeriod"/>
            </a:pPr>
            <a:r>
              <a:rPr lang="en" sz="7093">
                <a:latin typeface="Arial"/>
                <a:ea typeface="Arial"/>
                <a:cs typeface="Arial"/>
                <a:sym typeface="Arial"/>
              </a:rPr>
              <a:t>Gottigere lake, located at Gottigere village on Bannerghatta Road, is said to be more than </a:t>
            </a:r>
            <a:r>
              <a:rPr lang="en" sz="7093" b="1">
                <a:latin typeface="Arial"/>
                <a:ea typeface="Arial"/>
                <a:cs typeface="Arial"/>
                <a:sym typeface="Arial"/>
              </a:rPr>
              <a:t>500 years old</a:t>
            </a:r>
            <a:r>
              <a:rPr lang="en" sz="7093">
                <a:latin typeface="Arial"/>
                <a:ea typeface="Arial"/>
                <a:cs typeface="Arial"/>
                <a:sym typeface="Arial"/>
              </a:rPr>
              <a:t>. It is a live tank and a source of discharge for downstream lakes like Hulimavu, Madiwala and Bellandur.</a:t>
            </a:r>
            <a:endParaRPr sz="7093">
              <a:latin typeface="Arial"/>
              <a:ea typeface="Arial"/>
              <a:cs typeface="Arial"/>
              <a:sym typeface="Arial"/>
            </a:endParaRPr>
          </a:p>
          <a:p>
            <a:pPr marL="457200" lvl="0" indent="0" algn="just" rtl="0">
              <a:spcBef>
                <a:spcPts val="1200"/>
              </a:spcBef>
              <a:spcAft>
                <a:spcPts val="0"/>
              </a:spcAft>
              <a:buNone/>
            </a:pPr>
            <a:endParaRPr sz="2800">
              <a:latin typeface="Arial"/>
              <a:ea typeface="Arial"/>
              <a:cs typeface="Arial"/>
              <a:sym typeface="Arial"/>
            </a:endParaRPr>
          </a:p>
          <a:p>
            <a:pPr marL="457200" lvl="0" indent="-342788" algn="just" rtl="0">
              <a:spcBef>
                <a:spcPts val="1200"/>
              </a:spcBef>
              <a:spcAft>
                <a:spcPts val="0"/>
              </a:spcAft>
              <a:buSzPct val="102129"/>
              <a:buFont typeface="Arial"/>
              <a:buAutoNum type="arabicPeriod" startAt="2"/>
            </a:pPr>
            <a:r>
              <a:rPr lang="en" sz="7043">
                <a:latin typeface="Arial"/>
                <a:ea typeface="Arial"/>
                <a:cs typeface="Arial"/>
                <a:sym typeface="Arial"/>
              </a:rPr>
              <a:t>Despite hue and cry from environmentalists and citizen groups, and rulings by high court and pollution control boards, the authorities have failed to act against </a:t>
            </a:r>
            <a:r>
              <a:rPr lang="en" sz="7043" b="1">
                <a:latin typeface="Arial"/>
                <a:ea typeface="Arial"/>
                <a:cs typeface="Arial"/>
                <a:sym typeface="Arial"/>
              </a:rPr>
              <a:t>inflow of sewage water</a:t>
            </a:r>
            <a:r>
              <a:rPr lang="en" sz="7043">
                <a:latin typeface="Arial"/>
                <a:ea typeface="Arial"/>
                <a:cs typeface="Arial"/>
                <a:sym typeface="Arial"/>
              </a:rPr>
              <a:t> into the city’s lakes and other water bodies, thereby endangering their very survival. One such picture of glaring neglect is Gottigere Lake.</a:t>
            </a:r>
            <a:endParaRPr sz="7043">
              <a:latin typeface="Arial"/>
              <a:ea typeface="Arial"/>
              <a:cs typeface="Arial"/>
              <a:sym typeface="Arial"/>
            </a:endParaRPr>
          </a:p>
          <a:p>
            <a:pPr marL="457200" lvl="0" indent="0" algn="just" rtl="0">
              <a:spcBef>
                <a:spcPts val="1200"/>
              </a:spcBef>
              <a:spcAft>
                <a:spcPts val="0"/>
              </a:spcAft>
              <a:buNone/>
            </a:pPr>
            <a:endParaRPr sz="2800">
              <a:latin typeface="Arial"/>
              <a:ea typeface="Arial"/>
              <a:cs typeface="Arial"/>
              <a:sym typeface="Arial"/>
            </a:endParaRPr>
          </a:p>
          <a:p>
            <a:pPr marL="457200" lvl="0" indent="-340407" algn="just" rtl="0">
              <a:spcBef>
                <a:spcPts val="1200"/>
              </a:spcBef>
              <a:spcAft>
                <a:spcPts val="0"/>
              </a:spcAft>
              <a:buSzPct val="100000"/>
              <a:buFont typeface="Arial"/>
              <a:buAutoNum type="arabicPeriod" startAt="3"/>
            </a:pPr>
            <a:r>
              <a:rPr lang="en" sz="7043">
                <a:latin typeface="Arial"/>
                <a:ea typeface="Arial"/>
                <a:cs typeface="Arial"/>
                <a:sym typeface="Arial"/>
              </a:rPr>
              <a:t>Residents around the area have spoken up about the worsening condition of the lake and the effects it has on the locals.</a:t>
            </a:r>
            <a:endParaRPr sz="7043">
              <a:latin typeface="Arial"/>
              <a:ea typeface="Arial"/>
              <a:cs typeface="Arial"/>
              <a:sym typeface="Arial"/>
            </a:endParaRPr>
          </a:p>
          <a:p>
            <a:pPr marL="0" lvl="0" indent="0" algn="just" rtl="0">
              <a:spcBef>
                <a:spcPts val="1200"/>
              </a:spcBef>
              <a:spcAft>
                <a:spcPts val="0"/>
              </a:spcAft>
              <a:buNone/>
            </a:pPr>
            <a:endParaRPr sz="6243">
              <a:latin typeface="Arial"/>
              <a:ea typeface="Arial"/>
              <a:cs typeface="Arial"/>
              <a:sym typeface="Arial"/>
            </a:endParaRPr>
          </a:p>
          <a:p>
            <a:pPr marL="0" lvl="0" indent="0" algn="l" rtl="0">
              <a:lnSpc>
                <a:spcPct val="115000"/>
              </a:lnSpc>
              <a:spcBef>
                <a:spcPts val="1200"/>
              </a:spcBef>
              <a:spcAft>
                <a:spcPts val="1200"/>
              </a:spcAft>
              <a:buNone/>
            </a:pPr>
            <a:endParaRPr sz="1600">
              <a:latin typeface="Arial"/>
              <a:ea typeface="Arial"/>
              <a:cs typeface="Arial"/>
              <a:sym typeface="Arial"/>
            </a:endParaRPr>
          </a:p>
        </p:txBody>
      </p:sp>
      <p:sp>
        <p:nvSpPr>
          <p:cNvPr id="87" name="Google Shape;87;p16"/>
          <p:cNvSpPr txBox="1">
            <a:spLocks noGrp="1"/>
          </p:cNvSpPr>
          <p:nvPr>
            <p:ph type="title"/>
          </p:nvPr>
        </p:nvSpPr>
        <p:spPr>
          <a:xfrm>
            <a:off x="439150" y="3147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b="1"/>
              <a:t>Condition Of Gottigere Lake</a:t>
            </a:r>
            <a:endParaRPr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body" idx="1"/>
          </p:nvPr>
        </p:nvSpPr>
        <p:spPr>
          <a:xfrm>
            <a:off x="0" y="1373400"/>
            <a:ext cx="8634000" cy="3770100"/>
          </a:xfrm>
          <a:prstGeom prst="rect">
            <a:avLst/>
          </a:prstGeom>
        </p:spPr>
        <p:txBody>
          <a:bodyPr spcFirstLastPara="1" wrap="square" lIns="91425" tIns="91425" rIns="91425" bIns="91425" anchor="t" anchorCtr="0">
            <a:normAutofit fontScale="40000" lnSpcReduction="20000"/>
          </a:bodyPr>
          <a:lstStyle/>
          <a:p>
            <a:pPr marL="457200" lvl="0" indent="0" algn="just" rtl="0">
              <a:spcBef>
                <a:spcPts val="0"/>
              </a:spcBef>
              <a:spcAft>
                <a:spcPts val="0"/>
              </a:spcAft>
              <a:buNone/>
            </a:pPr>
            <a:r>
              <a:rPr lang="en" sz="4750">
                <a:latin typeface="Arial"/>
                <a:ea typeface="Arial"/>
                <a:cs typeface="Arial"/>
                <a:sym typeface="Arial"/>
              </a:rPr>
              <a:t>1.Ten years ago, before the contamination of the lake villagers around the area used Gottigere Lake as a </a:t>
            </a:r>
            <a:r>
              <a:rPr lang="en" sz="4750" b="1">
                <a:latin typeface="Arial"/>
                <a:ea typeface="Arial"/>
                <a:cs typeface="Arial"/>
                <a:sym typeface="Arial"/>
              </a:rPr>
              <a:t>water reservoir</a:t>
            </a:r>
            <a:r>
              <a:rPr lang="en" sz="4750">
                <a:latin typeface="Arial"/>
                <a:ea typeface="Arial"/>
                <a:cs typeface="Arial"/>
                <a:sym typeface="Arial"/>
              </a:rPr>
              <a:t> and used the water from the lake daily. Now, the condition of the lake has deteriorated so much that it is being used as a </a:t>
            </a:r>
            <a:r>
              <a:rPr lang="en" sz="4750" b="1">
                <a:latin typeface="Arial"/>
                <a:ea typeface="Arial"/>
                <a:cs typeface="Arial"/>
                <a:sym typeface="Arial"/>
              </a:rPr>
              <a:t>garbage dump</a:t>
            </a:r>
            <a:r>
              <a:rPr lang="en" sz="4750">
                <a:latin typeface="Arial"/>
                <a:ea typeface="Arial"/>
                <a:cs typeface="Arial"/>
                <a:sym typeface="Arial"/>
              </a:rPr>
              <a:t>. </a:t>
            </a:r>
            <a:endParaRPr sz="4750">
              <a:latin typeface="Arial"/>
              <a:ea typeface="Arial"/>
              <a:cs typeface="Arial"/>
              <a:sym typeface="Arial"/>
            </a:endParaRPr>
          </a:p>
          <a:p>
            <a:pPr marL="914400" lvl="0" indent="0" algn="just" rtl="0">
              <a:spcBef>
                <a:spcPts val="1200"/>
              </a:spcBef>
              <a:spcAft>
                <a:spcPts val="0"/>
              </a:spcAft>
              <a:buNone/>
            </a:pPr>
            <a:endParaRPr sz="1673">
              <a:latin typeface="Arial"/>
              <a:ea typeface="Arial"/>
              <a:cs typeface="Arial"/>
              <a:sym typeface="Arial"/>
            </a:endParaRPr>
          </a:p>
          <a:p>
            <a:pPr marL="457200" lvl="0" indent="0" algn="just" rtl="0">
              <a:spcBef>
                <a:spcPts val="1200"/>
              </a:spcBef>
              <a:spcAft>
                <a:spcPts val="0"/>
              </a:spcAft>
              <a:buNone/>
            </a:pPr>
            <a:r>
              <a:rPr lang="en" sz="4750">
                <a:latin typeface="Arial"/>
                <a:ea typeface="Arial"/>
                <a:cs typeface="Arial"/>
                <a:sym typeface="Arial"/>
              </a:rPr>
              <a:t>2. In fact there is a direct drainage pipe from the Basavapura village which dumps sewage water directly into the lake.</a:t>
            </a:r>
            <a:endParaRPr sz="4750">
              <a:latin typeface="Arial"/>
              <a:ea typeface="Arial"/>
              <a:cs typeface="Arial"/>
              <a:sym typeface="Arial"/>
            </a:endParaRPr>
          </a:p>
          <a:p>
            <a:pPr marL="914400" lvl="0" indent="0" algn="just" rtl="0">
              <a:spcBef>
                <a:spcPts val="1200"/>
              </a:spcBef>
              <a:spcAft>
                <a:spcPts val="0"/>
              </a:spcAft>
              <a:buNone/>
            </a:pPr>
            <a:endParaRPr sz="1346">
              <a:latin typeface="Arial"/>
              <a:ea typeface="Arial"/>
              <a:cs typeface="Arial"/>
              <a:sym typeface="Arial"/>
            </a:endParaRPr>
          </a:p>
          <a:p>
            <a:pPr marL="457200" lvl="0" indent="0" algn="just" rtl="0">
              <a:spcBef>
                <a:spcPts val="1200"/>
              </a:spcBef>
              <a:spcAft>
                <a:spcPts val="0"/>
              </a:spcAft>
              <a:buNone/>
            </a:pPr>
            <a:r>
              <a:rPr lang="en" sz="4750">
                <a:latin typeface="Arial"/>
                <a:ea typeface="Arial"/>
                <a:cs typeface="Arial"/>
                <a:sym typeface="Arial"/>
              </a:rPr>
              <a:t>3.It is essential to rejuvenate this lake to ensure that there is ecological balance in the area and that </a:t>
            </a:r>
            <a:r>
              <a:rPr lang="en" sz="4750" b="1">
                <a:latin typeface="Arial"/>
                <a:ea typeface="Arial"/>
                <a:cs typeface="Arial"/>
                <a:sym typeface="Arial"/>
              </a:rPr>
              <a:t>water-borne diseases</a:t>
            </a:r>
            <a:r>
              <a:rPr lang="en" sz="4750">
                <a:latin typeface="Arial"/>
                <a:ea typeface="Arial"/>
                <a:cs typeface="Arial"/>
                <a:sym typeface="Arial"/>
              </a:rPr>
              <a:t> are prevented from rising.</a:t>
            </a:r>
            <a:endParaRPr sz="4750">
              <a:latin typeface="Arial"/>
              <a:ea typeface="Arial"/>
              <a:cs typeface="Arial"/>
              <a:sym typeface="Arial"/>
            </a:endParaRPr>
          </a:p>
          <a:p>
            <a:pPr marL="0" lvl="0" indent="0" algn="l" rtl="0">
              <a:lnSpc>
                <a:spcPct val="115000"/>
              </a:lnSpc>
              <a:spcBef>
                <a:spcPts val="1200"/>
              </a:spcBef>
              <a:spcAft>
                <a:spcPts val="1200"/>
              </a:spcAft>
              <a:buNone/>
            </a:pPr>
            <a:endParaRPr sz="1600">
              <a:latin typeface="Arial"/>
              <a:ea typeface="Arial"/>
              <a:cs typeface="Arial"/>
              <a:sym typeface="Arial"/>
            </a:endParaRPr>
          </a:p>
        </p:txBody>
      </p:sp>
      <p:sp>
        <p:nvSpPr>
          <p:cNvPr id="93" name="Google Shape;93;p17"/>
          <p:cNvSpPr txBox="1">
            <a:spLocks noGrp="1"/>
          </p:cNvSpPr>
          <p:nvPr>
            <p:ph type="title"/>
          </p:nvPr>
        </p:nvSpPr>
        <p:spPr>
          <a:xfrm>
            <a:off x="387900" y="28607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b="1"/>
              <a:t>Reasons To Improve Lake Condition</a:t>
            </a:r>
            <a:endParaRPr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387900" y="24307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b="1"/>
              <a:t>Pictures Of  Gottigere Lake</a:t>
            </a:r>
            <a:endParaRPr b="1"/>
          </a:p>
        </p:txBody>
      </p:sp>
      <p:pic>
        <p:nvPicPr>
          <p:cNvPr id="99" name="Google Shape;99;p18"/>
          <p:cNvPicPr preferRelativeResize="0"/>
          <p:nvPr/>
        </p:nvPicPr>
        <p:blipFill>
          <a:blip r:embed="rId3">
            <a:alphaModFix/>
          </a:blip>
          <a:stretch>
            <a:fillRect/>
          </a:stretch>
        </p:blipFill>
        <p:spPr>
          <a:xfrm>
            <a:off x="2721675" y="1330375"/>
            <a:ext cx="2294949" cy="1614549"/>
          </a:xfrm>
          <a:prstGeom prst="rect">
            <a:avLst/>
          </a:prstGeom>
          <a:noFill/>
          <a:ln>
            <a:noFill/>
          </a:ln>
        </p:spPr>
      </p:pic>
      <p:pic>
        <p:nvPicPr>
          <p:cNvPr id="100" name="Google Shape;100;p18"/>
          <p:cNvPicPr preferRelativeResize="0"/>
          <p:nvPr/>
        </p:nvPicPr>
        <p:blipFill>
          <a:blip r:embed="rId4">
            <a:alphaModFix/>
          </a:blip>
          <a:stretch>
            <a:fillRect/>
          </a:stretch>
        </p:blipFill>
        <p:spPr>
          <a:xfrm>
            <a:off x="5016625" y="1330375"/>
            <a:ext cx="4067574" cy="3050676"/>
          </a:xfrm>
          <a:prstGeom prst="rect">
            <a:avLst/>
          </a:prstGeom>
          <a:noFill/>
          <a:ln>
            <a:noFill/>
          </a:ln>
        </p:spPr>
      </p:pic>
      <p:pic>
        <p:nvPicPr>
          <p:cNvPr id="101" name="Google Shape;101;p18"/>
          <p:cNvPicPr preferRelativeResize="0"/>
          <p:nvPr/>
        </p:nvPicPr>
        <p:blipFill>
          <a:blip r:embed="rId5">
            <a:alphaModFix/>
          </a:blip>
          <a:stretch>
            <a:fillRect/>
          </a:stretch>
        </p:blipFill>
        <p:spPr>
          <a:xfrm>
            <a:off x="69200" y="1144125"/>
            <a:ext cx="2652476" cy="3930175"/>
          </a:xfrm>
          <a:prstGeom prst="rect">
            <a:avLst/>
          </a:prstGeom>
          <a:noFill/>
          <a:ln>
            <a:noFill/>
          </a:ln>
        </p:spPr>
      </p:pic>
      <p:pic>
        <p:nvPicPr>
          <p:cNvPr id="102" name="Google Shape;102;p18"/>
          <p:cNvPicPr preferRelativeResize="0"/>
          <p:nvPr/>
        </p:nvPicPr>
        <p:blipFill>
          <a:blip r:embed="rId6">
            <a:alphaModFix/>
          </a:blip>
          <a:stretch>
            <a:fillRect/>
          </a:stretch>
        </p:blipFill>
        <p:spPr>
          <a:xfrm>
            <a:off x="2721675" y="2973625"/>
            <a:ext cx="2294950" cy="1797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449875" y="330650"/>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b="1"/>
              <a:t>Condition Of Begur Lake</a:t>
            </a:r>
            <a:endParaRPr b="1"/>
          </a:p>
        </p:txBody>
      </p:sp>
      <p:sp>
        <p:nvSpPr>
          <p:cNvPr id="108" name="Google Shape;108;p19"/>
          <p:cNvSpPr txBox="1">
            <a:spLocks noGrp="1"/>
          </p:cNvSpPr>
          <p:nvPr>
            <p:ph type="body" idx="1"/>
          </p:nvPr>
        </p:nvSpPr>
        <p:spPr>
          <a:xfrm>
            <a:off x="387900" y="1350475"/>
            <a:ext cx="8368200" cy="36201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AutoNum type="arabicPeriod"/>
            </a:pPr>
            <a:r>
              <a:rPr lang="en"/>
              <a:t> Begur lake had a lot of importance during the </a:t>
            </a:r>
            <a:r>
              <a:rPr lang="en" b="1"/>
              <a:t>Chola era</a:t>
            </a:r>
            <a:r>
              <a:rPr lang="en"/>
              <a:t>. </a:t>
            </a:r>
            <a:endParaRPr/>
          </a:p>
          <a:p>
            <a:pPr marL="457200" lvl="0" indent="-342900" algn="l" rtl="0">
              <a:spcBef>
                <a:spcPts val="0"/>
              </a:spcBef>
              <a:spcAft>
                <a:spcPts val="0"/>
              </a:spcAft>
              <a:buSzPts val="1800"/>
              <a:buAutoNum type="arabicPeriod"/>
            </a:pPr>
            <a:r>
              <a:rPr lang="en"/>
              <a:t>The lake, once a </a:t>
            </a:r>
            <a:r>
              <a:rPr lang="en" b="1"/>
              <a:t>source of drinking water</a:t>
            </a:r>
            <a:r>
              <a:rPr lang="en"/>
              <a:t> for the surrounding villages, is now filled with sewage and garbage. </a:t>
            </a:r>
            <a:endParaRPr/>
          </a:p>
          <a:p>
            <a:pPr marL="457200" lvl="0" indent="-342900" algn="l" rtl="0">
              <a:spcBef>
                <a:spcPts val="0"/>
              </a:spcBef>
              <a:spcAft>
                <a:spcPts val="0"/>
              </a:spcAft>
              <a:buSzPts val="1800"/>
              <a:buAutoNum type="arabicPeriod"/>
            </a:pPr>
            <a:r>
              <a:rPr lang="en"/>
              <a:t>On March 17th 2018, then Home Minister Ramalinga Reddy inaugurated a project to revive the lake by removing silt and weeds from it. </a:t>
            </a:r>
            <a:endParaRPr/>
          </a:p>
          <a:p>
            <a:pPr marL="457200" lvl="0" indent="-342900" algn="l" rtl="0">
              <a:spcBef>
                <a:spcPts val="0"/>
              </a:spcBef>
              <a:spcAft>
                <a:spcPts val="0"/>
              </a:spcAft>
              <a:buSzPts val="1800"/>
              <a:buAutoNum type="arabicPeriod"/>
            </a:pPr>
            <a:r>
              <a:rPr lang="en"/>
              <a:t>The lake has two inlets and one outlet. </a:t>
            </a:r>
            <a:endParaRPr/>
          </a:p>
          <a:p>
            <a:pPr marL="457200" lvl="0" indent="-342900" algn="l" rtl="0">
              <a:spcBef>
                <a:spcPts val="0"/>
              </a:spcBef>
              <a:spcAft>
                <a:spcPts val="0"/>
              </a:spcAft>
              <a:buSzPts val="1800"/>
              <a:buAutoNum type="arabicPeriod"/>
            </a:pPr>
            <a:r>
              <a:rPr lang="en"/>
              <a:t>A </a:t>
            </a:r>
            <a:r>
              <a:rPr lang="en" b="1"/>
              <a:t>joggers’ path</a:t>
            </a:r>
            <a:r>
              <a:rPr lang="en"/>
              <a:t> will come up around the lake. </a:t>
            </a:r>
            <a:endParaRPr/>
          </a:p>
          <a:p>
            <a:pPr marL="457200" lvl="0" indent="-342900" algn="l" rtl="0">
              <a:spcBef>
                <a:spcPts val="0"/>
              </a:spcBef>
              <a:spcAft>
                <a:spcPts val="0"/>
              </a:spcAft>
              <a:buSzPts val="1800"/>
              <a:buAutoNum type="arabicPeriod"/>
            </a:pPr>
            <a:r>
              <a:rPr lang="en"/>
              <a:t>Two small islands will be created in the middle of the lake for birds, with different fruit trees such as mango. </a:t>
            </a:r>
            <a:endParaRPr/>
          </a:p>
          <a:p>
            <a:pPr marL="457200" lvl="0" indent="-342900" algn="l" rtl="0">
              <a:spcBef>
                <a:spcPts val="0"/>
              </a:spcBef>
              <a:spcAft>
                <a:spcPts val="0"/>
              </a:spcAft>
              <a:buSzPts val="1800"/>
              <a:buAutoNum type="arabicPeriod"/>
            </a:pPr>
            <a:r>
              <a:rPr lang="en"/>
              <a:t>A </a:t>
            </a:r>
            <a:r>
              <a:rPr lang="en" b="1"/>
              <a:t>wired fence</a:t>
            </a:r>
            <a:r>
              <a:rPr lang="en"/>
              <a:t> will be put up around the lake. </a:t>
            </a:r>
            <a:endParaRPr/>
          </a:p>
          <a:p>
            <a:pPr marL="457200" lvl="0" indent="-342900" algn="l" rtl="0">
              <a:spcBef>
                <a:spcPts val="0"/>
              </a:spcBef>
              <a:spcAft>
                <a:spcPts val="0"/>
              </a:spcAft>
              <a:buSzPts val="1800"/>
              <a:buAutoNum type="arabicPeriod"/>
            </a:pPr>
            <a:r>
              <a:rPr lang="en"/>
              <a:t>Plans to introduce </a:t>
            </a:r>
            <a:r>
              <a:rPr lang="en" b="1"/>
              <a:t>boating</a:t>
            </a:r>
            <a:r>
              <a:rPr lang="en"/>
              <a:t> in the lake is being decided to attract people.</a:t>
            </a:r>
            <a:r>
              <a:rPr lang="en">
                <a:highlight>
                  <a:srgbClr val="D9D9D9"/>
                </a:highlight>
              </a:rPr>
              <a:t> </a:t>
            </a:r>
            <a:endParaRPr>
              <a:highlight>
                <a:srgbClr val="D9D9D9"/>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387900" y="1571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b="1"/>
              <a:t>Condition Of Begur Lake (Contd.)</a:t>
            </a:r>
            <a:endParaRPr b="1"/>
          </a:p>
        </p:txBody>
      </p:sp>
      <p:sp>
        <p:nvSpPr>
          <p:cNvPr id="114" name="Google Shape;114;p20"/>
          <p:cNvSpPr txBox="1">
            <a:spLocks noGrp="1"/>
          </p:cNvSpPr>
          <p:nvPr>
            <p:ph type="body" idx="1"/>
          </p:nvPr>
        </p:nvSpPr>
        <p:spPr>
          <a:xfrm>
            <a:off x="387900" y="1405675"/>
            <a:ext cx="8368200" cy="3365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9.  “With a number of apartments mushrooming near the lake,  it is possible that the lake will get even more polluted with sewage water” says a resident. </a:t>
            </a:r>
            <a:endParaRPr/>
          </a:p>
          <a:p>
            <a:pPr marL="0" lvl="0" indent="0" algn="l" rtl="0">
              <a:spcBef>
                <a:spcPts val="1200"/>
              </a:spcBef>
              <a:spcAft>
                <a:spcPts val="0"/>
              </a:spcAft>
              <a:buNone/>
            </a:pPr>
            <a:r>
              <a:rPr lang="en"/>
              <a:t>10. The lake is being rejuvenated and cleaned and a new path around the lake and </a:t>
            </a:r>
            <a:r>
              <a:rPr lang="en" b="1"/>
              <a:t>bunds around the lake</a:t>
            </a:r>
            <a:r>
              <a:rPr lang="en"/>
              <a:t> is being constructed. </a:t>
            </a:r>
            <a:endParaRPr/>
          </a:p>
          <a:p>
            <a:pPr marL="0" lvl="0" indent="0" algn="l" rtl="0">
              <a:spcBef>
                <a:spcPts val="1200"/>
              </a:spcBef>
              <a:spcAft>
                <a:spcPts val="1200"/>
              </a:spcAft>
              <a:buNone/>
            </a:pPr>
            <a:endParaRPr>
              <a:solidFill>
                <a:schemeClr val="accent5"/>
              </a:solidFill>
              <a:highlight>
                <a:schemeClr val="lt2"/>
              </a:highlight>
            </a:endParaRPr>
          </a:p>
        </p:txBody>
      </p:sp>
      <p:pic>
        <p:nvPicPr>
          <p:cNvPr id="115" name="Google Shape;115;p20"/>
          <p:cNvPicPr preferRelativeResize="0"/>
          <p:nvPr/>
        </p:nvPicPr>
        <p:blipFill>
          <a:blip r:embed="rId3">
            <a:alphaModFix/>
          </a:blip>
          <a:stretch>
            <a:fillRect/>
          </a:stretch>
        </p:blipFill>
        <p:spPr>
          <a:xfrm>
            <a:off x="5326825" y="2996800"/>
            <a:ext cx="3285825" cy="19914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1"/>
          <p:cNvPicPr preferRelativeResize="0"/>
          <p:nvPr/>
        </p:nvPicPr>
        <p:blipFill>
          <a:blip r:embed="rId3">
            <a:alphaModFix/>
          </a:blip>
          <a:stretch>
            <a:fillRect/>
          </a:stretch>
        </p:blipFill>
        <p:spPr>
          <a:xfrm>
            <a:off x="387900" y="1179075"/>
            <a:ext cx="1914300" cy="1786624"/>
          </a:xfrm>
          <a:prstGeom prst="rect">
            <a:avLst/>
          </a:prstGeom>
          <a:noFill/>
          <a:ln>
            <a:noFill/>
          </a:ln>
        </p:spPr>
      </p:pic>
      <p:pic>
        <p:nvPicPr>
          <p:cNvPr id="121" name="Google Shape;121;p21"/>
          <p:cNvPicPr preferRelativeResize="0"/>
          <p:nvPr/>
        </p:nvPicPr>
        <p:blipFill>
          <a:blip r:embed="rId4">
            <a:alphaModFix/>
          </a:blip>
          <a:stretch>
            <a:fillRect/>
          </a:stretch>
        </p:blipFill>
        <p:spPr>
          <a:xfrm>
            <a:off x="7008000" y="515775"/>
            <a:ext cx="1996701" cy="1943726"/>
          </a:xfrm>
          <a:prstGeom prst="rect">
            <a:avLst/>
          </a:prstGeom>
          <a:noFill/>
          <a:ln>
            <a:noFill/>
          </a:ln>
        </p:spPr>
      </p:pic>
      <p:pic>
        <p:nvPicPr>
          <p:cNvPr id="122" name="Google Shape;122;p21"/>
          <p:cNvPicPr preferRelativeResize="0"/>
          <p:nvPr/>
        </p:nvPicPr>
        <p:blipFill>
          <a:blip r:embed="rId5">
            <a:alphaModFix/>
          </a:blip>
          <a:stretch>
            <a:fillRect/>
          </a:stretch>
        </p:blipFill>
        <p:spPr>
          <a:xfrm>
            <a:off x="4819488" y="515775"/>
            <a:ext cx="1996701" cy="1943726"/>
          </a:xfrm>
          <a:prstGeom prst="rect">
            <a:avLst/>
          </a:prstGeom>
          <a:noFill/>
          <a:ln>
            <a:noFill/>
          </a:ln>
        </p:spPr>
      </p:pic>
      <p:pic>
        <p:nvPicPr>
          <p:cNvPr id="123" name="Google Shape;123;p21"/>
          <p:cNvPicPr preferRelativeResize="0"/>
          <p:nvPr/>
        </p:nvPicPr>
        <p:blipFill>
          <a:blip r:embed="rId6">
            <a:alphaModFix/>
          </a:blip>
          <a:stretch>
            <a:fillRect/>
          </a:stretch>
        </p:blipFill>
        <p:spPr>
          <a:xfrm>
            <a:off x="2812401" y="2280125"/>
            <a:ext cx="1672033" cy="2220723"/>
          </a:xfrm>
          <a:prstGeom prst="rect">
            <a:avLst/>
          </a:prstGeom>
          <a:noFill/>
          <a:ln>
            <a:noFill/>
          </a:ln>
        </p:spPr>
      </p:pic>
      <p:sp>
        <p:nvSpPr>
          <p:cNvPr id="124" name="Google Shape;124;p21"/>
          <p:cNvSpPr txBox="1"/>
          <p:nvPr/>
        </p:nvSpPr>
        <p:spPr>
          <a:xfrm>
            <a:off x="5143500" y="3152000"/>
            <a:ext cx="37128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chemeClr val="dk1"/>
                </a:solidFill>
                <a:latin typeface="Roboto"/>
                <a:ea typeface="Roboto"/>
                <a:cs typeface="Roboto"/>
                <a:sym typeface="Roboto"/>
              </a:rPr>
              <a:t>Construction is being done in the area to develop a jogger’s path around the lake.</a:t>
            </a:r>
            <a:endParaRPr sz="1900">
              <a:solidFill>
                <a:schemeClr val="dk1"/>
              </a:solidFill>
              <a:latin typeface="Roboto"/>
              <a:ea typeface="Roboto"/>
              <a:cs typeface="Roboto"/>
              <a:sym typeface="Roboto"/>
            </a:endParaRPr>
          </a:p>
        </p:txBody>
      </p:sp>
      <p:sp>
        <p:nvSpPr>
          <p:cNvPr id="125" name="Google Shape;125;p21"/>
          <p:cNvSpPr txBox="1">
            <a:spLocks noGrp="1"/>
          </p:cNvSpPr>
          <p:nvPr>
            <p:ph type="title"/>
          </p:nvPr>
        </p:nvSpPr>
        <p:spPr>
          <a:xfrm>
            <a:off x="387900" y="1571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b="1"/>
              <a:t>Pictures of Begur Lake</a:t>
            </a:r>
            <a:endParaRPr b="1"/>
          </a:p>
        </p:txBody>
      </p:sp>
    </p:spTree>
  </p:cSld>
  <p:clrMapOvr>
    <a:masterClrMapping/>
  </p:clrMapOvr>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1300</Words>
  <Application>Microsoft Office PowerPoint</Application>
  <PresentationFormat>On-screen Show (16:9)</PresentationFormat>
  <Paragraphs>169</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Roboto Slab</vt:lpstr>
      <vt:lpstr>Roboto</vt:lpstr>
      <vt:lpstr>Arial</vt:lpstr>
      <vt:lpstr>Marina</vt:lpstr>
      <vt:lpstr>WATER QUALITY OF BEGUR AND GOTTIGERE LAKE</vt:lpstr>
      <vt:lpstr>Introduction</vt:lpstr>
      <vt:lpstr>PowerPoint Presentation</vt:lpstr>
      <vt:lpstr>Condition Of Gottigere Lake</vt:lpstr>
      <vt:lpstr>Reasons To Improve Lake Condition</vt:lpstr>
      <vt:lpstr>Pictures Of  Gottigere Lake</vt:lpstr>
      <vt:lpstr>Condition Of Begur Lake</vt:lpstr>
      <vt:lpstr>Condition Of Begur Lake (Contd.)</vt:lpstr>
      <vt:lpstr>Pictures of Begur Lake</vt:lpstr>
      <vt:lpstr>Study Area</vt:lpstr>
      <vt:lpstr>Study Area (Contd.)</vt:lpstr>
      <vt:lpstr>Objectives</vt:lpstr>
      <vt:lpstr>PowerPoint Presentation</vt:lpstr>
      <vt:lpstr>PowerPoint Presentation</vt:lpstr>
      <vt:lpstr>Conclusion and Discussion</vt:lpstr>
      <vt:lpstr>Recommendations</vt:lpstr>
      <vt:lpstr>Gallery</vt:lpstr>
      <vt:lpstr>Acknowledgements</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QUALITY OF BEGUR AND GOTTIGERE LAKE</dc:title>
  <cp:lastModifiedBy>Indumathi - HOD Biology Dept</cp:lastModifiedBy>
  <cp:revision>1</cp:revision>
  <dcterms:modified xsi:type="dcterms:W3CDTF">2022-12-15T14:54:16Z</dcterms:modified>
</cp:coreProperties>
</file>