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28"/>
  </p:notesMasterIdLst>
  <p:handoutMasterIdLst>
    <p:handoutMasterId r:id="rId29"/>
  </p:handoutMasterIdLst>
  <p:sldIdLst>
    <p:sldId id="256" r:id="rId5"/>
    <p:sldId id="262" r:id="rId6"/>
    <p:sldId id="258" r:id="rId7"/>
    <p:sldId id="266" r:id="rId8"/>
    <p:sldId id="263" r:id="rId9"/>
    <p:sldId id="265" r:id="rId10"/>
    <p:sldId id="267" r:id="rId11"/>
    <p:sldId id="268" r:id="rId12"/>
    <p:sldId id="269" r:id="rId13"/>
    <p:sldId id="270" r:id="rId14"/>
    <p:sldId id="271" r:id="rId15"/>
    <p:sldId id="272" r:id="rId16"/>
    <p:sldId id="273" r:id="rId17"/>
    <p:sldId id="285" r:id="rId18"/>
    <p:sldId id="274" r:id="rId19"/>
    <p:sldId id="275" r:id="rId20"/>
    <p:sldId id="276" r:id="rId21"/>
    <p:sldId id="286" r:id="rId22"/>
    <p:sldId id="280" r:id="rId23"/>
    <p:sldId id="282" r:id="rId24"/>
    <p:sldId id="284" r:id="rId25"/>
    <p:sldId id="283" r:id="rId26"/>
    <p:sldId id="26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5"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pH</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7</c:v>
                </c:pt>
                <c:pt idx="1">
                  <c:v>7</c:v>
                </c:pt>
                <c:pt idx="2">
                  <c:v>6.8</c:v>
                </c:pt>
              </c:numCache>
            </c:numRef>
          </c:val>
          <c:extLst>
            <c:ext xmlns:c16="http://schemas.microsoft.com/office/drawing/2014/chart" uri="{C3380CC4-5D6E-409C-BE32-E72D297353CC}">
              <c16:uniqueId val="{00000000-9B3A-41C2-ABD4-3233AEA4C455}"/>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9B3A-41C2-ABD4-3233AEA4C455}"/>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9B3A-41C2-ABD4-3233AEA4C455}"/>
            </c:ext>
          </c:extLst>
        </c:ser>
        <c:dLbls>
          <c:showLegendKey val="0"/>
          <c:showVal val="0"/>
          <c:showCatName val="0"/>
          <c:showSerName val="0"/>
          <c:showPercent val="0"/>
          <c:showBubbleSize val="0"/>
        </c:dLbls>
        <c:gapWidth val="182"/>
        <c:axId val="43841200"/>
        <c:axId val="43843280"/>
      </c:barChart>
      <c:catAx>
        <c:axId val="4384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43280"/>
        <c:crosses val="autoZero"/>
        <c:auto val="1"/>
        <c:lblAlgn val="ctr"/>
        <c:lblOffset val="100"/>
        <c:noMultiLvlLbl val="0"/>
      </c:catAx>
      <c:valAx>
        <c:axId val="43843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41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Hardness(mg/l)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400</c:v>
                </c:pt>
                <c:pt idx="1">
                  <c:v>300</c:v>
                </c:pt>
                <c:pt idx="2">
                  <c:v>200</c:v>
                </c:pt>
              </c:numCache>
            </c:numRef>
          </c:val>
          <c:extLst>
            <c:ext xmlns:c16="http://schemas.microsoft.com/office/drawing/2014/chart" uri="{C3380CC4-5D6E-409C-BE32-E72D297353CC}">
              <c16:uniqueId val="{00000000-C9FB-446B-BD6C-EC9076786609}"/>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9FB-446B-BD6C-EC9076786609}"/>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9FB-446B-BD6C-EC9076786609}"/>
            </c:ext>
          </c:extLst>
        </c:ser>
        <c:dLbls>
          <c:showLegendKey val="0"/>
          <c:showVal val="0"/>
          <c:showCatName val="0"/>
          <c:showSerName val="0"/>
          <c:showPercent val="0"/>
          <c:showBubbleSize val="0"/>
        </c:dLbls>
        <c:gapWidth val="182"/>
        <c:axId val="13279456"/>
        <c:axId val="13254496"/>
      </c:barChart>
      <c:catAx>
        <c:axId val="1327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4496"/>
        <c:crosses val="autoZero"/>
        <c:auto val="1"/>
        <c:lblAlgn val="ctr"/>
        <c:lblOffset val="100"/>
        <c:noMultiLvlLbl val="0"/>
      </c:catAx>
      <c:valAx>
        <c:axId val="13254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Nitrate(mg/l)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888759768391217"/>
          <c:y val="0.24387512862400518"/>
          <c:w val="0.61841182068459866"/>
          <c:h val="0.63625231703875118"/>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45</c:v>
                </c:pt>
                <c:pt idx="1">
                  <c:v>5</c:v>
                </c:pt>
                <c:pt idx="2">
                  <c:v>0.02</c:v>
                </c:pt>
              </c:numCache>
            </c:numRef>
          </c:val>
          <c:extLst>
            <c:ext xmlns:c16="http://schemas.microsoft.com/office/drawing/2014/chart" uri="{C3380CC4-5D6E-409C-BE32-E72D297353CC}">
              <c16:uniqueId val="{00000000-C650-4D94-92EE-236BED59B2E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650-4D94-92EE-236BED59B2E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650-4D94-92EE-236BED59B2E3}"/>
            </c:ext>
          </c:extLst>
        </c:ser>
        <c:dLbls>
          <c:showLegendKey val="0"/>
          <c:showVal val="0"/>
          <c:showCatName val="0"/>
          <c:showSerName val="0"/>
          <c:showPercent val="0"/>
          <c:showBubbleSize val="0"/>
        </c:dLbls>
        <c:gapWidth val="182"/>
        <c:axId val="43835376"/>
        <c:axId val="43812496"/>
      </c:barChart>
      <c:catAx>
        <c:axId val="4383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12496"/>
        <c:crosses val="autoZero"/>
        <c:auto val="1"/>
        <c:lblAlgn val="ctr"/>
        <c:lblOffset val="100"/>
        <c:noMultiLvlLbl val="0"/>
      </c:catAx>
      <c:valAx>
        <c:axId val="43812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3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Iron(mg/l)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0.3</c:v>
                </c:pt>
                <c:pt idx="1">
                  <c:v>1</c:v>
                </c:pt>
                <c:pt idx="2">
                  <c:v>0.3</c:v>
                </c:pt>
              </c:numCache>
            </c:numRef>
          </c:val>
          <c:extLst>
            <c:ext xmlns:c16="http://schemas.microsoft.com/office/drawing/2014/chart" uri="{C3380CC4-5D6E-409C-BE32-E72D297353CC}">
              <c16:uniqueId val="{00000000-3A36-44A4-A7AE-5693CA3EA5F5}"/>
            </c:ext>
          </c:extLst>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3A36-44A4-A7AE-5693CA3EA5F5}"/>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3A36-44A4-A7AE-5693CA3EA5F5}"/>
            </c:ext>
          </c:extLst>
        </c:ser>
        <c:dLbls>
          <c:showLegendKey val="0"/>
          <c:showVal val="0"/>
          <c:showCatName val="0"/>
          <c:showSerName val="0"/>
          <c:showPercent val="0"/>
          <c:showBubbleSize val="0"/>
        </c:dLbls>
        <c:gapWidth val="182"/>
        <c:axId val="13253664"/>
        <c:axId val="13256992"/>
      </c:barChart>
      <c:catAx>
        <c:axId val="13253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6992"/>
        <c:crosses val="autoZero"/>
        <c:auto val="1"/>
        <c:lblAlgn val="ctr"/>
        <c:lblOffset val="100"/>
        <c:noMultiLvlLbl val="0"/>
      </c:catAx>
      <c:valAx>
        <c:axId val="13256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3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Chloride(mg/l)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450</c:v>
                </c:pt>
                <c:pt idx="1">
                  <c:v>95.715000000000003</c:v>
                </c:pt>
                <c:pt idx="2">
                  <c:v>85.08</c:v>
                </c:pt>
              </c:numCache>
            </c:numRef>
          </c:val>
          <c:extLst>
            <c:ext xmlns:c16="http://schemas.microsoft.com/office/drawing/2014/chart" uri="{C3380CC4-5D6E-409C-BE32-E72D297353CC}">
              <c16:uniqueId val="{00000000-E5F8-4EDF-BA4A-DBFE5BB3218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E5F8-4EDF-BA4A-DBFE5BB3218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E5F8-4EDF-BA4A-DBFE5BB32183}"/>
            </c:ext>
          </c:extLst>
        </c:ser>
        <c:dLbls>
          <c:showLegendKey val="0"/>
          <c:showVal val="0"/>
          <c:showCatName val="0"/>
          <c:showSerName val="0"/>
          <c:showPercent val="0"/>
          <c:showBubbleSize val="0"/>
        </c:dLbls>
        <c:gapWidth val="182"/>
        <c:axId val="12246928"/>
        <c:axId val="12246096"/>
      </c:barChart>
      <c:catAx>
        <c:axId val="12246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6096"/>
        <c:crosses val="autoZero"/>
        <c:auto val="1"/>
        <c:lblAlgn val="ctr"/>
        <c:lblOffset val="100"/>
        <c:noMultiLvlLbl val="0"/>
      </c:catAx>
      <c:valAx>
        <c:axId val="1224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Residual</a:t>
            </a:r>
            <a:r>
              <a:rPr lang="en-US" baseline="0" dirty="0"/>
              <a:t> Chlorine(mg/l)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0.1</c:v>
                </c:pt>
                <c:pt idx="1">
                  <c:v>0.1</c:v>
                </c:pt>
                <c:pt idx="2">
                  <c:v>0</c:v>
                </c:pt>
              </c:numCache>
            </c:numRef>
          </c:val>
          <c:extLst>
            <c:ext xmlns:c16="http://schemas.microsoft.com/office/drawing/2014/chart" uri="{C3380CC4-5D6E-409C-BE32-E72D297353CC}">
              <c16:uniqueId val="{00000000-C035-451C-BBEE-1360E43ABFB2}"/>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035-451C-BBEE-1360E43ABFB2}"/>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035-451C-BBEE-1360E43ABFB2}"/>
            </c:ext>
          </c:extLst>
        </c:ser>
        <c:dLbls>
          <c:showLegendKey val="0"/>
          <c:showVal val="0"/>
          <c:showCatName val="0"/>
          <c:showSerName val="0"/>
          <c:showPercent val="0"/>
          <c:showBubbleSize val="0"/>
        </c:dLbls>
        <c:gapWidth val="182"/>
        <c:axId val="13275712"/>
        <c:axId val="13254080"/>
      </c:barChart>
      <c:catAx>
        <c:axId val="13275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4080"/>
        <c:crosses val="autoZero"/>
        <c:auto val="1"/>
        <c:lblAlgn val="ctr"/>
        <c:lblOffset val="100"/>
        <c:noMultiLvlLbl val="0"/>
      </c:catAx>
      <c:valAx>
        <c:axId val="13254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Turbidity(ntu)</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c:v>
                </c:pt>
                <c:pt idx="1">
                  <c:v>100</c:v>
                </c:pt>
                <c:pt idx="2">
                  <c:v>100</c:v>
                </c:pt>
              </c:numCache>
            </c:numRef>
          </c:val>
          <c:extLst>
            <c:ext xmlns:c16="http://schemas.microsoft.com/office/drawing/2014/chart" uri="{C3380CC4-5D6E-409C-BE32-E72D297353CC}">
              <c16:uniqueId val="{00000000-5B11-4C06-A690-D3E6821E3C7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5B11-4C06-A690-D3E6821E3C7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5B11-4C06-A690-D3E6821E3C73}"/>
            </c:ext>
          </c:extLst>
        </c:ser>
        <c:dLbls>
          <c:showLegendKey val="0"/>
          <c:showVal val="0"/>
          <c:showCatName val="0"/>
          <c:showSerName val="0"/>
          <c:showPercent val="0"/>
          <c:showBubbleSize val="0"/>
        </c:dLbls>
        <c:gapWidth val="182"/>
        <c:axId val="51135232"/>
        <c:axId val="51136896"/>
      </c:barChart>
      <c:catAx>
        <c:axId val="5113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6896"/>
        <c:crosses val="autoZero"/>
        <c:auto val="1"/>
        <c:lblAlgn val="ctr"/>
        <c:lblOffset val="100"/>
        <c:noMultiLvlLbl val="0"/>
      </c:catAx>
      <c:valAx>
        <c:axId val="51136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Ammonia(mg/l)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0.5</c:v>
                </c:pt>
                <c:pt idx="1">
                  <c:v>3</c:v>
                </c:pt>
                <c:pt idx="2">
                  <c:v>3</c:v>
                </c:pt>
              </c:numCache>
            </c:numRef>
          </c:val>
          <c:extLst>
            <c:ext xmlns:c16="http://schemas.microsoft.com/office/drawing/2014/chart" uri="{C3380CC4-5D6E-409C-BE32-E72D297353CC}">
              <c16:uniqueId val="{00000000-6139-4A83-A2CD-8CF46E502BE2}"/>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6139-4A83-A2CD-8CF46E502BE2}"/>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6139-4A83-A2CD-8CF46E502BE2}"/>
            </c:ext>
          </c:extLst>
        </c:ser>
        <c:dLbls>
          <c:showLegendKey val="0"/>
          <c:showVal val="0"/>
          <c:showCatName val="0"/>
          <c:showSerName val="0"/>
          <c:showPercent val="0"/>
          <c:showBubbleSize val="0"/>
        </c:dLbls>
        <c:gapWidth val="182"/>
        <c:axId val="43822896"/>
        <c:axId val="43829552"/>
      </c:barChart>
      <c:catAx>
        <c:axId val="4382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29552"/>
        <c:crosses val="autoZero"/>
        <c:auto val="1"/>
        <c:lblAlgn val="ctr"/>
        <c:lblOffset val="100"/>
        <c:noMultiLvlLbl val="0"/>
      </c:catAx>
      <c:valAx>
        <c:axId val="43829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2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Fluoride(mg/l)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1</c:v>
                </c:pt>
                <c:pt idx="1">
                  <c:v>1</c:v>
                </c:pt>
                <c:pt idx="2">
                  <c:v>0</c:v>
                </c:pt>
              </c:numCache>
            </c:numRef>
          </c:val>
          <c:extLst>
            <c:ext xmlns:c16="http://schemas.microsoft.com/office/drawing/2014/chart" uri="{C3380CC4-5D6E-409C-BE32-E72D297353CC}">
              <c16:uniqueId val="{00000000-5085-470A-8F96-7C1F0A6F478D}"/>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5085-470A-8F96-7C1F0A6F478D}"/>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5085-470A-8F96-7C1F0A6F478D}"/>
            </c:ext>
          </c:extLst>
        </c:ser>
        <c:dLbls>
          <c:showLegendKey val="0"/>
          <c:showVal val="0"/>
          <c:showCatName val="0"/>
          <c:showSerName val="0"/>
          <c:showPercent val="0"/>
          <c:showBubbleSize val="0"/>
        </c:dLbls>
        <c:gapWidth val="182"/>
        <c:axId val="51147296"/>
        <c:axId val="51143552"/>
      </c:barChart>
      <c:catAx>
        <c:axId val="51147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43552"/>
        <c:crosses val="autoZero"/>
        <c:auto val="1"/>
        <c:lblAlgn val="ctr"/>
        <c:lblOffset val="100"/>
        <c:noMultiLvlLbl val="0"/>
      </c:catAx>
      <c:valAx>
        <c:axId val="51143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47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Dissolved</a:t>
            </a:r>
            <a:r>
              <a:rPr lang="en-US" baseline="0" dirty="0"/>
              <a:t> Oxygen(mg/l)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5</c:v>
                </c:pt>
                <c:pt idx="1">
                  <c:v>4</c:v>
                </c:pt>
                <c:pt idx="2">
                  <c:v>8</c:v>
                </c:pt>
              </c:numCache>
            </c:numRef>
          </c:val>
          <c:extLst>
            <c:ext xmlns:c16="http://schemas.microsoft.com/office/drawing/2014/chart" uri="{C3380CC4-5D6E-409C-BE32-E72D297353CC}">
              <c16:uniqueId val="{00000000-C36E-481C-A7A0-21F874F890B4}"/>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36E-481C-A7A0-21F874F890B4}"/>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36E-481C-A7A0-21F874F890B4}"/>
            </c:ext>
          </c:extLst>
        </c:ser>
        <c:dLbls>
          <c:showLegendKey val="0"/>
          <c:showVal val="0"/>
          <c:showCatName val="0"/>
          <c:showSerName val="0"/>
          <c:showPercent val="0"/>
          <c:showBubbleSize val="0"/>
        </c:dLbls>
        <c:gapWidth val="182"/>
        <c:axId val="51134400"/>
        <c:axId val="51134816"/>
      </c:barChart>
      <c:catAx>
        <c:axId val="51134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4816"/>
        <c:crosses val="autoZero"/>
        <c:auto val="1"/>
        <c:lblAlgn val="ctr"/>
        <c:lblOffset val="100"/>
        <c:noMultiLvlLbl val="0"/>
      </c:catAx>
      <c:valAx>
        <c:axId val="51134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9E40D-7537-4A1D-901C-5989C8ABDAAD}"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IN"/>
        </a:p>
      </dgm:t>
    </dgm:pt>
    <dgm:pt modelId="{EC675482-2584-464C-85A5-1A136EE3D82E}">
      <dgm:prSet phldrT="[Text]"/>
      <dgm:spPr>
        <a:solidFill>
          <a:schemeClr val="accent1"/>
        </a:solidFill>
      </dgm:spPr>
      <dgm:t>
        <a:bodyPr/>
        <a:lstStyle/>
        <a:p>
          <a:r>
            <a:rPr lang="en-US" dirty="0"/>
            <a:t>STEP 1</a:t>
          </a:r>
          <a:endParaRPr lang="en-IN" dirty="0"/>
        </a:p>
      </dgm:t>
    </dgm:pt>
    <dgm:pt modelId="{651473D8-B9F2-4CA1-BEEE-C534EBBD0C80}" type="parTrans" cxnId="{6ADE65E7-5CA6-4EE6-88FE-21D423ABAD19}">
      <dgm:prSet/>
      <dgm:spPr/>
      <dgm:t>
        <a:bodyPr/>
        <a:lstStyle/>
        <a:p>
          <a:endParaRPr lang="en-IN"/>
        </a:p>
      </dgm:t>
    </dgm:pt>
    <dgm:pt modelId="{DEAC1852-70F6-4363-81B4-8A987BA4AFD5}" type="sibTrans" cxnId="{6ADE65E7-5CA6-4EE6-88FE-21D423ABAD19}">
      <dgm:prSet/>
      <dgm:spPr/>
      <dgm:t>
        <a:bodyPr/>
        <a:lstStyle/>
        <a:p>
          <a:endParaRPr lang="en-IN"/>
        </a:p>
      </dgm:t>
    </dgm:pt>
    <dgm:pt modelId="{DE8DA2B9-CD70-484B-9355-2195543CBD4B}">
      <dgm:prSet phldrT="[Text]" custT="1"/>
      <dgm:spPr>
        <a:solidFill>
          <a:schemeClr val="accent1"/>
        </a:solidFill>
      </dgm:spPr>
      <dgm:t>
        <a:bodyPr/>
        <a:lstStyle/>
        <a:p>
          <a:pPr>
            <a:buFont typeface="Arial" panose="020B0604020202020204" pitchFamily="34" charset="0"/>
            <a:buChar char="•"/>
          </a:pPr>
          <a:r>
            <a:rPr lang="en-US" sz="2000" dirty="0"/>
            <a:t>Visiting the lake to get an idea of the condition of the lake and its surroundings</a:t>
          </a:r>
          <a:endParaRPr lang="en-IN" sz="2000" dirty="0"/>
        </a:p>
      </dgm:t>
    </dgm:pt>
    <dgm:pt modelId="{6BD25089-5C87-496A-AF76-28E598DB26EE}" type="parTrans" cxnId="{E2273754-8476-4FC4-A466-941CB542B5AA}">
      <dgm:prSet/>
      <dgm:spPr/>
      <dgm:t>
        <a:bodyPr/>
        <a:lstStyle/>
        <a:p>
          <a:endParaRPr lang="en-IN"/>
        </a:p>
      </dgm:t>
    </dgm:pt>
    <dgm:pt modelId="{ECC76212-62D5-4155-ABB7-CB9447FC2039}" type="sibTrans" cxnId="{E2273754-8476-4FC4-A466-941CB542B5AA}">
      <dgm:prSet/>
      <dgm:spPr/>
      <dgm:t>
        <a:bodyPr/>
        <a:lstStyle/>
        <a:p>
          <a:endParaRPr lang="en-IN"/>
        </a:p>
      </dgm:t>
    </dgm:pt>
    <dgm:pt modelId="{5E62DFEE-EB1B-4B65-98E4-DDA3A8F2A7C6}">
      <dgm:prSet phldrT="[Text]"/>
      <dgm:spPr>
        <a:solidFill>
          <a:schemeClr val="accent1"/>
        </a:solidFill>
      </dgm:spPr>
      <dgm:t>
        <a:bodyPr/>
        <a:lstStyle/>
        <a:p>
          <a:r>
            <a:rPr lang="en-US" dirty="0"/>
            <a:t>STEP 2</a:t>
          </a:r>
          <a:endParaRPr lang="en-IN" dirty="0"/>
        </a:p>
      </dgm:t>
    </dgm:pt>
    <dgm:pt modelId="{48B6C7D2-3682-438E-97D1-FEB4E31EA03E}" type="parTrans" cxnId="{17F62D61-A01E-4B68-BF8B-04B5E084FAF2}">
      <dgm:prSet/>
      <dgm:spPr/>
      <dgm:t>
        <a:bodyPr/>
        <a:lstStyle/>
        <a:p>
          <a:endParaRPr lang="en-IN"/>
        </a:p>
      </dgm:t>
    </dgm:pt>
    <dgm:pt modelId="{D1E0C32B-6133-4B0E-8D25-F1AA21F3D538}" type="sibTrans" cxnId="{17F62D61-A01E-4B68-BF8B-04B5E084FAF2}">
      <dgm:prSet/>
      <dgm:spPr/>
      <dgm:t>
        <a:bodyPr/>
        <a:lstStyle/>
        <a:p>
          <a:endParaRPr lang="en-IN"/>
        </a:p>
      </dgm:t>
    </dgm:pt>
    <dgm:pt modelId="{62932A34-AF0F-4FF3-B7A3-0FEF55B298A1}">
      <dgm:prSet phldrT="[Text]" custT="1"/>
      <dgm:spPr/>
      <dgm:t>
        <a:bodyPr/>
        <a:lstStyle/>
        <a:p>
          <a:pPr>
            <a:buFont typeface="Arial" panose="020B0604020202020204" pitchFamily="34" charset="0"/>
            <a:buChar char="•"/>
          </a:pPr>
          <a:r>
            <a:rPr lang="en-US" sz="2000" dirty="0"/>
            <a:t>Collecting water samples from the lake on a rainy and rainless day</a:t>
          </a:r>
          <a:endParaRPr lang="en-IN" sz="2000" dirty="0"/>
        </a:p>
      </dgm:t>
    </dgm:pt>
    <dgm:pt modelId="{D36FF357-0CE9-443E-8EFA-66E521BF12E9}" type="parTrans" cxnId="{A1767A9F-11B0-424F-AF7A-3A0CA29CEBE8}">
      <dgm:prSet/>
      <dgm:spPr/>
      <dgm:t>
        <a:bodyPr/>
        <a:lstStyle/>
        <a:p>
          <a:endParaRPr lang="en-IN"/>
        </a:p>
      </dgm:t>
    </dgm:pt>
    <dgm:pt modelId="{27F89378-0A41-443B-89AE-1999D50BC7E0}" type="sibTrans" cxnId="{A1767A9F-11B0-424F-AF7A-3A0CA29CEBE8}">
      <dgm:prSet/>
      <dgm:spPr/>
      <dgm:t>
        <a:bodyPr/>
        <a:lstStyle/>
        <a:p>
          <a:endParaRPr lang="en-IN"/>
        </a:p>
      </dgm:t>
    </dgm:pt>
    <dgm:pt modelId="{63E30431-9BCD-453F-AD7B-B6167C369B36}">
      <dgm:prSet phldrT="[Text]"/>
      <dgm:spPr>
        <a:solidFill>
          <a:schemeClr val="accent1"/>
        </a:solidFill>
        <a:ln>
          <a:solidFill>
            <a:schemeClr val="bg1"/>
          </a:solidFill>
        </a:ln>
      </dgm:spPr>
      <dgm:t>
        <a:bodyPr/>
        <a:lstStyle/>
        <a:p>
          <a:r>
            <a:rPr lang="en-US" dirty="0"/>
            <a:t>STEP 3</a:t>
          </a:r>
          <a:endParaRPr lang="en-IN" dirty="0"/>
        </a:p>
      </dgm:t>
    </dgm:pt>
    <dgm:pt modelId="{D5E01837-45F7-4C4D-B9F9-C6A986028C9A}" type="parTrans" cxnId="{6599585A-EC84-4885-87D3-7D6A4D3E2B23}">
      <dgm:prSet/>
      <dgm:spPr/>
      <dgm:t>
        <a:bodyPr/>
        <a:lstStyle/>
        <a:p>
          <a:endParaRPr lang="en-IN"/>
        </a:p>
      </dgm:t>
    </dgm:pt>
    <dgm:pt modelId="{B5EC0065-D782-44DC-B1C9-AF4950E79302}" type="sibTrans" cxnId="{6599585A-EC84-4885-87D3-7D6A4D3E2B23}">
      <dgm:prSet/>
      <dgm:spPr/>
      <dgm:t>
        <a:bodyPr/>
        <a:lstStyle/>
        <a:p>
          <a:endParaRPr lang="en-IN"/>
        </a:p>
      </dgm:t>
    </dgm:pt>
    <dgm:pt modelId="{BE7E5891-11B5-4514-B436-5585AD55FBF6}">
      <dgm:prSet phldrT="[Text]" custT="1"/>
      <dgm:spPr/>
      <dgm:t>
        <a:bodyPr/>
        <a:lstStyle/>
        <a:p>
          <a:pPr>
            <a:buFont typeface="Arial" panose="020B0604020202020204" pitchFamily="34" charset="0"/>
            <a:buChar char="•"/>
          </a:pPr>
          <a:r>
            <a:rPr lang="en-US" sz="2000" dirty="0"/>
            <a:t>Testing the water samples and analysing and comparing the results</a:t>
          </a:r>
          <a:endParaRPr lang="en-IN" sz="2000" dirty="0"/>
        </a:p>
      </dgm:t>
    </dgm:pt>
    <dgm:pt modelId="{34225181-5221-4E6B-A5AA-A5AE4366CB5D}" type="parTrans" cxnId="{46393322-1627-49D5-8B70-C61E38859FF6}">
      <dgm:prSet/>
      <dgm:spPr/>
      <dgm:t>
        <a:bodyPr/>
        <a:lstStyle/>
        <a:p>
          <a:endParaRPr lang="en-IN"/>
        </a:p>
      </dgm:t>
    </dgm:pt>
    <dgm:pt modelId="{47A04BFC-613E-4571-97C0-6292C35F6F53}" type="sibTrans" cxnId="{46393322-1627-49D5-8B70-C61E38859FF6}">
      <dgm:prSet/>
      <dgm:spPr/>
      <dgm:t>
        <a:bodyPr/>
        <a:lstStyle/>
        <a:p>
          <a:endParaRPr lang="en-IN"/>
        </a:p>
      </dgm:t>
    </dgm:pt>
    <dgm:pt modelId="{4D37F843-932B-48F2-963F-8BBE2098984E}" type="pres">
      <dgm:prSet presAssocID="{9379E40D-7537-4A1D-901C-5989C8ABDAAD}" presName="Name0" presStyleCnt="0">
        <dgm:presLayoutVars>
          <dgm:dir/>
          <dgm:animLvl val="lvl"/>
          <dgm:resizeHandles val="exact"/>
        </dgm:presLayoutVars>
      </dgm:prSet>
      <dgm:spPr/>
    </dgm:pt>
    <dgm:pt modelId="{E1B9076F-285C-4CC8-9F63-C60E74AFB382}" type="pres">
      <dgm:prSet presAssocID="{EC675482-2584-464C-85A5-1A136EE3D82E}" presName="compositeNode" presStyleCnt="0">
        <dgm:presLayoutVars>
          <dgm:bulletEnabled val="1"/>
        </dgm:presLayoutVars>
      </dgm:prSet>
      <dgm:spPr/>
    </dgm:pt>
    <dgm:pt modelId="{D8E3086F-7DB5-43D5-B0FF-1548AA02CC1C}" type="pres">
      <dgm:prSet presAssocID="{EC675482-2584-464C-85A5-1A136EE3D82E}" presName="bgRect" presStyleLbl="node1" presStyleIdx="0" presStyleCnt="3" custScaleY="87410" custLinFactNeighborX="1150" custLinFactNeighborY="-437"/>
      <dgm:spPr/>
    </dgm:pt>
    <dgm:pt modelId="{22F63FF1-E39B-4823-95B9-B8AD9F24CEC1}" type="pres">
      <dgm:prSet presAssocID="{EC675482-2584-464C-85A5-1A136EE3D82E}" presName="parentNode" presStyleLbl="node1" presStyleIdx="0" presStyleCnt="3">
        <dgm:presLayoutVars>
          <dgm:chMax val="0"/>
          <dgm:bulletEnabled val="1"/>
        </dgm:presLayoutVars>
      </dgm:prSet>
      <dgm:spPr/>
    </dgm:pt>
    <dgm:pt modelId="{9B18C5AA-7355-4A4F-8D84-EE8625AC4AFD}" type="pres">
      <dgm:prSet presAssocID="{EC675482-2584-464C-85A5-1A136EE3D82E}" presName="childNode" presStyleLbl="node1" presStyleIdx="0" presStyleCnt="3">
        <dgm:presLayoutVars>
          <dgm:bulletEnabled val="1"/>
        </dgm:presLayoutVars>
      </dgm:prSet>
      <dgm:spPr/>
    </dgm:pt>
    <dgm:pt modelId="{0BE2905E-F75F-4956-AAEC-0F78FEEC2800}" type="pres">
      <dgm:prSet presAssocID="{DEAC1852-70F6-4363-81B4-8A987BA4AFD5}" presName="hSp" presStyleCnt="0"/>
      <dgm:spPr/>
    </dgm:pt>
    <dgm:pt modelId="{29C3DD52-FF2F-46CF-8DC7-A756F1A17C69}" type="pres">
      <dgm:prSet presAssocID="{DEAC1852-70F6-4363-81B4-8A987BA4AFD5}" presName="vProcSp" presStyleCnt="0"/>
      <dgm:spPr/>
    </dgm:pt>
    <dgm:pt modelId="{FA8BEED0-F6BB-4132-8336-A55B5999A072}" type="pres">
      <dgm:prSet presAssocID="{DEAC1852-70F6-4363-81B4-8A987BA4AFD5}" presName="vSp1" presStyleCnt="0"/>
      <dgm:spPr/>
    </dgm:pt>
    <dgm:pt modelId="{1A322DB9-4878-47E0-8184-2B3BE7C029F6}" type="pres">
      <dgm:prSet presAssocID="{DEAC1852-70F6-4363-81B4-8A987BA4AFD5}" presName="simulatedConn" presStyleLbl="solidFgAcc1" presStyleIdx="0" presStyleCnt="2" custLinFactY="-79201" custLinFactNeighborX="8943" custLinFactNeighborY="-100000"/>
      <dgm:spPr/>
    </dgm:pt>
    <dgm:pt modelId="{DE58F913-58A0-4268-99EB-4210148D8023}" type="pres">
      <dgm:prSet presAssocID="{DEAC1852-70F6-4363-81B4-8A987BA4AFD5}" presName="vSp2" presStyleCnt="0"/>
      <dgm:spPr/>
    </dgm:pt>
    <dgm:pt modelId="{2634A183-BF50-439F-89CB-ED69B2FAF81A}" type="pres">
      <dgm:prSet presAssocID="{DEAC1852-70F6-4363-81B4-8A987BA4AFD5}" presName="sibTrans" presStyleCnt="0"/>
      <dgm:spPr/>
    </dgm:pt>
    <dgm:pt modelId="{4F19C188-225C-4476-8C30-BA87F0DC07B0}" type="pres">
      <dgm:prSet presAssocID="{5E62DFEE-EB1B-4B65-98E4-DDA3A8F2A7C6}" presName="compositeNode" presStyleCnt="0">
        <dgm:presLayoutVars>
          <dgm:bulletEnabled val="1"/>
        </dgm:presLayoutVars>
      </dgm:prSet>
      <dgm:spPr/>
    </dgm:pt>
    <dgm:pt modelId="{122DB8F7-C908-45EC-866D-2A60F55442B7}" type="pres">
      <dgm:prSet presAssocID="{5E62DFEE-EB1B-4B65-98E4-DDA3A8F2A7C6}" presName="bgRect" presStyleLbl="node1" presStyleIdx="1" presStyleCnt="3" custScaleY="87102" custLinFactNeighborX="823" custLinFactNeighborY="-370"/>
      <dgm:spPr/>
    </dgm:pt>
    <dgm:pt modelId="{1B069B4B-5DA8-4416-BC0E-4B9CC7A77D96}" type="pres">
      <dgm:prSet presAssocID="{5E62DFEE-EB1B-4B65-98E4-DDA3A8F2A7C6}" presName="parentNode" presStyleLbl="node1" presStyleIdx="1" presStyleCnt="3">
        <dgm:presLayoutVars>
          <dgm:chMax val="0"/>
          <dgm:bulletEnabled val="1"/>
        </dgm:presLayoutVars>
      </dgm:prSet>
      <dgm:spPr/>
    </dgm:pt>
    <dgm:pt modelId="{A8F19DFC-5B7A-4E79-B12B-502A17BF1203}" type="pres">
      <dgm:prSet presAssocID="{5E62DFEE-EB1B-4B65-98E4-DDA3A8F2A7C6}" presName="childNode" presStyleLbl="node1" presStyleIdx="1" presStyleCnt="3">
        <dgm:presLayoutVars>
          <dgm:bulletEnabled val="1"/>
        </dgm:presLayoutVars>
      </dgm:prSet>
      <dgm:spPr/>
    </dgm:pt>
    <dgm:pt modelId="{BB1A822D-F14B-4048-8DFF-C10FFDEABA83}" type="pres">
      <dgm:prSet presAssocID="{D1E0C32B-6133-4B0E-8D25-F1AA21F3D538}" presName="hSp" presStyleCnt="0"/>
      <dgm:spPr/>
    </dgm:pt>
    <dgm:pt modelId="{F2A1DE69-FFCB-4374-811B-AE81C6248BF8}" type="pres">
      <dgm:prSet presAssocID="{D1E0C32B-6133-4B0E-8D25-F1AA21F3D538}" presName="vProcSp" presStyleCnt="0"/>
      <dgm:spPr/>
    </dgm:pt>
    <dgm:pt modelId="{EAC064EB-DBE4-4005-BC56-32AC6FDE348C}" type="pres">
      <dgm:prSet presAssocID="{D1E0C32B-6133-4B0E-8D25-F1AA21F3D538}" presName="vSp1" presStyleCnt="0"/>
      <dgm:spPr/>
    </dgm:pt>
    <dgm:pt modelId="{5EE2D525-9863-4AE2-915E-6E290F639F43}" type="pres">
      <dgm:prSet presAssocID="{D1E0C32B-6133-4B0E-8D25-F1AA21F3D538}" presName="simulatedConn" presStyleLbl="solidFgAcc1" presStyleIdx="1" presStyleCnt="2" custLinFactY="-59208" custLinFactNeighborX="-8943" custLinFactNeighborY="-100000"/>
      <dgm:spPr/>
    </dgm:pt>
    <dgm:pt modelId="{0BE6A6F2-9DEE-41D2-9313-157359DF6F4B}" type="pres">
      <dgm:prSet presAssocID="{D1E0C32B-6133-4B0E-8D25-F1AA21F3D538}" presName="vSp2" presStyleCnt="0"/>
      <dgm:spPr/>
    </dgm:pt>
    <dgm:pt modelId="{0727C7DC-2309-4695-9216-5D5AD44AE06A}" type="pres">
      <dgm:prSet presAssocID="{D1E0C32B-6133-4B0E-8D25-F1AA21F3D538}" presName="sibTrans" presStyleCnt="0"/>
      <dgm:spPr/>
    </dgm:pt>
    <dgm:pt modelId="{9B631680-E215-4D3C-9308-411FA0E8FE34}" type="pres">
      <dgm:prSet presAssocID="{63E30431-9BCD-453F-AD7B-B6167C369B36}" presName="compositeNode" presStyleCnt="0">
        <dgm:presLayoutVars>
          <dgm:bulletEnabled val="1"/>
        </dgm:presLayoutVars>
      </dgm:prSet>
      <dgm:spPr/>
    </dgm:pt>
    <dgm:pt modelId="{905545D3-62EB-42E5-BF97-07D27556A83C}" type="pres">
      <dgm:prSet presAssocID="{63E30431-9BCD-453F-AD7B-B6167C369B36}" presName="bgRect" presStyleLbl="node1" presStyleIdx="2" presStyleCnt="3" custScaleY="87372" custLinFactNeighborY="-977"/>
      <dgm:spPr/>
    </dgm:pt>
    <dgm:pt modelId="{8AA73989-A8C9-494F-861D-6A31C7ED5F04}" type="pres">
      <dgm:prSet presAssocID="{63E30431-9BCD-453F-AD7B-B6167C369B36}" presName="parentNode" presStyleLbl="node1" presStyleIdx="2" presStyleCnt="3">
        <dgm:presLayoutVars>
          <dgm:chMax val="0"/>
          <dgm:bulletEnabled val="1"/>
        </dgm:presLayoutVars>
      </dgm:prSet>
      <dgm:spPr/>
    </dgm:pt>
    <dgm:pt modelId="{9CC9807A-A91C-4CDF-8E14-94BD358230C9}" type="pres">
      <dgm:prSet presAssocID="{63E30431-9BCD-453F-AD7B-B6167C369B36}" presName="childNode" presStyleLbl="node1" presStyleIdx="2" presStyleCnt="3">
        <dgm:presLayoutVars>
          <dgm:bulletEnabled val="1"/>
        </dgm:presLayoutVars>
      </dgm:prSet>
      <dgm:spPr/>
    </dgm:pt>
  </dgm:ptLst>
  <dgm:cxnLst>
    <dgm:cxn modelId="{4A821717-1252-45B1-87B4-A6A7175420AE}" type="presOf" srcId="{62932A34-AF0F-4FF3-B7A3-0FEF55B298A1}" destId="{A8F19DFC-5B7A-4E79-B12B-502A17BF1203}" srcOrd="0" destOrd="0" presId="urn:microsoft.com/office/officeart/2005/8/layout/hProcess7"/>
    <dgm:cxn modelId="{46393322-1627-49D5-8B70-C61E38859FF6}" srcId="{63E30431-9BCD-453F-AD7B-B6167C369B36}" destId="{BE7E5891-11B5-4514-B436-5585AD55FBF6}" srcOrd="0" destOrd="0" parTransId="{34225181-5221-4E6B-A5AA-A5AE4366CB5D}" sibTransId="{47A04BFC-613E-4571-97C0-6292C35F6F53}"/>
    <dgm:cxn modelId="{B1A9D832-30E3-471A-AC5A-C69108216B63}" type="presOf" srcId="{BE7E5891-11B5-4514-B436-5585AD55FBF6}" destId="{9CC9807A-A91C-4CDF-8E14-94BD358230C9}" srcOrd="0" destOrd="0" presId="urn:microsoft.com/office/officeart/2005/8/layout/hProcess7"/>
    <dgm:cxn modelId="{FD3F8B5E-65DA-481F-9AFA-2294186287B8}" type="presOf" srcId="{63E30431-9BCD-453F-AD7B-B6167C369B36}" destId="{8AA73989-A8C9-494F-861D-6A31C7ED5F04}" srcOrd="1" destOrd="0" presId="urn:microsoft.com/office/officeart/2005/8/layout/hProcess7"/>
    <dgm:cxn modelId="{17F62D61-A01E-4B68-BF8B-04B5E084FAF2}" srcId="{9379E40D-7537-4A1D-901C-5989C8ABDAAD}" destId="{5E62DFEE-EB1B-4B65-98E4-DDA3A8F2A7C6}" srcOrd="1" destOrd="0" parTransId="{48B6C7D2-3682-438E-97D1-FEB4E31EA03E}" sibTransId="{D1E0C32B-6133-4B0E-8D25-F1AA21F3D538}"/>
    <dgm:cxn modelId="{557EDA43-6034-4A25-BAAB-C2C0770D7983}" type="presOf" srcId="{5E62DFEE-EB1B-4B65-98E4-DDA3A8F2A7C6}" destId="{122DB8F7-C908-45EC-866D-2A60F55442B7}" srcOrd="0" destOrd="0" presId="urn:microsoft.com/office/officeart/2005/8/layout/hProcess7"/>
    <dgm:cxn modelId="{5003C552-68C6-4D84-9851-A0AE00E901C2}" type="presOf" srcId="{9379E40D-7537-4A1D-901C-5989C8ABDAAD}" destId="{4D37F843-932B-48F2-963F-8BBE2098984E}" srcOrd="0" destOrd="0" presId="urn:microsoft.com/office/officeart/2005/8/layout/hProcess7"/>
    <dgm:cxn modelId="{E2273754-8476-4FC4-A466-941CB542B5AA}" srcId="{EC675482-2584-464C-85A5-1A136EE3D82E}" destId="{DE8DA2B9-CD70-484B-9355-2195543CBD4B}" srcOrd="0" destOrd="0" parTransId="{6BD25089-5C87-496A-AF76-28E598DB26EE}" sibTransId="{ECC76212-62D5-4155-ABB7-CB9447FC2039}"/>
    <dgm:cxn modelId="{AEF20C75-1CDB-4CF9-9EF0-5C2B5E3C7158}" type="presOf" srcId="{5E62DFEE-EB1B-4B65-98E4-DDA3A8F2A7C6}" destId="{1B069B4B-5DA8-4416-BC0E-4B9CC7A77D96}" srcOrd="1" destOrd="0" presId="urn:microsoft.com/office/officeart/2005/8/layout/hProcess7"/>
    <dgm:cxn modelId="{58D0B157-4333-4CA4-8D55-06B44CA545D5}" type="presOf" srcId="{EC675482-2584-464C-85A5-1A136EE3D82E}" destId="{D8E3086F-7DB5-43D5-B0FF-1548AA02CC1C}" srcOrd="0" destOrd="0" presId="urn:microsoft.com/office/officeart/2005/8/layout/hProcess7"/>
    <dgm:cxn modelId="{6599585A-EC84-4885-87D3-7D6A4D3E2B23}" srcId="{9379E40D-7537-4A1D-901C-5989C8ABDAAD}" destId="{63E30431-9BCD-453F-AD7B-B6167C369B36}" srcOrd="2" destOrd="0" parTransId="{D5E01837-45F7-4C4D-B9F9-C6A986028C9A}" sibTransId="{B5EC0065-D782-44DC-B1C9-AF4950E79302}"/>
    <dgm:cxn modelId="{A1767A9F-11B0-424F-AF7A-3A0CA29CEBE8}" srcId="{5E62DFEE-EB1B-4B65-98E4-DDA3A8F2A7C6}" destId="{62932A34-AF0F-4FF3-B7A3-0FEF55B298A1}" srcOrd="0" destOrd="0" parTransId="{D36FF357-0CE9-443E-8EFA-66E521BF12E9}" sibTransId="{27F89378-0A41-443B-89AE-1999D50BC7E0}"/>
    <dgm:cxn modelId="{89C2F2CB-D09C-43C0-AB92-C6660A952444}" type="presOf" srcId="{63E30431-9BCD-453F-AD7B-B6167C369B36}" destId="{905545D3-62EB-42E5-BF97-07D27556A83C}" srcOrd="0" destOrd="0" presId="urn:microsoft.com/office/officeart/2005/8/layout/hProcess7"/>
    <dgm:cxn modelId="{8513FED9-17F9-4DAE-AD82-C97DBF4DF698}" type="presOf" srcId="{DE8DA2B9-CD70-484B-9355-2195543CBD4B}" destId="{9B18C5AA-7355-4A4F-8D84-EE8625AC4AFD}" srcOrd="0" destOrd="0" presId="urn:microsoft.com/office/officeart/2005/8/layout/hProcess7"/>
    <dgm:cxn modelId="{6690ACE2-DEE5-48DB-86B0-724852BB9906}" type="presOf" srcId="{EC675482-2584-464C-85A5-1A136EE3D82E}" destId="{22F63FF1-E39B-4823-95B9-B8AD9F24CEC1}" srcOrd="1" destOrd="0" presId="urn:microsoft.com/office/officeart/2005/8/layout/hProcess7"/>
    <dgm:cxn modelId="{6ADE65E7-5CA6-4EE6-88FE-21D423ABAD19}" srcId="{9379E40D-7537-4A1D-901C-5989C8ABDAAD}" destId="{EC675482-2584-464C-85A5-1A136EE3D82E}" srcOrd="0" destOrd="0" parTransId="{651473D8-B9F2-4CA1-BEEE-C534EBBD0C80}" sibTransId="{DEAC1852-70F6-4363-81B4-8A987BA4AFD5}"/>
    <dgm:cxn modelId="{0618A46C-0B5D-446B-BAE3-5F1FE829D62E}" type="presParOf" srcId="{4D37F843-932B-48F2-963F-8BBE2098984E}" destId="{E1B9076F-285C-4CC8-9F63-C60E74AFB382}" srcOrd="0" destOrd="0" presId="urn:microsoft.com/office/officeart/2005/8/layout/hProcess7"/>
    <dgm:cxn modelId="{D38A4F9C-1E5F-43F5-B53E-C2B3B181807D}" type="presParOf" srcId="{E1B9076F-285C-4CC8-9F63-C60E74AFB382}" destId="{D8E3086F-7DB5-43D5-B0FF-1548AA02CC1C}" srcOrd="0" destOrd="0" presId="urn:microsoft.com/office/officeart/2005/8/layout/hProcess7"/>
    <dgm:cxn modelId="{9C8FE693-5801-4839-B6F4-EBBAA2EB9611}" type="presParOf" srcId="{E1B9076F-285C-4CC8-9F63-C60E74AFB382}" destId="{22F63FF1-E39B-4823-95B9-B8AD9F24CEC1}" srcOrd="1" destOrd="0" presId="urn:microsoft.com/office/officeart/2005/8/layout/hProcess7"/>
    <dgm:cxn modelId="{C74B8C0B-2EDF-4756-9F9F-75BA282CAEE2}" type="presParOf" srcId="{E1B9076F-285C-4CC8-9F63-C60E74AFB382}" destId="{9B18C5AA-7355-4A4F-8D84-EE8625AC4AFD}" srcOrd="2" destOrd="0" presId="urn:microsoft.com/office/officeart/2005/8/layout/hProcess7"/>
    <dgm:cxn modelId="{58D93E45-9D62-4B6B-94F9-B0FF4C87D94A}" type="presParOf" srcId="{4D37F843-932B-48F2-963F-8BBE2098984E}" destId="{0BE2905E-F75F-4956-AAEC-0F78FEEC2800}" srcOrd="1" destOrd="0" presId="urn:microsoft.com/office/officeart/2005/8/layout/hProcess7"/>
    <dgm:cxn modelId="{F4579D09-738B-4A32-B5C7-FF2B71FF4D69}" type="presParOf" srcId="{4D37F843-932B-48F2-963F-8BBE2098984E}" destId="{29C3DD52-FF2F-46CF-8DC7-A756F1A17C69}" srcOrd="2" destOrd="0" presId="urn:microsoft.com/office/officeart/2005/8/layout/hProcess7"/>
    <dgm:cxn modelId="{196B462A-2086-44BE-BFA1-56B114671B9A}" type="presParOf" srcId="{29C3DD52-FF2F-46CF-8DC7-A756F1A17C69}" destId="{FA8BEED0-F6BB-4132-8336-A55B5999A072}" srcOrd="0" destOrd="0" presId="urn:microsoft.com/office/officeart/2005/8/layout/hProcess7"/>
    <dgm:cxn modelId="{EDB56CBA-878D-4EA2-86B1-AC1FEFA195F8}" type="presParOf" srcId="{29C3DD52-FF2F-46CF-8DC7-A756F1A17C69}" destId="{1A322DB9-4878-47E0-8184-2B3BE7C029F6}" srcOrd="1" destOrd="0" presId="urn:microsoft.com/office/officeart/2005/8/layout/hProcess7"/>
    <dgm:cxn modelId="{B9BA4721-1706-4612-B9E8-D18F30493AD3}" type="presParOf" srcId="{29C3DD52-FF2F-46CF-8DC7-A756F1A17C69}" destId="{DE58F913-58A0-4268-99EB-4210148D8023}" srcOrd="2" destOrd="0" presId="urn:microsoft.com/office/officeart/2005/8/layout/hProcess7"/>
    <dgm:cxn modelId="{6088D54D-A116-4EA8-8AE1-E6BF66B24055}" type="presParOf" srcId="{4D37F843-932B-48F2-963F-8BBE2098984E}" destId="{2634A183-BF50-439F-89CB-ED69B2FAF81A}" srcOrd="3" destOrd="0" presId="urn:microsoft.com/office/officeart/2005/8/layout/hProcess7"/>
    <dgm:cxn modelId="{D71EE81C-843F-4A27-AA82-E6FF3E626255}" type="presParOf" srcId="{4D37F843-932B-48F2-963F-8BBE2098984E}" destId="{4F19C188-225C-4476-8C30-BA87F0DC07B0}" srcOrd="4" destOrd="0" presId="urn:microsoft.com/office/officeart/2005/8/layout/hProcess7"/>
    <dgm:cxn modelId="{A7D79B1D-38D2-46EE-85F7-E94BB14E28D5}" type="presParOf" srcId="{4F19C188-225C-4476-8C30-BA87F0DC07B0}" destId="{122DB8F7-C908-45EC-866D-2A60F55442B7}" srcOrd="0" destOrd="0" presId="urn:microsoft.com/office/officeart/2005/8/layout/hProcess7"/>
    <dgm:cxn modelId="{4552FE93-0887-4395-8387-1AC115282903}" type="presParOf" srcId="{4F19C188-225C-4476-8C30-BA87F0DC07B0}" destId="{1B069B4B-5DA8-4416-BC0E-4B9CC7A77D96}" srcOrd="1" destOrd="0" presId="urn:microsoft.com/office/officeart/2005/8/layout/hProcess7"/>
    <dgm:cxn modelId="{E0860D86-43A8-4B89-B576-48AB49498BCB}" type="presParOf" srcId="{4F19C188-225C-4476-8C30-BA87F0DC07B0}" destId="{A8F19DFC-5B7A-4E79-B12B-502A17BF1203}" srcOrd="2" destOrd="0" presId="urn:microsoft.com/office/officeart/2005/8/layout/hProcess7"/>
    <dgm:cxn modelId="{B0D27998-F0CD-4B2C-B3E9-BA318DA93268}" type="presParOf" srcId="{4D37F843-932B-48F2-963F-8BBE2098984E}" destId="{BB1A822D-F14B-4048-8DFF-C10FFDEABA83}" srcOrd="5" destOrd="0" presId="urn:microsoft.com/office/officeart/2005/8/layout/hProcess7"/>
    <dgm:cxn modelId="{51791AEA-2048-4E7B-B361-67B4C06431C0}" type="presParOf" srcId="{4D37F843-932B-48F2-963F-8BBE2098984E}" destId="{F2A1DE69-FFCB-4374-811B-AE81C6248BF8}" srcOrd="6" destOrd="0" presId="urn:microsoft.com/office/officeart/2005/8/layout/hProcess7"/>
    <dgm:cxn modelId="{D124ACB3-BA22-41FD-9A61-223EA42B472A}" type="presParOf" srcId="{F2A1DE69-FFCB-4374-811B-AE81C6248BF8}" destId="{EAC064EB-DBE4-4005-BC56-32AC6FDE348C}" srcOrd="0" destOrd="0" presId="urn:microsoft.com/office/officeart/2005/8/layout/hProcess7"/>
    <dgm:cxn modelId="{F76C3B54-1AE9-4DBE-8065-597FF734024A}" type="presParOf" srcId="{F2A1DE69-FFCB-4374-811B-AE81C6248BF8}" destId="{5EE2D525-9863-4AE2-915E-6E290F639F43}" srcOrd="1" destOrd="0" presId="urn:microsoft.com/office/officeart/2005/8/layout/hProcess7"/>
    <dgm:cxn modelId="{D83AAA98-3170-458D-A4B7-4827118C8A7F}" type="presParOf" srcId="{F2A1DE69-FFCB-4374-811B-AE81C6248BF8}" destId="{0BE6A6F2-9DEE-41D2-9313-157359DF6F4B}" srcOrd="2" destOrd="0" presId="urn:microsoft.com/office/officeart/2005/8/layout/hProcess7"/>
    <dgm:cxn modelId="{40760F68-E6D4-4016-A339-7A4D1169F4CD}" type="presParOf" srcId="{4D37F843-932B-48F2-963F-8BBE2098984E}" destId="{0727C7DC-2309-4695-9216-5D5AD44AE06A}" srcOrd="7" destOrd="0" presId="urn:microsoft.com/office/officeart/2005/8/layout/hProcess7"/>
    <dgm:cxn modelId="{46C421D3-931B-470C-953A-657A71AA551E}" type="presParOf" srcId="{4D37F843-932B-48F2-963F-8BBE2098984E}" destId="{9B631680-E215-4D3C-9308-411FA0E8FE34}" srcOrd="8" destOrd="0" presId="urn:microsoft.com/office/officeart/2005/8/layout/hProcess7"/>
    <dgm:cxn modelId="{792C22BE-91CF-4DB6-850D-D770B7ED0C4C}" type="presParOf" srcId="{9B631680-E215-4D3C-9308-411FA0E8FE34}" destId="{905545D3-62EB-42E5-BF97-07D27556A83C}" srcOrd="0" destOrd="0" presId="urn:microsoft.com/office/officeart/2005/8/layout/hProcess7"/>
    <dgm:cxn modelId="{A3525712-FCE6-425B-AEB6-EE91189F66E7}" type="presParOf" srcId="{9B631680-E215-4D3C-9308-411FA0E8FE34}" destId="{8AA73989-A8C9-494F-861D-6A31C7ED5F04}" srcOrd="1" destOrd="0" presId="urn:microsoft.com/office/officeart/2005/8/layout/hProcess7"/>
    <dgm:cxn modelId="{E058429D-650B-4022-9D6C-9C40DEC5415D}" type="presParOf" srcId="{9B631680-E215-4D3C-9308-411FA0E8FE34}" destId="{9CC9807A-A91C-4CDF-8E14-94BD358230C9}"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6A001-80B6-445F-B63B-8581BEFC369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N"/>
        </a:p>
      </dgm:t>
    </dgm:pt>
    <dgm:pt modelId="{4264EEE4-0D9A-4664-88D1-8DF572DBF7D3}">
      <dgm:prSet phldrT="[Text]"/>
      <dgm:spPr/>
      <dgm:t>
        <a:bodyPr/>
        <a:lstStyle/>
        <a:p>
          <a:r>
            <a:rPr lang="en-US" dirty="0"/>
            <a:t>AREA AS PER RTC</a:t>
          </a:r>
          <a:endParaRPr lang="en-IN" dirty="0"/>
        </a:p>
      </dgm:t>
    </dgm:pt>
    <dgm:pt modelId="{BAD20280-3D56-443F-9B4D-C397A1DE8A7C}" type="parTrans" cxnId="{6B17C6C9-99FA-4A44-AA13-08452B8AF89D}">
      <dgm:prSet/>
      <dgm:spPr/>
      <dgm:t>
        <a:bodyPr/>
        <a:lstStyle/>
        <a:p>
          <a:endParaRPr lang="en-IN"/>
        </a:p>
      </dgm:t>
    </dgm:pt>
    <dgm:pt modelId="{9CE66E6C-E3F3-499A-B4CF-53E6AF7E6D4C}" type="sibTrans" cxnId="{6B17C6C9-99FA-4A44-AA13-08452B8AF89D}">
      <dgm:prSet/>
      <dgm:spPr/>
      <dgm:t>
        <a:bodyPr/>
        <a:lstStyle/>
        <a:p>
          <a:endParaRPr lang="en-IN"/>
        </a:p>
      </dgm:t>
    </dgm:pt>
    <dgm:pt modelId="{5E798B41-BE4A-4721-9F05-4DC6FF5C097F}">
      <dgm:prSet phldrT="[Text]"/>
      <dgm:spPr/>
      <dgm:t>
        <a:bodyPr/>
        <a:lstStyle/>
        <a:p>
          <a:r>
            <a:rPr lang="en-US" dirty="0"/>
            <a:t>   37.53 acres</a:t>
          </a:r>
          <a:endParaRPr lang="en-IN" dirty="0"/>
        </a:p>
      </dgm:t>
    </dgm:pt>
    <dgm:pt modelId="{1C11EF62-F266-4302-B387-96DAFD67EF9E}" type="parTrans" cxnId="{A8582157-38A1-4EFF-8760-082F106D78F5}">
      <dgm:prSet/>
      <dgm:spPr/>
      <dgm:t>
        <a:bodyPr/>
        <a:lstStyle/>
        <a:p>
          <a:endParaRPr lang="en-IN"/>
        </a:p>
      </dgm:t>
    </dgm:pt>
    <dgm:pt modelId="{C40BA757-5C17-49B6-9FFD-8DE9B930F727}" type="sibTrans" cxnId="{A8582157-38A1-4EFF-8760-082F106D78F5}">
      <dgm:prSet/>
      <dgm:spPr/>
      <dgm:t>
        <a:bodyPr/>
        <a:lstStyle/>
        <a:p>
          <a:endParaRPr lang="en-IN"/>
        </a:p>
      </dgm:t>
    </dgm:pt>
    <dgm:pt modelId="{A00E8D8F-E3AD-4C18-B9CC-F56B06887596}">
      <dgm:prSet phldrT="[Text]"/>
      <dgm:spPr/>
      <dgm:t>
        <a:bodyPr/>
        <a:lstStyle/>
        <a:p>
          <a:r>
            <a:rPr lang="en-US" dirty="0"/>
            <a:t>ENCROACHMENT AREA</a:t>
          </a:r>
          <a:endParaRPr lang="en-IN" dirty="0"/>
        </a:p>
      </dgm:t>
    </dgm:pt>
    <dgm:pt modelId="{0FD69547-E3D9-4498-9C06-E1D9D71E0C57}" type="parTrans" cxnId="{210B9B31-172C-45E0-8DB2-A7285D1C3B06}">
      <dgm:prSet/>
      <dgm:spPr/>
      <dgm:t>
        <a:bodyPr/>
        <a:lstStyle/>
        <a:p>
          <a:endParaRPr lang="en-IN"/>
        </a:p>
      </dgm:t>
    </dgm:pt>
    <dgm:pt modelId="{4497FF74-AF3C-414B-B189-04F060CB3303}" type="sibTrans" cxnId="{210B9B31-172C-45E0-8DB2-A7285D1C3B06}">
      <dgm:prSet/>
      <dgm:spPr/>
      <dgm:t>
        <a:bodyPr/>
        <a:lstStyle/>
        <a:p>
          <a:endParaRPr lang="en-IN"/>
        </a:p>
      </dgm:t>
    </dgm:pt>
    <dgm:pt modelId="{5FB5E535-BD2C-45A2-A755-D814C4ACBF28}">
      <dgm:prSet phldrT="[Text]"/>
      <dgm:spPr/>
      <dgm:t>
        <a:bodyPr/>
        <a:lstStyle/>
        <a:p>
          <a:r>
            <a:rPr lang="en-US" dirty="0"/>
            <a:t>   7.88 acres</a:t>
          </a:r>
          <a:endParaRPr lang="en-IN" dirty="0"/>
        </a:p>
      </dgm:t>
    </dgm:pt>
    <dgm:pt modelId="{08596687-1749-4E59-921C-43FAFB488404}" type="parTrans" cxnId="{BEE32133-657C-4B28-8A53-E20202EC53BF}">
      <dgm:prSet/>
      <dgm:spPr/>
      <dgm:t>
        <a:bodyPr/>
        <a:lstStyle/>
        <a:p>
          <a:endParaRPr lang="en-IN"/>
        </a:p>
      </dgm:t>
    </dgm:pt>
    <dgm:pt modelId="{9A9AAFE7-780A-4E71-A1A2-59247C89ED06}" type="sibTrans" cxnId="{BEE32133-657C-4B28-8A53-E20202EC53BF}">
      <dgm:prSet/>
      <dgm:spPr/>
      <dgm:t>
        <a:bodyPr/>
        <a:lstStyle/>
        <a:p>
          <a:endParaRPr lang="en-IN"/>
        </a:p>
      </dgm:t>
    </dgm:pt>
    <dgm:pt modelId="{6A6C9F80-8925-421F-ACF4-A01944A484AD}">
      <dgm:prSet phldrT="[Text]"/>
      <dgm:spPr/>
      <dgm:t>
        <a:bodyPr/>
        <a:lstStyle/>
        <a:p>
          <a:r>
            <a:rPr lang="en-US" dirty="0"/>
            <a:t>CUSTODIAN</a:t>
          </a:r>
          <a:endParaRPr lang="en-IN" dirty="0"/>
        </a:p>
      </dgm:t>
    </dgm:pt>
    <dgm:pt modelId="{B516CECC-22CC-4E60-9CBC-E54B75865B59}" type="parTrans" cxnId="{CDAF9A87-DD08-4A51-B2BB-1A2F9B73C6F9}">
      <dgm:prSet/>
      <dgm:spPr/>
      <dgm:t>
        <a:bodyPr/>
        <a:lstStyle/>
        <a:p>
          <a:endParaRPr lang="en-IN"/>
        </a:p>
      </dgm:t>
    </dgm:pt>
    <dgm:pt modelId="{21A23E6A-7B9C-4861-8C59-5CD4795B9231}" type="sibTrans" cxnId="{CDAF9A87-DD08-4A51-B2BB-1A2F9B73C6F9}">
      <dgm:prSet/>
      <dgm:spPr/>
      <dgm:t>
        <a:bodyPr/>
        <a:lstStyle/>
        <a:p>
          <a:endParaRPr lang="en-IN"/>
        </a:p>
      </dgm:t>
    </dgm:pt>
    <dgm:pt modelId="{FA67ACD0-B463-40E8-849C-3C75B4AC5AE8}">
      <dgm:prSet phldrT="[Text]"/>
      <dgm:spPr/>
      <dgm:t>
        <a:bodyPr/>
        <a:lstStyle/>
        <a:p>
          <a:r>
            <a:rPr lang="en-US" dirty="0"/>
            <a:t>    BDA</a:t>
          </a:r>
          <a:endParaRPr lang="en-IN" dirty="0"/>
        </a:p>
      </dgm:t>
    </dgm:pt>
    <dgm:pt modelId="{F93BC646-0FF6-401E-89F1-CA1BB7EA636A}" type="parTrans" cxnId="{974FEBE9-DB3C-4B8F-AC8F-649D7EA8B170}">
      <dgm:prSet/>
      <dgm:spPr/>
      <dgm:t>
        <a:bodyPr/>
        <a:lstStyle/>
        <a:p>
          <a:endParaRPr lang="en-IN"/>
        </a:p>
      </dgm:t>
    </dgm:pt>
    <dgm:pt modelId="{91756074-079E-41BB-B3FF-A04D930C8E58}" type="sibTrans" cxnId="{974FEBE9-DB3C-4B8F-AC8F-649D7EA8B170}">
      <dgm:prSet/>
      <dgm:spPr/>
      <dgm:t>
        <a:bodyPr/>
        <a:lstStyle/>
        <a:p>
          <a:endParaRPr lang="en-IN"/>
        </a:p>
      </dgm:t>
    </dgm:pt>
    <dgm:pt modelId="{FDB643DD-568E-41DA-86BC-58926639E0C1}">
      <dgm:prSet phldrT="[Text]"/>
      <dgm:spPr/>
      <dgm:t>
        <a:bodyPr/>
        <a:lstStyle/>
        <a:p>
          <a:r>
            <a:rPr lang="en-US" dirty="0"/>
            <a:t>VALLEY TO WHICH LAKE BELONGS</a:t>
          </a:r>
          <a:endParaRPr lang="en-IN" dirty="0"/>
        </a:p>
      </dgm:t>
    </dgm:pt>
    <dgm:pt modelId="{13B8506F-5BF1-49DE-ACD7-BA949E5FD4C8}" type="parTrans" cxnId="{163F949C-7800-4B27-AAD7-0BACBD534A65}">
      <dgm:prSet/>
      <dgm:spPr/>
      <dgm:t>
        <a:bodyPr/>
        <a:lstStyle/>
        <a:p>
          <a:endParaRPr lang="en-IN"/>
        </a:p>
      </dgm:t>
    </dgm:pt>
    <dgm:pt modelId="{9ED916BA-4725-4A7B-8678-E32EE9E7AED3}" type="sibTrans" cxnId="{163F949C-7800-4B27-AAD7-0BACBD534A65}">
      <dgm:prSet/>
      <dgm:spPr/>
      <dgm:t>
        <a:bodyPr/>
        <a:lstStyle/>
        <a:p>
          <a:endParaRPr lang="en-IN"/>
        </a:p>
      </dgm:t>
    </dgm:pt>
    <dgm:pt modelId="{D0A41A3E-090D-4BFB-8296-0DFB2B419380}">
      <dgm:prSet phldrT="[Text]"/>
      <dgm:spPr/>
      <dgm:t>
        <a:bodyPr/>
        <a:lstStyle/>
        <a:p>
          <a:r>
            <a:rPr lang="en-US" dirty="0"/>
            <a:t>STATUS</a:t>
          </a:r>
          <a:endParaRPr lang="en-IN" dirty="0"/>
        </a:p>
      </dgm:t>
    </dgm:pt>
    <dgm:pt modelId="{7B565DAE-5C05-41D4-95FC-EC71AAF80B13}" type="parTrans" cxnId="{98DD5873-6516-43B6-B0CA-F3EECD7F2995}">
      <dgm:prSet/>
      <dgm:spPr/>
      <dgm:t>
        <a:bodyPr/>
        <a:lstStyle/>
        <a:p>
          <a:endParaRPr lang="en-IN"/>
        </a:p>
      </dgm:t>
    </dgm:pt>
    <dgm:pt modelId="{0E1CB27E-328B-49B4-AB05-4A104C5369B0}" type="sibTrans" cxnId="{98DD5873-6516-43B6-B0CA-F3EECD7F2995}">
      <dgm:prSet/>
      <dgm:spPr/>
      <dgm:t>
        <a:bodyPr/>
        <a:lstStyle/>
        <a:p>
          <a:endParaRPr lang="en-IN"/>
        </a:p>
      </dgm:t>
    </dgm:pt>
    <dgm:pt modelId="{F8FAD31B-ACF6-4039-9521-E23F2E0CC515}">
      <dgm:prSet phldrT="[Text]"/>
      <dgm:spPr/>
      <dgm:t>
        <a:bodyPr/>
        <a:lstStyle/>
        <a:p>
          <a:r>
            <a:rPr lang="en-US" dirty="0"/>
            <a:t>RESTORATION</a:t>
          </a:r>
          <a:endParaRPr lang="en-IN" dirty="0"/>
        </a:p>
      </dgm:t>
    </dgm:pt>
    <dgm:pt modelId="{2F3CF319-88CB-4638-9552-D73DA7944E98}" type="parTrans" cxnId="{4AED6D61-C295-4B1E-8AC6-79E18F067FB5}">
      <dgm:prSet/>
      <dgm:spPr/>
      <dgm:t>
        <a:bodyPr/>
        <a:lstStyle/>
        <a:p>
          <a:endParaRPr lang="en-IN"/>
        </a:p>
      </dgm:t>
    </dgm:pt>
    <dgm:pt modelId="{4CAF6981-FFB4-4553-A540-95B52035D75E}" type="sibTrans" cxnId="{4AED6D61-C295-4B1E-8AC6-79E18F067FB5}">
      <dgm:prSet/>
      <dgm:spPr/>
      <dgm:t>
        <a:bodyPr/>
        <a:lstStyle/>
        <a:p>
          <a:endParaRPr lang="en-IN"/>
        </a:p>
      </dgm:t>
    </dgm:pt>
    <dgm:pt modelId="{EBC10D87-A9B8-416C-9583-8343BF1285AA}">
      <dgm:prSet phldrT="[Text]"/>
      <dgm:spPr/>
      <dgm:t>
        <a:bodyPr/>
        <a:lstStyle/>
        <a:p>
          <a:r>
            <a:rPr lang="en-US" dirty="0"/>
            <a:t>CLASS</a:t>
          </a:r>
          <a:endParaRPr lang="en-IN" dirty="0"/>
        </a:p>
      </dgm:t>
    </dgm:pt>
    <dgm:pt modelId="{E1DA7C76-8CD9-496E-936A-5390C9880490}" type="parTrans" cxnId="{3D25F0F6-560D-4FB5-AE77-6240D9C2DDE9}">
      <dgm:prSet/>
      <dgm:spPr/>
      <dgm:t>
        <a:bodyPr/>
        <a:lstStyle/>
        <a:p>
          <a:endParaRPr lang="en-IN"/>
        </a:p>
      </dgm:t>
    </dgm:pt>
    <dgm:pt modelId="{3AA91416-FC98-4B65-ADBA-FB41D76C7B37}" type="sibTrans" cxnId="{3D25F0F6-560D-4FB5-AE77-6240D9C2DDE9}">
      <dgm:prSet/>
      <dgm:spPr/>
      <dgm:t>
        <a:bodyPr/>
        <a:lstStyle/>
        <a:p>
          <a:endParaRPr lang="en-IN"/>
        </a:p>
      </dgm:t>
    </dgm:pt>
    <dgm:pt modelId="{2FD08CFA-1533-4593-88F0-2FE1870A43C9}">
      <dgm:prSet phldrT="[Text]"/>
      <dgm:spPr/>
      <dgm:t>
        <a:bodyPr/>
        <a:lstStyle/>
        <a:p>
          <a:r>
            <a:rPr lang="en-US" dirty="0"/>
            <a:t>PERIMETER OF THE LAKE</a:t>
          </a:r>
          <a:endParaRPr lang="en-IN" dirty="0"/>
        </a:p>
      </dgm:t>
    </dgm:pt>
    <dgm:pt modelId="{CE3A1775-6342-4D3F-A4B9-35281C187B1A}" type="parTrans" cxnId="{41625999-DE33-45A2-801F-E432B1EBA131}">
      <dgm:prSet/>
      <dgm:spPr/>
      <dgm:t>
        <a:bodyPr/>
        <a:lstStyle/>
        <a:p>
          <a:endParaRPr lang="en-IN"/>
        </a:p>
      </dgm:t>
    </dgm:pt>
    <dgm:pt modelId="{994759C8-EDD2-4FD3-8EC0-535D00BB80C7}" type="sibTrans" cxnId="{41625999-DE33-45A2-801F-E432B1EBA131}">
      <dgm:prSet/>
      <dgm:spPr/>
      <dgm:t>
        <a:bodyPr/>
        <a:lstStyle/>
        <a:p>
          <a:endParaRPr lang="en-IN"/>
        </a:p>
      </dgm:t>
    </dgm:pt>
    <dgm:pt modelId="{FCD3C573-C5B7-4C85-A0FE-69D6AA8E65BA}" type="pres">
      <dgm:prSet presAssocID="{A706A001-80B6-445F-B63B-8581BEFC3697}" presName="Name0" presStyleCnt="0">
        <dgm:presLayoutVars>
          <dgm:chMax/>
          <dgm:chPref val="3"/>
          <dgm:dir/>
          <dgm:animOne val="branch"/>
          <dgm:animLvl val="lvl"/>
        </dgm:presLayoutVars>
      </dgm:prSet>
      <dgm:spPr/>
    </dgm:pt>
    <dgm:pt modelId="{37E0B57E-4E60-4F98-83CC-A3F2B1F58913}" type="pres">
      <dgm:prSet presAssocID="{4264EEE4-0D9A-4664-88D1-8DF572DBF7D3}" presName="composite" presStyleCnt="0"/>
      <dgm:spPr/>
    </dgm:pt>
    <dgm:pt modelId="{4B199BC4-CE86-426A-99AA-C8BF6E0BCF94}" type="pres">
      <dgm:prSet presAssocID="{4264EEE4-0D9A-4664-88D1-8DF572DBF7D3}" presName="FirstChild" presStyleLbl="revTx" presStyleIdx="0" presStyleCnt="8">
        <dgm:presLayoutVars>
          <dgm:chMax val="0"/>
          <dgm:chPref val="0"/>
          <dgm:bulletEnabled val="1"/>
        </dgm:presLayoutVars>
      </dgm:prSet>
      <dgm:spPr/>
    </dgm:pt>
    <dgm:pt modelId="{37FBA925-E91B-4408-9BB3-E5F39192B273}" type="pres">
      <dgm:prSet presAssocID="{4264EEE4-0D9A-4664-88D1-8DF572DBF7D3}" presName="Parent" presStyleLbl="alignNode1" presStyleIdx="0" presStyleCnt="8" custScaleX="98461">
        <dgm:presLayoutVars>
          <dgm:chMax val="3"/>
          <dgm:chPref val="3"/>
          <dgm:bulletEnabled val="1"/>
        </dgm:presLayoutVars>
      </dgm:prSet>
      <dgm:spPr/>
    </dgm:pt>
    <dgm:pt modelId="{75F30122-F9A3-4F6A-8DD9-AB5BA2A8C8E1}" type="pres">
      <dgm:prSet presAssocID="{4264EEE4-0D9A-4664-88D1-8DF572DBF7D3}" presName="Accent" presStyleLbl="parChTrans1D1" presStyleIdx="0" presStyleCnt="8"/>
      <dgm:spPr/>
    </dgm:pt>
    <dgm:pt modelId="{A158AB5C-7510-46A9-AF4A-91005801A1AC}" type="pres">
      <dgm:prSet presAssocID="{9CE66E6C-E3F3-499A-B4CF-53E6AF7E6D4C}" presName="sibTrans" presStyleCnt="0"/>
      <dgm:spPr/>
    </dgm:pt>
    <dgm:pt modelId="{6B17FB44-C2FB-4237-A2E1-7087C6A6FB65}" type="pres">
      <dgm:prSet presAssocID="{A00E8D8F-E3AD-4C18-B9CC-F56B06887596}" presName="composite" presStyleCnt="0"/>
      <dgm:spPr/>
    </dgm:pt>
    <dgm:pt modelId="{CBF3DDC0-85C5-437C-A721-CF4AF4439705}" type="pres">
      <dgm:prSet presAssocID="{A00E8D8F-E3AD-4C18-B9CC-F56B06887596}" presName="FirstChild" presStyleLbl="revTx" presStyleIdx="1" presStyleCnt="8">
        <dgm:presLayoutVars>
          <dgm:chMax val="0"/>
          <dgm:chPref val="0"/>
          <dgm:bulletEnabled val="1"/>
        </dgm:presLayoutVars>
      </dgm:prSet>
      <dgm:spPr/>
    </dgm:pt>
    <dgm:pt modelId="{A6245213-8AE4-415D-A509-74244BDC88AA}" type="pres">
      <dgm:prSet presAssocID="{A00E8D8F-E3AD-4C18-B9CC-F56B06887596}" presName="Parent" presStyleLbl="alignNode1" presStyleIdx="1" presStyleCnt="8">
        <dgm:presLayoutVars>
          <dgm:chMax val="3"/>
          <dgm:chPref val="3"/>
          <dgm:bulletEnabled val="1"/>
        </dgm:presLayoutVars>
      </dgm:prSet>
      <dgm:spPr/>
    </dgm:pt>
    <dgm:pt modelId="{97B61924-6935-4D36-9619-3A46AB2FA317}" type="pres">
      <dgm:prSet presAssocID="{A00E8D8F-E3AD-4C18-B9CC-F56B06887596}" presName="Accent" presStyleLbl="parChTrans1D1" presStyleIdx="1" presStyleCnt="8"/>
      <dgm:spPr/>
    </dgm:pt>
    <dgm:pt modelId="{87136E24-7551-48B8-892B-895FFFAF17B5}" type="pres">
      <dgm:prSet presAssocID="{4497FF74-AF3C-414B-B189-04F060CB3303}" presName="sibTrans" presStyleCnt="0"/>
      <dgm:spPr/>
    </dgm:pt>
    <dgm:pt modelId="{18D13934-CD79-4C86-BD2D-00CDC3F7BE90}" type="pres">
      <dgm:prSet presAssocID="{2FD08CFA-1533-4593-88F0-2FE1870A43C9}" presName="composite" presStyleCnt="0"/>
      <dgm:spPr/>
    </dgm:pt>
    <dgm:pt modelId="{BAF94C92-7E27-482B-9246-EE7D0BBFA2EB}" type="pres">
      <dgm:prSet presAssocID="{2FD08CFA-1533-4593-88F0-2FE1870A43C9}" presName="FirstChild" presStyleLbl="revTx" presStyleIdx="2" presStyleCnt="8">
        <dgm:presLayoutVars>
          <dgm:chMax val="0"/>
          <dgm:chPref val="0"/>
          <dgm:bulletEnabled val="1"/>
        </dgm:presLayoutVars>
      </dgm:prSet>
      <dgm:spPr/>
    </dgm:pt>
    <dgm:pt modelId="{D699C919-C4B2-4253-A538-D9D880914F88}" type="pres">
      <dgm:prSet presAssocID="{2FD08CFA-1533-4593-88F0-2FE1870A43C9}" presName="Parent" presStyleLbl="alignNode1" presStyleIdx="2" presStyleCnt="8">
        <dgm:presLayoutVars>
          <dgm:chMax val="3"/>
          <dgm:chPref val="3"/>
          <dgm:bulletEnabled val="1"/>
        </dgm:presLayoutVars>
      </dgm:prSet>
      <dgm:spPr/>
    </dgm:pt>
    <dgm:pt modelId="{07504956-FD74-4C0E-B7BB-8ED26F5E4A85}" type="pres">
      <dgm:prSet presAssocID="{2FD08CFA-1533-4593-88F0-2FE1870A43C9}" presName="Accent" presStyleLbl="parChTrans1D1" presStyleIdx="2" presStyleCnt="8"/>
      <dgm:spPr/>
    </dgm:pt>
    <dgm:pt modelId="{A1C351FE-4A1D-45BA-B5F4-2A2A07906BA3}" type="pres">
      <dgm:prSet presAssocID="{994759C8-EDD2-4FD3-8EC0-535D00BB80C7}" presName="sibTrans" presStyleCnt="0"/>
      <dgm:spPr/>
    </dgm:pt>
    <dgm:pt modelId="{42DB1B08-F29D-4EB6-8FD4-0D81062BDFBC}" type="pres">
      <dgm:prSet presAssocID="{6A6C9F80-8925-421F-ACF4-A01944A484AD}" presName="composite" presStyleCnt="0"/>
      <dgm:spPr/>
    </dgm:pt>
    <dgm:pt modelId="{C6D9AD56-4581-4728-92C5-07D239166726}" type="pres">
      <dgm:prSet presAssocID="{6A6C9F80-8925-421F-ACF4-A01944A484AD}" presName="FirstChild" presStyleLbl="revTx" presStyleIdx="3" presStyleCnt="8" custLinFactNeighborX="1639" custLinFactNeighborY="96">
        <dgm:presLayoutVars>
          <dgm:chMax val="0"/>
          <dgm:chPref val="0"/>
          <dgm:bulletEnabled val="1"/>
        </dgm:presLayoutVars>
      </dgm:prSet>
      <dgm:spPr/>
    </dgm:pt>
    <dgm:pt modelId="{B86EFC2B-DEB0-4261-8E37-52ACEFE0B8BD}" type="pres">
      <dgm:prSet presAssocID="{6A6C9F80-8925-421F-ACF4-A01944A484AD}" presName="Parent" presStyleLbl="alignNode1" presStyleIdx="3" presStyleCnt="8">
        <dgm:presLayoutVars>
          <dgm:chMax val="3"/>
          <dgm:chPref val="3"/>
          <dgm:bulletEnabled val="1"/>
        </dgm:presLayoutVars>
      </dgm:prSet>
      <dgm:spPr/>
    </dgm:pt>
    <dgm:pt modelId="{59038EF7-12FD-475F-8943-246B864BE4F3}" type="pres">
      <dgm:prSet presAssocID="{6A6C9F80-8925-421F-ACF4-A01944A484AD}" presName="Accent" presStyleLbl="parChTrans1D1" presStyleIdx="3" presStyleCnt="8"/>
      <dgm:spPr/>
    </dgm:pt>
    <dgm:pt modelId="{ADAD79F7-3EC5-4F0E-BF41-F04E1EC4F658}" type="pres">
      <dgm:prSet presAssocID="{21A23E6A-7B9C-4861-8C59-5CD4795B9231}" presName="sibTrans" presStyleCnt="0"/>
      <dgm:spPr/>
    </dgm:pt>
    <dgm:pt modelId="{B18A88BE-06E2-49A5-8E33-EA2011F934DE}" type="pres">
      <dgm:prSet presAssocID="{FDB643DD-568E-41DA-86BC-58926639E0C1}" presName="composite" presStyleCnt="0"/>
      <dgm:spPr/>
    </dgm:pt>
    <dgm:pt modelId="{5A3DCD86-136C-45D8-828A-379CF9E6A9F7}" type="pres">
      <dgm:prSet presAssocID="{FDB643DD-568E-41DA-86BC-58926639E0C1}" presName="FirstChild" presStyleLbl="revTx" presStyleIdx="4" presStyleCnt="8">
        <dgm:presLayoutVars>
          <dgm:chMax val="0"/>
          <dgm:chPref val="0"/>
          <dgm:bulletEnabled val="1"/>
        </dgm:presLayoutVars>
      </dgm:prSet>
      <dgm:spPr/>
    </dgm:pt>
    <dgm:pt modelId="{4EADCA46-2D39-4A7D-B625-BFE9D3652582}" type="pres">
      <dgm:prSet presAssocID="{FDB643DD-568E-41DA-86BC-58926639E0C1}" presName="Parent" presStyleLbl="alignNode1" presStyleIdx="4" presStyleCnt="8">
        <dgm:presLayoutVars>
          <dgm:chMax val="3"/>
          <dgm:chPref val="3"/>
          <dgm:bulletEnabled val="1"/>
        </dgm:presLayoutVars>
      </dgm:prSet>
      <dgm:spPr/>
    </dgm:pt>
    <dgm:pt modelId="{D7091478-04BF-4632-A33D-10CDE71FB9E0}" type="pres">
      <dgm:prSet presAssocID="{FDB643DD-568E-41DA-86BC-58926639E0C1}" presName="Accent" presStyleLbl="parChTrans1D1" presStyleIdx="4" presStyleCnt="8"/>
      <dgm:spPr/>
    </dgm:pt>
    <dgm:pt modelId="{76C7BE14-BD81-4B3F-A742-9CC0EB1888A0}" type="pres">
      <dgm:prSet presAssocID="{9ED916BA-4725-4A7B-8678-E32EE9E7AED3}" presName="sibTrans" presStyleCnt="0"/>
      <dgm:spPr/>
    </dgm:pt>
    <dgm:pt modelId="{EA527DE3-A71A-49D6-8E58-38711E7C9426}" type="pres">
      <dgm:prSet presAssocID="{D0A41A3E-090D-4BFB-8296-0DFB2B419380}" presName="composite" presStyleCnt="0"/>
      <dgm:spPr/>
    </dgm:pt>
    <dgm:pt modelId="{F2FD572D-B96F-4035-A40E-AE1C861B82FA}" type="pres">
      <dgm:prSet presAssocID="{D0A41A3E-090D-4BFB-8296-0DFB2B419380}" presName="FirstChild" presStyleLbl="revTx" presStyleIdx="5" presStyleCnt="8">
        <dgm:presLayoutVars>
          <dgm:chMax val="0"/>
          <dgm:chPref val="0"/>
          <dgm:bulletEnabled val="1"/>
        </dgm:presLayoutVars>
      </dgm:prSet>
      <dgm:spPr/>
    </dgm:pt>
    <dgm:pt modelId="{7FCCFB88-E60D-4F3B-B160-D8424BFDE9EA}" type="pres">
      <dgm:prSet presAssocID="{D0A41A3E-090D-4BFB-8296-0DFB2B419380}" presName="Parent" presStyleLbl="alignNode1" presStyleIdx="5" presStyleCnt="8">
        <dgm:presLayoutVars>
          <dgm:chMax val="3"/>
          <dgm:chPref val="3"/>
          <dgm:bulletEnabled val="1"/>
        </dgm:presLayoutVars>
      </dgm:prSet>
      <dgm:spPr/>
    </dgm:pt>
    <dgm:pt modelId="{27D61ABC-E02C-4C62-ABCD-50982F54F69E}" type="pres">
      <dgm:prSet presAssocID="{D0A41A3E-090D-4BFB-8296-0DFB2B419380}" presName="Accent" presStyleLbl="parChTrans1D1" presStyleIdx="5" presStyleCnt="8"/>
      <dgm:spPr/>
    </dgm:pt>
    <dgm:pt modelId="{395A8802-9483-4138-8662-EC4C3BA0D247}" type="pres">
      <dgm:prSet presAssocID="{0E1CB27E-328B-49B4-AB05-4A104C5369B0}" presName="sibTrans" presStyleCnt="0"/>
      <dgm:spPr/>
    </dgm:pt>
    <dgm:pt modelId="{D19FD51A-E0C8-4B07-8C8C-E0B7FFFFAA84}" type="pres">
      <dgm:prSet presAssocID="{F8FAD31B-ACF6-4039-9521-E23F2E0CC515}" presName="composite" presStyleCnt="0"/>
      <dgm:spPr/>
    </dgm:pt>
    <dgm:pt modelId="{29198F3B-DECF-418C-A120-1AADE6AD82B2}" type="pres">
      <dgm:prSet presAssocID="{F8FAD31B-ACF6-4039-9521-E23F2E0CC515}" presName="FirstChild" presStyleLbl="revTx" presStyleIdx="6" presStyleCnt="8">
        <dgm:presLayoutVars>
          <dgm:chMax val="0"/>
          <dgm:chPref val="0"/>
          <dgm:bulletEnabled val="1"/>
        </dgm:presLayoutVars>
      </dgm:prSet>
      <dgm:spPr/>
    </dgm:pt>
    <dgm:pt modelId="{F96A9B68-A78D-4C05-A867-1C580D76F062}" type="pres">
      <dgm:prSet presAssocID="{F8FAD31B-ACF6-4039-9521-E23F2E0CC515}" presName="Parent" presStyleLbl="alignNode1" presStyleIdx="6" presStyleCnt="8">
        <dgm:presLayoutVars>
          <dgm:chMax val="3"/>
          <dgm:chPref val="3"/>
          <dgm:bulletEnabled val="1"/>
        </dgm:presLayoutVars>
      </dgm:prSet>
      <dgm:spPr/>
    </dgm:pt>
    <dgm:pt modelId="{58480440-44CA-48E1-BA86-D5F0763CF33C}" type="pres">
      <dgm:prSet presAssocID="{F8FAD31B-ACF6-4039-9521-E23F2E0CC515}" presName="Accent" presStyleLbl="parChTrans1D1" presStyleIdx="6" presStyleCnt="8"/>
      <dgm:spPr/>
    </dgm:pt>
    <dgm:pt modelId="{12A2BF16-3B9F-49C0-A6CE-C667580941B0}" type="pres">
      <dgm:prSet presAssocID="{4CAF6981-FFB4-4553-A540-95B52035D75E}" presName="sibTrans" presStyleCnt="0"/>
      <dgm:spPr/>
    </dgm:pt>
    <dgm:pt modelId="{4A528971-7961-44FD-B2FF-F0F553C21205}" type="pres">
      <dgm:prSet presAssocID="{EBC10D87-A9B8-416C-9583-8343BF1285AA}" presName="composite" presStyleCnt="0"/>
      <dgm:spPr/>
    </dgm:pt>
    <dgm:pt modelId="{CB770063-F377-4F0A-B1E8-026D91448CA7}" type="pres">
      <dgm:prSet presAssocID="{EBC10D87-A9B8-416C-9583-8343BF1285AA}" presName="FirstChild" presStyleLbl="revTx" presStyleIdx="7" presStyleCnt="8">
        <dgm:presLayoutVars>
          <dgm:chMax val="0"/>
          <dgm:chPref val="0"/>
          <dgm:bulletEnabled val="1"/>
        </dgm:presLayoutVars>
      </dgm:prSet>
      <dgm:spPr/>
    </dgm:pt>
    <dgm:pt modelId="{AB30069C-09AA-4F82-B93C-FDBAA6586913}" type="pres">
      <dgm:prSet presAssocID="{EBC10D87-A9B8-416C-9583-8343BF1285AA}" presName="Parent" presStyleLbl="alignNode1" presStyleIdx="7" presStyleCnt="8">
        <dgm:presLayoutVars>
          <dgm:chMax val="3"/>
          <dgm:chPref val="3"/>
          <dgm:bulletEnabled val="1"/>
        </dgm:presLayoutVars>
      </dgm:prSet>
      <dgm:spPr/>
    </dgm:pt>
    <dgm:pt modelId="{6F1BC6AD-8DFC-4D1A-BC22-42A732DD4687}" type="pres">
      <dgm:prSet presAssocID="{EBC10D87-A9B8-416C-9583-8343BF1285AA}" presName="Accent" presStyleLbl="parChTrans1D1" presStyleIdx="7" presStyleCnt="8"/>
      <dgm:spPr/>
    </dgm:pt>
  </dgm:ptLst>
  <dgm:cxnLst>
    <dgm:cxn modelId="{210B9B31-172C-45E0-8DB2-A7285D1C3B06}" srcId="{A706A001-80B6-445F-B63B-8581BEFC3697}" destId="{A00E8D8F-E3AD-4C18-B9CC-F56B06887596}" srcOrd="1" destOrd="0" parTransId="{0FD69547-E3D9-4498-9C06-E1D9D71E0C57}" sibTransId="{4497FF74-AF3C-414B-B189-04F060CB3303}"/>
    <dgm:cxn modelId="{BEE32133-657C-4B28-8A53-E20202EC53BF}" srcId="{A00E8D8F-E3AD-4C18-B9CC-F56B06887596}" destId="{5FB5E535-BD2C-45A2-A755-D814C4ACBF28}" srcOrd="0" destOrd="0" parTransId="{08596687-1749-4E59-921C-43FAFB488404}" sibTransId="{9A9AAFE7-780A-4E71-A1A2-59247C89ED06}"/>
    <dgm:cxn modelId="{4AED6D61-C295-4B1E-8AC6-79E18F067FB5}" srcId="{A706A001-80B6-445F-B63B-8581BEFC3697}" destId="{F8FAD31B-ACF6-4039-9521-E23F2E0CC515}" srcOrd="6" destOrd="0" parTransId="{2F3CF319-88CB-4638-9552-D73DA7944E98}" sibTransId="{4CAF6981-FFB4-4553-A540-95B52035D75E}"/>
    <dgm:cxn modelId="{A441E647-51E7-4D22-8FBF-2C68386EEDB3}" type="presOf" srcId="{5FB5E535-BD2C-45A2-A755-D814C4ACBF28}" destId="{CBF3DDC0-85C5-437C-A721-CF4AF4439705}" srcOrd="0" destOrd="0" presId="urn:microsoft.com/office/officeart/2011/layout/TabList"/>
    <dgm:cxn modelId="{7C8C7D51-248C-4378-A421-2FDAD2CC6590}" type="presOf" srcId="{2FD08CFA-1533-4593-88F0-2FE1870A43C9}" destId="{D699C919-C4B2-4253-A538-D9D880914F88}" srcOrd="0" destOrd="0" presId="urn:microsoft.com/office/officeart/2011/layout/TabList"/>
    <dgm:cxn modelId="{98DD5873-6516-43B6-B0CA-F3EECD7F2995}" srcId="{A706A001-80B6-445F-B63B-8581BEFC3697}" destId="{D0A41A3E-090D-4BFB-8296-0DFB2B419380}" srcOrd="5" destOrd="0" parTransId="{7B565DAE-5C05-41D4-95FC-EC71AAF80B13}" sibTransId="{0E1CB27E-328B-49B4-AB05-4A104C5369B0}"/>
    <dgm:cxn modelId="{A8582157-38A1-4EFF-8760-082F106D78F5}" srcId="{4264EEE4-0D9A-4664-88D1-8DF572DBF7D3}" destId="{5E798B41-BE4A-4721-9F05-4DC6FF5C097F}" srcOrd="0" destOrd="0" parTransId="{1C11EF62-F266-4302-B387-96DAFD67EF9E}" sibTransId="{C40BA757-5C17-49B6-9FFD-8DE9B930F727}"/>
    <dgm:cxn modelId="{79AAB57F-CBA5-4004-93C0-7179D38896E1}" type="presOf" srcId="{FDB643DD-568E-41DA-86BC-58926639E0C1}" destId="{4EADCA46-2D39-4A7D-B625-BFE9D3652582}" srcOrd="0" destOrd="0" presId="urn:microsoft.com/office/officeart/2011/layout/TabList"/>
    <dgm:cxn modelId="{CDAF9A87-DD08-4A51-B2BB-1A2F9B73C6F9}" srcId="{A706A001-80B6-445F-B63B-8581BEFC3697}" destId="{6A6C9F80-8925-421F-ACF4-A01944A484AD}" srcOrd="3" destOrd="0" parTransId="{B516CECC-22CC-4E60-9CBC-E54B75865B59}" sibTransId="{21A23E6A-7B9C-4861-8C59-5CD4795B9231}"/>
    <dgm:cxn modelId="{2A036C93-BEB8-4B29-84C3-A46F67AFA4BE}" type="presOf" srcId="{F8FAD31B-ACF6-4039-9521-E23F2E0CC515}" destId="{F96A9B68-A78D-4C05-A867-1C580D76F062}" srcOrd="0" destOrd="0" presId="urn:microsoft.com/office/officeart/2011/layout/TabList"/>
    <dgm:cxn modelId="{494C7D94-5A69-4268-98D6-24D0FE7B98F3}" type="presOf" srcId="{EBC10D87-A9B8-416C-9583-8343BF1285AA}" destId="{AB30069C-09AA-4F82-B93C-FDBAA6586913}" srcOrd="0" destOrd="0" presId="urn:microsoft.com/office/officeart/2011/layout/TabList"/>
    <dgm:cxn modelId="{41625999-DE33-45A2-801F-E432B1EBA131}" srcId="{A706A001-80B6-445F-B63B-8581BEFC3697}" destId="{2FD08CFA-1533-4593-88F0-2FE1870A43C9}" srcOrd="2" destOrd="0" parTransId="{CE3A1775-6342-4D3F-A4B9-35281C187B1A}" sibTransId="{994759C8-EDD2-4FD3-8EC0-535D00BB80C7}"/>
    <dgm:cxn modelId="{163F949C-7800-4B27-AAD7-0BACBD534A65}" srcId="{A706A001-80B6-445F-B63B-8581BEFC3697}" destId="{FDB643DD-568E-41DA-86BC-58926639E0C1}" srcOrd="4" destOrd="0" parTransId="{13B8506F-5BF1-49DE-ACD7-BA949E5FD4C8}" sibTransId="{9ED916BA-4725-4A7B-8678-E32EE9E7AED3}"/>
    <dgm:cxn modelId="{A0E0DAA3-9147-4E60-9BED-8F9545C12B0F}" type="presOf" srcId="{FA67ACD0-B463-40E8-849C-3C75B4AC5AE8}" destId="{C6D9AD56-4581-4728-92C5-07D239166726}" srcOrd="0" destOrd="0" presId="urn:microsoft.com/office/officeart/2011/layout/TabList"/>
    <dgm:cxn modelId="{DBAD63A6-E4C0-456F-A81C-1AD887E86B9C}" type="presOf" srcId="{A706A001-80B6-445F-B63B-8581BEFC3697}" destId="{FCD3C573-C5B7-4C85-A0FE-69D6AA8E65BA}" srcOrd="0" destOrd="0" presId="urn:microsoft.com/office/officeart/2011/layout/TabList"/>
    <dgm:cxn modelId="{DBBBA9C1-65B7-4571-8668-D1491B166ACF}" type="presOf" srcId="{A00E8D8F-E3AD-4C18-B9CC-F56B06887596}" destId="{A6245213-8AE4-415D-A509-74244BDC88AA}" srcOrd="0" destOrd="0" presId="urn:microsoft.com/office/officeart/2011/layout/TabList"/>
    <dgm:cxn modelId="{6B17C6C9-99FA-4A44-AA13-08452B8AF89D}" srcId="{A706A001-80B6-445F-B63B-8581BEFC3697}" destId="{4264EEE4-0D9A-4664-88D1-8DF572DBF7D3}" srcOrd="0" destOrd="0" parTransId="{BAD20280-3D56-443F-9B4D-C397A1DE8A7C}" sibTransId="{9CE66E6C-E3F3-499A-B4CF-53E6AF7E6D4C}"/>
    <dgm:cxn modelId="{CFD526D9-6A07-44E5-8A9C-BC5B7E3D4197}" type="presOf" srcId="{4264EEE4-0D9A-4664-88D1-8DF572DBF7D3}" destId="{37FBA925-E91B-4408-9BB3-E5F39192B273}" srcOrd="0" destOrd="0" presId="urn:microsoft.com/office/officeart/2011/layout/TabList"/>
    <dgm:cxn modelId="{C2B12DE7-D660-407F-8562-29BA45AEA6A1}" type="presOf" srcId="{6A6C9F80-8925-421F-ACF4-A01944A484AD}" destId="{B86EFC2B-DEB0-4261-8E37-52ACEFE0B8BD}" srcOrd="0" destOrd="0" presId="urn:microsoft.com/office/officeart/2011/layout/TabList"/>
    <dgm:cxn modelId="{974FEBE9-DB3C-4B8F-AC8F-649D7EA8B170}" srcId="{6A6C9F80-8925-421F-ACF4-A01944A484AD}" destId="{FA67ACD0-B463-40E8-849C-3C75B4AC5AE8}" srcOrd="0" destOrd="0" parTransId="{F93BC646-0FF6-401E-89F1-CA1BB7EA636A}" sibTransId="{91756074-079E-41BB-B3FF-A04D930C8E58}"/>
    <dgm:cxn modelId="{A7D0C9F6-ABBD-4303-9D57-2585FCDC73AF}" type="presOf" srcId="{5E798B41-BE4A-4721-9F05-4DC6FF5C097F}" destId="{4B199BC4-CE86-426A-99AA-C8BF6E0BCF94}" srcOrd="0" destOrd="0" presId="urn:microsoft.com/office/officeart/2011/layout/TabList"/>
    <dgm:cxn modelId="{3D25F0F6-560D-4FB5-AE77-6240D9C2DDE9}" srcId="{A706A001-80B6-445F-B63B-8581BEFC3697}" destId="{EBC10D87-A9B8-416C-9583-8343BF1285AA}" srcOrd="7" destOrd="0" parTransId="{E1DA7C76-8CD9-496E-936A-5390C9880490}" sibTransId="{3AA91416-FC98-4B65-ADBA-FB41D76C7B37}"/>
    <dgm:cxn modelId="{0CA271F9-56E6-4C9B-98B1-2E991DF3FBB2}" type="presOf" srcId="{D0A41A3E-090D-4BFB-8296-0DFB2B419380}" destId="{7FCCFB88-E60D-4F3B-B160-D8424BFDE9EA}" srcOrd="0" destOrd="0" presId="urn:microsoft.com/office/officeart/2011/layout/TabList"/>
    <dgm:cxn modelId="{0A87D026-53F8-4657-91FB-9A05E76CA7D8}" type="presParOf" srcId="{FCD3C573-C5B7-4C85-A0FE-69D6AA8E65BA}" destId="{37E0B57E-4E60-4F98-83CC-A3F2B1F58913}" srcOrd="0" destOrd="0" presId="urn:microsoft.com/office/officeart/2011/layout/TabList"/>
    <dgm:cxn modelId="{967BF4CE-C5A1-4D7C-8C71-18A87EA985CB}" type="presParOf" srcId="{37E0B57E-4E60-4F98-83CC-A3F2B1F58913}" destId="{4B199BC4-CE86-426A-99AA-C8BF6E0BCF94}" srcOrd="0" destOrd="0" presId="urn:microsoft.com/office/officeart/2011/layout/TabList"/>
    <dgm:cxn modelId="{626E50E7-18F8-4568-82B7-A3FDADAFBDB8}" type="presParOf" srcId="{37E0B57E-4E60-4F98-83CC-A3F2B1F58913}" destId="{37FBA925-E91B-4408-9BB3-E5F39192B273}" srcOrd="1" destOrd="0" presId="urn:microsoft.com/office/officeart/2011/layout/TabList"/>
    <dgm:cxn modelId="{245B5CDF-28DE-478D-B81B-CA7997EE6475}" type="presParOf" srcId="{37E0B57E-4E60-4F98-83CC-A3F2B1F58913}" destId="{75F30122-F9A3-4F6A-8DD9-AB5BA2A8C8E1}" srcOrd="2" destOrd="0" presId="urn:microsoft.com/office/officeart/2011/layout/TabList"/>
    <dgm:cxn modelId="{67AC0C18-6248-4628-B7CC-F4FF35EBA9CA}" type="presParOf" srcId="{FCD3C573-C5B7-4C85-A0FE-69D6AA8E65BA}" destId="{A158AB5C-7510-46A9-AF4A-91005801A1AC}" srcOrd="1" destOrd="0" presId="urn:microsoft.com/office/officeart/2011/layout/TabList"/>
    <dgm:cxn modelId="{1D74189C-4261-4FCD-B0C5-6DDF9018F7E6}" type="presParOf" srcId="{FCD3C573-C5B7-4C85-A0FE-69D6AA8E65BA}" destId="{6B17FB44-C2FB-4237-A2E1-7087C6A6FB65}" srcOrd="2" destOrd="0" presId="urn:microsoft.com/office/officeart/2011/layout/TabList"/>
    <dgm:cxn modelId="{5D37D7A8-C7AE-43B0-B0D5-D8605D35128A}" type="presParOf" srcId="{6B17FB44-C2FB-4237-A2E1-7087C6A6FB65}" destId="{CBF3DDC0-85C5-437C-A721-CF4AF4439705}" srcOrd="0" destOrd="0" presId="urn:microsoft.com/office/officeart/2011/layout/TabList"/>
    <dgm:cxn modelId="{DDB9C830-E4D0-4FCA-9B2D-3A31C75F13C9}" type="presParOf" srcId="{6B17FB44-C2FB-4237-A2E1-7087C6A6FB65}" destId="{A6245213-8AE4-415D-A509-74244BDC88AA}" srcOrd="1" destOrd="0" presId="urn:microsoft.com/office/officeart/2011/layout/TabList"/>
    <dgm:cxn modelId="{CD5A1CA3-77E9-45AF-94F3-3A662DE3BDDF}" type="presParOf" srcId="{6B17FB44-C2FB-4237-A2E1-7087C6A6FB65}" destId="{97B61924-6935-4D36-9619-3A46AB2FA317}" srcOrd="2" destOrd="0" presId="urn:microsoft.com/office/officeart/2011/layout/TabList"/>
    <dgm:cxn modelId="{5CBA72CA-443D-42A0-8D34-7F8404298432}" type="presParOf" srcId="{FCD3C573-C5B7-4C85-A0FE-69D6AA8E65BA}" destId="{87136E24-7551-48B8-892B-895FFFAF17B5}" srcOrd="3" destOrd="0" presId="urn:microsoft.com/office/officeart/2011/layout/TabList"/>
    <dgm:cxn modelId="{13D05835-7677-4ADE-9E64-546416BFA018}" type="presParOf" srcId="{FCD3C573-C5B7-4C85-A0FE-69D6AA8E65BA}" destId="{18D13934-CD79-4C86-BD2D-00CDC3F7BE90}" srcOrd="4" destOrd="0" presId="urn:microsoft.com/office/officeart/2011/layout/TabList"/>
    <dgm:cxn modelId="{EE52CFC4-1D42-48CA-AA80-E9E962B7615E}" type="presParOf" srcId="{18D13934-CD79-4C86-BD2D-00CDC3F7BE90}" destId="{BAF94C92-7E27-482B-9246-EE7D0BBFA2EB}" srcOrd="0" destOrd="0" presId="urn:microsoft.com/office/officeart/2011/layout/TabList"/>
    <dgm:cxn modelId="{718C3DF9-D28D-42C4-95DC-9593A4BB62FD}" type="presParOf" srcId="{18D13934-CD79-4C86-BD2D-00CDC3F7BE90}" destId="{D699C919-C4B2-4253-A538-D9D880914F88}" srcOrd="1" destOrd="0" presId="urn:microsoft.com/office/officeart/2011/layout/TabList"/>
    <dgm:cxn modelId="{21228FD4-0E88-46F6-834A-73FC27B5EA1A}" type="presParOf" srcId="{18D13934-CD79-4C86-BD2D-00CDC3F7BE90}" destId="{07504956-FD74-4C0E-B7BB-8ED26F5E4A85}" srcOrd="2" destOrd="0" presId="urn:microsoft.com/office/officeart/2011/layout/TabList"/>
    <dgm:cxn modelId="{20FFB362-F99B-46AD-896A-DEB06D50A1EB}" type="presParOf" srcId="{FCD3C573-C5B7-4C85-A0FE-69D6AA8E65BA}" destId="{A1C351FE-4A1D-45BA-B5F4-2A2A07906BA3}" srcOrd="5" destOrd="0" presId="urn:microsoft.com/office/officeart/2011/layout/TabList"/>
    <dgm:cxn modelId="{AF7222F2-E6C0-4932-8A7F-98F86F187F67}" type="presParOf" srcId="{FCD3C573-C5B7-4C85-A0FE-69D6AA8E65BA}" destId="{42DB1B08-F29D-4EB6-8FD4-0D81062BDFBC}" srcOrd="6" destOrd="0" presId="urn:microsoft.com/office/officeart/2011/layout/TabList"/>
    <dgm:cxn modelId="{1253A22E-8614-4454-BDDB-B006B594A0EE}" type="presParOf" srcId="{42DB1B08-F29D-4EB6-8FD4-0D81062BDFBC}" destId="{C6D9AD56-4581-4728-92C5-07D239166726}" srcOrd="0" destOrd="0" presId="urn:microsoft.com/office/officeart/2011/layout/TabList"/>
    <dgm:cxn modelId="{75DEA4A2-A9E8-4DB7-A2AE-B1D0349583A3}" type="presParOf" srcId="{42DB1B08-F29D-4EB6-8FD4-0D81062BDFBC}" destId="{B86EFC2B-DEB0-4261-8E37-52ACEFE0B8BD}" srcOrd="1" destOrd="0" presId="urn:microsoft.com/office/officeart/2011/layout/TabList"/>
    <dgm:cxn modelId="{19596085-74F3-451F-A76F-F4D4EE63E3CA}" type="presParOf" srcId="{42DB1B08-F29D-4EB6-8FD4-0D81062BDFBC}" destId="{59038EF7-12FD-475F-8943-246B864BE4F3}" srcOrd="2" destOrd="0" presId="urn:microsoft.com/office/officeart/2011/layout/TabList"/>
    <dgm:cxn modelId="{AE3AF079-1009-47BF-8EB9-6A8FDC8C44FC}" type="presParOf" srcId="{FCD3C573-C5B7-4C85-A0FE-69D6AA8E65BA}" destId="{ADAD79F7-3EC5-4F0E-BF41-F04E1EC4F658}" srcOrd="7" destOrd="0" presId="urn:microsoft.com/office/officeart/2011/layout/TabList"/>
    <dgm:cxn modelId="{2B6F19C5-8E0D-4848-A862-8ECB864349B1}" type="presParOf" srcId="{FCD3C573-C5B7-4C85-A0FE-69D6AA8E65BA}" destId="{B18A88BE-06E2-49A5-8E33-EA2011F934DE}" srcOrd="8" destOrd="0" presId="urn:microsoft.com/office/officeart/2011/layout/TabList"/>
    <dgm:cxn modelId="{8FDD851A-CA56-4930-AE10-64AB9050AE68}" type="presParOf" srcId="{B18A88BE-06E2-49A5-8E33-EA2011F934DE}" destId="{5A3DCD86-136C-45D8-828A-379CF9E6A9F7}" srcOrd="0" destOrd="0" presId="urn:microsoft.com/office/officeart/2011/layout/TabList"/>
    <dgm:cxn modelId="{DAA4A4AA-D332-4FED-9F0A-F93F92677633}" type="presParOf" srcId="{B18A88BE-06E2-49A5-8E33-EA2011F934DE}" destId="{4EADCA46-2D39-4A7D-B625-BFE9D3652582}" srcOrd="1" destOrd="0" presId="urn:microsoft.com/office/officeart/2011/layout/TabList"/>
    <dgm:cxn modelId="{62106D3D-AAD8-41EA-A1AA-5CAEA0F0456F}" type="presParOf" srcId="{B18A88BE-06E2-49A5-8E33-EA2011F934DE}" destId="{D7091478-04BF-4632-A33D-10CDE71FB9E0}" srcOrd="2" destOrd="0" presId="urn:microsoft.com/office/officeart/2011/layout/TabList"/>
    <dgm:cxn modelId="{B257414D-1901-4D51-ADD2-2642D1A85A5B}" type="presParOf" srcId="{FCD3C573-C5B7-4C85-A0FE-69D6AA8E65BA}" destId="{76C7BE14-BD81-4B3F-A742-9CC0EB1888A0}" srcOrd="9" destOrd="0" presId="urn:microsoft.com/office/officeart/2011/layout/TabList"/>
    <dgm:cxn modelId="{EA1EA621-7D60-44B9-A23D-6C3C20580AFE}" type="presParOf" srcId="{FCD3C573-C5B7-4C85-A0FE-69D6AA8E65BA}" destId="{EA527DE3-A71A-49D6-8E58-38711E7C9426}" srcOrd="10" destOrd="0" presId="urn:microsoft.com/office/officeart/2011/layout/TabList"/>
    <dgm:cxn modelId="{0A6D96DC-0E0B-4AD4-BD02-6968C26E75C1}" type="presParOf" srcId="{EA527DE3-A71A-49D6-8E58-38711E7C9426}" destId="{F2FD572D-B96F-4035-A40E-AE1C861B82FA}" srcOrd="0" destOrd="0" presId="urn:microsoft.com/office/officeart/2011/layout/TabList"/>
    <dgm:cxn modelId="{17A3E208-9BA7-4888-BC6A-2B64C8041FBC}" type="presParOf" srcId="{EA527DE3-A71A-49D6-8E58-38711E7C9426}" destId="{7FCCFB88-E60D-4F3B-B160-D8424BFDE9EA}" srcOrd="1" destOrd="0" presId="urn:microsoft.com/office/officeart/2011/layout/TabList"/>
    <dgm:cxn modelId="{9AFDCE17-D75F-42D3-ACD9-41DC68878F45}" type="presParOf" srcId="{EA527DE3-A71A-49D6-8E58-38711E7C9426}" destId="{27D61ABC-E02C-4C62-ABCD-50982F54F69E}" srcOrd="2" destOrd="0" presId="urn:microsoft.com/office/officeart/2011/layout/TabList"/>
    <dgm:cxn modelId="{34CA58C7-0D13-46BA-A31A-D0FBB2040EB0}" type="presParOf" srcId="{FCD3C573-C5B7-4C85-A0FE-69D6AA8E65BA}" destId="{395A8802-9483-4138-8662-EC4C3BA0D247}" srcOrd="11" destOrd="0" presId="urn:microsoft.com/office/officeart/2011/layout/TabList"/>
    <dgm:cxn modelId="{4C6F4B37-2FFC-48A5-B45F-FB0AA9446833}" type="presParOf" srcId="{FCD3C573-C5B7-4C85-A0FE-69D6AA8E65BA}" destId="{D19FD51A-E0C8-4B07-8C8C-E0B7FFFFAA84}" srcOrd="12" destOrd="0" presId="urn:microsoft.com/office/officeart/2011/layout/TabList"/>
    <dgm:cxn modelId="{A3410FEC-F2CF-4273-9BEC-3368D82FBDAE}" type="presParOf" srcId="{D19FD51A-E0C8-4B07-8C8C-E0B7FFFFAA84}" destId="{29198F3B-DECF-418C-A120-1AADE6AD82B2}" srcOrd="0" destOrd="0" presId="urn:microsoft.com/office/officeart/2011/layout/TabList"/>
    <dgm:cxn modelId="{3F97E444-E730-41E7-846C-0C0AA3A08AA7}" type="presParOf" srcId="{D19FD51A-E0C8-4B07-8C8C-E0B7FFFFAA84}" destId="{F96A9B68-A78D-4C05-A867-1C580D76F062}" srcOrd="1" destOrd="0" presId="urn:microsoft.com/office/officeart/2011/layout/TabList"/>
    <dgm:cxn modelId="{74D5AF77-DC57-413B-9C3C-8B5156CCEE88}" type="presParOf" srcId="{D19FD51A-E0C8-4B07-8C8C-E0B7FFFFAA84}" destId="{58480440-44CA-48E1-BA86-D5F0763CF33C}" srcOrd="2" destOrd="0" presId="urn:microsoft.com/office/officeart/2011/layout/TabList"/>
    <dgm:cxn modelId="{32C0EDFF-09AE-45A3-BB1B-DB53331E71C8}" type="presParOf" srcId="{FCD3C573-C5B7-4C85-A0FE-69D6AA8E65BA}" destId="{12A2BF16-3B9F-49C0-A6CE-C667580941B0}" srcOrd="13" destOrd="0" presId="urn:microsoft.com/office/officeart/2011/layout/TabList"/>
    <dgm:cxn modelId="{5FE9A3B6-9AE4-4794-97DC-B9A62E8DCB52}" type="presParOf" srcId="{FCD3C573-C5B7-4C85-A0FE-69D6AA8E65BA}" destId="{4A528971-7961-44FD-B2FF-F0F553C21205}" srcOrd="14" destOrd="0" presId="urn:microsoft.com/office/officeart/2011/layout/TabList"/>
    <dgm:cxn modelId="{91FD53A8-9E3C-45E8-AABB-706196506D3D}" type="presParOf" srcId="{4A528971-7961-44FD-B2FF-F0F553C21205}" destId="{CB770063-F377-4F0A-B1E8-026D91448CA7}" srcOrd="0" destOrd="0" presId="urn:microsoft.com/office/officeart/2011/layout/TabList"/>
    <dgm:cxn modelId="{40C4FB00-2247-4EF4-BEFF-84E627978FB9}" type="presParOf" srcId="{4A528971-7961-44FD-B2FF-F0F553C21205}" destId="{AB30069C-09AA-4F82-B93C-FDBAA6586913}" srcOrd="1" destOrd="0" presId="urn:microsoft.com/office/officeart/2011/layout/TabList"/>
    <dgm:cxn modelId="{97E137EC-4C19-4FF8-B86F-288DD9FAE714}" type="presParOf" srcId="{4A528971-7961-44FD-B2FF-F0F553C21205}" destId="{6F1BC6AD-8DFC-4D1A-BC22-42A732DD4687}"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872C06-14C6-4BB4-90D5-9F1918902FA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IN"/>
        </a:p>
      </dgm:t>
    </dgm:pt>
    <dgm:pt modelId="{9C53C892-75FC-417C-AD13-D9163D30A190}">
      <dgm:prSet phldrT="[Text]"/>
      <dgm:spPr/>
      <dgm:t>
        <a:bodyPr/>
        <a:lstStyle/>
        <a:p>
          <a:r>
            <a:rPr lang="en-IN" dirty="0"/>
            <a:t>During the COVID-19 lockdown,garbage dumping beside the lake had ceased and the lake condition had improved in the absence of human intervention.</a:t>
          </a:r>
        </a:p>
      </dgm:t>
    </dgm:pt>
    <dgm:pt modelId="{001EED0A-46A2-40EE-8FE6-DE15E0835236}" type="parTrans" cxnId="{86513FDB-C3FB-4042-82A3-57AA69FDE1DF}">
      <dgm:prSet/>
      <dgm:spPr/>
      <dgm:t>
        <a:bodyPr/>
        <a:lstStyle/>
        <a:p>
          <a:endParaRPr lang="en-IN"/>
        </a:p>
      </dgm:t>
    </dgm:pt>
    <dgm:pt modelId="{5923CF6A-1086-43CD-A4A7-BFE59749A6EA}" type="sibTrans" cxnId="{86513FDB-C3FB-4042-82A3-57AA69FDE1DF}">
      <dgm:prSet/>
      <dgm:spPr/>
      <dgm:t>
        <a:bodyPr/>
        <a:lstStyle/>
        <a:p>
          <a:endParaRPr lang="en-IN"/>
        </a:p>
      </dgm:t>
    </dgm:pt>
    <dgm:pt modelId="{91D765BE-D5D3-4F6A-8FF5-2A823F17544C}">
      <dgm:prSet phldrT="[Text]"/>
      <dgm:spPr/>
      <dgm:t>
        <a:bodyPr/>
        <a:lstStyle/>
        <a:p>
          <a:r>
            <a:rPr lang="en-IN" dirty="0"/>
            <a:t>Now,the lake has once again returned to a highly polluted state.</a:t>
          </a:r>
        </a:p>
      </dgm:t>
    </dgm:pt>
    <dgm:pt modelId="{D2D5E277-940B-4B67-AD11-0063761D1079}" type="parTrans" cxnId="{CA6EC221-6104-4F30-A644-5F7ECFFE8B3A}">
      <dgm:prSet/>
      <dgm:spPr/>
      <dgm:t>
        <a:bodyPr/>
        <a:lstStyle/>
        <a:p>
          <a:endParaRPr lang="en-IN"/>
        </a:p>
      </dgm:t>
    </dgm:pt>
    <dgm:pt modelId="{1328C5F0-4100-4858-A1A6-A44C9C00FF6E}" type="sibTrans" cxnId="{CA6EC221-6104-4F30-A644-5F7ECFFE8B3A}">
      <dgm:prSet/>
      <dgm:spPr/>
      <dgm:t>
        <a:bodyPr/>
        <a:lstStyle/>
        <a:p>
          <a:endParaRPr lang="en-IN"/>
        </a:p>
      </dgm:t>
    </dgm:pt>
    <dgm:pt modelId="{7AFC08AB-8790-40BE-BA73-E7C6060F5C21}">
      <dgm:prSet phldrT="[Text]"/>
      <dgm:spPr/>
      <dgm:t>
        <a:bodyPr/>
        <a:lstStyle/>
        <a:p>
          <a:r>
            <a:rPr lang="en-IN" dirty="0"/>
            <a:t>This shows that human activities are the root of the pollution of the lake.</a:t>
          </a:r>
        </a:p>
      </dgm:t>
    </dgm:pt>
    <dgm:pt modelId="{A8152B69-661F-4C4C-A343-42CAEA7C398E}" type="parTrans" cxnId="{66CC7516-D432-4280-9D5E-6D5C4B480882}">
      <dgm:prSet/>
      <dgm:spPr/>
      <dgm:t>
        <a:bodyPr/>
        <a:lstStyle/>
        <a:p>
          <a:endParaRPr lang="en-IN"/>
        </a:p>
      </dgm:t>
    </dgm:pt>
    <dgm:pt modelId="{A40BD585-7608-4DCA-866F-7888511DAB2F}" type="sibTrans" cxnId="{66CC7516-D432-4280-9D5E-6D5C4B480882}">
      <dgm:prSet/>
      <dgm:spPr/>
      <dgm:t>
        <a:bodyPr/>
        <a:lstStyle/>
        <a:p>
          <a:endParaRPr lang="en-IN"/>
        </a:p>
      </dgm:t>
    </dgm:pt>
    <dgm:pt modelId="{59914D92-0C08-4EE0-95DA-687E19B1D1E4}" type="pres">
      <dgm:prSet presAssocID="{9E872C06-14C6-4BB4-90D5-9F1918902FA5}" presName="Name0" presStyleCnt="0">
        <dgm:presLayoutVars>
          <dgm:dir/>
          <dgm:animLvl val="lvl"/>
          <dgm:resizeHandles val="exact"/>
        </dgm:presLayoutVars>
      </dgm:prSet>
      <dgm:spPr/>
    </dgm:pt>
    <dgm:pt modelId="{2B82FC3D-CE65-492D-B926-36E0BFA9C893}" type="pres">
      <dgm:prSet presAssocID="{9C53C892-75FC-417C-AD13-D9163D30A190}" presName="parTxOnly" presStyleLbl="node1" presStyleIdx="0" presStyleCnt="3">
        <dgm:presLayoutVars>
          <dgm:chMax val="0"/>
          <dgm:chPref val="0"/>
          <dgm:bulletEnabled val="1"/>
        </dgm:presLayoutVars>
      </dgm:prSet>
      <dgm:spPr/>
    </dgm:pt>
    <dgm:pt modelId="{52EF4C28-0A35-4BB8-B1BC-3F6812F36E94}" type="pres">
      <dgm:prSet presAssocID="{5923CF6A-1086-43CD-A4A7-BFE59749A6EA}" presName="parTxOnlySpace" presStyleCnt="0"/>
      <dgm:spPr/>
    </dgm:pt>
    <dgm:pt modelId="{D9E30625-D202-4C32-8B0D-7E3C47951DC6}" type="pres">
      <dgm:prSet presAssocID="{91D765BE-D5D3-4F6A-8FF5-2A823F17544C}" presName="parTxOnly" presStyleLbl="node1" presStyleIdx="1" presStyleCnt="3">
        <dgm:presLayoutVars>
          <dgm:chMax val="0"/>
          <dgm:chPref val="0"/>
          <dgm:bulletEnabled val="1"/>
        </dgm:presLayoutVars>
      </dgm:prSet>
      <dgm:spPr/>
    </dgm:pt>
    <dgm:pt modelId="{34C227D8-4713-48BD-A615-16285F989961}" type="pres">
      <dgm:prSet presAssocID="{1328C5F0-4100-4858-A1A6-A44C9C00FF6E}" presName="parTxOnlySpace" presStyleCnt="0"/>
      <dgm:spPr/>
    </dgm:pt>
    <dgm:pt modelId="{9B5583E2-721A-4979-B883-8C699EA2076A}" type="pres">
      <dgm:prSet presAssocID="{7AFC08AB-8790-40BE-BA73-E7C6060F5C21}" presName="parTxOnly" presStyleLbl="node1" presStyleIdx="2" presStyleCnt="3">
        <dgm:presLayoutVars>
          <dgm:chMax val="0"/>
          <dgm:chPref val="0"/>
          <dgm:bulletEnabled val="1"/>
        </dgm:presLayoutVars>
      </dgm:prSet>
      <dgm:spPr/>
    </dgm:pt>
  </dgm:ptLst>
  <dgm:cxnLst>
    <dgm:cxn modelId="{66CC7516-D432-4280-9D5E-6D5C4B480882}" srcId="{9E872C06-14C6-4BB4-90D5-9F1918902FA5}" destId="{7AFC08AB-8790-40BE-BA73-E7C6060F5C21}" srcOrd="2" destOrd="0" parTransId="{A8152B69-661F-4C4C-A343-42CAEA7C398E}" sibTransId="{A40BD585-7608-4DCA-866F-7888511DAB2F}"/>
    <dgm:cxn modelId="{CA6EC221-6104-4F30-A644-5F7ECFFE8B3A}" srcId="{9E872C06-14C6-4BB4-90D5-9F1918902FA5}" destId="{91D765BE-D5D3-4F6A-8FF5-2A823F17544C}" srcOrd="1" destOrd="0" parTransId="{D2D5E277-940B-4B67-AD11-0063761D1079}" sibTransId="{1328C5F0-4100-4858-A1A6-A44C9C00FF6E}"/>
    <dgm:cxn modelId="{0223272C-AE67-4B9A-84D2-32BBB85F5E51}" type="presOf" srcId="{9C53C892-75FC-417C-AD13-D9163D30A190}" destId="{2B82FC3D-CE65-492D-B926-36E0BFA9C893}" srcOrd="0" destOrd="0" presId="urn:microsoft.com/office/officeart/2005/8/layout/chevron1"/>
    <dgm:cxn modelId="{70699341-7755-41AA-87DF-05299097A531}" type="presOf" srcId="{9E872C06-14C6-4BB4-90D5-9F1918902FA5}" destId="{59914D92-0C08-4EE0-95DA-687E19B1D1E4}" srcOrd="0" destOrd="0" presId="urn:microsoft.com/office/officeart/2005/8/layout/chevron1"/>
    <dgm:cxn modelId="{1023BB50-F3C7-4EEF-A4C7-3D42A83B22C2}" type="presOf" srcId="{91D765BE-D5D3-4F6A-8FF5-2A823F17544C}" destId="{D9E30625-D202-4C32-8B0D-7E3C47951DC6}" srcOrd="0" destOrd="0" presId="urn:microsoft.com/office/officeart/2005/8/layout/chevron1"/>
    <dgm:cxn modelId="{86513FDB-C3FB-4042-82A3-57AA69FDE1DF}" srcId="{9E872C06-14C6-4BB4-90D5-9F1918902FA5}" destId="{9C53C892-75FC-417C-AD13-D9163D30A190}" srcOrd="0" destOrd="0" parTransId="{001EED0A-46A2-40EE-8FE6-DE15E0835236}" sibTransId="{5923CF6A-1086-43CD-A4A7-BFE59749A6EA}"/>
    <dgm:cxn modelId="{A516F2ED-836B-4B43-BC8A-2263B5F27925}" type="presOf" srcId="{7AFC08AB-8790-40BE-BA73-E7C6060F5C21}" destId="{9B5583E2-721A-4979-B883-8C699EA2076A}" srcOrd="0" destOrd="0" presId="urn:microsoft.com/office/officeart/2005/8/layout/chevron1"/>
    <dgm:cxn modelId="{3081E408-C4BD-43AD-8164-D109A2D44188}" type="presParOf" srcId="{59914D92-0C08-4EE0-95DA-687E19B1D1E4}" destId="{2B82FC3D-CE65-492D-B926-36E0BFA9C893}" srcOrd="0" destOrd="0" presId="urn:microsoft.com/office/officeart/2005/8/layout/chevron1"/>
    <dgm:cxn modelId="{C639F9CD-7E6C-44CE-8AEB-4928D3F5C40E}" type="presParOf" srcId="{59914D92-0C08-4EE0-95DA-687E19B1D1E4}" destId="{52EF4C28-0A35-4BB8-B1BC-3F6812F36E94}" srcOrd="1" destOrd="0" presId="urn:microsoft.com/office/officeart/2005/8/layout/chevron1"/>
    <dgm:cxn modelId="{1E4609C4-78C3-45D8-ABB8-F2E691D36522}" type="presParOf" srcId="{59914D92-0C08-4EE0-95DA-687E19B1D1E4}" destId="{D9E30625-D202-4C32-8B0D-7E3C47951DC6}" srcOrd="2" destOrd="0" presId="urn:microsoft.com/office/officeart/2005/8/layout/chevron1"/>
    <dgm:cxn modelId="{532B787A-3EAC-456D-996E-0CDFC5FA3D4E}" type="presParOf" srcId="{59914D92-0C08-4EE0-95DA-687E19B1D1E4}" destId="{34C227D8-4713-48BD-A615-16285F989961}" srcOrd="3" destOrd="0" presId="urn:microsoft.com/office/officeart/2005/8/layout/chevron1"/>
    <dgm:cxn modelId="{401DEED3-756B-4E7F-A60A-DA8A23EE2449}" type="presParOf" srcId="{59914D92-0C08-4EE0-95DA-687E19B1D1E4}" destId="{9B5583E2-721A-4979-B883-8C699EA2076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3086F-7DB5-43D5-B0FF-1548AA02CC1C}">
      <dsp:nvSpPr>
        <dsp:cNvPr id="0" name=""/>
        <dsp:cNvSpPr/>
      </dsp:nvSpPr>
      <dsp:spPr>
        <a:xfrm>
          <a:off x="27449" y="320107"/>
          <a:ext cx="2339627" cy="2454082"/>
        </a:xfrm>
        <a:prstGeom prst="roundRect">
          <a:avLst>
            <a:gd name="adj" fmla="val 5000"/>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1</a:t>
          </a:r>
          <a:endParaRPr lang="en-IN" sz="2600" kern="1200" dirty="0"/>
        </a:p>
      </dsp:txBody>
      <dsp:txXfrm rot="16200000">
        <a:off x="-744761" y="1092318"/>
        <a:ext cx="2012347" cy="467925"/>
      </dsp:txXfrm>
    </dsp:sp>
    <dsp:sp modelId="{9B18C5AA-7355-4A4F-8D84-EE8625AC4AFD}">
      <dsp:nvSpPr>
        <dsp:cNvPr id="0" name=""/>
        <dsp:cNvSpPr/>
      </dsp:nvSpPr>
      <dsp:spPr>
        <a:xfrm>
          <a:off x="495374" y="320107"/>
          <a:ext cx="1743022" cy="2454082"/>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Visiting the lake to get an idea of the condition of the lake and its surroundings</a:t>
          </a:r>
          <a:endParaRPr lang="en-IN" sz="2000" kern="1200" dirty="0"/>
        </a:p>
      </dsp:txBody>
      <dsp:txXfrm>
        <a:off x="495374" y="320107"/>
        <a:ext cx="1743022" cy="2454082"/>
      </dsp:txXfrm>
    </dsp:sp>
    <dsp:sp modelId="{122DB8F7-C908-45EC-866D-2A60F55442B7}">
      <dsp:nvSpPr>
        <dsp:cNvPr id="0" name=""/>
        <dsp:cNvSpPr/>
      </dsp:nvSpPr>
      <dsp:spPr>
        <a:xfrm>
          <a:off x="2441313" y="321988"/>
          <a:ext cx="2339627" cy="2445435"/>
        </a:xfrm>
        <a:prstGeom prst="roundRect">
          <a:avLst>
            <a:gd name="adj" fmla="val 5000"/>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2</a:t>
          </a:r>
          <a:endParaRPr lang="en-IN" sz="2600" kern="1200" dirty="0"/>
        </a:p>
      </dsp:txBody>
      <dsp:txXfrm rot="16200000">
        <a:off x="1672648" y="1090654"/>
        <a:ext cx="2005256" cy="467925"/>
      </dsp:txXfrm>
    </dsp:sp>
    <dsp:sp modelId="{1A322DB9-4878-47E0-8184-2B3BE7C029F6}">
      <dsp:nvSpPr>
        <dsp:cNvPr id="0" name=""/>
        <dsp:cNvSpPr/>
      </dsp:nvSpPr>
      <dsp:spPr>
        <a:xfrm rot="5400000">
          <a:off x="2258801" y="2044777"/>
          <a:ext cx="412680" cy="35094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F19DFC-5B7A-4E79-B12B-502A17BF1203}">
      <dsp:nvSpPr>
        <dsp:cNvPr id="0" name=""/>
        <dsp:cNvSpPr/>
      </dsp:nvSpPr>
      <dsp:spPr>
        <a:xfrm>
          <a:off x="2909239" y="321988"/>
          <a:ext cx="1743022" cy="244543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Collecting water samples from the lake on a rainy and rainless day</a:t>
          </a:r>
          <a:endParaRPr lang="en-IN" sz="2000" kern="1200" dirty="0"/>
        </a:p>
      </dsp:txBody>
      <dsp:txXfrm>
        <a:off x="2909239" y="321988"/>
        <a:ext cx="1743022" cy="2445435"/>
      </dsp:txXfrm>
    </dsp:sp>
    <dsp:sp modelId="{905545D3-62EB-42E5-BF97-07D27556A83C}">
      <dsp:nvSpPr>
        <dsp:cNvPr id="0" name=""/>
        <dsp:cNvSpPr/>
      </dsp:nvSpPr>
      <dsp:spPr>
        <a:xfrm>
          <a:off x="4843573" y="304946"/>
          <a:ext cx="2339627" cy="2453015"/>
        </a:xfrm>
        <a:prstGeom prst="roundRect">
          <a:avLst>
            <a:gd name="adj" fmla="val 5000"/>
          </a:avLst>
        </a:prstGeom>
        <a:solidFill>
          <a:schemeClr val="accent1"/>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3</a:t>
          </a:r>
          <a:endParaRPr lang="en-IN" sz="2600" kern="1200" dirty="0"/>
        </a:p>
      </dsp:txBody>
      <dsp:txXfrm rot="16200000">
        <a:off x="4071799" y="1076720"/>
        <a:ext cx="2011472" cy="467925"/>
      </dsp:txXfrm>
    </dsp:sp>
    <dsp:sp modelId="{5EE2D525-9863-4AE2-915E-6E290F639F43}">
      <dsp:nvSpPr>
        <dsp:cNvPr id="0" name=""/>
        <dsp:cNvSpPr/>
      </dsp:nvSpPr>
      <dsp:spPr>
        <a:xfrm rot="5400000">
          <a:off x="4617546" y="2127285"/>
          <a:ext cx="412680" cy="35094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9807A-A91C-4CDF-8E14-94BD358230C9}">
      <dsp:nvSpPr>
        <dsp:cNvPr id="0" name=""/>
        <dsp:cNvSpPr/>
      </dsp:nvSpPr>
      <dsp:spPr>
        <a:xfrm>
          <a:off x="5311498" y="304946"/>
          <a:ext cx="1743022" cy="245301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Testing the water samples and analysing and comparing the results</a:t>
          </a:r>
          <a:endParaRPr lang="en-IN" sz="2000" kern="1200" dirty="0"/>
        </a:p>
      </dsp:txBody>
      <dsp:txXfrm>
        <a:off x="5311498" y="304946"/>
        <a:ext cx="1743022" cy="2453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BC6AD-8DFC-4D1A-BC22-42A732DD4687}">
      <dsp:nvSpPr>
        <dsp:cNvPr id="0" name=""/>
        <dsp:cNvSpPr/>
      </dsp:nvSpPr>
      <dsp:spPr>
        <a:xfrm>
          <a:off x="0" y="4326510"/>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480440-44CA-48E1-BA86-D5F0763CF33C}">
      <dsp:nvSpPr>
        <dsp:cNvPr id="0" name=""/>
        <dsp:cNvSpPr/>
      </dsp:nvSpPr>
      <dsp:spPr>
        <a:xfrm>
          <a:off x="0" y="3782784"/>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61ABC-E02C-4C62-ABCD-50982F54F69E}">
      <dsp:nvSpPr>
        <dsp:cNvPr id="0" name=""/>
        <dsp:cNvSpPr/>
      </dsp:nvSpPr>
      <dsp:spPr>
        <a:xfrm>
          <a:off x="0" y="3239058"/>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091478-04BF-4632-A33D-10CDE71FB9E0}">
      <dsp:nvSpPr>
        <dsp:cNvPr id="0" name=""/>
        <dsp:cNvSpPr/>
      </dsp:nvSpPr>
      <dsp:spPr>
        <a:xfrm>
          <a:off x="0" y="2695332"/>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038EF7-12FD-475F-8943-246B864BE4F3}">
      <dsp:nvSpPr>
        <dsp:cNvPr id="0" name=""/>
        <dsp:cNvSpPr/>
      </dsp:nvSpPr>
      <dsp:spPr>
        <a:xfrm>
          <a:off x="0" y="2151606"/>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504956-FD74-4C0E-B7BB-8ED26F5E4A85}">
      <dsp:nvSpPr>
        <dsp:cNvPr id="0" name=""/>
        <dsp:cNvSpPr/>
      </dsp:nvSpPr>
      <dsp:spPr>
        <a:xfrm>
          <a:off x="0" y="1607880"/>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61924-6935-4D36-9619-3A46AB2FA317}">
      <dsp:nvSpPr>
        <dsp:cNvPr id="0" name=""/>
        <dsp:cNvSpPr/>
      </dsp:nvSpPr>
      <dsp:spPr>
        <a:xfrm>
          <a:off x="0" y="1064154"/>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F30122-F9A3-4F6A-8DD9-AB5BA2A8C8E1}">
      <dsp:nvSpPr>
        <dsp:cNvPr id="0" name=""/>
        <dsp:cNvSpPr/>
      </dsp:nvSpPr>
      <dsp:spPr>
        <a:xfrm>
          <a:off x="0" y="520428"/>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199BC4-CE86-426A-99AA-C8BF6E0BCF94}">
      <dsp:nvSpPr>
        <dsp:cNvPr id="0" name=""/>
        <dsp:cNvSpPr/>
      </dsp:nvSpPr>
      <dsp:spPr>
        <a:xfrm>
          <a:off x="2113279" y="2594"/>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37.53 acres</a:t>
          </a:r>
          <a:endParaRPr lang="en-IN" sz="1500" kern="1200" dirty="0"/>
        </a:p>
      </dsp:txBody>
      <dsp:txXfrm>
        <a:off x="2113279" y="2594"/>
        <a:ext cx="6014720" cy="517834"/>
      </dsp:txXfrm>
    </dsp:sp>
    <dsp:sp modelId="{37FBA925-E91B-4408-9BB3-E5F39192B273}">
      <dsp:nvSpPr>
        <dsp:cNvPr id="0" name=""/>
        <dsp:cNvSpPr/>
      </dsp:nvSpPr>
      <dsp:spPr>
        <a:xfrm>
          <a:off x="16261" y="2594"/>
          <a:ext cx="2080756"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AREA AS PER RTC</a:t>
          </a:r>
          <a:endParaRPr lang="en-IN" sz="1500" kern="1200" dirty="0"/>
        </a:p>
      </dsp:txBody>
      <dsp:txXfrm>
        <a:off x="41544" y="27877"/>
        <a:ext cx="2030190" cy="492551"/>
      </dsp:txXfrm>
    </dsp:sp>
    <dsp:sp modelId="{CBF3DDC0-85C5-437C-A721-CF4AF4439705}">
      <dsp:nvSpPr>
        <dsp:cNvPr id="0" name=""/>
        <dsp:cNvSpPr/>
      </dsp:nvSpPr>
      <dsp:spPr>
        <a:xfrm>
          <a:off x="2113279" y="546320"/>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7.88 acres</a:t>
          </a:r>
          <a:endParaRPr lang="en-IN" sz="1500" kern="1200" dirty="0"/>
        </a:p>
      </dsp:txBody>
      <dsp:txXfrm>
        <a:off x="2113279" y="546320"/>
        <a:ext cx="6014720" cy="517834"/>
      </dsp:txXfrm>
    </dsp:sp>
    <dsp:sp modelId="{A6245213-8AE4-415D-A509-74244BDC88AA}">
      <dsp:nvSpPr>
        <dsp:cNvPr id="0" name=""/>
        <dsp:cNvSpPr/>
      </dsp:nvSpPr>
      <dsp:spPr>
        <a:xfrm>
          <a:off x="0" y="546320"/>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ENCROACHMENT AREA</a:t>
          </a:r>
          <a:endParaRPr lang="en-IN" sz="1500" kern="1200" dirty="0"/>
        </a:p>
      </dsp:txBody>
      <dsp:txXfrm>
        <a:off x="25283" y="571603"/>
        <a:ext cx="2062714" cy="492551"/>
      </dsp:txXfrm>
    </dsp:sp>
    <dsp:sp modelId="{BAF94C92-7E27-482B-9246-EE7D0BBFA2EB}">
      <dsp:nvSpPr>
        <dsp:cNvPr id="0" name=""/>
        <dsp:cNvSpPr/>
      </dsp:nvSpPr>
      <dsp:spPr>
        <a:xfrm>
          <a:off x="2113279" y="1090046"/>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D699C919-C4B2-4253-A538-D9D880914F88}">
      <dsp:nvSpPr>
        <dsp:cNvPr id="0" name=""/>
        <dsp:cNvSpPr/>
      </dsp:nvSpPr>
      <dsp:spPr>
        <a:xfrm>
          <a:off x="0" y="1090046"/>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PERIMETER OF THE LAKE</a:t>
          </a:r>
          <a:endParaRPr lang="en-IN" sz="1500" kern="1200" dirty="0"/>
        </a:p>
      </dsp:txBody>
      <dsp:txXfrm>
        <a:off x="25283" y="1115329"/>
        <a:ext cx="2062714" cy="492551"/>
      </dsp:txXfrm>
    </dsp:sp>
    <dsp:sp modelId="{C6D9AD56-4581-4728-92C5-07D239166726}">
      <dsp:nvSpPr>
        <dsp:cNvPr id="0" name=""/>
        <dsp:cNvSpPr/>
      </dsp:nvSpPr>
      <dsp:spPr>
        <a:xfrm>
          <a:off x="2113279" y="1634269"/>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BDA</a:t>
          </a:r>
          <a:endParaRPr lang="en-IN" sz="1500" kern="1200" dirty="0"/>
        </a:p>
      </dsp:txBody>
      <dsp:txXfrm>
        <a:off x="2113279" y="1634269"/>
        <a:ext cx="6014720" cy="517834"/>
      </dsp:txXfrm>
    </dsp:sp>
    <dsp:sp modelId="{B86EFC2B-DEB0-4261-8E37-52ACEFE0B8BD}">
      <dsp:nvSpPr>
        <dsp:cNvPr id="0" name=""/>
        <dsp:cNvSpPr/>
      </dsp:nvSpPr>
      <dsp:spPr>
        <a:xfrm>
          <a:off x="0" y="1633772"/>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CUSTODIAN</a:t>
          </a:r>
          <a:endParaRPr lang="en-IN" sz="1500" kern="1200" dirty="0"/>
        </a:p>
      </dsp:txBody>
      <dsp:txXfrm>
        <a:off x="25283" y="1659055"/>
        <a:ext cx="2062714" cy="492551"/>
      </dsp:txXfrm>
    </dsp:sp>
    <dsp:sp modelId="{5A3DCD86-136C-45D8-828A-379CF9E6A9F7}">
      <dsp:nvSpPr>
        <dsp:cNvPr id="0" name=""/>
        <dsp:cNvSpPr/>
      </dsp:nvSpPr>
      <dsp:spPr>
        <a:xfrm>
          <a:off x="2113279" y="2177498"/>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4EADCA46-2D39-4A7D-B625-BFE9D3652582}">
      <dsp:nvSpPr>
        <dsp:cNvPr id="0" name=""/>
        <dsp:cNvSpPr/>
      </dsp:nvSpPr>
      <dsp:spPr>
        <a:xfrm>
          <a:off x="0" y="2177498"/>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VALLEY TO WHICH LAKE BELONGS</a:t>
          </a:r>
          <a:endParaRPr lang="en-IN" sz="1500" kern="1200" dirty="0"/>
        </a:p>
      </dsp:txBody>
      <dsp:txXfrm>
        <a:off x="25283" y="2202781"/>
        <a:ext cx="2062714" cy="492551"/>
      </dsp:txXfrm>
    </dsp:sp>
    <dsp:sp modelId="{F2FD572D-B96F-4035-A40E-AE1C861B82FA}">
      <dsp:nvSpPr>
        <dsp:cNvPr id="0" name=""/>
        <dsp:cNvSpPr/>
      </dsp:nvSpPr>
      <dsp:spPr>
        <a:xfrm>
          <a:off x="2113279" y="2721224"/>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7FCCFB88-E60D-4F3B-B160-D8424BFDE9EA}">
      <dsp:nvSpPr>
        <dsp:cNvPr id="0" name=""/>
        <dsp:cNvSpPr/>
      </dsp:nvSpPr>
      <dsp:spPr>
        <a:xfrm>
          <a:off x="0" y="2721224"/>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STATUS</a:t>
          </a:r>
          <a:endParaRPr lang="en-IN" sz="1500" kern="1200" dirty="0"/>
        </a:p>
      </dsp:txBody>
      <dsp:txXfrm>
        <a:off x="25283" y="2746507"/>
        <a:ext cx="2062714" cy="492551"/>
      </dsp:txXfrm>
    </dsp:sp>
    <dsp:sp modelId="{29198F3B-DECF-418C-A120-1AADE6AD82B2}">
      <dsp:nvSpPr>
        <dsp:cNvPr id="0" name=""/>
        <dsp:cNvSpPr/>
      </dsp:nvSpPr>
      <dsp:spPr>
        <a:xfrm>
          <a:off x="2113279" y="3264950"/>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F96A9B68-A78D-4C05-A867-1C580D76F062}">
      <dsp:nvSpPr>
        <dsp:cNvPr id="0" name=""/>
        <dsp:cNvSpPr/>
      </dsp:nvSpPr>
      <dsp:spPr>
        <a:xfrm>
          <a:off x="0" y="3264950"/>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RESTORATION</a:t>
          </a:r>
          <a:endParaRPr lang="en-IN" sz="1500" kern="1200" dirty="0"/>
        </a:p>
      </dsp:txBody>
      <dsp:txXfrm>
        <a:off x="25283" y="3290233"/>
        <a:ext cx="2062714" cy="492551"/>
      </dsp:txXfrm>
    </dsp:sp>
    <dsp:sp modelId="{CB770063-F377-4F0A-B1E8-026D91448CA7}">
      <dsp:nvSpPr>
        <dsp:cNvPr id="0" name=""/>
        <dsp:cNvSpPr/>
      </dsp:nvSpPr>
      <dsp:spPr>
        <a:xfrm>
          <a:off x="2113279" y="3808676"/>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AB30069C-09AA-4F82-B93C-FDBAA6586913}">
      <dsp:nvSpPr>
        <dsp:cNvPr id="0" name=""/>
        <dsp:cNvSpPr/>
      </dsp:nvSpPr>
      <dsp:spPr>
        <a:xfrm>
          <a:off x="0" y="3808676"/>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CLASS</a:t>
          </a:r>
          <a:endParaRPr lang="en-IN" sz="1500" kern="1200" dirty="0"/>
        </a:p>
      </dsp:txBody>
      <dsp:txXfrm>
        <a:off x="25283" y="3833959"/>
        <a:ext cx="2062714" cy="492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2FC3D-CE65-492D-B926-36E0BFA9C893}">
      <dsp:nvSpPr>
        <dsp:cNvPr id="0" name=""/>
        <dsp:cNvSpPr/>
      </dsp:nvSpPr>
      <dsp:spPr>
        <a:xfrm>
          <a:off x="3004"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During the COVID-19 lockdown,garbage dumping beside the lake had ceased and the lake condition had improved in the absence of human intervention.</a:t>
          </a:r>
        </a:p>
      </dsp:txBody>
      <dsp:txXfrm>
        <a:off x="734983" y="1704942"/>
        <a:ext cx="2195936" cy="1463957"/>
      </dsp:txXfrm>
    </dsp:sp>
    <dsp:sp modelId="{D9E30625-D202-4C32-8B0D-7E3C47951DC6}">
      <dsp:nvSpPr>
        <dsp:cNvPr id="0" name=""/>
        <dsp:cNvSpPr/>
      </dsp:nvSpPr>
      <dsp:spPr>
        <a:xfrm>
          <a:off x="3296907"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Now,the lake has once again returned to a highly polluted state.</a:t>
          </a:r>
        </a:p>
      </dsp:txBody>
      <dsp:txXfrm>
        <a:off x="4028886" y="1704942"/>
        <a:ext cx="2195936" cy="1463957"/>
      </dsp:txXfrm>
    </dsp:sp>
    <dsp:sp modelId="{9B5583E2-721A-4979-B883-8C699EA2076A}">
      <dsp:nvSpPr>
        <dsp:cNvPr id="0" name=""/>
        <dsp:cNvSpPr/>
      </dsp:nvSpPr>
      <dsp:spPr>
        <a:xfrm>
          <a:off x="6590811"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This shows that human activities are the root of the pollution of the lake.</a:t>
          </a:r>
        </a:p>
      </dsp:txBody>
      <dsp:txXfrm>
        <a:off x="7322790" y="1704942"/>
        <a:ext cx="2195936" cy="14639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12/15/2022</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12/15/2022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a:t>
            </a:fld>
            <a:endParaRPr lang="en-US" dirty="0"/>
          </a:p>
        </p:txBody>
      </p:sp>
    </p:spTree>
    <p:extLst>
      <p:ext uri="{BB962C8B-B14F-4D97-AF65-F5344CB8AC3E}">
        <p14:creationId xmlns:p14="http://schemas.microsoft.com/office/powerpoint/2010/main" val="1610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a:t>
            </a:fld>
            <a:endParaRPr lang="en-US" dirty="0"/>
          </a:p>
        </p:txBody>
      </p:sp>
    </p:spTree>
    <p:extLst>
      <p:ext uri="{BB962C8B-B14F-4D97-AF65-F5344CB8AC3E}">
        <p14:creationId xmlns:p14="http://schemas.microsoft.com/office/powerpoint/2010/main" val="224889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3</a:t>
            </a:fld>
            <a:endParaRPr lang="en-US" dirty="0"/>
          </a:p>
        </p:txBody>
      </p:sp>
    </p:spTree>
    <p:extLst>
      <p:ext uri="{BB962C8B-B14F-4D97-AF65-F5344CB8AC3E}">
        <p14:creationId xmlns:p14="http://schemas.microsoft.com/office/powerpoint/2010/main" val="257025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23</a:t>
            </a:fld>
            <a:endParaRPr lang="en-US" dirty="0"/>
          </a:p>
        </p:txBody>
      </p:sp>
    </p:spTree>
    <p:extLst>
      <p:ext uri="{BB962C8B-B14F-4D97-AF65-F5344CB8AC3E}">
        <p14:creationId xmlns:p14="http://schemas.microsoft.com/office/powerpoint/2010/main" val="61433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12/15/2022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12/15/2022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12/15/2022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12/15/2022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12/15/2022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12/15/2022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12/15/2022</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12/15/2022</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12/15/2022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12/15/2022</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12/15/2022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12/15/2022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bangaloremirror.indiatimes.com/bangalore/civic/there-is-yet-another-polluted-lake-in-city/articleshow/69695892.cms"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indianbirds.thedynamicnature.com/2016/10/siberian-crane-leucogeranus-leucogeranus.html"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en.m.wikipedia.org/wiki/Lakes_in_Bangalore" TargetMode="External"/><Relationship Id="rId13" Type="http://schemas.openxmlformats.org/officeDocument/2006/relationships/hyperlink" Target="https://www.cuteness.com/article/effects-iron-water-aquatic-life" TargetMode="External"/><Relationship Id="rId3" Type="http://schemas.openxmlformats.org/officeDocument/2006/relationships/hyperlink" Target="https://www.pexels.com/photo/photo-of-common-kingfisher-flying-above-river-733090/" TargetMode="External"/><Relationship Id="rId7" Type="http://schemas.openxmlformats.org/officeDocument/2006/relationships/hyperlink" Target="https://www.deccanherald.com/content/667783/in-2-years-you-could.html" TargetMode="External"/><Relationship Id="rId12" Type="http://schemas.openxmlformats.org/officeDocument/2006/relationships/hyperlink" Target="https://www.google.com/maps/@12.8829667,77.5973351,438m/data=!3m1!1e3" TargetMode="External"/><Relationship Id="rId2" Type="http://schemas.openxmlformats.org/officeDocument/2006/relationships/image" Target="../media/image22.jpeg"/><Relationship Id="rId16" Type="http://schemas.openxmlformats.org/officeDocument/2006/relationships/hyperlink" Target="https://www.researchgate.net/publication/363439840_Influence_of_monsoon_on_quality_of_water_in_lakes_of_chhota_Nagpur_plateau_North_eastern_India" TargetMode="External"/><Relationship Id="rId1" Type="http://schemas.openxmlformats.org/officeDocument/2006/relationships/slideLayout" Target="../slideLayouts/slideLayout7.xml"/><Relationship Id="rId6" Type="http://schemas.openxmlformats.org/officeDocument/2006/relationships/hyperlink" Target="https://www.researchgate.net/publication/235652301_Impact_of_construction_activities_on_the_environment" TargetMode="External"/><Relationship Id="rId11" Type="http://schemas.openxmlformats.org/officeDocument/2006/relationships/hyperlink" Target="https://wgbis.ces.iisc.ernet.in/energy/water/paper/ETR119/sec1.html" TargetMode="External"/><Relationship Id="rId5" Type="http://schemas.openxmlformats.org/officeDocument/2006/relationships/hyperlink" Target="https://www.actionwellandpump.com/excessive-iron-in-well-water-hazards-signs-removal-techniques" TargetMode="External"/><Relationship Id="rId15" Type="http://schemas.openxmlformats.org/officeDocument/2006/relationships/hyperlink" Target="https://timesofindia.indiatimes.com/city/bengaluru/bwssb-proposes-drain-expansion-to-stop-sewage-inflow-into-arekere-lake/articleshow/91569444.cms" TargetMode="External"/><Relationship Id="rId10" Type="http://schemas.openxmlformats.org/officeDocument/2006/relationships/hyperlink" Target="https://www.element.com/environmental-testing/physical-chemical-properties-of-water" TargetMode="External"/><Relationship Id="rId4" Type="http://schemas.openxmlformats.org/officeDocument/2006/relationships/hyperlink" Target="https://swarajyamag.com/insta/arakere-lake-in-bengaluru-bwssb-says-it-will-prevent-further-sewage-inflow-into-water-body-within-a-months-time" TargetMode="External"/><Relationship Id="rId9" Type="http://schemas.openxmlformats.org/officeDocument/2006/relationships/hyperlink" Target="https://www.newstrailindia.com/inner.php?id=5001" TargetMode="External"/><Relationship Id="rId14" Type="http://schemas.openxmlformats.org/officeDocument/2006/relationships/hyperlink" Target="https://savethewater.org/ammonia-in-wat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flickr.com/photos/devriese/40891923424/" TargetMode="Externa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https://wgbis.ces.iisc.ernet.in/energy/water/paper/ETR119/sec1.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pic>
        <p:nvPicPr>
          <p:cNvPr id="19" name="Picture 18">
            <a:extLst>
              <a:ext uri="{FF2B5EF4-FFF2-40B4-BE49-F238E27FC236}">
                <a16:creationId xmlns:a16="http://schemas.microsoft.com/office/drawing/2014/main" id="{CA6895E3-C8BD-4010-B9E7-E43BA3DCF210}"/>
              </a:ext>
            </a:extLst>
          </p:cNvPr>
          <p:cNvPicPr>
            <a:picLocks noChangeAspect="1"/>
          </p:cNvPicPr>
          <p:nvPr/>
        </p:nvPicPr>
        <p:blipFill>
          <a:blip r:embed="rId3"/>
          <a:srcRect l="2443" r="2443"/>
          <a:stretch/>
        </p:blipFill>
        <p:spPr>
          <a:xfrm>
            <a:off x="981201" y="971344"/>
            <a:ext cx="6233513" cy="4915313"/>
          </a:xfrm>
          <a:prstGeom prst="rect">
            <a:avLst/>
          </a:prstGeom>
        </p:spPr>
      </p:pic>
      <p:sp>
        <p:nvSpPr>
          <p:cNvPr id="32" name="Rectangle 31">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90EC3D-482A-4E73-B198-E8341A0D0973}"/>
              </a:ext>
            </a:extLst>
          </p:cNvPr>
          <p:cNvSpPr>
            <a:spLocks noGrp="1"/>
          </p:cNvSpPr>
          <p:nvPr>
            <p:ph type="ctrTitle"/>
          </p:nvPr>
        </p:nvSpPr>
        <p:spPr>
          <a:xfrm>
            <a:off x="8215957" y="1834439"/>
            <a:ext cx="3946991" cy="3252231"/>
          </a:xfrm>
        </p:spPr>
        <p:txBody>
          <a:bodyPr>
            <a:normAutofit/>
          </a:bodyPr>
          <a:lstStyle/>
          <a:p>
            <a:r>
              <a:rPr lang="en-US" sz="4000" dirty="0">
                <a:solidFill>
                  <a:srgbClr val="FFFFFF"/>
                </a:solidFill>
              </a:rPr>
              <a:t>A study of the habitat of arekere lake</a:t>
            </a:r>
          </a:p>
        </p:txBody>
      </p:sp>
      <p:sp>
        <p:nvSpPr>
          <p:cNvPr id="7" name="Subtitle 6">
            <a:extLst>
              <a:ext uri="{FF2B5EF4-FFF2-40B4-BE49-F238E27FC236}">
                <a16:creationId xmlns:a16="http://schemas.microsoft.com/office/drawing/2014/main" id="{2048EE7C-B77F-4E59-88A7-DD66337BB69C}"/>
              </a:ext>
            </a:extLst>
          </p:cNvPr>
          <p:cNvSpPr>
            <a:spLocks noGrp="1"/>
          </p:cNvSpPr>
          <p:nvPr>
            <p:ph type="subTitle" idx="1"/>
          </p:nvPr>
        </p:nvSpPr>
        <p:spPr>
          <a:xfrm>
            <a:off x="8049569" y="4765235"/>
            <a:ext cx="4259736" cy="1496816"/>
          </a:xfrm>
        </p:spPr>
        <p:txBody>
          <a:bodyPr>
            <a:normAutofit/>
          </a:bodyPr>
          <a:lstStyle/>
          <a:p>
            <a:r>
              <a:rPr lang="en-US" sz="1550" dirty="0">
                <a:solidFill>
                  <a:srgbClr val="FFFFFF"/>
                </a:solidFill>
              </a:rPr>
              <a:t>By:Jahnavi Bajaj and Aahana Ghosh</a:t>
            </a:r>
          </a:p>
          <a:p>
            <a:r>
              <a:rPr lang="en-US" sz="1550" dirty="0">
                <a:solidFill>
                  <a:srgbClr val="FFFFFF"/>
                </a:solidFill>
              </a:rPr>
              <a:t>Grade:9</a:t>
            </a:r>
          </a:p>
          <a:p>
            <a:r>
              <a:rPr lang="en-US" sz="1550" dirty="0">
                <a:solidFill>
                  <a:srgbClr val="FFFFFF"/>
                </a:solidFill>
              </a:rPr>
              <a:t>School:Presidency School Bangalore South</a:t>
            </a:r>
          </a:p>
        </p:txBody>
      </p:sp>
      <p:pic>
        <p:nvPicPr>
          <p:cNvPr id="4" name="Picture 3">
            <a:extLst>
              <a:ext uri="{FF2B5EF4-FFF2-40B4-BE49-F238E27FC236}">
                <a16:creationId xmlns:a16="http://schemas.microsoft.com/office/drawing/2014/main" id="{469019F0-946B-5DCB-ADC6-2AD609EAD832}"/>
              </a:ext>
            </a:extLst>
          </p:cNvPr>
          <p:cNvPicPr>
            <a:picLocks noChangeAspect="1"/>
          </p:cNvPicPr>
          <p:nvPr/>
        </p:nvPicPr>
        <p:blipFill>
          <a:blip r:embed="rId4"/>
          <a:stretch>
            <a:fillRect/>
          </a:stretch>
        </p:blipFill>
        <p:spPr>
          <a:xfrm>
            <a:off x="8215957" y="85723"/>
            <a:ext cx="3946991" cy="2067073"/>
          </a:xfrm>
          <a:prstGeom prst="rect">
            <a:avLst/>
          </a:prstGeom>
        </p:spPr>
      </p:pic>
      <p:pic>
        <p:nvPicPr>
          <p:cNvPr id="6" name="Picture 5">
            <a:extLst>
              <a:ext uri="{FF2B5EF4-FFF2-40B4-BE49-F238E27FC236}">
                <a16:creationId xmlns:a16="http://schemas.microsoft.com/office/drawing/2014/main" id="{ED69407C-3722-6A7A-C7C3-B6202FC9ABEA}"/>
              </a:ext>
            </a:extLst>
          </p:cNvPr>
          <p:cNvPicPr>
            <a:picLocks noChangeAspect="1"/>
          </p:cNvPicPr>
          <p:nvPr/>
        </p:nvPicPr>
        <p:blipFill>
          <a:blip r:embed="rId5"/>
          <a:stretch>
            <a:fillRect/>
          </a:stretch>
        </p:blipFill>
        <p:spPr>
          <a:xfrm>
            <a:off x="9704987" y="5940615"/>
            <a:ext cx="968929" cy="808726"/>
          </a:xfrm>
          <a:prstGeom prst="rect">
            <a:avLst/>
          </a:prstGeom>
        </p:spPr>
      </p:pic>
    </p:spTree>
    <p:extLst>
      <p:ext uri="{BB962C8B-B14F-4D97-AF65-F5344CB8AC3E}">
        <p14:creationId xmlns:p14="http://schemas.microsoft.com/office/powerpoint/2010/main" val="75576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2EBD-4E5B-EE10-93AF-560161FD0D16}"/>
              </a:ext>
            </a:extLst>
          </p:cNvPr>
          <p:cNvSpPr>
            <a:spLocks noGrp="1"/>
          </p:cNvSpPr>
          <p:nvPr>
            <p:ph type="title"/>
          </p:nvPr>
        </p:nvSpPr>
        <p:spPr>
          <a:xfrm>
            <a:off x="6223247" y="1348720"/>
            <a:ext cx="5477522" cy="1371600"/>
          </a:xfrm>
        </p:spPr>
        <p:txBody>
          <a:bodyPr>
            <a:normAutofit/>
          </a:bodyPr>
          <a:lstStyle/>
          <a:p>
            <a:r>
              <a:rPr lang="en-US" sz="3200" dirty="0"/>
              <a:t>MATERIALS AND METHODS</a:t>
            </a:r>
            <a:endParaRPr lang="en-IN" sz="3200" dirty="0"/>
          </a:p>
        </p:txBody>
      </p:sp>
      <p:cxnSp>
        <p:nvCxnSpPr>
          <p:cNvPr id="4" name="Straight Connector 3">
            <a:extLst>
              <a:ext uri="{FF2B5EF4-FFF2-40B4-BE49-F238E27FC236}">
                <a16:creationId xmlns:a16="http://schemas.microsoft.com/office/drawing/2014/main" id="{777CBB17-05AD-CAB3-48E6-3FDEF25D666B}"/>
              </a:ext>
            </a:extLst>
          </p:cNvPr>
          <p:cNvCxnSpPr>
            <a:cxnSpLocks/>
          </p:cNvCxnSpPr>
          <p:nvPr/>
        </p:nvCxnSpPr>
        <p:spPr>
          <a:xfrm>
            <a:off x="6007224" y="401258"/>
            <a:ext cx="0" cy="1747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06BEC1-E71F-B10F-88D5-D2A2509DC330}"/>
              </a:ext>
            </a:extLst>
          </p:cNvPr>
          <p:cNvSpPr txBox="1"/>
          <p:nvPr/>
        </p:nvSpPr>
        <p:spPr>
          <a:xfrm>
            <a:off x="6223247" y="2509703"/>
            <a:ext cx="5237825" cy="2970044"/>
          </a:xfrm>
          <a:prstGeom prst="rect">
            <a:avLst/>
          </a:prstGeom>
          <a:noFill/>
        </p:spPr>
        <p:txBody>
          <a:bodyPr wrap="square">
            <a:spAutoFit/>
          </a:bodyPr>
          <a:lstStyle/>
          <a:p>
            <a:pPr marL="285750" indent="-285750">
              <a:buFont typeface="Arial" panose="020B0604020202020204" pitchFamily="34" charset="0"/>
              <a:buChar char="•"/>
            </a:pPr>
            <a:r>
              <a:rPr lang="en-US" sz="1700" dirty="0"/>
              <a:t>Water samples were taken in bottles from Arekere Lake on a rainy as well as a rainless day from the banks of the lake during the morning.</a:t>
            </a:r>
          </a:p>
          <a:p>
            <a:pPr marL="285750" indent="-285750">
              <a:buFont typeface="Arial" panose="020B0604020202020204" pitchFamily="34" charset="0"/>
              <a:buChar char="•"/>
            </a:pPr>
            <a:r>
              <a:rPr lang="en-US" sz="1700" dirty="0"/>
              <a:t>The water samples were then tested using a Jal TARA water testing kit.</a:t>
            </a:r>
          </a:p>
          <a:p>
            <a:pPr marL="285750" indent="-285750">
              <a:buFont typeface="Arial" panose="020B0604020202020204" pitchFamily="34" charset="0"/>
              <a:buChar char="•"/>
            </a:pPr>
            <a:r>
              <a:rPr lang="en-US" sz="1700" dirty="0"/>
              <a:t>The water quality was assessed based on various parameters.</a:t>
            </a:r>
          </a:p>
          <a:p>
            <a:pPr marL="285750" indent="-285750">
              <a:buFont typeface="Arial" panose="020B0604020202020204" pitchFamily="34" charset="0"/>
              <a:buChar char="•"/>
            </a:pPr>
            <a:r>
              <a:rPr lang="en-US" sz="1700" dirty="0"/>
              <a:t>To assess the physical and chemical properties of the samples,the following tests were conducted using various chemicals </a:t>
            </a:r>
            <a:endParaRPr lang="en-IN" sz="1700" dirty="0"/>
          </a:p>
        </p:txBody>
      </p:sp>
      <p:pic>
        <p:nvPicPr>
          <p:cNvPr id="11" name="Picture Placeholder 84">
            <a:extLst>
              <a:ext uri="{FF2B5EF4-FFF2-40B4-BE49-F238E27FC236}">
                <a16:creationId xmlns:a16="http://schemas.microsoft.com/office/drawing/2014/main" id="{176BB860-4AE6-08D8-6358-9BA81C4B16AB}"/>
              </a:ext>
            </a:extLst>
          </p:cNvPr>
          <p:cNvPicPr>
            <a:picLocks noChangeAspect="1"/>
          </p:cNvPicPr>
          <p:nvPr/>
        </p:nvPicPr>
        <p:blipFill>
          <a:blip r:embed="rId2"/>
          <a:srcRect/>
          <a:stretch/>
        </p:blipFill>
        <p:spPr>
          <a:xfrm>
            <a:off x="328474" y="310718"/>
            <a:ext cx="5237825" cy="6178859"/>
          </a:xfrm>
          <a:prstGeom prst="rect">
            <a:avLst/>
          </a:prstGeom>
        </p:spPr>
      </p:pic>
    </p:spTree>
    <p:extLst>
      <p:ext uri="{BB962C8B-B14F-4D97-AF65-F5344CB8AC3E}">
        <p14:creationId xmlns:p14="http://schemas.microsoft.com/office/powerpoint/2010/main" val="295839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CE77B5-2602-EE43-1554-8D78C88DED69}"/>
              </a:ext>
            </a:extLst>
          </p:cNvPr>
          <p:cNvSpPr txBox="1"/>
          <p:nvPr/>
        </p:nvSpPr>
        <p:spPr>
          <a:xfrm>
            <a:off x="4323423" y="843677"/>
            <a:ext cx="7261934" cy="5170646"/>
          </a:xfrm>
          <a:prstGeom prst="rect">
            <a:avLst/>
          </a:prstGeom>
          <a:noFill/>
        </p:spPr>
        <p:txBody>
          <a:bodyPr wrap="square">
            <a:spAutoFit/>
          </a:bodyPr>
          <a:lstStyle/>
          <a:p>
            <a:pPr marL="285750" indent="-285750">
              <a:buFont typeface="Arial" panose="020B0604020202020204" pitchFamily="34" charset="0"/>
              <a:buChar char="•"/>
            </a:pPr>
            <a:r>
              <a:rPr lang="en-US" sz="1500" u="sng" dirty="0"/>
              <a:t>Phosphorous Test</a:t>
            </a:r>
            <a:r>
              <a:rPr lang="en-US" sz="1500" dirty="0"/>
              <a:t>:Toxic in its elemental form,in its phosphate form,phosphorous is an essential element for life.Its natural low concentration in water bodies is a limiting factor for the growth of algae.</a:t>
            </a:r>
          </a:p>
          <a:p>
            <a:pPr marL="285750" indent="-285750">
              <a:buFont typeface="Arial" panose="020B0604020202020204" pitchFamily="34" charset="0"/>
              <a:buChar char="•"/>
            </a:pPr>
            <a:endParaRPr lang="en-US" sz="1500" u="sng" dirty="0"/>
          </a:p>
          <a:p>
            <a:pPr marL="285750" indent="-285750">
              <a:buFont typeface="Arial" panose="020B0604020202020204" pitchFamily="34" charset="0"/>
              <a:buChar char="•"/>
            </a:pPr>
            <a:r>
              <a:rPr lang="en-US" sz="1500" u="sng" dirty="0"/>
              <a:t>Ammonia Test</a:t>
            </a:r>
            <a:r>
              <a:rPr lang="en-US" sz="1500" dirty="0"/>
              <a:t>:Ammonia comes to groundwater and surface water mainly through human activities and natural decay processes.Presence of ammonia may signify organic pollution and a recent origin of sewage pollution.Ammonia in higher concentration is toxic to life forms.Its toxicity increases with pH.</a:t>
            </a:r>
          </a:p>
          <a:p>
            <a:pPr marL="285750" indent="-285750">
              <a:buFont typeface="Arial" panose="020B0604020202020204" pitchFamily="34" charset="0"/>
              <a:buChar char="•"/>
            </a:pPr>
            <a:endParaRPr lang="en-US" sz="1500" u="sng" dirty="0"/>
          </a:p>
          <a:p>
            <a:pPr marL="285750" indent="-285750">
              <a:buFont typeface="Arial" panose="020B0604020202020204" pitchFamily="34" charset="0"/>
              <a:buChar char="•"/>
            </a:pPr>
            <a:r>
              <a:rPr lang="en-US" sz="1500" u="sng" dirty="0"/>
              <a:t>Residual Chlorine</a:t>
            </a:r>
            <a:r>
              <a:rPr lang="en-US" sz="1500" dirty="0"/>
              <a:t>:Chlorine is not a natural constituent of water.It is widely used for water disinfection.The presence of excess chlorine may be harmful to aquatic organisms in combination with ammonia.</a:t>
            </a:r>
          </a:p>
          <a:p>
            <a:pPr marL="285750" indent="-285750">
              <a:buFont typeface="Arial" panose="020B0604020202020204" pitchFamily="34" charset="0"/>
              <a:buChar char="•"/>
            </a:pPr>
            <a:endParaRPr lang="en-US" sz="1500" u="sng" dirty="0"/>
          </a:p>
          <a:p>
            <a:pPr marL="285750" indent="-285750">
              <a:buFont typeface="Arial" panose="020B0604020202020204" pitchFamily="34" charset="0"/>
              <a:buChar char="•"/>
            </a:pPr>
            <a:r>
              <a:rPr lang="en-US" sz="1500" u="sng" dirty="0"/>
              <a:t>Nitrate Test</a:t>
            </a:r>
            <a:r>
              <a:rPr lang="en-US" sz="1500" dirty="0"/>
              <a:t>:The nitrate ion is formed by the complete oxidation of the ammonium ions by soil or water-based microbes.Growing plants assimilate it and convert the ions to cell protein.Unpolluted natural water generally contains minute amounts of nitrate.</a:t>
            </a:r>
          </a:p>
          <a:p>
            <a:pPr marL="285750" indent="-285750">
              <a:buFont typeface="Arial" panose="020B0604020202020204" pitchFamily="34" charset="0"/>
              <a:buChar char="•"/>
            </a:pPr>
            <a:endParaRPr lang="en-US" sz="1500" u="sng" dirty="0"/>
          </a:p>
          <a:p>
            <a:pPr marL="285750" indent="-285750">
              <a:buFont typeface="Arial" panose="020B0604020202020204" pitchFamily="34" charset="0"/>
              <a:buChar char="•"/>
            </a:pPr>
            <a:r>
              <a:rPr lang="en-US" sz="1500" u="sng" dirty="0"/>
              <a:t>Faecal Pollution</a:t>
            </a:r>
            <a:r>
              <a:rPr lang="en-US" sz="1500" dirty="0"/>
              <a:t>:If a water body becomes polluted with human faeces it may transmit waterborne diseases like typhoid.If a water sample has E.Coli,it has been polluted with human or animal wastes.</a:t>
            </a:r>
          </a:p>
        </p:txBody>
      </p:sp>
      <p:pic>
        <p:nvPicPr>
          <p:cNvPr id="4" name="Picture 3">
            <a:extLst>
              <a:ext uri="{FF2B5EF4-FFF2-40B4-BE49-F238E27FC236}">
                <a16:creationId xmlns:a16="http://schemas.microsoft.com/office/drawing/2014/main" id="{5D0188A2-3728-0852-E134-EC05D3D3CA74}"/>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06643" y="683655"/>
            <a:ext cx="3281771" cy="5490690"/>
          </a:xfrm>
          <a:prstGeom prst="rect">
            <a:avLst/>
          </a:prstGeom>
        </p:spPr>
      </p:pic>
      <p:cxnSp>
        <p:nvCxnSpPr>
          <p:cNvPr id="6" name="Straight Connector 5">
            <a:extLst>
              <a:ext uri="{FF2B5EF4-FFF2-40B4-BE49-F238E27FC236}">
                <a16:creationId xmlns:a16="http://schemas.microsoft.com/office/drawing/2014/main" id="{56847279-3054-0629-F86B-354EEAFFCA2B}"/>
              </a:ext>
            </a:extLst>
          </p:cNvPr>
          <p:cNvCxnSpPr>
            <a:cxnSpLocks/>
          </p:cNvCxnSpPr>
          <p:nvPr/>
        </p:nvCxnSpPr>
        <p:spPr>
          <a:xfrm>
            <a:off x="4030462" y="390916"/>
            <a:ext cx="0" cy="2183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5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EBB64-0971-91F5-9119-585C5890AA35}"/>
              </a:ext>
            </a:extLst>
          </p:cNvPr>
          <p:cNvSpPr txBox="1"/>
          <p:nvPr/>
        </p:nvSpPr>
        <p:spPr>
          <a:xfrm>
            <a:off x="641411" y="710849"/>
            <a:ext cx="10801906" cy="5755422"/>
          </a:xfrm>
          <a:prstGeom prst="rect">
            <a:avLst/>
          </a:prstGeom>
          <a:noFill/>
        </p:spPr>
        <p:txBody>
          <a:bodyPr wrap="square">
            <a:spAutoFit/>
          </a:bodyPr>
          <a:lstStyle/>
          <a:p>
            <a:pPr marL="285750" indent="-285750">
              <a:buFont typeface="Arial" panose="020B0604020202020204" pitchFamily="34" charset="0"/>
              <a:buChar char="•"/>
            </a:pPr>
            <a:r>
              <a:rPr lang="en-ZA" sz="1550" u="sng" dirty="0">
                <a:cs typeface="Arial" panose="020B0604020202020204" pitchFamily="34" charset="0"/>
              </a:rPr>
              <a:t>Iron Test</a:t>
            </a:r>
            <a:r>
              <a:rPr lang="en-ZA" sz="1550" dirty="0">
                <a:cs typeface="Arial" panose="020B0604020202020204" pitchFamily="34" charset="0"/>
              </a:rPr>
              <a:t>:It is a mineral and generally present in minute quantities in natural unpolluted water.</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Fluoride Test</a:t>
            </a:r>
            <a:r>
              <a:rPr lang="en-ZA" sz="1550" dirty="0">
                <a:cs typeface="Arial" panose="020B0604020202020204" pitchFamily="34" charset="0"/>
              </a:rPr>
              <a:t>:Excessive presence of fluoride in groundwater has become a major geo-environmental issue in India.</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Chloride Test</a:t>
            </a:r>
            <a:r>
              <a:rPr lang="en-ZA" sz="1550" dirty="0">
                <a:cs typeface="Arial" panose="020B0604020202020204" pitchFamily="34" charset="0"/>
              </a:rPr>
              <a:t>:Chloride is one of the major inorganic anions in natural water and wastewater.The chloride concentration is higher in domestic sewage than in raw water because NaCl is a common part of our diet and passes unchanged through the digestive system. </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Hardness</a:t>
            </a:r>
            <a:r>
              <a:rPr lang="en-ZA" sz="1550" dirty="0">
                <a:cs typeface="Arial" panose="020B0604020202020204" pitchFamily="34" charset="0"/>
              </a:rPr>
              <a:t>:Hardness is the property of water which prevents lather formation when using soap and increases the boiling point of water.It indicates water quality mainly as the sum of calcium and magnesium concentration.Its concentration in soft water is within the range of 0-75 mg/l and in very hard water it is greater than 300 mg/l.</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Turbidity</a:t>
            </a:r>
            <a:r>
              <a:rPr lang="en-ZA" sz="1550" dirty="0">
                <a:cs typeface="Arial" panose="020B0604020202020204" pitchFamily="34" charset="0"/>
              </a:rPr>
              <a:t>:Turbidity in water is caused by the substances present in water not in the form of a true solution.It is the result of fine solids in water.It makes water unfit for domestic and industrial purposes due to large quantities of suspended particles and microbial growth.It may also hamper aquatic life.</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pH</a:t>
            </a:r>
            <a:r>
              <a:rPr lang="en-ZA" sz="1550" dirty="0">
                <a:cs typeface="Arial" panose="020B0604020202020204" pitchFamily="34" charset="0"/>
              </a:rPr>
              <a:t>:pH gives us an idea of the intensity of acidic or basic nature of a water sample.A pH rise in large lakes and reservoirs with excessive algae may kill fish. </a:t>
            </a:r>
          </a:p>
          <a:p>
            <a:pPr marL="285750" indent="-285750">
              <a:buFont typeface="Arial" panose="020B0604020202020204" pitchFamily="34" charset="0"/>
              <a:buChar char="•"/>
            </a:pPr>
            <a:endParaRPr lang="en-ZA" sz="1550" u="sng" dirty="0">
              <a:cs typeface="Arial" panose="020B0604020202020204" pitchFamily="34" charset="0"/>
            </a:endParaRPr>
          </a:p>
          <a:p>
            <a:pPr marL="285750" indent="-285750">
              <a:buFont typeface="Arial" panose="020B0604020202020204" pitchFamily="34" charset="0"/>
              <a:buChar char="•"/>
            </a:pPr>
            <a:r>
              <a:rPr lang="en-ZA" sz="1550" u="sng" dirty="0">
                <a:cs typeface="Arial" panose="020B0604020202020204" pitchFamily="34" charset="0"/>
              </a:rPr>
              <a:t>Dissolved Oxygen</a:t>
            </a:r>
            <a:r>
              <a:rPr lang="en-ZA" sz="1550" dirty="0">
                <a:cs typeface="Arial" panose="020B0604020202020204" pitchFamily="34" charset="0"/>
              </a:rPr>
              <a:t>:Oxygen enters water by mixing of air with water.It is significant for the maintenance of aquatic life.</a:t>
            </a:r>
          </a:p>
        </p:txBody>
      </p:sp>
    </p:spTree>
    <p:extLst>
      <p:ext uri="{BB962C8B-B14F-4D97-AF65-F5344CB8AC3E}">
        <p14:creationId xmlns:p14="http://schemas.microsoft.com/office/powerpoint/2010/main" val="4204118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A84A-1AD5-DB2E-5CCD-87B34E496D28}"/>
              </a:ext>
            </a:extLst>
          </p:cNvPr>
          <p:cNvSpPr>
            <a:spLocks noGrp="1"/>
          </p:cNvSpPr>
          <p:nvPr>
            <p:ph type="title"/>
          </p:nvPr>
        </p:nvSpPr>
        <p:spPr>
          <a:xfrm>
            <a:off x="1483132" y="147850"/>
            <a:ext cx="9551811" cy="1371600"/>
          </a:xfrm>
        </p:spPr>
        <p:txBody>
          <a:bodyPr>
            <a:normAutofit/>
          </a:bodyPr>
          <a:lstStyle/>
          <a:p>
            <a:r>
              <a:rPr lang="en-US" sz="2400" dirty="0"/>
              <a:t>WATER QUALITY PARAMETER AND METHOD </a:t>
            </a:r>
            <a:endParaRPr lang="en-IN" sz="2400" dirty="0"/>
          </a:p>
        </p:txBody>
      </p:sp>
      <p:graphicFrame>
        <p:nvGraphicFramePr>
          <p:cNvPr id="3" name="Table 2">
            <a:extLst>
              <a:ext uri="{FF2B5EF4-FFF2-40B4-BE49-F238E27FC236}">
                <a16:creationId xmlns:a16="http://schemas.microsoft.com/office/drawing/2014/main" id="{5DF15DCE-E112-07F7-7EB3-29FC8B787FFD}"/>
              </a:ext>
            </a:extLst>
          </p:cNvPr>
          <p:cNvGraphicFramePr>
            <a:graphicFrameLocks noGrp="1"/>
          </p:cNvGraphicFramePr>
          <p:nvPr>
            <p:extLst>
              <p:ext uri="{D42A27DB-BD31-4B8C-83A1-F6EECF244321}">
                <p14:modId xmlns:p14="http://schemas.microsoft.com/office/powerpoint/2010/main" val="4203816117"/>
              </p:ext>
            </p:extLst>
          </p:nvPr>
        </p:nvGraphicFramePr>
        <p:xfrm>
          <a:off x="838939" y="1251640"/>
          <a:ext cx="9945135" cy="5021635"/>
        </p:xfrm>
        <a:graphic>
          <a:graphicData uri="http://schemas.openxmlformats.org/drawingml/2006/table">
            <a:tbl>
              <a:tblPr firstRow="1" bandRow="1">
                <a:tableStyleId>{5C22544A-7EE6-4342-B048-85BDC9FD1C3A}</a:tableStyleId>
              </a:tblPr>
              <a:tblGrid>
                <a:gridCol w="1877746">
                  <a:extLst>
                    <a:ext uri="{9D8B030D-6E8A-4147-A177-3AD203B41FA5}">
                      <a16:colId xmlns:a16="http://schemas.microsoft.com/office/drawing/2014/main" val="2425540993"/>
                    </a:ext>
                  </a:extLst>
                </a:gridCol>
                <a:gridCol w="1890412">
                  <a:extLst>
                    <a:ext uri="{9D8B030D-6E8A-4147-A177-3AD203B41FA5}">
                      <a16:colId xmlns:a16="http://schemas.microsoft.com/office/drawing/2014/main" val="4286164815"/>
                    </a:ext>
                  </a:extLst>
                </a:gridCol>
                <a:gridCol w="6176977">
                  <a:extLst>
                    <a:ext uri="{9D8B030D-6E8A-4147-A177-3AD203B41FA5}">
                      <a16:colId xmlns:a16="http://schemas.microsoft.com/office/drawing/2014/main" val="4294452136"/>
                    </a:ext>
                  </a:extLst>
                </a:gridCol>
              </a:tblGrid>
              <a:tr h="346616">
                <a:tc>
                  <a:txBody>
                    <a:bodyPr/>
                    <a:lstStyle/>
                    <a:p>
                      <a:r>
                        <a:rPr lang="en-US" sz="1200" b="0" dirty="0">
                          <a:latin typeface="+mn-lt"/>
                        </a:rPr>
                        <a:t>PARAMETERS</a:t>
                      </a:r>
                      <a:endParaRPr lang="en-IN" sz="1200" b="0" dirty="0">
                        <a:latin typeface="+mn-lt"/>
                      </a:endParaRPr>
                    </a:p>
                  </a:txBody>
                  <a:tcPr/>
                </a:tc>
                <a:tc>
                  <a:txBody>
                    <a:bodyPr/>
                    <a:lstStyle/>
                    <a:p>
                      <a:r>
                        <a:rPr lang="en-US" sz="1200" b="0" dirty="0">
                          <a:latin typeface="+mn-lt"/>
                        </a:rPr>
                        <a:t>PERMISSIBLE LIMITS</a:t>
                      </a:r>
                      <a:endParaRPr lang="en-IN" sz="1200" b="0" dirty="0">
                        <a:latin typeface="+mn-lt"/>
                      </a:endParaRPr>
                    </a:p>
                  </a:txBody>
                  <a:tcPr/>
                </a:tc>
                <a:tc>
                  <a:txBody>
                    <a:bodyPr/>
                    <a:lstStyle/>
                    <a:p>
                      <a:r>
                        <a:rPr lang="en-US" sz="1200" b="0" dirty="0">
                          <a:latin typeface="+mn-lt"/>
                        </a:rPr>
                        <a:t>METHOD OF TEST CONDUCTION</a:t>
                      </a:r>
                      <a:endParaRPr lang="en-IN" sz="1200" b="0" dirty="0">
                        <a:latin typeface="+mn-lt"/>
                      </a:endParaRPr>
                    </a:p>
                  </a:txBody>
                  <a:tcPr/>
                </a:tc>
                <a:extLst>
                  <a:ext uri="{0D108BD9-81ED-4DB2-BD59-A6C34878D82A}">
                    <a16:rowId xmlns:a16="http://schemas.microsoft.com/office/drawing/2014/main" val="3630015066"/>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pH</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6.5-8.5</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pH paper was dipped in the water sample</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060739001"/>
                  </a:ext>
                </a:extLst>
              </a:tr>
              <a:tr h="310173">
                <a:tc>
                  <a:txBody>
                    <a:bodyPr/>
                    <a:lstStyle/>
                    <a:p>
                      <a:pPr rtl="0" fontAlgn="t">
                        <a:spcBef>
                          <a:spcPts val="0"/>
                        </a:spcBef>
                        <a:spcAft>
                          <a:spcPts val="0"/>
                        </a:spcAft>
                      </a:pPr>
                      <a:r>
                        <a:rPr lang="en-IN" sz="1200" b="0" i="0" u="none" strike="noStrike" dirty="0">
                          <a:solidFill>
                            <a:schemeClr val="accent1"/>
                          </a:solidFill>
                          <a:effectLst/>
                          <a:latin typeface="+mn-lt"/>
                        </a:rPr>
                        <a:t>Nitrate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45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Reagent NO3-A and B were added and colour was observed after 10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3540714748"/>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Iron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0.3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Reagent Fe-A and B were added and colour of solution was observed after 5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907174814"/>
                  </a:ext>
                </a:extLst>
              </a:tr>
              <a:tr h="244363">
                <a:tc>
                  <a:txBody>
                    <a:bodyPr/>
                    <a:lstStyle/>
                    <a:p>
                      <a:pPr rtl="0" fontAlgn="t">
                        <a:spcBef>
                          <a:spcPts val="0"/>
                        </a:spcBef>
                        <a:spcAft>
                          <a:spcPts val="0"/>
                        </a:spcAft>
                      </a:pPr>
                      <a:r>
                        <a:rPr lang="en-IN" sz="1200" b="0" i="0" u="none" strike="noStrike" dirty="0">
                          <a:solidFill>
                            <a:schemeClr val="accent1"/>
                          </a:solidFill>
                          <a:effectLst/>
                          <a:latin typeface="+mn-lt"/>
                        </a:rPr>
                        <a:t>Hardness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200-600 mg/l in drinking water</a:t>
                      </a:r>
                      <a:endParaRPr lang="en-IN" sz="1200" dirty="0">
                        <a:solidFill>
                          <a:schemeClr val="accent1">
                            <a:lumMod val="50000"/>
                          </a:schemeClr>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effectLst/>
                          <a:latin typeface="+mn-lt"/>
                        </a:rPr>
                        <a:t>Ammonia buffer solution and enchrome black T-powder was added.Then the ml of EDTA reagent added to the water sample to turn it blue was multiplied by 400</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04170063"/>
                  </a:ext>
                </a:extLst>
              </a:tr>
              <a:tr h="338301">
                <a:tc>
                  <a:txBody>
                    <a:bodyPr/>
                    <a:lstStyle/>
                    <a:p>
                      <a:pPr rtl="0" fontAlgn="t">
                        <a:spcBef>
                          <a:spcPts val="0"/>
                        </a:spcBef>
                        <a:spcAft>
                          <a:spcPts val="0"/>
                        </a:spcAft>
                      </a:pPr>
                      <a:r>
                        <a:rPr lang="en-IN" sz="1200" b="0" i="0" u="none" strike="noStrike" dirty="0">
                          <a:solidFill>
                            <a:schemeClr val="accent1"/>
                          </a:solidFill>
                          <a:effectLst/>
                          <a:latin typeface="+mn-lt"/>
                        </a:rPr>
                        <a:t>Chloride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250-1000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Potassium chromate was added and then the ml of silver nitrate used to turn the solution brick-red was multiplied by 354.5</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344330485"/>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Residual chlorine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0-1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Ortho toludine was added and colour of solution was immediately observed.</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92343792"/>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Turbidity</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1-5 ntu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Visibility of black cross on pouring water sample in turbidity test tube.</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785151401"/>
                  </a:ext>
                </a:extLst>
              </a:tr>
              <a:tr h="470751">
                <a:tc>
                  <a:txBody>
                    <a:bodyPr/>
                    <a:lstStyle/>
                    <a:p>
                      <a:pPr rtl="0" fontAlgn="t">
                        <a:spcBef>
                          <a:spcPts val="0"/>
                        </a:spcBef>
                        <a:spcAft>
                          <a:spcPts val="0"/>
                        </a:spcAft>
                      </a:pPr>
                      <a:r>
                        <a:rPr lang="en-IN" sz="1200" b="0" i="0" u="none" strike="noStrike" dirty="0">
                          <a:solidFill>
                            <a:schemeClr val="accent1"/>
                          </a:solidFill>
                          <a:effectLst/>
                          <a:latin typeface="+mn-lt"/>
                        </a:rPr>
                        <a:t>Faecal pollution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Should be absent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Water sample was placed in aqua check bottle and colour was observed after 2 days.</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614891279"/>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Ammonia</a:t>
                      </a:r>
                      <a:endParaRPr lang="en-IN" sz="1200" dirty="0">
                        <a:solidFill>
                          <a:schemeClr val="accent1"/>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latin typeface="+mn-lt"/>
                        </a:rPr>
                        <a:t>0.5 mg/l</a:t>
                      </a: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Nesslers Reagent was added and colour was immediately observed.</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243631891"/>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Phosphorous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NA</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Ammonium molybdate reagent and stannous chloride reagent were added and colour was observed after 10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535264752"/>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Dissolved oxygen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5 mg/l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Sample was taken in DO bottle and manganous sulphate,alkaline potassium iodide, phosphoric acid and starch were added.Then ml of sodium thiosulphate used to turn solution colourless was multiplied by 20.</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98950664"/>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Fluoride </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1-1.5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Zirconyl solution was added and then the colour of solution was observed after 1hr</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874853646"/>
                  </a:ext>
                </a:extLst>
              </a:tr>
            </a:tbl>
          </a:graphicData>
        </a:graphic>
      </p:graphicFrame>
    </p:spTree>
    <p:extLst>
      <p:ext uri="{BB962C8B-B14F-4D97-AF65-F5344CB8AC3E}">
        <p14:creationId xmlns:p14="http://schemas.microsoft.com/office/powerpoint/2010/main" val="1588171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7C76-09F8-E766-2F8D-02344C78C7D7}"/>
              </a:ext>
            </a:extLst>
          </p:cNvPr>
          <p:cNvSpPr>
            <a:spLocks noGrp="1"/>
          </p:cNvSpPr>
          <p:nvPr>
            <p:ph type="title"/>
          </p:nvPr>
        </p:nvSpPr>
        <p:spPr>
          <a:xfrm>
            <a:off x="885825" y="198711"/>
            <a:ext cx="10420350" cy="1371600"/>
          </a:xfrm>
        </p:spPr>
        <p:txBody>
          <a:bodyPr>
            <a:normAutofit/>
          </a:bodyPr>
          <a:lstStyle/>
          <a:p>
            <a:r>
              <a:rPr lang="en-US" sz="2800" dirty="0"/>
              <a:t>WATER QUALITY TEST RESULTS ON A RAINY DAY AND   RAINLESS DAY</a:t>
            </a:r>
            <a:endParaRPr lang="en-IN" sz="2800" dirty="0"/>
          </a:p>
        </p:txBody>
      </p:sp>
      <p:graphicFrame>
        <p:nvGraphicFramePr>
          <p:cNvPr id="3" name="Table 2">
            <a:extLst>
              <a:ext uri="{FF2B5EF4-FFF2-40B4-BE49-F238E27FC236}">
                <a16:creationId xmlns:a16="http://schemas.microsoft.com/office/drawing/2014/main" id="{379C493D-D578-B429-BC0F-9D218AA62F2E}"/>
              </a:ext>
            </a:extLst>
          </p:cNvPr>
          <p:cNvGraphicFramePr>
            <a:graphicFrameLocks noGrp="1"/>
          </p:cNvGraphicFramePr>
          <p:nvPr>
            <p:extLst>
              <p:ext uri="{D42A27DB-BD31-4B8C-83A1-F6EECF244321}">
                <p14:modId xmlns:p14="http://schemas.microsoft.com/office/powerpoint/2010/main" val="2526388139"/>
              </p:ext>
            </p:extLst>
          </p:nvPr>
        </p:nvGraphicFramePr>
        <p:xfrm>
          <a:off x="933449" y="1704975"/>
          <a:ext cx="10325102" cy="4587774"/>
        </p:xfrm>
        <a:graphic>
          <a:graphicData uri="http://schemas.openxmlformats.org/drawingml/2006/table">
            <a:tbl>
              <a:tblPr firstRow="1" bandRow="1">
                <a:tableStyleId>{5C22544A-7EE6-4342-B048-85BDC9FD1C3A}</a:tableStyleId>
              </a:tblPr>
              <a:tblGrid>
                <a:gridCol w="1696943">
                  <a:extLst>
                    <a:ext uri="{9D8B030D-6E8A-4147-A177-3AD203B41FA5}">
                      <a16:colId xmlns:a16="http://schemas.microsoft.com/office/drawing/2014/main" val="2425540993"/>
                    </a:ext>
                  </a:extLst>
                </a:gridCol>
                <a:gridCol w="3132233">
                  <a:extLst>
                    <a:ext uri="{9D8B030D-6E8A-4147-A177-3AD203B41FA5}">
                      <a16:colId xmlns:a16="http://schemas.microsoft.com/office/drawing/2014/main" val="4286164815"/>
                    </a:ext>
                  </a:extLst>
                </a:gridCol>
                <a:gridCol w="2619375">
                  <a:extLst>
                    <a:ext uri="{9D8B030D-6E8A-4147-A177-3AD203B41FA5}">
                      <a16:colId xmlns:a16="http://schemas.microsoft.com/office/drawing/2014/main" val="250078260"/>
                    </a:ext>
                  </a:extLst>
                </a:gridCol>
                <a:gridCol w="2876551">
                  <a:extLst>
                    <a:ext uri="{9D8B030D-6E8A-4147-A177-3AD203B41FA5}">
                      <a16:colId xmlns:a16="http://schemas.microsoft.com/office/drawing/2014/main" val="4294452136"/>
                    </a:ext>
                  </a:extLst>
                </a:gridCol>
              </a:tblGrid>
              <a:tr h="327489">
                <a:tc>
                  <a:txBody>
                    <a:bodyPr/>
                    <a:lstStyle/>
                    <a:p>
                      <a:r>
                        <a:rPr lang="en-US" sz="1200" b="0" dirty="0">
                          <a:latin typeface="+mn-lt"/>
                        </a:rPr>
                        <a:t>PARAMETERS</a:t>
                      </a:r>
                      <a:endParaRPr lang="en-IN" sz="1200" b="0" dirty="0">
                        <a:latin typeface="+mn-lt"/>
                      </a:endParaRPr>
                    </a:p>
                  </a:txBody>
                  <a:tcPr/>
                </a:tc>
                <a:tc>
                  <a:txBody>
                    <a:bodyPr/>
                    <a:lstStyle/>
                    <a:p>
                      <a:r>
                        <a:rPr lang="en-US" sz="1200" b="0" dirty="0">
                          <a:latin typeface="+mn-lt"/>
                        </a:rPr>
                        <a:t>PERMISSIBLE LIMITS</a:t>
                      </a:r>
                      <a:endParaRPr lang="en-IN" sz="1200" b="0" dirty="0">
                        <a:latin typeface="+mn-lt"/>
                      </a:endParaRPr>
                    </a:p>
                  </a:txBody>
                  <a:tcPr/>
                </a:tc>
                <a:tc>
                  <a:txBody>
                    <a:bodyPr/>
                    <a:lstStyle/>
                    <a:p>
                      <a:r>
                        <a:rPr lang="en-US" sz="1200" b="0" dirty="0">
                          <a:latin typeface="+mn-lt"/>
                        </a:rPr>
                        <a:t>AREKER (RAINY DAY) 13</a:t>
                      </a:r>
                      <a:r>
                        <a:rPr lang="en-US" sz="1200" b="0" baseline="30000" dirty="0">
                          <a:latin typeface="+mn-lt"/>
                        </a:rPr>
                        <a:t>th</a:t>
                      </a:r>
                      <a:r>
                        <a:rPr lang="en-US" sz="1200" b="0" dirty="0">
                          <a:latin typeface="+mn-lt"/>
                        </a:rPr>
                        <a:t> December</a:t>
                      </a:r>
                      <a:endParaRPr lang="en-IN" sz="1200" b="0" dirty="0">
                        <a:latin typeface="+mn-lt"/>
                      </a:endParaRPr>
                    </a:p>
                  </a:txBody>
                  <a:tcPr/>
                </a:tc>
                <a:tc>
                  <a:txBody>
                    <a:bodyPr/>
                    <a:lstStyle/>
                    <a:p>
                      <a:r>
                        <a:rPr lang="en-US" sz="1200" b="0" dirty="0">
                          <a:latin typeface="+mn-lt"/>
                        </a:rPr>
                        <a:t>AREKERE (RAINLESS DAY) 29</a:t>
                      </a:r>
                      <a:r>
                        <a:rPr lang="en-US" sz="1200" b="0" baseline="30000" dirty="0">
                          <a:latin typeface="+mn-lt"/>
                        </a:rPr>
                        <a:t>th</a:t>
                      </a:r>
                      <a:r>
                        <a:rPr lang="en-US" sz="1200" b="0" dirty="0">
                          <a:latin typeface="+mn-lt"/>
                        </a:rPr>
                        <a:t> October</a:t>
                      </a:r>
                      <a:endParaRPr lang="en-IN" sz="1200" b="0" dirty="0">
                        <a:latin typeface="+mn-lt"/>
                      </a:endParaRPr>
                    </a:p>
                  </a:txBody>
                  <a:tcPr/>
                </a:tc>
                <a:extLst>
                  <a:ext uri="{0D108BD9-81ED-4DB2-BD59-A6C34878D82A}">
                    <a16:rowId xmlns:a16="http://schemas.microsoft.com/office/drawing/2014/main" val="3630015066"/>
                  </a:ext>
                </a:extLst>
              </a:tr>
              <a:tr h="358311">
                <a:tc>
                  <a:txBody>
                    <a:bodyPr/>
                    <a:lstStyle/>
                    <a:p>
                      <a:pPr rtl="0" fontAlgn="t">
                        <a:spcBef>
                          <a:spcPts val="0"/>
                        </a:spcBef>
                        <a:spcAft>
                          <a:spcPts val="0"/>
                        </a:spcAft>
                      </a:pPr>
                      <a:r>
                        <a:rPr lang="en-IN" sz="1200" b="0" i="0" u="none" strike="noStrike" dirty="0">
                          <a:solidFill>
                            <a:schemeClr val="accent1"/>
                          </a:solidFill>
                          <a:effectLst/>
                          <a:latin typeface="+mn-lt"/>
                        </a:rPr>
                        <a:t>pH</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6.5-8.5</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6</a:t>
                      </a:r>
                      <a:r>
                        <a:rPr lang="en-IN" sz="1200" b="0" i="0" u="none" strike="noStrike" dirty="0">
                          <a:solidFill>
                            <a:srgbClr val="FF0000"/>
                          </a:solidFill>
                          <a:effectLst/>
                          <a:latin typeface="+mn-lt"/>
                        </a:rPr>
                        <a:t>.8</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7</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4060739001"/>
                  </a:ext>
                </a:extLst>
              </a:tr>
              <a:tr h="337680">
                <a:tc>
                  <a:txBody>
                    <a:bodyPr/>
                    <a:lstStyle/>
                    <a:p>
                      <a:pPr rtl="0" fontAlgn="t">
                        <a:spcBef>
                          <a:spcPts val="0"/>
                        </a:spcBef>
                        <a:spcAft>
                          <a:spcPts val="0"/>
                        </a:spcAft>
                      </a:pPr>
                      <a:r>
                        <a:rPr lang="en-IN" sz="1200" b="0" i="0" u="none" strike="noStrike" dirty="0">
                          <a:solidFill>
                            <a:schemeClr val="accent1"/>
                          </a:solidFill>
                          <a:effectLst/>
                          <a:latin typeface="+mn-lt"/>
                        </a:rPr>
                        <a:t>Nitrate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45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Less than 0.1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5</a:t>
                      </a:r>
                      <a:r>
                        <a:rPr lang="en-IN" sz="1200" b="0" i="0" u="none" strike="noStrike" dirty="0">
                          <a:solidFill>
                            <a:srgbClr val="FF0000"/>
                          </a:solidFill>
                          <a:effectLst/>
                          <a:latin typeface="+mn-lt"/>
                        </a:rPr>
                        <a:t>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3540714748"/>
                  </a:ext>
                </a:extLst>
              </a:tr>
              <a:tr h="393210">
                <a:tc>
                  <a:txBody>
                    <a:bodyPr/>
                    <a:lstStyle/>
                    <a:p>
                      <a:pPr rtl="0" fontAlgn="t">
                        <a:spcBef>
                          <a:spcPts val="0"/>
                        </a:spcBef>
                        <a:spcAft>
                          <a:spcPts val="0"/>
                        </a:spcAft>
                      </a:pPr>
                      <a:r>
                        <a:rPr lang="en-IN" sz="1200" b="0" i="0" u="none" strike="noStrike" dirty="0">
                          <a:solidFill>
                            <a:schemeClr val="accent1"/>
                          </a:solidFill>
                          <a:effectLst/>
                          <a:latin typeface="+mn-lt"/>
                        </a:rPr>
                        <a:t>Iron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0.3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rgbClr val="FF0000"/>
                          </a:solidFill>
                          <a:effectLst/>
                          <a:latin typeface="+mn-lt"/>
                        </a:rPr>
                        <a:t>0.3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1.0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2907174814"/>
                  </a:ext>
                </a:extLst>
              </a:tr>
              <a:tr h="298647">
                <a:tc>
                  <a:txBody>
                    <a:bodyPr/>
                    <a:lstStyle/>
                    <a:p>
                      <a:pPr rtl="0" fontAlgn="t">
                        <a:spcBef>
                          <a:spcPts val="0"/>
                        </a:spcBef>
                        <a:spcAft>
                          <a:spcPts val="0"/>
                        </a:spcAft>
                      </a:pPr>
                      <a:r>
                        <a:rPr lang="en-IN" sz="1200" b="0" i="0" u="none" strike="noStrike" dirty="0">
                          <a:solidFill>
                            <a:schemeClr val="accent1"/>
                          </a:solidFill>
                          <a:effectLst/>
                          <a:latin typeface="+mn-lt"/>
                        </a:rPr>
                        <a:t>Hardness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200-600 mg/l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300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04170063"/>
                  </a:ext>
                </a:extLst>
              </a:tr>
              <a:tr h="368302">
                <a:tc>
                  <a:txBody>
                    <a:bodyPr/>
                    <a:lstStyle/>
                    <a:p>
                      <a:pPr rtl="0" fontAlgn="t">
                        <a:spcBef>
                          <a:spcPts val="0"/>
                        </a:spcBef>
                        <a:spcAft>
                          <a:spcPts val="0"/>
                        </a:spcAft>
                      </a:pPr>
                      <a:r>
                        <a:rPr lang="en-IN" sz="1200" b="0" i="0" u="none" strike="noStrike" dirty="0">
                          <a:solidFill>
                            <a:schemeClr val="accent1"/>
                          </a:solidFill>
                          <a:effectLst/>
                          <a:latin typeface="+mn-lt"/>
                        </a:rPr>
                        <a:t>Chloride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250-1000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chemeClr val="accent1">
                              <a:lumMod val="50000"/>
                            </a:schemeClr>
                          </a:solidFill>
                          <a:effectLst/>
                          <a:latin typeface="+mn-lt"/>
                        </a:rPr>
                        <a:t>8</a:t>
                      </a:r>
                      <a:r>
                        <a:rPr lang="en-IN" sz="1200" b="0" i="0" u="none" strike="noStrike" dirty="0">
                          <a:solidFill>
                            <a:schemeClr val="accent1">
                              <a:lumMod val="50000"/>
                            </a:schemeClr>
                          </a:solidFill>
                          <a:effectLst/>
                          <a:latin typeface="+mn-lt"/>
                        </a:rPr>
                        <a:t>5.08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95.715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344330485"/>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Residual chlorine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0-1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Nil(no colour change)</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0.1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92343792"/>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Turbidity</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1-5 ntu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Turbid at 100 ntu</a:t>
                      </a:r>
                      <a:endParaRPr lang="en-IN" sz="1200" dirty="0">
                        <a:solidFill>
                          <a:schemeClr val="bg1"/>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Turbid at 100 ntu</a:t>
                      </a:r>
                      <a:endParaRPr lang="en-IN" sz="1200" dirty="0">
                        <a:solidFill>
                          <a:schemeClr val="bg1"/>
                        </a:solidFill>
                        <a:effectLst/>
                        <a:latin typeface="+mn-lt"/>
                      </a:endParaRPr>
                    </a:p>
                  </a:txBody>
                  <a:tcPr marL="68580" marR="68580"/>
                </a:tc>
                <a:extLst>
                  <a:ext uri="{0D108BD9-81ED-4DB2-BD59-A6C34878D82A}">
                    <a16:rowId xmlns:a16="http://schemas.microsoft.com/office/drawing/2014/main" val="2785151401"/>
                  </a:ext>
                </a:extLst>
              </a:tr>
              <a:tr h="512498">
                <a:tc>
                  <a:txBody>
                    <a:bodyPr/>
                    <a:lstStyle/>
                    <a:p>
                      <a:pPr rtl="0" fontAlgn="t">
                        <a:spcBef>
                          <a:spcPts val="0"/>
                        </a:spcBef>
                        <a:spcAft>
                          <a:spcPts val="0"/>
                        </a:spcAft>
                      </a:pPr>
                      <a:r>
                        <a:rPr lang="en-IN" sz="1200" b="0" i="0" u="none" strike="noStrike" dirty="0">
                          <a:solidFill>
                            <a:schemeClr val="accent1"/>
                          </a:solidFill>
                          <a:effectLst/>
                          <a:latin typeface="+mn-lt"/>
                        </a:rPr>
                        <a:t>Faecal pollution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Should be absent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Positive</a:t>
                      </a:r>
                      <a:endParaRPr lang="en-IN" sz="1200" dirty="0">
                        <a:solidFill>
                          <a:schemeClr val="bg1"/>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Positive</a:t>
                      </a:r>
                      <a:endParaRPr lang="en-IN" sz="1200" dirty="0">
                        <a:solidFill>
                          <a:schemeClr val="bg1"/>
                        </a:solidFill>
                        <a:effectLst/>
                        <a:latin typeface="+mn-lt"/>
                      </a:endParaRPr>
                    </a:p>
                  </a:txBody>
                  <a:tcPr marL="68580" marR="68580"/>
                </a:tc>
                <a:extLst>
                  <a:ext uri="{0D108BD9-81ED-4DB2-BD59-A6C34878D82A}">
                    <a16:rowId xmlns:a16="http://schemas.microsoft.com/office/drawing/2014/main" val="2614891279"/>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Ammonia</a:t>
                      </a:r>
                      <a:endParaRPr lang="en-IN" sz="1200" dirty="0">
                        <a:solidFill>
                          <a:schemeClr val="accent1"/>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latin typeface="+mn-lt"/>
                        </a:rPr>
                        <a:t>0.5 mg/l</a:t>
                      </a: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3 mg/l</a:t>
                      </a:r>
                      <a:endParaRPr lang="en-IN" sz="1200" dirty="0">
                        <a:solidFill>
                          <a:schemeClr val="bg1"/>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bg1"/>
                          </a:solidFill>
                          <a:effectLst/>
                          <a:latin typeface="+mn-lt"/>
                        </a:rPr>
                        <a:t>3 mg/l</a:t>
                      </a:r>
                      <a:endParaRPr lang="en-IN" sz="1200" dirty="0">
                        <a:solidFill>
                          <a:schemeClr val="bg1"/>
                        </a:solidFill>
                        <a:effectLst/>
                        <a:latin typeface="+mn-lt"/>
                      </a:endParaRPr>
                    </a:p>
                  </a:txBody>
                  <a:tcPr marL="68580" marR="68580"/>
                </a:tc>
                <a:extLst>
                  <a:ext uri="{0D108BD9-81ED-4DB2-BD59-A6C34878D82A}">
                    <a16:rowId xmlns:a16="http://schemas.microsoft.com/office/drawing/2014/main" val="4243631891"/>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Phosphorous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NA</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chemeClr val="accent1">
                              <a:lumMod val="50000"/>
                            </a:schemeClr>
                          </a:solidFill>
                          <a:effectLst/>
                          <a:latin typeface="+mn-lt"/>
                        </a:rPr>
                        <a:t>1</a:t>
                      </a:r>
                      <a:r>
                        <a:rPr lang="en-IN" sz="1200" b="0" i="0" u="none" strike="noStrike" dirty="0">
                          <a:solidFill>
                            <a:schemeClr val="accent1">
                              <a:lumMod val="50000"/>
                            </a:schemeClr>
                          </a:solidFill>
                          <a:effectLst/>
                          <a:latin typeface="+mn-lt"/>
                        </a:rPr>
                        <a:t>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0.7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535264752"/>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Dissolved oxygen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5 mg/l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rgbClr val="FF0000"/>
                          </a:solidFill>
                          <a:effectLst/>
                          <a:latin typeface="+mn-lt"/>
                        </a:rPr>
                        <a:t> 8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US" sz="1200" dirty="0">
                          <a:solidFill>
                            <a:srgbClr val="FF0000"/>
                          </a:solidFill>
                          <a:effectLst/>
                          <a:latin typeface="+mn-lt"/>
                        </a:rPr>
                        <a:t>4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4198950664"/>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Fluoride </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1-1.5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N</a:t>
                      </a:r>
                      <a:r>
                        <a:rPr lang="en-IN" sz="1200" b="0" i="0" u="none" strike="noStrike" dirty="0">
                          <a:solidFill>
                            <a:srgbClr val="FF0000"/>
                          </a:solidFill>
                          <a:effectLst/>
                          <a:latin typeface="+mn-lt"/>
                        </a:rPr>
                        <a:t>il(no colour change)</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1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1874853646"/>
                  </a:ext>
                </a:extLst>
              </a:tr>
            </a:tbl>
          </a:graphicData>
        </a:graphic>
      </p:graphicFrame>
    </p:spTree>
    <p:extLst>
      <p:ext uri="{BB962C8B-B14F-4D97-AF65-F5344CB8AC3E}">
        <p14:creationId xmlns:p14="http://schemas.microsoft.com/office/powerpoint/2010/main" val="2538270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7">
            <a:extLst>
              <a:ext uri="{FF2B5EF4-FFF2-40B4-BE49-F238E27FC236}">
                <a16:creationId xmlns:a16="http://schemas.microsoft.com/office/drawing/2014/main" id="{E78F58EF-4BF2-2C27-6BAD-1962DC37E2C7}"/>
              </a:ext>
            </a:extLst>
          </p:cNvPr>
          <p:cNvGraphicFramePr>
            <a:graphicFrameLocks/>
          </p:cNvGraphicFramePr>
          <p:nvPr>
            <p:extLst>
              <p:ext uri="{D42A27DB-BD31-4B8C-83A1-F6EECF244321}">
                <p14:modId xmlns:p14="http://schemas.microsoft.com/office/powerpoint/2010/main" val="219066766"/>
              </p:ext>
            </p:extLst>
          </p:nvPr>
        </p:nvGraphicFramePr>
        <p:xfrm>
          <a:off x="888059" y="983710"/>
          <a:ext cx="4751805" cy="23997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20">
            <a:extLst>
              <a:ext uri="{FF2B5EF4-FFF2-40B4-BE49-F238E27FC236}">
                <a16:creationId xmlns:a16="http://schemas.microsoft.com/office/drawing/2014/main" id="{0D7CB109-499B-94EC-4B32-8C21BB94A508}"/>
              </a:ext>
            </a:extLst>
          </p:cNvPr>
          <p:cNvGraphicFramePr>
            <a:graphicFrameLocks/>
          </p:cNvGraphicFramePr>
          <p:nvPr>
            <p:extLst>
              <p:ext uri="{D42A27DB-BD31-4B8C-83A1-F6EECF244321}">
                <p14:modId xmlns:p14="http://schemas.microsoft.com/office/powerpoint/2010/main" val="4018585390"/>
              </p:ext>
            </p:extLst>
          </p:nvPr>
        </p:nvGraphicFramePr>
        <p:xfrm>
          <a:off x="6305133" y="938213"/>
          <a:ext cx="4751805" cy="2490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29">
            <a:extLst>
              <a:ext uri="{FF2B5EF4-FFF2-40B4-BE49-F238E27FC236}">
                <a16:creationId xmlns:a16="http://schemas.microsoft.com/office/drawing/2014/main" id="{C0296B23-446B-DF9E-07D6-2C4ADE0AC4BE}"/>
              </a:ext>
            </a:extLst>
          </p:cNvPr>
          <p:cNvGraphicFramePr>
            <a:graphicFrameLocks/>
          </p:cNvGraphicFramePr>
          <p:nvPr>
            <p:extLst>
              <p:ext uri="{D42A27DB-BD31-4B8C-83A1-F6EECF244321}">
                <p14:modId xmlns:p14="http://schemas.microsoft.com/office/powerpoint/2010/main" val="4173258664"/>
              </p:ext>
            </p:extLst>
          </p:nvPr>
        </p:nvGraphicFramePr>
        <p:xfrm>
          <a:off x="968375" y="3727450"/>
          <a:ext cx="4887913" cy="23034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37">
            <a:extLst>
              <a:ext uri="{FF2B5EF4-FFF2-40B4-BE49-F238E27FC236}">
                <a16:creationId xmlns:a16="http://schemas.microsoft.com/office/drawing/2014/main" id="{D2E6C7B6-2AE4-5A92-9BA3-5A4B5699DD18}"/>
              </a:ext>
            </a:extLst>
          </p:cNvPr>
          <p:cNvGraphicFramePr>
            <a:graphicFrameLocks/>
          </p:cNvGraphicFramePr>
          <p:nvPr>
            <p:extLst>
              <p:ext uri="{D42A27DB-BD31-4B8C-83A1-F6EECF244321}">
                <p14:modId xmlns:p14="http://schemas.microsoft.com/office/powerpoint/2010/main" val="1451273326"/>
              </p:ext>
            </p:extLst>
          </p:nvPr>
        </p:nvGraphicFramePr>
        <p:xfrm>
          <a:off x="6569075" y="3727450"/>
          <a:ext cx="4487863" cy="23034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85373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31E29CF4-C9E2-A651-2DBA-672D185DA7D2}"/>
              </a:ext>
            </a:extLst>
          </p:cNvPr>
          <p:cNvGraphicFramePr>
            <a:graphicFrameLocks/>
          </p:cNvGraphicFramePr>
          <p:nvPr>
            <p:extLst>
              <p:ext uri="{D42A27DB-BD31-4B8C-83A1-F6EECF244321}">
                <p14:modId xmlns:p14="http://schemas.microsoft.com/office/powerpoint/2010/main" val="1866192093"/>
              </p:ext>
            </p:extLst>
          </p:nvPr>
        </p:nvGraphicFramePr>
        <p:xfrm>
          <a:off x="1052157" y="1160463"/>
          <a:ext cx="4545367" cy="2200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18">
            <a:extLst>
              <a:ext uri="{FF2B5EF4-FFF2-40B4-BE49-F238E27FC236}">
                <a16:creationId xmlns:a16="http://schemas.microsoft.com/office/drawing/2014/main" id="{93714150-3556-6914-8A5E-B86132337E29}"/>
              </a:ext>
            </a:extLst>
          </p:cNvPr>
          <p:cNvGraphicFramePr>
            <a:graphicFrameLocks/>
          </p:cNvGraphicFramePr>
          <p:nvPr>
            <p:extLst>
              <p:ext uri="{D42A27DB-BD31-4B8C-83A1-F6EECF244321}">
                <p14:modId xmlns:p14="http://schemas.microsoft.com/office/powerpoint/2010/main" val="712717369"/>
              </p:ext>
            </p:extLst>
          </p:nvPr>
        </p:nvGraphicFramePr>
        <p:xfrm>
          <a:off x="6356349" y="1160463"/>
          <a:ext cx="4545013" cy="2197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21">
            <a:extLst>
              <a:ext uri="{FF2B5EF4-FFF2-40B4-BE49-F238E27FC236}">
                <a16:creationId xmlns:a16="http://schemas.microsoft.com/office/drawing/2014/main" id="{141F6582-D6DA-A917-85F9-C16F1DEB5554}"/>
              </a:ext>
            </a:extLst>
          </p:cNvPr>
          <p:cNvGraphicFramePr>
            <a:graphicFrameLocks/>
          </p:cNvGraphicFramePr>
          <p:nvPr>
            <p:extLst>
              <p:ext uri="{D42A27DB-BD31-4B8C-83A1-F6EECF244321}">
                <p14:modId xmlns:p14="http://schemas.microsoft.com/office/powerpoint/2010/main" val="1134963998"/>
              </p:ext>
            </p:extLst>
          </p:nvPr>
        </p:nvGraphicFramePr>
        <p:xfrm>
          <a:off x="1290637" y="3727543"/>
          <a:ext cx="4306887" cy="2200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24">
            <a:extLst>
              <a:ext uri="{FF2B5EF4-FFF2-40B4-BE49-F238E27FC236}">
                <a16:creationId xmlns:a16="http://schemas.microsoft.com/office/drawing/2014/main" id="{39A6ACA6-DE29-40C9-BF68-4E7B4B7E6FBD}"/>
              </a:ext>
            </a:extLst>
          </p:cNvPr>
          <p:cNvGraphicFramePr>
            <a:graphicFrameLocks/>
          </p:cNvGraphicFramePr>
          <p:nvPr>
            <p:extLst>
              <p:ext uri="{D42A27DB-BD31-4B8C-83A1-F6EECF244321}">
                <p14:modId xmlns:p14="http://schemas.microsoft.com/office/powerpoint/2010/main" val="506848279"/>
              </p:ext>
            </p:extLst>
          </p:nvPr>
        </p:nvGraphicFramePr>
        <p:xfrm>
          <a:off x="6356350" y="3659281"/>
          <a:ext cx="4545013" cy="22685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86510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4F9A8A67-22D4-ADF3-12DD-A6D242C2A404}"/>
              </a:ext>
            </a:extLst>
          </p:cNvPr>
          <p:cNvGraphicFramePr>
            <a:graphicFrameLocks/>
          </p:cNvGraphicFramePr>
          <p:nvPr>
            <p:extLst>
              <p:ext uri="{D42A27DB-BD31-4B8C-83A1-F6EECF244321}">
                <p14:modId xmlns:p14="http://schemas.microsoft.com/office/powerpoint/2010/main" val="4051707908"/>
              </p:ext>
            </p:extLst>
          </p:nvPr>
        </p:nvGraphicFramePr>
        <p:xfrm>
          <a:off x="1331266" y="1301750"/>
          <a:ext cx="4087813" cy="425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18">
            <a:extLst>
              <a:ext uri="{FF2B5EF4-FFF2-40B4-BE49-F238E27FC236}">
                <a16:creationId xmlns:a16="http://schemas.microsoft.com/office/drawing/2014/main" id="{CC69F12A-F969-7161-BCD5-8A2CB7DBFAC6}"/>
              </a:ext>
            </a:extLst>
          </p:cNvPr>
          <p:cNvGraphicFramePr>
            <a:graphicFrameLocks/>
          </p:cNvGraphicFramePr>
          <p:nvPr>
            <p:extLst>
              <p:ext uri="{D42A27DB-BD31-4B8C-83A1-F6EECF244321}">
                <p14:modId xmlns:p14="http://schemas.microsoft.com/office/powerpoint/2010/main" val="1234294060"/>
              </p:ext>
            </p:extLst>
          </p:nvPr>
        </p:nvGraphicFramePr>
        <p:xfrm>
          <a:off x="6772923" y="1301750"/>
          <a:ext cx="4279900" cy="4254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653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BC78-4DB7-63B6-4BAE-7811F571FCFB}"/>
              </a:ext>
            </a:extLst>
          </p:cNvPr>
          <p:cNvSpPr>
            <a:spLocks noGrp="1"/>
          </p:cNvSpPr>
          <p:nvPr>
            <p:ph type="title"/>
          </p:nvPr>
        </p:nvSpPr>
        <p:spPr>
          <a:xfrm>
            <a:off x="942512" y="615961"/>
            <a:ext cx="6677487" cy="689056"/>
          </a:xfrm>
        </p:spPr>
        <p:txBody>
          <a:bodyPr>
            <a:normAutofit/>
          </a:bodyPr>
          <a:lstStyle/>
          <a:p>
            <a:r>
              <a:rPr lang="en-US" sz="2700" dirty="0"/>
              <a:t>DISCUSSION AND CONCLUSION</a:t>
            </a:r>
            <a:endParaRPr lang="en-IN" sz="2700" dirty="0"/>
          </a:p>
        </p:txBody>
      </p:sp>
      <p:sp>
        <p:nvSpPr>
          <p:cNvPr id="3" name="TextBox 2">
            <a:extLst>
              <a:ext uri="{FF2B5EF4-FFF2-40B4-BE49-F238E27FC236}">
                <a16:creationId xmlns:a16="http://schemas.microsoft.com/office/drawing/2014/main" id="{7E3C2325-BF88-9D2A-3E57-B19DF06F1BAE}"/>
              </a:ext>
            </a:extLst>
          </p:cNvPr>
          <p:cNvSpPr txBox="1"/>
          <p:nvPr/>
        </p:nvSpPr>
        <p:spPr>
          <a:xfrm>
            <a:off x="609600" y="1533057"/>
            <a:ext cx="10972800" cy="7201972"/>
          </a:xfrm>
          <a:prstGeom prst="rect">
            <a:avLst/>
          </a:prstGeom>
          <a:noFill/>
        </p:spPr>
        <p:txBody>
          <a:bodyPr wrap="square" rtlCol="0">
            <a:spAutoFit/>
          </a:bodyPr>
          <a:lstStyle/>
          <a:p>
            <a:r>
              <a:rPr lang="en-US" sz="2000" dirty="0"/>
              <a:t>As per the test results of the water sample taken from Arekere on a rainy day and rainless  day, the following conclusions may be drawn:</a:t>
            </a:r>
          </a:p>
          <a:p>
            <a:endParaRPr lang="en-US" sz="1400" dirty="0"/>
          </a:p>
          <a:p>
            <a:pPr marL="285750" indent="-285750">
              <a:buFont typeface="Arial" panose="020B0604020202020204" pitchFamily="34" charset="0"/>
              <a:buChar char="•"/>
            </a:pPr>
            <a:r>
              <a:rPr lang="en-US" sz="2000" dirty="0"/>
              <a:t>Water quality test on pH, nitrate, iron , fluoride and dissolved oxygen showed the significant changes .</a:t>
            </a:r>
          </a:p>
          <a:p>
            <a:pPr marL="285750" indent="-285750">
              <a:buFont typeface="Arial" panose="020B0604020202020204" pitchFamily="34" charset="0"/>
              <a:buChar char="•"/>
            </a:pPr>
            <a:r>
              <a:rPr lang="en-US" sz="2000" dirty="0"/>
              <a:t>The pH shows increase form 7 to 6.8</a:t>
            </a:r>
          </a:p>
          <a:p>
            <a:pPr marL="285750" indent="-285750">
              <a:buFont typeface="Arial" panose="020B0604020202020204" pitchFamily="34" charset="0"/>
              <a:buChar char="•"/>
            </a:pPr>
            <a:r>
              <a:rPr lang="en-US" sz="2000" dirty="0"/>
              <a:t>There is dilution with respect to nitrate, iron and fluoride composition of water</a:t>
            </a:r>
          </a:p>
          <a:p>
            <a:pPr marL="285750" indent="-285750">
              <a:buFont typeface="Arial" panose="020B0604020202020204" pitchFamily="34" charset="0"/>
              <a:buChar char="•"/>
            </a:pPr>
            <a:r>
              <a:rPr lang="en-US" sz="2000" dirty="0"/>
              <a:t>There significant increase in dissolved oxygen form 6mg/L to 8mg/L</a:t>
            </a:r>
          </a:p>
          <a:p>
            <a:pPr marL="285750" indent="-285750">
              <a:buFont typeface="Arial" panose="020B0604020202020204" pitchFamily="34" charset="0"/>
              <a:buChar char="•"/>
            </a:pPr>
            <a:endParaRPr lang="en-US" sz="1400" dirty="0"/>
          </a:p>
          <a:p>
            <a:endParaRPr lang="en-US" sz="1400" dirty="0"/>
          </a:p>
          <a:p>
            <a:endParaRPr lang="en-US" sz="1400" dirty="0"/>
          </a:p>
          <a:p>
            <a:endParaRPr lang="en-US" sz="14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IN" dirty="0"/>
          </a:p>
        </p:txBody>
      </p:sp>
    </p:spTree>
    <p:extLst>
      <p:ext uri="{BB962C8B-B14F-4D97-AF65-F5344CB8AC3E}">
        <p14:creationId xmlns:p14="http://schemas.microsoft.com/office/powerpoint/2010/main" val="249659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122DA1D-F39C-1A2F-E55F-2672E38599B7}"/>
              </a:ext>
            </a:extLst>
          </p:cNvPr>
          <p:cNvGraphicFramePr/>
          <p:nvPr>
            <p:extLst>
              <p:ext uri="{D42A27DB-BD31-4B8C-83A1-F6EECF244321}">
                <p14:modId xmlns:p14="http://schemas.microsoft.com/office/powerpoint/2010/main" val="2109891328"/>
              </p:ext>
            </p:extLst>
          </p:nvPr>
        </p:nvGraphicFramePr>
        <p:xfrm>
          <a:off x="969145" y="-204187"/>
          <a:ext cx="10253709" cy="487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3FDB37E-D07F-3F71-01DE-CB3F8B6C113D}"/>
              </a:ext>
            </a:extLst>
          </p:cNvPr>
          <p:cNvSpPr txBox="1"/>
          <p:nvPr/>
        </p:nvSpPr>
        <p:spPr>
          <a:xfrm>
            <a:off x="969145" y="4183602"/>
            <a:ext cx="10375778" cy="1323439"/>
          </a:xfrm>
          <a:prstGeom prst="rect">
            <a:avLst/>
          </a:prstGeom>
          <a:noFill/>
        </p:spPr>
        <p:txBody>
          <a:bodyPr wrap="square">
            <a:spAutoFit/>
          </a:bodyPr>
          <a:lstStyle/>
          <a:p>
            <a:r>
              <a:rPr lang="en-US" sz="1600" dirty="0"/>
              <a:t>It can therefore be concluded that Arekere lake is highly polluted and not well-maintained at all.The detoriated condition of the habitat and lack of timely action impacts the entire ecosystem and the quality of life of the people in its surroundings.Lakes are essential to our well-being.A clean and well-maintained lake is beneficial to all lifeforms in its proximity.Therefore, immediate action must be taken by the citizens and government for the restoration of Arekere Lake.</a:t>
            </a:r>
          </a:p>
        </p:txBody>
      </p:sp>
    </p:spTree>
    <p:extLst>
      <p:ext uri="{BB962C8B-B14F-4D97-AF65-F5344CB8AC3E}">
        <p14:creationId xmlns:p14="http://schemas.microsoft.com/office/powerpoint/2010/main" val="1179926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sp>
      <p:pic>
        <p:nvPicPr>
          <p:cNvPr id="7" name="Content Placeholder 3">
            <a:extLst>
              <a:ext uri="{FF2B5EF4-FFF2-40B4-BE49-F238E27FC236}">
                <a16:creationId xmlns:a16="http://schemas.microsoft.com/office/drawing/2014/main" id="{36C5320A-DFA9-4A31-8D7F-EE05D1E3801F}"/>
              </a:ext>
            </a:extLst>
          </p:cNvPr>
          <p:cNvPicPr>
            <a:picLocks noChangeAspect="1"/>
          </p:cNvPicPr>
          <p:nvPr/>
        </p:nvPicPr>
        <p:blipFill>
          <a:blip r:embed="rId3"/>
          <a:srcRect/>
          <a:stretch/>
        </p:blipFill>
        <p:spPr>
          <a:xfrm>
            <a:off x="1238465" y="1207363"/>
            <a:ext cx="4345589" cy="4518734"/>
          </a:xfrm>
          <a:prstGeom prst="rect">
            <a:avLst/>
          </a:prstGeom>
        </p:spPr>
      </p:pic>
      <p:sp>
        <p:nvSpPr>
          <p:cNvPr id="2" name="Title 1">
            <a:extLst>
              <a:ext uri="{FF2B5EF4-FFF2-40B4-BE49-F238E27FC236}">
                <a16:creationId xmlns:a16="http://schemas.microsoft.com/office/drawing/2014/main" id="{2FBE61F3-2745-486A-9B37-D1351783A8A7}"/>
              </a:ext>
            </a:extLst>
          </p:cNvPr>
          <p:cNvSpPr>
            <a:spLocks noGrp="1"/>
          </p:cNvSpPr>
          <p:nvPr>
            <p:ph type="title"/>
          </p:nvPr>
        </p:nvSpPr>
        <p:spPr>
          <a:xfrm>
            <a:off x="6314384" y="642594"/>
            <a:ext cx="4810815" cy="1371600"/>
          </a:xfrm>
        </p:spPr>
        <p:txBody>
          <a:bodyPr>
            <a:normAutofit/>
          </a:bodyPr>
          <a:lstStyle/>
          <a:p>
            <a:pPr algn="ctr"/>
            <a:r>
              <a:rPr lang="en-US" sz="3200" dirty="0"/>
              <a:t>INTRODUCTION</a:t>
            </a:r>
          </a:p>
        </p:txBody>
      </p:sp>
      <p:sp>
        <p:nvSpPr>
          <p:cNvPr id="4" name="Content Placeholder 3">
            <a:extLst>
              <a:ext uri="{FF2B5EF4-FFF2-40B4-BE49-F238E27FC236}">
                <a16:creationId xmlns:a16="http://schemas.microsoft.com/office/drawing/2014/main" id="{11FEAB1A-7D7A-5941-6447-2C4471E98157}"/>
              </a:ext>
            </a:extLst>
          </p:cNvPr>
          <p:cNvSpPr>
            <a:spLocks noGrp="1"/>
          </p:cNvSpPr>
          <p:nvPr>
            <p:ph idx="1"/>
          </p:nvPr>
        </p:nvSpPr>
        <p:spPr>
          <a:xfrm>
            <a:off x="6252268" y="2103120"/>
            <a:ext cx="5315336" cy="3986962"/>
          </a:xfrm>
        </p:spPr>
        <p:txBody>
          <a:bodyPr>
            <a:normAutofit fontScale="92500" lnSpcReduction="20000"/>
          </a:bodyPr>
          <a:lstStyle/>
          <a:p>
            <a:r>
              <a:rPr lang="en-US" dirty="0">
                <a:latin typeface="Arial" panose="020B0604020202020204" pitchFamily="34" charset="0"/>
              </a:rPr>
              <a:t>It is a well-known fact that there </a:t>
            </a:r>
            <a:r>
              <a:rPr lang="en-US" b="0" i="0" dirty="0">
                <a:effectLst/>
                <a:latin typeface="Arial" panose="020B0604020202020204" pitchFamily="34" charset="0"/>
              </a:rPr>
              <a:t>are numerous lakes in Bangalore,Karnataka.</a:t>
            </a:r>
          </a:p>
          <a:p>
            <a:r>
              <a:rPr lang="en-US" dirty="0">
                <a:latin typeface="Arial" panose="020B0604020202020204" pitchFamily="34" charset="0"/>
              </a:rPr>
              <a:t>Most</a:t>
            </a:r>
            <a:r>
              <a:rPr lang="en-US" b="0" i="0" dirty="0">
                <a:effectLst/>
                <a:latin typeface="Arial" panose="020B0604020202020204" pitchFamily="34" charset="0"/>
              </a:rPr>
              <a:t> lakes in the region were constructed by damming natural river valley systems by the ancient and medieval rulers of this region.</a:t>
            </a:r>
            <a:endParaRPr lang="en-US" dirty="0">
              <a:latin typeface="Arial" panose="020B0604020202020204" pitchFamily="34" charset="0"/>
            </a:endParaRPr>
          </a:p>
          <a:p>
            <a:r>
              <a:rPr lang="en-US" dirty="0">
                <a:latin typeface="Arial" panose="020B0604020202020204" pitchFamily="34" charset="0"/>
              </a:rPr>
              <a:t>Today,</a:t>
            </a:r>
            <a:r>
              <a:rPr lang="en-US" b="0" i="0" dirty="0">
                <a:effectLst/>
                <a:latin typeface="Arial" panose="020B0604020202020204" pitchFamily="34" charset="0"/>
              </a:rPr>
              <a:t>urbanization has impacted the lakes in various ways.Some lakes have completely disappeared, others reduced to pools, some encroached upon, some in various stages of deterioration, some dried up</a:t>
            </a:r>
            <a:r>
              <a:rPr lang="en-US" dirty="0">
                <a:latin typeface="Arial" panose="020B0604020202020204" pitchFamily="34" charset="0"/>
              </a:rPr>
              <a:t> and </a:t>
            </a:r>
            <a:r>
              <a:rPr lang="en-US" b="0" i="0" dirty="0">
                <a:effectLst/>
                <a:latin typeface="Arial" panose="020B0604020202020204" pitchFamily="34" charset="0"/>
              </a:rPr>
              <a:t>some leased.</a:t>
            </a:r>
          </a:p>
          <a:p>
            <a:r>
              <a:rPr lang="en-US" b="0" i="0" dirty="0">
                <a:effectLst/>
                <a:latin typeface="Arial" panose="020B0604020202020204" pitchFamily="34" charset="0"/>
              </a:rPr>
              <a:t>A 2016 study of 105 lakes in Bangalore found that 98% were encroached and 90% sewage-fed.</a:t>
            </a:r>
            <a:endParaRPr lang="en-US" dirty="0">
              <a:latin typeface="Arial" panose="020B0604020202020204" pitchFamily="34" charset="0"/>
            </a:endParaRPr>
          </a:p>
          <a:p>
            <a:r>
              <a:rPr lang="en-US" b="0" i="0" dirty="0">
                <a:effectLst/>
                <a:latin typeface="Arial" panose="020B0604020202020204" pitchFamily="34" charset="0"/>
              </a:rPr>
              <a:t>In this presentation,we analyse </a:t>
            </a:r>
            <a:r>
              <a:rPr lang="en-US" dirty="0">
                <a:latin typeface="Arial" panose="020B0604020202020204" pitchFamily="34" charset="0"/>
              </a:rPr>
              <a:t>the habitat of Arekere lake by analysing water samples taken from the same.</a:t>
            </a:r>
            <a:endParaRPr lang="en-IN" dirty="0"/>
          </a:p>
        </p:txBody>
      </p:sp>
    </p:spTree>
    <p:extLst>
      <p:ext uri="{BB962C8B-B14F-4D97-AF65-F5344CB8AC3E}">
        <p14:creationId xmlns:p14="http://schemas.microsoft.com/office/powerpoint/2010/main" val="4911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D28F5C5A-25C3-D67F-A45B-F6408B7A187D}"/>
              </a:ext>
            </a:extLst>
          </p:cNvPr>
          <p:cNvPicPr>
            <a:picLocks noChangeAspect="1"/>
          </p:cNvPicPr>
          <p:nvPr/>
        </p:nvPicPr>
        <p:blipFill>
          <a:blip r:embed="rId2"/>
          <a:srcRect l="17973" r="17973"/>
          <a:stretch>
            <a:fillRect/>
          </a:stretch>
        </p:blipFill>
        <p:spPr>
          <a:xfrm>
            <a:off x="6894358" y="370642"/>
            <a:ext cx="4951412" cy="6101179"/>
          </a:xfrm>
          <a:prstGeom prst="rect">
            <a:avLst/>
          </a:prstGeom>
        </p:spPr>
      </p:pic>
      <p:sp>
        <p:nvSpPr>
          <p:cNvPr id="3" name="TextBox 2">
            <a:extLst>
              <a:ext uri="{FF2B5EF4-FFF2-40B4-BE49-F238E27FC236}">
                <a16:creationId xmlns:a16="http://schemas.microsoft.com/office/drawing/2014/main" id="{4D895CCD-EAF9-57E8-AA50-2F3F50A555CA}"/>
              </a:ext>
            </a:extLst>
          </p:cNvPr>
          <p:cNvSpPr txBox="1"/>
          <p:nvPr/>
        </p:nvSpPr>
        <p:spPr>
          <a:xfrm>
            <a:off x="665825" y="1595021"/>
            <a:ext cx="5797119" cy="5262979"/>
          </a:xfrm>
          <a:prstGeom prst="rect">
            <a:avLst/>
          </a:prstGeom>
          <a:noFill/>
        </p:spPr>
        <p:txBody>
          <a:bodyPr wrap="square" rtlCol="0">
            <a:spAutoFit/>
          </a:bodyPr>
          <a:lstStyle/>
          <a:p>
            <a:r>
              <a:rPr lang="en-US" sz="1550" dirty="0"/>
              <a:t>Based on the conclusions, the following general steps to improve the condition of the lake may be taken:</a:t>
            </a:r>
          </a:p>
          <a:p>
            <a:endParaRPr lang="en-US" sz="1550" dirty="0"/>
          </a:p>
          <a:p>
            <a:pPr marL="285750" indent="-285750">
              <a:buFont typeface="Arial" panose="020B0604020202020204" pitchFamily="34" charset="0"/>
              <a:buChar char="•"/>
            </a:pPr>
            <a:r>
              <a:rPr lang="en-US" sz="1550" dirty="0"/>
              <a:t>Regular removal and harvest of macrophytes on the lake surface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Construction of a proper barricade around the lake to prevent encroachment</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Setting up a proper sewage treatment plant to ensure only treated wastewater drains into the lake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Banning construction activites and garbage dumping beside the lake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Removal of all encroachments</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Planting native species around the lake to reduce run-off of silt and contaminants into the lake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IN" sz="1600" dirty="0"/>
          </a:p>
        </p:txBody>
      </p:sp>
      <p:sp>
        <p:nvSpPr>
          <p:cNvPr id="4" name="TextBox 3">
            <a:extLst>
              <a:ext uri="{FF2B5EF4-FFF2-40B4-BE49-F238E27FC236}">
                <a16:creationId xmlns:a16="http://schemas.microsoft.com/office/drawing/2014/main" id="{845515C6-FB01-03EC-F18C-75475535F81A}"/>
              </a:ext>
            </a:extLst>
          </p:cNvPr>
          <p:cNvSpPr txBox="1"/>
          <p:nvPr/>
        </p:nvSpPr>
        <p:spPr>
          <a:xfrm>
            <a:off x="665824" y="772357"/>
            <a:ext cx="5797119" cy="584775"/>
          </a:xfrm>
          <a:prstGeom prst="rect">
            <a:avLst/>
          </a:prstGeom>
          <a:noFill/>
        </p:spPr>
        <p:txBody>
          <a:bodyPr wrap="square" rtlCol="0">
            <a:spAutoFit/>
          </a:bodyPr>
          <a:lstStyle/>
          <a:p>
            <a:r>
              <a:rPr lang="en-US" sz="3200" dirty="0"/>
              <a:t>GENERAL SOLUTIONS</a:t>
            </a:r>
            <a:endParaRPr lang="en-IN" sz="3200" dirty="0"/>
          </a:p>
        </p:txBody>
      </p:sp>
    </p:spTree>
    <p:extLst>
      <p:ext uri="{BB962C8B-B14F-4D97-AF65-F5344CB8AC3E}">
        <p14:creationId xmlns:p14="http://schemas.microsoft.com/office/powerpoint/2010/main" val="299954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63C40F-6CFD-9F69-7E0D-2640DD118CC9}"/>
              </a:ext>
            </a:extLst>
          </p:cNvPr>
          <p:cNvCxnSpPr>
            <a:cxnSpLocks/>
            <a:endCxn id="4" idx="3"/>
          </p:cNvCxnSpPr>
          <p:nvPr/>
        </p:nvCxnSpPr>
        <p:spPr>
          <a:xfrm>
            <a:off x="861134" y="319599"/>
            <a:ext cx="0" cy="2565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8950D7-85A8-F674-9D01-1FF870383F74}"/>
              </a:ext>
            </a:extLst>
          </p:cNvPr>
          <p:cNvSpPr txBox="1"/>
          <p:nvPr/>
        </p:nvSpPr>
        <p:spPr>
          <a:xfrm rot="16200000">
            <a:off x="-856696" y="4372241"/>
            <a:ext cx="3435660" cy="461665"/>
          </a:xfrm>
          <a:prstGeom prst="rect">
            <a:avLst/>
          </a:prstGeom>
          <a:noFill/>
        </p:spPr>
        <p:txBody>
          <a:bodyPr wrap="square" rtlCol="0">
            <a:spAutoFit/>
          </a:bodyPr>
          <a:lstStyle/>
          <a:p>
            <a:r>
              <a:rPr lang="en-US" sz="2400" dirty="0"/>
              <a:t>ACKNOWLEDGEMENT</a:t>
            </a:r>
            <a:endParaRPr lang="en-IN" sz="2400" dirty="0"/>
          </a:p>
        </p:txBody>
      </p:sp>
      <p:sp>
        <p:nvSpPr>
          <p:cNvPr id="8" name="Content Placeholder 16">
            <a:extLst>
              <a:ext uri="{FF2B5EF4-FFF2-40B4-BE49-F238E27FC236}">
                <a16:creationId xmlns:a16="http://schemas.microsoft.com/office/drawing/2014/main" id="{0863ADA4-94A5-B5A5-DBEB-B9A92959C3AE}"/>
              </a:ext>
            </a:extLst>
          </p:cNvPr>
          <p:cNvSpPr txBox="1">
            <a:spLocks/>
          </p:cNvSpPr>
          <p:nvPr/>
        </p:nvSpPr>
        <p:spPr>
          <a:xfrm>
            <a:off x="1455964" y="1137328"/>
            <a:ext cx="4879018" cy="4583343"/>
          </a:xfrm>
          <a:prstGeom prst="rect">
            <a:avLst/>
          </a:prstGeom>
        </p:spPr>
        <p:txBody>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None/>
            </a:pPr>
            <a:r>
              <a:rPr lang="en-US" sz="1700" dirty="0"/>
              <a:t>This project would not have been possible without the help of our teachers and fellow teammates.We would therefore like to thank our mentors for this project, Indumathi Mam and Ashwini Mam, for their valuable guidance and feedback during the course of this project.</a:t>
            </a:r>
          </a:p>
          <a:p>
            <a:pPr marL="0" indent="0">
              <a:buNone/>
            </a:pPr>
            <a:r>
              <a:rPr lang="en-US" sz="1700" dirty="0"/>
              <a:t>We would like to extend our gratitude to Rohit Sir from WWF for lending us the water testing kit.</a:t>
            </a:r>
          </a:p>
          <a:p>
            <a:pPr marL="0" indent="0">
              <a:buNone/>
            </a:pPr>
            <a:r>
              <a:rPr lang="en-US" sz="1700" dirty="0"/>
              <a:t>We would also like to thank our parents for their support and willingness to take us to the sites for research.</a:t>
            </a:r>
          </a:p>
          <a:p>
            <a:pPr marL="0" indent="0">
              <a:buNone/>
            </a:pPr>
            <a:r>
              <a:rPr lang="en-US" sz="1700" dirty="0"/>
              <a:t>Last but not the least,thank you to all the IISc conference organizers and professors for giving us this wonderful opportunity.</a:t>
            </a:r>
          </a:p>
        </p:txBody>
      </p:sp>
      <p:pic>
        <p:nvPicPr>
          <p:cNvPr id="9" name="Picture 8">
            <a:extLst>
              <a:ext uri="{FF2B5EF4-FFF2-40B4-BE49-F238E27FC236}">
                <a16:creationId xmlns:a16="http://schemas.microsoft.com/office/drawing/2014/main" id="{05C43403-93AB-BAFF-C1E6-07C2C0FC87BE}"/>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698980" y="1001758"/>
            <a:ext cx="4755730" cy="5026180"/>
          </a:xfrm>
          <a:prstGeom prst="rect">
            <a:avLst/>
          </a:prstGeom>
        </p:spPr>
      </p:pic>
    </p:spTree>
    <p:extLst>
      <p:ext uri="{BB962C8B-B14F-4D97-AF65-F5344CB8AC3E}">
        <p14:creationId xmlns:p14="http://schemas.microsoft.com/office/powerpoint/2010/main" val="3189562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A9943306-8E1D-E699-6BAD-D17147C47AF4}"/>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1299055" y="825624"/>
            <a:ext cx="3728287" cy="5370991"/>
          </a:xfrm>
          <a:prstGeom prst="rect">
            <a:avLst/>
          </a:prstGeom>
        </p:spPr>
      </p:pic>
      <p:sp>
        <p:nvSpPr>
          <p:cNvPr id="3" name="TextBox 2">
            <a:extLst>
              <a:ext uri="{FF2B5EF4-FFF2-40B4-BE49-F238E27FC236}">
                <a16:creationId xmlns:a16="http://schemas.microsoft.com/office/drawing/2014/main" id="{090EC9E2-4922-FFF6-DC96-93D68142F804}"/>
              </a:ext>
            </a:extLst>
          </p:cNvPr>
          <p:cNvSpPr txBox="1"/>
          <p:nvPr/>
        </p:nvSpPr>
        <p:spPr>
          <a:xfrm>
            <a:off x="5207352" y="552636"/>
            <a:ext cx="6388823" cy="6327630"/>
          </a:xfrm>
          <a:prstGeom prst="rect">
            <a:avLst/>
          </a:prstGeom>
          <a:noFill/>
        </p:spPr>
        <p:txBody>
          <a:bodyPr wrap="square" rtlCol="0">
            <a:spAutoFit/>
          </a:bodyPr>
          <a:lstStyle/>
          <a:p>
            <a:pPr marL="171450" indent="-171450">
              <a:buFont typeface="Arial" panose="020B0604020202020204" pitchFamily="34" charset="0"/>
              <a:buChar char="•"/>
            </a:pPr>
            <a:r>
              <a:rPr lang="en-US" sz="1200" dirty="0">
                <a:hlinkClick r:id="rId4">
                  <a:extLst>
                    <a:ext uri="{A12FA001-AC4F-418D-AE19-62706E023703}">
                      <ahyp:hlinkClr xmlns:ahyp="http://schemas.microsoft.com/office/drawing/2018/hyperlinkcolor" val="tx"/>
                    </a:ext>
                  </a:extLst>
                </a:hlinkClick>
              </a:rPr>
              <a:t>Arakere Lake In Bengaluru: BWSSB Says It Will Prevent Further Sewage Inflow Into Water Body Within A Month’s Time (swarajyamag.com)</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hlinkClick r:id="rId5">
                  <a:extLst>
                    <a:ext uri="{A12FA001-AC4F-418D-AE19-62706E023703}">
                      <ahyp:hlinkClr xmlns:ahyp="http://schemas.microsoft.com/office/drawing/2018/hyperlinkcolor" val="tx"/>
                    </a:ext>
                  </a:extLst>
                </a:hlinkClick>
              </a:rPr>
              <a:t>Excessive Iron in Well Water: Hazards, Signs &amp; Removal Techniques (actionwellandpump.com)</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hlinkClick r:id="rId6">
                  <a:extLst>
                    <a:ext uri="{A12FA001-AC4F-418D-AE19-62706E023703}">
                      <ahyp:hlinkClr xmlns:ahyp="http://schemas.microsoft.com/office/drawing/2018/hyperlinkcolor" val="tx"/>
                    </a:ext>
                  </a:extLst>
                </a:hlinkClick>
              </a:rPr>
              <a:t>(PDF) Impact of construction activities on the environment. (researchgate.net)</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solidFill>
                <a:srgbClr val="6B9F25"/>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https://www.deccanherald.com/content/667783/in-2-years-you-could.html</a:t>
            </a:r>
            <a:r>
              <a:rPr lang="en-US" alt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kumimoji="0" lang="en-US" altLang="en-US" sz="1200" b="0" i="0" u="none" strike="noStrike" cap="none" normalizeH="0" baseline="0" dirty="0">
              <a:ln>
                <a:noFill/>
              </a:ln>
              <a:solidFill>
                <a:srgbClr val="6B9F25"/>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https://en.m.wikipedia.org/wiki/Lakes_in_Bangalore</a:t>
            </a:r>
            <a:br>
              <a:rPr kumimoji="0" lang="en-US" altLang="en-US" sz="1200" b="0" i="0" u="none" strike="noStrike" cap="none" normalizeH="0" baseline="0" dirty="0">
                <a:ln>
                  <a:noFill/>
                </a:ln>
                <a:effectLst/>
              </a:rPr>
            </a:br>
            <a:endParaRPr lang="en-US" altLang="en-US" sz="1200" dirty="0">
              <a:latin typeface="Arial" panose="020B0604020202020204" pitchFamily="34" charset="0"/>
            </a:endParaRPr>
          </a:p>
          <a:p>
            <a:pPr marL="171450" indent="-171450">
              <a:buFont typeface="Arial" panose="020B0604020202020204" pitchFamily="34" charset="0"/>
              <a:buChar char="•"/>
            </a:pPr>
            <a:r>
              <a:rPr lang="en-IN" sz="1200" dirty="0">
                <a:hlinkClick r:id="rId9">
                  <a:extLst>
                    <a:ext uri="{A12FA001-AC4F-418D-AE19-62706E023703}">
                      <ahyp:hlinkClr xmlns:ahyp="http://schemas.microsoft.com/office/drawing/2018/hyperlinkcolor" val="tx"/>
                    </a:ext>
                  </a:extLst>
                </a:hlinkClick>
              </a:rPr>
              <a:t>NEWS TRAIL (newstrailindia.com)</a:t>
            </a:r>
            <a:br>
              <a:rPr kumimoji="0" lang="en-US" altLang="en-US" sz="1200" b="0" i="0" u="none" strike="noStrike" cap="none" normalizeH="0" baseline="0" dirty="0">
                <a:ln>
                  <a:noFill/>
                </a:ln>
                <a:effectLst/>
              </a:rPr>
            </a:br>
            <a:endParaRPr lang="en-US" altLang="en-US" sz="1200" dirty="0">
              <a:latin typeface="Arial" panose="020B0604020202020204" pitchFamily="34" charset="0"/>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https://www.element.com/environmental-testing/physical-chemical-properties-of-water</a:t>
            </a:r>
            <a:r>
              <a:rPr kumimoji="0" lang="en-US" altLang="en-US" sz="1200" b="0" i="0" u="none" strike="noStrike" cap="none" normalizeH="0" baseline="0" dirty="0">
                <a:ln>
                  <a:noFill/>
                </a:ln>
                <a:effectLst/>
              </a:rPr>
              <a:t> </a:t>
            </a:r>
          </a:p>
          <a:p>
            <a:pPr marL="171450" indent="-171450">
              <a:buFont typeface="Arial" panose="020B0604020202020204" pitchFamily="34" charset="0"/>
              <a:buChar char="•"/>
            </a:pPr>
            <a:endParaRPr lang="en-IN" sz="1200" dirty="0"/>
          </a:p>
          <a:p>
            <a:pPr marL="171450" indent="-171450">
              <a:buFont typeface="Arial" panose="020B0604020202020204" pitchFamily="34" charset="0"/>
              <a:buChar char="•"/>
            </a:pPr>
            <a:r>
              <a:rPr lang="en-IN" sz="1200" dirty="0">
                <a:hlinkClick r:id="rId11">
                  <a:extLst>
                    <a:ext uri="{A12FA001-AC4F-418D-AE19-62706E023703}">
                      <ahyp:hlinkClr xmlns:ahyp="http://schemas.microsoft.com/office/drawing/2018/hyperlinkcolor" val="tx"/>
                    </a:ext>
                  </a:extLst>
                </a:hlinkClick>
              </a:rPr>
              <a:t>STATUS OF AREKERE WETLANDS0 (ernet.in)</a:t>
            </a:r>
            <a:r>
              <a:rPr lang="en-IN" sz="1200" dirty="0"/>
              <a:t>-IISC</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rPr>
              <a:t>Jal Tara Water Testing Manual</a:t>
            </a:r>
          </a:p>
          <a:p>
            <a:pPr marL="171450" indent="-171450">
              <a:buFont typeface="Arial" panose="020B0604020202020204" pitchFamily="34" charset="0"/>
              <a:buChar char="•"/>
            </a:pPr>
            <a:endParaRPr lang="en-IN" sz="1200" dirty="0">
              <a:solidFill>
                <a:srgbClr val="6B9F25"/>
              </a:solidFill>
              <a:hlinkClick r:id="rId12">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IN" sz="1200" dirty="0">
                <a:hlinkClick r:id="rId12">
                  <a:extLst>
                    <a:ext uri="{A12FA001-AC4F-418D-AE19-62706E023703}">
                      <ahyp:hlinkClr xmlns:ahyp="http://schemas.microsoft.com/office/drawing/2018/hyperlinkcolor" val="tx"/>
                    </a:ext>
                  </a:extLst>
                </a:hlinkClick>
              </a:rPr>
              <a:t>Google Maps</a:t>
            </a:r>
            <a:endParaRPr lang="en-IN" sz="1200" dirty="0"/>
          </a:p>
          <a:p>
            <a:pPr marL="171450" indent="-171450">
              <a:buFont typeface="Arial" panose="020B0604020202020204" pitchFamily="34" charset="0"/>
              <a:buChar char="•"/>
            </a:pPr>
            <a:endParaRPr lang="en-US" sz="1200" dirty="0">
              <a:solidFill>
                <a:srgbClr val="6B9F25"/>
              </a:solidFill>
              <a:hlinkClick r:id="rId1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200" dirty="0">
                <a:hlinkClick r:id="rId13">
                  <a:extLst>
                    <a:ext uri="{A12FA001-AC4F-418D-AE19-62706E023703}">
                      <ahyp:hlinkClr xmlns:ahyp="http://schemas.microsoft.com/office/drawing/2018/hyperlinkcolor" val="tx"/>
                    </a:ext>
                  </a:extLst>
                </a:hlinkClick>
              </a:rPr>
              <a:t>The Effects of Iron in Water on Aquatic Life | Cuteness</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lang="en-US" sz="1200" dirty="0">
                <a:hlinkClick r:id="rId14">
                  <a:extLst>
                    <a:ext uri="{A12FA001-AC4F-418D-AE19-62706E023703}">
                      <ahyp:hlinkClr xmlns:ahyp="http://schemas.microsoft.com/office/drawing/2018/hyperlinkcolor" val="tx"/>
                    </a:ext>
                  </a:extLst>
                </a:hlinkClick>
              </a:rPr>
              <a:t>Ammonia in Water: The Struggle for Balance - Save the Water</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lang="en-US" sz="1200" dirty="0">
                <a:hlinkClick r:id="rId15">
                  <a:extLst>
                    <a:ext uri="{A12FA001-AC4F-418D-AE19-62706E023703}">
                      <ahyp:hlinkClr xmlns:ahyp="http://schemas.microsoft.com/office/drawing/2018/hyperlinkcolor" val="tx"/>
                    </a:ext>
                  </a:extLst>
                </a:hlinkClick>
              </a:rPr>
              <a:t>Bwssb Proposes Drain Expansion To Stop Sewage Inflow Into Arekere Lake | Bengaluru News - Times of India (indiatimes.com)</a:t>
            </a:r>
            <a:r>
              <a:rPr lang="en-US" sz="1200" dirty="0"/>
              <a:t>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IN" sz="1400" u="sng" dirty="0">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Influence of monsoon on quality of water in lakes of </a:t>
            </a:r>
            <a:r>
              <a:rPr lang="en-IN" sz="1400" u="sng" dirty="0" err="1">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chhota</a:t>
            </a:r>
            <a:r>
              <a:rPr lang="en-IN" sz="1400" u="sng" dirty="0">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 Nagpur plateau, North eastern India (researchgate.net</a:t>
            </a:r>
            <a:r>
              <a:rPr lang="en-IN" sz="1800" u="sng" dirty="0">
                <a:solidFill>
                  <a:srgbClr val="6B9F25"/>
                </a:solidFill>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p:txBody>
      </p:sp>
      <p:cxnSp>
        <p:nvCxnSpPr>
          <p:cNvPr id="5" name="Straight Connector 4">
            <a:extLst>
              <a:ext uri="{FF2B5EF4-FFF2-40B4-BE49-F238E27FC236}">
                <a16:creationId xmlns:a16="http://schemas.microsoft.com/office/drawing/2014/main" id="{6C320AA6-A54D-5925-4273-6FF94930F9EC}"/>
              </a:ext>
            </a:extLst>
          </p:cNvPr>
          <p:cNvCxnSpPr/>
          <p:nvPr/>
        </p:nvCxnSpPr>
        <p:spPr>
          <a:xfrm>
            <a:off x="781235" y="372862"/>
            <a:ext cx="0" cy="343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3E3AC7-F2DB-9C8A-EAEA-A4B3F4939055}"/>
              </a:ext>
            </a:extLst>
          </p:cNvPr>
          <p:cNvSpPr txBox="1"/>
          <p:nvPr/>
        </p:nvSpPr>
        <p:spPr>
          <a:xfrm rot="16200000">
            <a:off x="-365908" y="4787862"/>
            <a:ext cx="2294286" cy="523220"/>
          </a:xfrm>
          <a:prstGeom prst="rect">
            <a:avLst/>
          </a:prstGeom>
          <a:noFill/>
        </p:spPr>
        <p:txBody>
          <a:bodyPr wrap="square" rtlCol="0">
            <a:spAutoFit/>
          </a:bodyPr>
          <a:lstStyle/>
          <a:p>
            <a:r>
              <a:rPr lang="en-US" sz="2800" dirty="0"/>
              <a:t>REFERENCES</a:t>
            </a:r>
            <a:endParaRPr lang="en-IN" sz="2800" dirty="0"/>
          </a:p>
        </p:txBody>
      </p:sp>
    </p:spTree>
    <p:extLst>
      <p:ext uri="{BB962C8B-B14F-4D97-AF65-F5344CB8AC3E}">
        <p14:creationId xmlns:p14="http://schemas.microsoft.com/office/powerpoint/2010/main" val="274583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8" name="Rectangle 17">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grpSp>
        <p:nvGrpSpPr>
          <p:cNvPr id="20" name="Group 19">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35880" y="1267730"/>
            <a:ext cx="1920240" cy="731520"/>
            <a:chOff x="4828372" y="1267730"/>
            <a:chExt cx="2227748" cy="731520"/>
          </a:xfrm>
        </p:grpSpPr>
        <p:sp>
          <p:nvSpPr>
            <p:cNvPr id="21" name="Rectangle 20">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2" name="Group 21">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Picture 8">
            <a:extLst>
              <a:ext uri="{FF2B5EF4-FFF2-40B4-BE49-F238E27FC236}">
                <a16:creationId xmlns:a16="http://schemas.microsoft.com/office/drawing/2014/main" id="{E3AED392-F4FF-45D7-9A91-FD20E7E29C46}"/>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1" y="-7290"/>
            <a:ext cx="12286695" cy="6857990"/>
          </a:xfrm>
          <a:prstGeom prst="rect">
            <a:avLst/>
          </a:prstGeom>
        </p:spPr>
      </p:pic>
      <p:sp>
        <p:nvSpPr>
          <p:cNvPr id="27" name="Rectangle 26">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9" name="Rectangle 28">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sp>
      <p:sp>
        <p:nvSpPr>
          <p:cNvPr id="2" name="Title 1">
            <a:extLst>
              <a:ext uri="{FF2B5EF4-FFF2-40B4-BE49-F238E27FC236}">
                <a16:creationId xmlns:a16="http://schemas.microsoft.com/office/drawing/2014/main" id="{722BAEBB-B897-4E2E-8BE7-753F1060BEA5}"/>
              </a:ext>
            </a:extLst>
          </p:cNvPr>
          <p:cNvSpPr>
            <a:spLocks noGrp="1"/>
          </p:cNvSpPr>
          <p:nvPr>
            <p:ph type="title"/>
          </p:nvPr>
        </p:nvSpPr>
        <p:spPr>
          <a:xfrm>
            <a:off x="1561707" y="2793808"/>
            <a:ext cx="9068586" cy="1883323"/>
          </a:xfrm>
        </p:spPr>
        <p:txBody>
          <a:bodyPr vert="horz" lIns="91440" tIns="45720" rIns="91440" bIns="45720" rtlCol="0" anchor="ctr">
            <a:normAutofit/>
          </a:bodyPr>
          <a:lstStyle/>
          <a:p>
            <a:r>
              <a:rPr lang="en-US" dirty="0"/>
              <a:t>Thank you</a:t>
            </a:r>
          </a:p>
        </p:txBody>
      </p:sp>
      <p:sp>
        <p:nvSpPr>
          <p:cNvPr id="31" name="Rectangle 30">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0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id="{F9C9470D-F677-4F4D-91C6-DDAAFB41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2">
            <a:extLst>
              <a:ext uri="{FF2B5EF4-FFF2-40B4-BE49-F238E27FC236}">
                <a16:creationId xmlns:a16="http://schemas.microsoft.com/office/drawing/2014/main" id="{C542C31E-A9A6-4196-9C15-D9E26F2B2175}"/>
              </a:ext>
            </a:extLst>
          </p:cNvPr>
          <p:cNvPicPr>
            <a:picLocks noChangeAspect="1" noChangeArrowheads="1"/>
          </p:cNvPicPr>
          <p:nvPr/>
        </p:nvPicPr>
        <p:blipFill>
          <a:blip r:embed="rId3"/>
          <a:srcRect t="12500" b="125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9">
            <a:extLst>
              <a:ext uri="{FF2B5EF4-FFF2-40B4-BE49-F238E27FC236}">
                <a16:creationId xmlns:a16="http://schemas.microsoft.com/office/drawing/2014/main" id="{BF9DC97C-B63C-41D6-923D-44FF13CF2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9D35CC7-2F55-4CD1-8570-56ADF4255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4716379" y="642594"/>
            <a:ext cx="6747309" cy="1371600"/>
          </a:xfrm>
        </p:spPr>
        <p:txBody>
          <a:bodyPr>
            <a:normAutofit/>
          </a:bodyPr>
          <a:lstStyle/>
          <a:p>
            <a:pPr>
              <a:tabLst>
                <a:tab pos="4119563" algn="l"/>
              </a:tabLst>
            </a:pPr>
            <a:r>
              <a:rPr lang="en-US" dirty="0">
                <a:solidFill>
                  <a:schemeClr val="bg1"/>
                </a:solidFill>
              </a:rPr>
              <a:t>OBJECTIVES</a:t>
            </a:r>
          </a:p>
        </p:txBody>
      </p:sp>
      <p:graphicFrame>
        <p:nvGraphicFramePr>
          <p:cNvPr id="7" name="Diagram 6">
            <a:extLst>
              <a:ext uri="{FF2B5EF4-FFF2-40B4-BE49-F238E27FC236}">
                <a16:creationId xmlns:a16="http://schemas.microsoft.com/office/drawing/2014/main" id="{505AAC1C-DA4B-E440-275E-6F43EF83A444}"/>
              </a:ext>
            </a:extLst>
          </p:cNvPr>
          <p:cNvGraphicFramePr/>
          <p:nvPr>
            <p:extLst>
              <p:ext uri="{D42A27DB-BD31-4B8C-83A1-F6EECF244321}">
                <p14:modId xmlns:p14="http://schemas.microsoft.com/office/powerpoint/2010/main" val="3068615093"/>
              </p:ext>
            </p:extLst>
          </p:nvPr>
        </p:nvGraphicFramePr>
        <p:xfrm>
          <a:off x="4495308" y="2874952"/>
          <a:ext cx="7183745" cy="3470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5A59DCD1-CCA8-73A5-E3D7-AA7253D00383}"/>
              </a:ext>
            </a:extLst>
          </p:cNvPr>
          <p:cNvSpPr txBox="1"/>
          <p:nvPr/>
        </p:nvSpPr>
        <p:spPr>
          <a:xfrm>
            <a:off x="4581144" y="2121408"/>
            <a:ext cx="6976872" cy="646331"/>
          </a:xfrm>
          <a:prstGeom prst="rect">
            <a:avLst/>
          </a:prstGeom>
          <a:noFill/>
        </p:spPr>
        <p:txBody>
          <a:bodyPr wrap="square" rtlCol="0">
            <a:spAutoFit/>
          </a:bodyPr>
          <a:lstStyle/>
          <a:p>
            <a:r>
              <a:rPr lang="en-US" sz="1800" dirty="0">
                <a:solidFill>
                  <a:schemeClr val="bg1"/>
                </a:solidFill>
              </a:rPr>
              <a:t>To analyse the habitat and water quality of Arekere lake by:</a:t>
            </a:r>
          </a:p>
          <a:p>
            <a:endParaRPr lang="en-IN" dirty="0"/>
          </a:p>
        </p:txBody>
      </p:sp>
    </p:spTree>
    <p:extLst>
      <p:ext uri="{BB962C8B-B14F-4D97-AF65-F5344CB8AC3E}">
        <p14:creationId xmlns:p14="http://schemas.microsoft.com/office/powerpoint/2010/main" val="227679542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D134-A6A8-4237-4267-4EC6AFFF3D65}"/>
              </a:ext>
            </a:extLst>
          </p:cNvPr>
          <p:cNvSpPr>
            <a:spLocks noGrp="1"/>
          </p:cNvSpPr>
          <p:nvPr>
            <p:ph type="title"/>
          </p:nvPr>
        </p:nvSpPr>
        <p:spPr>
          <a:xfrm>
            <a:off x="952871" y="669190"/>
            <a:ext cx="10058400" cy="922241"/>
          </a:xfrm>
        </p:spPr>
        <p:txBody>
          <a:bodyPr>
            <a:normAutofit/>
          </a:bodyPr>
          <a:lstStyle/>
          <a:p>
            <a:r>
              <a:rPr lang="en-US" sz="3600" dirty="0"/>
              <a:t>STUDY AREA:AREKERE LAKE</a:t>
            </a:r>
            <a:endParaRPr lang="en-IN" sz="3600" dirty="0"/>
          </a:p>
        </p:txBody>
      </p:sp>
      <p:sp>
        <p:nvSpPr>
          <p:cNvPr id="4" name="TextBox 3">
            <a:extLst>
              <a:ext uri="{FF2B5EF4-FFF2-40B4-BE49-F238E27FC236}">
                <a16:creationId xmlns:a16="http://schemas.microsoft.com/office/drawing/2014/main" id="{671A487F-6223-0455-BB30-9CF58CE8FDDA}"/>
              </a:ext>
            </a:extLst>
          </p:cNvPr>
          <p:cNvSpPr txBox="1"/>
          <p:nvPr/>
        </p:nvSpPr>
        <p:spPr>
          <a:xfrm>
            <a:off x="6658251" y="2540408"/>
            <a:ext cx="4927108" cy="3323987"/>
          </a:xfrm>
          <a:prstGeom prst="rect">
            <a:avLst/>
          </a:prstGeom>
          <a:noFill/>
        </p:spPr>
        <p:txBody>
          <a:bodyPr wrap="square">
            <a:spAutoFit/>
          </a:bodyPr>
          <a:lstStyle/>
          <a:p>
            <a:pPr marL="285750" indent="-285750">
              <a:buFont typeface="Arial" panose="020B0604020202020204" pitchFamily="34" charset="0"/>
              <a:buChar char="•"/>
            </a:pPr>
            <a:r>
              <a:rPr lang="en-US" sz="1400" i="0" dirty="0">
                <a:solidFill>
                  <a:schemeClr val="tx1">
                    <a:lumMod val="85000"/>
                    <a:lumOff val="15000"/>
                  </a:schemeClr>
                </a:solidFill>
                <a:effectLst/>
                <a:latin typeface="Arial" panose="020B0604020202020204" pitchFamily="34" charset="0"/>
              </a:rPr>
              <a:t>Arekere Lake </a:t>
            </a:r>
            <a:r>
              <a:rPr lang="en-US" sz="1400" b="0" i="0" dirty="0">
                <a:solidFill>
                  <a:schemeClr val="tx1">
                    <a:lumMod val="85000"/>
                    <a:lumOff val="15000"/>
                  </a:schemeClr>
                </a:solidFill>
                <a:effectLst/>
                <a:latin typeface="Arial" panose="020B0604020202020204" pitchFamily="34" charset="0"/>
              </a:rPr>
              <a:t>is situated in the Arekere- </a:t>
            </a:r>
            <a:r>
              <a:rPr lang="en-US" sz="1400" dirty="0">
                <a:solidFill>
                  <a:schemeClr val="tx1">
                    <a:lumMod val="85000"/>
                    <a:lumOff val="15000"/>
                  </a:schemeClr>
                </a:solidFill>
                <a:latin typeface="Arial" panose="020B0604020202020204" pitchFamily="34" charset="0"/>
              </a:rPr>
              <a:t>Hulimavu</a:t>
            </a:r>
            <a:r>
              <a:rPr lang="en-US" sz="1400" b="0" i="0" dirty="0">
                <a:solidFill>
                  <a:schemeClr val="tx1">
                    <a:lumMod val="85000"/>
                    <a:lumOff val="15000"/>
                  </a:schemeClr>
                </a:solidFill>
                <a:effectLst/>
                <a:latin typeface="Arial" panose="020B0604020202020204" pitchFamily="34" charset="0"/>
              </a:rPr>
              <a:t> area of the city of </a:t>
            </a:r>
            <a:r>
              <a:rPr lang="en-US" sz="1400" dirty="0">
                <a:solidFill>
                  <a:schemeClr val="tx1">
                    <a:lumMod val="85000"/>
                    <a:lumOff val="15000"/>
                  </a:schemeClr>
                </a:solidFill>
                <a:latin typeface="Arial" panose="020B0604020202020204" pitchFamily="34" charset="0"/>
              </a:rPr>
              <a:t>Bangalore</a:t>
            </a:r>
            <a:r>
              <a:rPr lang="en-US" sz="1400" b="0" i="0" dirty="0">
                <a:solidFill>
                  <a:schemeClr val="tx1">
                    <a:lumMod val="85000"/>
                    <a:lumOff val="15000"/>
                  </a:schemeClr>
                </a:solidFill>
                <a:effectLst/>
                <a:latin typeface="Arial" panose="020B0604020202020204" pitchFamily="34" charset="0"/>
              </a:rPr>
              <a:t>.</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This lake is bounded on the west by </a:t>
            </a:r>
            <a:r>
              <a:rPr lang="en-US" sz="1400" dirty="0">
                <a:solidFill>
                  <a:schemeClr val="tx1">
                    <a:lumMod val="85000"/>
                    <a:lumOff val="15000"/>
                  </a:schemeClr>
                </a:solidFill>
                <a:latin typeface="Arial" panose="020B0604020202020204" pitchFamily="34" charset="0"/>
              </a:rPr>
              <a:t>Bannerghatta Road</a:t>
            </a:r>
            <a:r>
              <a:rPr lang="en-US" sz="1400" b="0" i="0" dirty="0">
                <a:solidFill>
                  <a:schemeClr val="tx1">
                    <a:lumMod val="85000"/>
                    <a:lumOff val="15000"/>
                  </a:schemeClr>
                </a:solidFill>
                <a:effectLst/>
                <a:latin typeface="Arial" panose="020B0604020202020204" pitchFamily="34" charset="0"/>
              </a:rPr>
              <a:t>, on the north by BDA Eighty Feet Road, on the east by Shantinikethan Layout and on the south by Hulimavu Main Road.</a:t>
            </a:r>
            <a:endParaRPr lang="en-IN" sz="1400" dirty="0"/>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It was possibly a manmade water reservoir created around a hundred years ago. </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As is the case with many other lakes in Bangalore, in the last two decades Arekere Lake has been encroached upon by real estate developers.</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In early 2015, BDA began work related to the development of Arekere Lake, along with 16 other lakes in Bangalore as a result of the campaigns of </a:t>
            </a:r>
            <a:r>
              <a:rPr lang="en-US" sz="1400" dirty="0">
                <a:solidFill>
                  <a:schemeClr val="tx1">
                    <a:lumMod val="85000"/>
                    <a:lumOff val="15000"/>
                  </a:schemeClr>
                </a:solidFill>
                <a:latin typeface="Arial" panose="020B0604020202020204" pitchFamily="34" charset="0"/>
              </a:rPr>
              <a:t>surrounding </a:t>
            </a:r>
            <a:r>
              <a:rPr lang="en-US" sz="1400" b="0" i="0" dirty="0">
                <a:solidFill>
                  <a:schemeClr val="tx1">
                    <a:lumMod val="85000"/>
                    <a:lumOff val="15000"/>
                  </a:schemeClr>
                </a:solidFill>
                <a:effectLst/>
                <a:latin typeface="Arial" panose="020B0604020202020204" pitchFamily="34" charset="0"/>
              </a:rPr>
              <a:t>residents.</a:t>
            </a:r>
            <a:endParaRPr lang="en-IN" sz="1400" dirty="0"/>
          </a:p>
        </p:txBody>
      </p:sp>
      <p:cxnSp>
        <p:nvCxnSpPr>
          <p:cNvPr id="7" name="Straight Connector 6">
            <a:extLst>
              <a:ext uri="{FF2B5EF4-FFF2-40B4-BE49-F238E27FC236}">
                <a16:creationId xmlns:a16="http://schemas.microsoft.com/office/drawing/2014/main" id="{FDC35399-12B3-B5CD-6B23-9024CB723A6F}"/>
              </a:ext>
            </a:extLst>
          </p:cNvPr>
          <p:cNvCxnSpPr>
            <a:cxnSpLocks/>
          </p:cNvCxnSpPr>
          <p:nvPr/>
        </p:nvCxnSpPr>
        <p:spPr>
          <a:xfrm>
            <a:off x="685060" y="397642"/>
            <a:ext cx="0" cy="1465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315C26A-25A2-B5F5-36E2-66296AF96B8F}"/>
              </a:ext>
            </a:extLst>
          </p:cNvPr>
          <p:cNvCxnSpPr>
            <a:cxnSpLocks/>
          </p:cNvCxnSpPr>
          <p:nvPr/>
        </p:nvCxnSpPr>
        <p:spPr>
          <a:xfrm flipH="1">
            <a:off x="401714" y="1569363"/>
            <a:ext cx="113885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6BB675-E172-643A-121F-F7E87AA58114}"/>
              </a:ext>
            </a:extLst>
          </p:cNvPr>
          <p:cNvSpPr txBox="1"/>
          <p:nvPr/>
        </p:nvSpPr>
        <p:spPr>
          <a:xfrm>
            <a:off x="725014" y="1377943"/>
            <a:ext cx="11360458" cy="1446550"/>
          </a:xfrm>
          <a:prstGeom prst="rect">
            <a:avLst/>
          </a:prstGeom>
          <a:noFill/>
        </p:spPr>
        <p:txBody>
          <a:bodyPr wrap="square">
            <a:spAutoFit/>
          </a:bodyPr>
          <a:lstStyle/>
          <a:p>
            <a:endParaRPr lang="pt-BR" sz="1800" b="0" i="0" u="sng" dirty="0">
              <a:effectLst/>
            </a:endParaRPr>
          </a:p>
          <a:p>
            <a:r>
              <a:rPr lang="pt-BR" sz="1400" b="0" i="0" dirty="0">
                <a:effectLst/>
              </a:rPr>
              <a:t>LOCATION:Latitude 12°53'05.22"N,77°36'08.87"E</a:t>
            </a:r>
            <a:r>
              <a:rPr lang="pt-BR" sz="1400" dirty="0"/>
              <a:t>    </a:t>
            </a:r>
            <a:r>
              <a:rPr lang="pt-BR" sz="1400" b="0" i="0" dirty="0">
                <a:effectLst/>
              </a:rPr>
              <a:t>Longitude 12°53'05.49"N, 77°36'03.38"E</a:t>
            </a:r>
          </a:p>
          <a:p>
            <a:endParaRPr lang="pt-BR" sz="1400" dirty="0"/>
          </a:p>
          <a:p>
            <a:r>
              <a:rPr lang="en-IN" sz="1400" dirty="0"/>
              <a:t>AREA AS PER RTC(2017):37.53 acres</a:t>
            </a:r>
          </a:p>
          <a:p>
            <a:endParaRPr lang="en-IN" sz="1400" dirty="0"/>
          </a:p>
          <a:p>
            <a:r>
              <a:rPr lang="en-IN" sz="1400" dirty="0"/>
              <a:t>PERIMETER(BBMP):3 km</a:t>
            </a:r>
          </a:p>
        </p:txBody>
      </p:sp>
      <p:sp>
        <p:nvSpPr>
          <p:cNvPr id="25" name="TextBox 24">
            <a:extLst>
              <a:ext uri="{FF2B5EF4-FFF2-40B4-BE49-F238E27FC236}">
                <a16:creationId xmlns:a16="http://schemas.microsoft.com/office/drawing/2014/main" id="{DEC53196-6CBD-87CE-52A7-1C5E9CFBAB6B}"/>
              </a:ext>
            </a:extLst>
          </p:cNvPr>
          <p:cNvSpPr txBox="1"/>
          <p:nvPr/>
        </p:nvSpPr>
        <p:spPr>
          <a:xfrm>
            <a:off x="606641" y="5956728"/>
            <a:ext cx="3598411" cy="492443"/>
          </a:xfrm>
          <a:prstGeom prst="rect">
            <a:avLst/>
          </a:prstGeom>
          <a:noFill/>
        </p:spPr>
        <p:txBody>
          <a:bodyPr wrap="square" rtlCol="0">
            <a:spAutoFit/>
          </a:bodyPr>
          <a:lstStyle/>
          <a:p>
            <a:r>
              <a:rPr lang="en-US" sz="1400" dirty="0"/>
              <a:t>Arekere Lake in 2022</a:t>
            </a:r>
          </a:p>
          <a:p>
            <a:pPr algn="just"/>
            <a:r>
              <a:rPr lang="en-US" sz="1200" dirty="0"/>
              <a:t>Source:Google Maps</a:t>
            </a:r>
            <a:endParaRPr lang="en-IN" sz="1200" dirty="0"/>
          </a:p>
        </p:txBody>
      </p:sp>
      <p:pic>
        <p:nvPicPr>
          <p:cNvPr id="6" name="Picture 5">
            <a:extLst>
              <a:ext uri="{FF2B5EF4-FFF2-40B4-BE49-F238E27FC236}">
                <a16:creationId xmlns:a16="http://schemas.microsoft.com/office/drawing/2014/main" id="{81F8C021-07CA-ED93-9AFB-E3FEEE07459B}"/>
              </a:ext>
            </a:extLst>
          </p:cNvPr>
          <p:cNvPicPr>
            <a:picLocks noChangeAspect="1"/>
          </p:cNvPicPr>
          <p:nvPr/>
        </p:nvPicPr>
        <p:blipFill>
          <a:blip r:embed="rId2"/>
          <a:stretch>
            <a:fillRect/>
          </a:stretch>
        </p:blipFill>
        <p:spPr>
          <a:xfrm>
            <a:off x="725015" y="3015913"/>
            <a:ext cx="5370985" cy="2845097"/>
          </a:xfrm>
          <a:prstGeom prst="rect">
            <a:avLst/>
          </a:prstGeom>
        </p:spPr>
      </p:pic>
    </p:spTree>
    <p:extLst>
      <p:ext uri="{BB962C8B-B14F-4D97-AF65-F5344CB8AC3E}">
        <p14:creationId xmlns:p14="http://schemas.microsoft.com/office/powerpoint/2010/main" val="2564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4666-5833-DF6B-54C0-6CAEFDF98FFB}"/>
              </a:ext>
            </a:extLst>
          </p:cNvPr>
          <p:cNvSpPr>
            <a:spLocks noGrp="1"/>
          </p:cNvSpPr>
          <p:nvPr>
            <p:ph type="title"/>
          </p:nvPr>
        </p:nvSpPr>
        <p:spPr>
          <a:xfrm>
            <a:off x="853736" y="751374"/>
            <a:ext cx="10058400" cy="928754"/>
          </a:xfrm>
        </p:spPr>
        <p:txBody>
          <a:bodyPr>
            <a:normAutofit/>
          </a:bodyPr>
          <a:lstStyle/>
          <a:p>
            <a:r>
              <a:rPr lang="en-US" sz="3600" dirty="0"/>
              <a:t>THE HABITAT OF AREKERE LAKE IN PICTURES</a:t>
            </a:r>
            <a:endParaRPr lang="en-IN" sz="3600" dirty="0"/>
          </a:p>
        </p:txBody>
      </p:sp>
      <p:pic>
        <p:nvPicPr>
          <p:cNvPr id="4" name="Picture 3">
            <a:extLst>
              <a:ext uri="{FF2B5EF4-FFF2-40B4-BE49-F238E27FC236}">
                <a16:creationId xmlns:a16="http://schemas.microsoft.com/office/drawing/2014/main" id="{43534BC8-E3DA-190A-EBB5-40F7343C6C8D}"/>
              </a:ext>
            </a:extLst>
          </p:cNvPr>
          <p:cNvPicPr>
            <a:picLocks noChangeAspect="1"/>
          </p:cNvPicPr>
          <p:nvPr/>
        </p:nvPicPr>
        <p:blipFill>
          <a:blip r:embed="rId2"/>
          <a:stretch>
            <a:fillRect/>
          </a:stretch>
        </p:blipFill>
        <p:spPr>
          <a:xfrm>
            <a:off x="1161260" y="1833297"/>
            <a:ext cx="4539772" cy="1879789"/>
          </a:xfrm>
          <a:prstGeom prst="rect">
            <a:avLst/>
          </a:prstGeom>
        </p:spPr>
      </p:pic>
      <p:pic>
        <p:nvPicPr>
          <p:cNvPr id="5" name="Picture 4">
            <a:extLst>
              <a:ext uri="{FF2B5EF4-FFF2-40B4-BE49-F238E27FC236}">
                <a16:creationId xmlns:a16="http://schemas.microsoft.com/office/drawing/2014/main" id="{26BD85EB-17F6-2365-5B4D-3BA0F9D46156}"/>
              </a:ext>
            </a:extLst>
          </p:cNvPr>
          <p:cNvPicPr>
            <a:picLocks noChangeAspect="1"/>
          </p:cNvPicPr>
          <p:nvPr/>
        </p:nvPicPr>
        <p:blipFill>
          <a:blip r:embed="rId3"/>
          <a:stretch>
            <a:fillRect/>
          </a:stretch>
        </p:blipFill>
        <p:spPr>
          <a:xfrm>
            <a:off x="6490967" y="1833296"/>
            <a:ext cx="4539772" cy="1879789"/>
          </a:xfrm>
          <a:prstGeom prst="rect">
            <a:avLst/>
          </a:prstGeom>
        </p:spPr>
      </p:pic>
      <p:pic>
        <p:nvPicPr>
          <p:cNvPr id="6" name="Picture 5">
            <a:extLst>
              <a:ext uri="{FF2B5EF4-FFF2-40B4-BE49-F238E27FC236}">
                <a16:creationId xmlns:a16="http://schemas.microsoft.com/office/drawing/2014/main" id="{11C7DB46-465D-B961-F7BF-EAE7AC1277D9}"/>
              </a:ext>
            </a:extLst>
          </p:cNvPr>
          <p:cNvPicPr>
            <a:picLocks noChangeAspect="1"/>
          </p:cNvPicPr>
          <p:nvPr/>
        </p:nvPicPr>
        <p:blipFill>
          <a:blip r:embed="rId4"/>
          <a:stretch>
            <a:fillRect/>
          </a:stretch>
        </p:blipFill>
        <p:spPr>
          <a:xfrm>
            <a:off x="1161260" y="4019423"/>
            <a:ext cx="4539772" cy="2052943"/>
          </a:xfrm>
          <a:prstGeom prst="rect">
            <a:avLst/>
          </a:prstGeom>
        </p:spPr>
      </p:pic>
      <p:pic>
        <p:nvPicPr>
          <p:cNvPr id="7" name="Picture 6">
            <a:extLst>
              <a:ext uri="{FF2B5EF4-FFF2-40B4-BE49-F238E27FC236}">
                <a16:creationId xmlns:a16="http://schemas.microsoft.com/office/drawing/2014/main" id="{A6CB36C1-AF12-3029-7FA5-9F161FA7086A}"/>
              </a:ext>
            </a:extLst>
          </p:cNvPr>
          <p:cNvPicPr>
            <a:picLocks noChangeAspect="1"/>
          </p:cNvPicPr>
          <p:nvPr/>
        </p:nvPicPr>
        <p:blipFill>
          <a:blip r:embed="rId5"/>
          <a:stretch>
            <a:fillRect/>
          </a:stretch>
        </p:blipFill>
        <p:spPr>
          <a:xfrm>
            <a:off x="6490967" y="4019421"/>
            <a:ext cx="4539772" cy="2052942"/>
          </a:xfrm>
          <a:prstGeom prst="rect">
            <a:avLst/>
          </a:prstGeom>
        </p:spPr>
      </p:pic>
    </p:spTree>
    <p:extLst>
      <p:ext uri="{BB962C8B-B14F-4D97-AF65-F5344CB8AC3E}">
        <p14:creationId xmlns:p14="http://schemas.microsoft.com/office/powerpoint/2010/main" val="353423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449E92-0D1B-7A7A-7C1B-47D2EAB3DF2E}"/>
              </a:ext>
            </a:extLst>
          </p:cNvPr>
          <p:cNvPicPr>
            <a:picLocks noChangeAspect="1"/>
          </p:cNvPicPr>
          <p:nvPr/>
        </p:nvPicPr>
        <p:blipFill>
          <a:blip r:embed="rId2"/>
          <a:stretch>
            <a:fillRect/>
          </a:stretch>
        </p:blipFill>
        <p:spPr>
          <a:xfrm>
            <a:off x="1033631" y="993377"/>
            <a:ext cx="4758070" cy="2180390"/>
          </a:xfrm>
          <a:prstGeom prst="rect">
            <a:avLst/>
          </a:prstGeom>
        </p:spPr>
      </p:pic>
      <p:pic>
        <p:nvPicPr>
          <p:cNvPr id="6" name="Picture 5">
            <a:extLst>
              <a:ext uri="{FF2B5EF4-FFF2-40B4-BE49-F238E27FC236}">
                <a16:creationId xmlns:a16="http://schemas.microsoft.com/office/drawing/2014/main" id="{E05FDE92-DBDA-AE76-9FF5-6C0A05DFABBA}"/>
              </a:ext>
            </a:extLst>
          </p:cNvPr>
          <p:cNvPicPr>
            <a:picLocks noChangeAspect="1"/>
          </p:cNvPicPr>
          <p:nvPr/>
        </p:nvPicPr>
        <p:blipFill>
          <a:blip r:embed="rId3"/>
          <a:stretch>
            <a:fillRect/>
          </a:stretch>
        </p:blipFill>
        <p:spPr>
          <a:xfrm>
            <a:off x="6400300" y="993377"/>
            <a:ext cx="4670154" cy="2195874"/>
          </a:xfrm>
          <a:prstGeom prst="rect">
            <a:avLst/>
          </a:prstGeom>
        </p:spPr>
      </p:pic>
      <p:pic>
        <p:nvPicPr>
          <p:cNvPr id="7" name="Picture 6">
            <a:extLst>
              <a:ext uri="{FF2B5EF4-FFF2-40B4-BE49-F238E27FC236}">
                <a16:creationId xmlns:a16="http://schemas.microsoft.com/office/drawing/2014/main" id="{5D6B08FC-7AA5-8AAC-B853-E2D196DB55C0}"/>
              </a:ext>
            </a:extLst>
          </p:cNvPr>
          <p:cNvPicPr>
            <a:picLocks noChangeAspect="1"/>
          </p:cNvPicPr>
          <p:nvPr/>
        </p:nvPicPr>
        <p:blipFill>
          <a:blip r:embed="rId4"/>
          <a:stretch>
            <a:fillRect/>
          </a:stretch>
        </p:blipFill>
        <p:spPr>
          <a:xfrm>
            <a:off x="1033631" y="3684233"/>
            <a:ext cx="4758070" cy="2098322"/>
          </a:xfrm>
          <a:prstGeom prst="rect">
            <a:avLst/>
          </a:prstGeom>
        </p:spPr>
      </p:pic>
      <p:pic>
        <p:nvPicPr>
          <p:cNvPr id="8" name="Picture 7">
            <a:extLst>
              <a:ext uri="{FF2B5EF4-FFF2-40B4-BE49-F238E27FC236}">
                <a16:creationId xmlns:a16="http://schemas.microsoft.com/office/drawing/2014/main" id="{7C019372-52ED-CA68-8546-9B5DCBD196AA}"/>
              </a:ext>
            </a:extLst>
          </p:cNvPr>
          <p:cNvPicPr>
            <a:picLocks noChangeAspect="1"/>
          </p:cNvPicPr>
          <p:nvPr/>
        </p:nvPicPr>
        <p:blipFill>
          <a:blip r:embed="rId5"/>
          <a:stretch>
            <a:fillRect/>
          </a:stretch>
        </p:blipFill>
        <p:spPr>
          <a:xfrm>
            <a:off x="6400300" y="3668749"/>
            <a:ext cx="4670154" cy="2113806"/>
          </a:xfrm>
          <a:prstGeom prst="rect">
            <a:avLst/>
          </a:prstGeom>
        </p:spPr>
      </p:pic>
    </p:spTree>
    <p:extLst>
      <p:ext uri="{BB962C8B-B14F-4D97-AF65-F5344CB8AC3E}">
        <p14:creationId xmlns:p14="http://schemas.microsoft.com/office/powerpoint/2010/main" val="103327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3716-2B21-3C9B-4E02-9628910F21DE}"/>
              </a:ext>
            </a:extLst>
          </p:cNvPr>
          <p:cNvSpPr>
            <a:spLocks noGrp="1"/>
          </p:cNvSpPr>
          <p:nvPr>
            <p:ph type="title"/>
          </p:nvPr>
        </p:nvSpPr>
        <p:spPr>
          <a:xfrm>
            <a:off x="550878" y="621437"/>
            <a:ext cx="8042706" cy="971217"/>
          </a:xfrm>
        </p:spPr>
        <p:txBody>
          <a:bodyPr>
            <a:normAutofit/>
          </a:bodyPr>
          <a:lstStyle/>
          <a:p>
            <a:r>
              <a:rPr lang="en-US" sz="3200" dirty="0">
                <a:solidFill>
                  <a:schemeClr val="tx1"/>
                </a:solidFill>
              </a:rPr>
              <a:t>STATE OF THE HABITAT OF AREKERE LAKE</a:t>
            </a:r>
            <a:endParaRPr lang="en-IN" sz="3200" dirty="0">
              <a:solidFill>
                <a:schemeClr val="tx1"/>
              </a:solidFill>
            </a:endParaRPr>
          </a:p>
        </p:txBody>
      </p:sp>
      <p:sp>
        <p:nvSpPr>
          <p:cNvPr id="3" name="Content Placeholder 2">
            <a:extLst>
              <a:ext uri="{FF2B5EF4-FFF2-40B4-BE49-F238E27FC236}">
                <a16:creationId xmlns:a16="http://schemas.microsoft.com/office/drawing/2014/main" id="{FFEAC67B-2B2E-81EE-9A37-52BAF6B8970C}"/>
              </a:ext>
            </a:extLst>
          </p:cNvPr>
          <p:cNvSpPr>
            <a:spLocks noGrp="1"/>
          </p:cNvSpPr>
          <p:nvPr>
            <p:ph idx="1"/>
          </p:nvPr>
        </p:nvSpPr>
        <p:spPr>
          <a:xfrm>
            <a:off x="666288" y="1894457"/>
            <a:ext cx="7562850" cy="5143500"/>
          </a:xfrm>
        </p:spPr>
        <p:txBody>
          <a:bodyPr>
            <a:normAutofit fontScale="85000" lnSpcReduction="10000"/>
          </a:bodyPr>
          <a:lstStyle/>
          <a:p>
            <a:pPr marL="0" indent="0">
              <a:buNone/>
            </a:pPr>
            <a:r>
              <a:rPr lang="en-US" dirty="0"/>
              <a:t>On visiting the lake,the following observations were made:</a:t>
            </a:r>
          </a:p>
          <a:p>
            <a:pPr marL="342900" indent="-342900">
              <a:buFont typeface="+mj-lt"/>
              <a:buAutoNum type="arabicPeriod"/>
            </a:pPr>
            <a:r>
              <a:rPr lang="en-US" dirty="0"/>
              <a:t>The lake was almost completely covered with plankton,algae and floating plants.Floating water was visible only in the center of the lake.</a:t>
            </a:r>
          </a:p>
          <a:p>
            <a:pPr marL="342900" indent="-342900">
              <a:buFont typeface="+mj-lt"/>
              <a:buAutoNum type="arabicPeriod"/>
            </a:pPr>
            <a:r>
              <a:rPr lang="en-US" dirty="0"/>
              <a:t>There was a strong pungent smell in the surroundings of the lake.</a:t>
            </a:r>
          </a:p>
          <a:p>
            <a:pPr marL="342900" indent="-342900">
              <a:buFont typeface="+mj-lt"/>
              <a:buAutoNum type="arabicPeriod"/>
            </a:pPr>
            <a:r>
              <a:rPr lang="en-US" dirty="0"/>
              <a:t>The barricade around the lake was not well-maintained and there were many gaps in the fence.</a:t>
            </a:r>
          </a:p>
          <a:p>
            <a:pPr marL="342900" indent="-342900">
              <a:buFont typeface="+mj-lt"/>
              <a:buAutoNum type="arabicPeriod"/>
            </a:pPr>
            <a:r>
              <a:rPr lang="en-US" dirty="0"/>
              <a:t>The banks of the lake functioned as a garbage dumping point.</a:t>
            </a:r>
          </a:p>
          <a:p>
            <a:pPr marL="342900" indent="-342900">
              <a:buFont typeface="+mj-lt"/>
              <a:buAutoNum type="arabicPeriod"/>
            </a:pPr>
            <a:r>
              <a:rPr lang="en-US" dirty="0"/>
              <a:t>Sewage rained directly into the lake without treatment.</a:t>
            </a:r>
          </a:p>
          <a:p>
            <a:pPr marL="342900" indent="-342900">
              <a:buFont typeface="+mj-lt"/>
              <a:buAutoNum type="arabicPeriod"/>
            </a:pPr>
            <a:r>
              <a:rPr lang="en-US" dirty="0"/>
              <a:t>There were many encroachments around the banks of the lake.</a:t>
            </a:r>
          </a:p>
          <a:p>
            <a:pPr marL="342900" indent="-342900">
              <a:buFont typeface="+mj-lt"/>
              <a:buAutoNum type="arabicPeriod"/>
            </a:pPr>
            <a:r>
              <a:rPr lang="en-US" dirty="0"/>
              <a:t>Water birds like pelicans,dogs and other animals were feeding on the garbage.</a:t>
            </a:r>
          </a:p>
          <a:p>
            <a:pPr marL="342900" indent="-342900">
              <a:buFont typeface="+mj-lt"/>
              <a:buAutoNum type="arabicPeriod"/>
            </a:pPr>
            <a:r>
              <a:rPr lang="en-US" dirty="0"/>
              <a:t>Not much diverse bird or plant life was observed around the lake.</a:t>
            </a:r>
          </a:p>
          <a:p>
            <a:pPr marL="342900" indent="-342900">
              <a:buFont typeface="+mj-lt"/>
              <a:buAutoNum type="arabicPeriod"/>
            </a:pPr>
            <a:r>
              <a:rPr lang="en-US" dirty="0"/>
              <a:t>The water of the lake was blackish and appeared to be highly polluted.</a:t>
            </a:r>
          </a:p>
          <a:p>
            <a:pPr marL="342900" indent="-342900">
              <a:buFont typeface="+mj-lt"/>
              <a:buAutoNum type="arabicPeriod"/>
            </a:pPr>
            <a:r>
              <a:rPr lang="en-US" dirty="0"/>
              <a:t>There was a construction site right beside the lake.</a:t>
            </a:r>
          </a:p>
          <a:p>
            <a:endParaRPr lang="en-IN" dirty="0"/>
          </a:p>
        </p:txBody>
      </p:sp>
      <p:pic>
        <p:nvPicPr>
          <p:cNvPr id="5" name="Picture 4">
            <a:extLst>
              <a:ext uri="{FF2B5EF4-FFF2-40B4-BE49-F238E27FC236}">
                <a16:creationId xmlns:a16="http://schemas.microsoft.com/office/drawing/2014/main" id="{519D69EE-37EC-3667-4926-AA754F5650F6}"/>
              </a:ext>
            </a:extLst>
          </p:cNvPr>
          <p:cNvPicPr>
            <a:picLocks noChangeAspect="1"/>
          </p:cNvPicPr>
          <p:nvPr/>
        </p:nvPicPr>
        <p:blipFill>
          <a:blip r:embed="rId2"/>
          <a:stretch>
            <a:fillRect/>
          </a:stretch>
        </p:blipFill>
        <p:spPr>
          <a:xfrm>
            <a:off x="9183504" y="409642"/>
            <a:ext cx="2614920" cy="6053302"/>
          </a:xfrm>
          <a:prstGeom prst="rect">
            <a:avLst/>
          </a:prstGeom>
        </p:spPr>
      </p:pic>
    </p:spTree>
    <p:extLst>
      <p:ext uri="{BB962C8B-B14F-4D97-AF65-F5344CB8AC3E}">
        <p14:creationId xmlns:p14="http://schemas.microsoft.com/office/powerpoint/2010/main" val="26971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CFD5-B784-007C-7C4C-F1BB11FB8DAD}"/>
              </a:ext>
            </a:extLst>
          </p:cNvPr>
          <p:cNvSpPr>
            <a:spLocks noGrp="1"/>
          </p:cNvSpPr>
          <p:nvPr>
            <p:ph type="title"/>
          </p:nvPr>
        </p:nvSpPr>
        <p:spPr>
          <a:xfrm>
            <a:off x="2917952" y="210312"/>
            <a:ext cx="10058400" cy="1371600"/>
          </a:xfrm>
        </p:spPr>
        <p:txBody>
          <a:bodyPr>
            <a:normAutofit/>
          </a:bodyPr>
          <a:lstStyle/>
          <a:p>
            <a:r>
              <a:rPr lang="en-US" sz="3500" dirty="0"/>
              <a:t>THE HABITAT OF AREKERE LAKE</a:t>
            </a:r>
            <a:endParaRPr lang="en-IN" sz="3500" dirty="0"/>
          </a:p>
        </p:txBody>
      </p:sp>
      <p:graphicFrame>
        <p:nvGraphicFramePr>
          <p:cNvPr id="5" name="Diagram 4">
            <a:extLst>
              <a:ext uri="{FF2B5EF4-FFF2-40B4-BE49-F238E27FC236}">
                <a16:creationId xmlns:a16="http://schemas.microsoft.com/office/drawing/2014/main" id="{A0E49BE8-1B17-16B0-434F-64F83EC69D54}"/>
              </a:ext>
            </a:extLst>
          </p:cNvPr>
          <p:cNvGraphicFramePr/>
          <p:nvPr>
            <p:extLst>
              <p:ext uri="{D42A27DB-BD31-4B8C-83A1-F6EECF244321}">
                <p14:modId xmlns:p14="http://schemas.microsoft.com/office/powerpoint/2010/main" val="3547234206"/>
              </p:ext>
            </p:extLst>
          </p:nvPr>
        </p:nvGraphicFramePr>
        <p:xfrm>
          <a:off x="1355344" y="1726932"/>
          <a:ext cx="8128000" cy="4329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2E0C909-4795-40FD-1C58-FD4567932446}"/>
              </a:ext>
            </a:extLst>
          </p:cNvPr>
          <p:cNvSpPr txBox="1"/>
          <p:nvPr/>
        </p:nvSpPr>
        <p:spPr>
          <a:xfrm>
            <a:off x="3593592" y="4054602"/>
            <a:ext cx="2889504" cy="353943"/>
          </a:xfrm>
          <a:prstGeom prst="rect">
            <a:avLst/>
          </a:prstGeom>
          <a:noFill/>
        </p:spPr>
        <p:txBody>
          <a:bodyPr wrap="square" rtlCol="0">
            <a:spAutoFit/>
          </a:bodyPr>
          <a:lstStyle/>
          <a:p>
            <a:r>
              <a:rPr lang="en-US" sz="1700" dirty="0"/>
              <a:t>KC Valley</a:t>
            </a:r>
            <a:endParaRPr lang="en-IN" sz="1700" dirty="0"/>
          </a:p>
        </p:txBody>
      </p:sp>
      <p:sp>
        <p:nvSpPr>
          <p:cNvPr id="7" name="TextBox 6">
            <a:extLst>
              <a:ext uri="{FF2B5EF4-FFF2-40B4-BE49-F238E27FC236}">
                <a16:creationId xmlns:a16="http://schemas.microsoft.com/office/drawing/2014/main" id="{B9974E25-15E1-9AA2-FD17-4B00243C58B5}"/>
              </a:ext>
            </a:extLst>
          </p:cNvPr>
          <p:cNvSpPr txBox="1"/>
          <p:nvPr/>
        </p:nvSpPr>
        <p:spPr>
          <a:xfrm>
            <a:off x="3593592" y="4532002"/>
            <a:ext cx="2953512" cy="353943"/>
          </a:xfrm>
          <a:prstGeom prst="rect">
            <a:avLst/>
          </a:prstGeom>
          <a:noFill/>
        </p:spPr>
        <p:txBody>
          <a:bodyPr wrap="square" rtlCol="0">
            <a:spAutoFit/>
          </a:bodyPr>
          <a:lstStyle/>
          <a:p>
            <a:r>
              <a:rPr lang="en-US" sz="1700" dirty="0"/>
              <a:t>Highly polluted</a:t>
            </a:r>
            <a:endParaRPr lang="en-IN" sz="1700" dirty="0"/>
          </a:p>
        </p:txBody>
      </p:sp>
      <p:sp>
        <p:nvSpPr>
          <p:cNvPr id="8" name="TextBox 7">
            <a:extLst>
              <a:ext uri="{FF2B5EF4-FFF2-40B4-BE49-F238E27FC236}">
                <a16:creationId xmlns:a16="http://schemas.microsoft.com/office/drawing/2014/main" id="{2044A79B-4AF4-BB64-FE10-7A56E77ABA8B}"/>
              </a:ext>
            </a:extLst>
          </p:cNvPr>
          <p:cNvSpPr txBox="1"/>
          <p:nvPr/>
        </p:nvSpPr>
        <p:spPr>
          <a:xfrm>
            <a:off x="3593592" y="5069051"/>
            <a:ext cx="3044952" cy="353943"/>
          </a:xfrm>
          <a:prstGeom prst="rect">
            <a:avLst/>
          </a:prstGeom>
          <a:noFill/>
        </p:spPr>
        <p:txBody>
          <a:bodyPr wrap="square" rtlCol="0">
            <a:spAutoFit/>
          </a:bodyPr>
          <a:lstStyle/>
          <a:p>
            <a:r>
              <a:rPr lang="en-US" sz="1700" dirty="0"/>
              <a:t>Under Restoration</a:t>
            </a:r>
            <a:endParaRPr lang="en-IN" sz="1700" dirty="0"/>
          </a:p>
        </p:txBody>
      </p:sp>
      <p:sp>
        <p:nvSpPr>
          <p:cNvPr id="9" name="TextBox 8">
            <a:extLst>
              <a:ext uri="{FF2B5EF4-FFF2-40B4-BE49-F238E27FC236}">
                <a16:creationId xmlns:a16="http://schemas.microsoft.com/office/drawing/2014/main" id="{8CEDA6E5-2382-1A1D-13B1-ACDEAA4A5775}"/>
              </a:ext>
            </a:extLst>
          </p:cNvPr>
          <p:cNvSpPr txBox="1"/>
          <p:nvPr/>
        </p:nvSpPr>
        <p:spPr>
          <a:xfrm>
            <a:off x="3593592" y="5546451"/>
            <a:ext cx="5961888" cy="615553"/>
          </a:xfrm>
          <a:prstGeom prst="rect">
            <a:avLst/>
          </a:prstGeom>
          <a:noFill/>
        </p:spPr>
        <p:txBody>
          <a:bodyPr wrap="square" rtlCol="0">
            <a:spAutoFit/>
          </a:bodyPr>
          <a:lstStyle/>
          <a:p>
            <a:r>
              <a:rPr lang="en-US" sz="1700" dirty="0"/>
              <a:t>Class E-Water used for irrigation,industrial cooling,uncontrolled waste disposal</a:t>
            </a:r>
            <a:endParaRPr lang="en-IN" sz="1700" dirty="0"/>
          </a:p>
        </p:txBody>
      </p:sp>
      <p:sp>
        <p:nvSpPr>
          <p:cNvPr id="3" name="TextBox 2">
            <a:extLst>
              <a:ext uri="{FF2B5EF4-FFF2-40B4-BE49-F238E27FC236}">
                <a16:creationId xmlns:a16="http://schemas.microsoft.com/office/drawing/2014/main" id="{8D3FC733-53C5-402A-EC82-EE6186B619B0}"/>
              </a:ext>
            </a:extLst>
          </p:cNvPr>
          <p:cNvSpPr txBox="1"/>
          <p:nvPr/>
        </p:nvSpPr>
        <p:spPr>
          <a:xfrm>
            <a:off x="3593592" y="2997709"/>
            <a:ext cx="1757779" cy="323165"/>
          </a:xfrm>
          <a:prstGeom prst="rect">
            <a:avLst/>
          </a:prstGeom>
          <a:noFill/>
        </p:spPr>
        <p:txBody>
          <a:bodyPr wrap="square" rtlCol="0">
            <a:spAutoFit/>
          </a:bodyPr>
          <a:lstStyle/>
          <a:p>
            <a:r>
              <a:rPr lang="en-US" sz="1500" dirty="0"/>
              <a:t>3 km</a:t>
            </a:r>
            <a:endParaRPr lang="en-IN" sz="1500" dirty="0"/>
          </a:p>
        </p:txBody>
      </p:sp>
    </p:spTree>
    <p:extLst>
      <p:ext uri="{BB962C8B-B14F-4D97-AF65-F5344CB8AC3E}">
        <p14:creationId xmlns:p14="http://schemas.microsoft.com/office/powerpoint/2010/main" val="291559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3E26-E96E-7D53-B6AF-DAF289C1B9FD}"/>
              </a:ext>
            </a:extLst>
          </p:cNvPr>
          <p:cNvSpPr>
            <a:spLocks noGrp="1"/>
          </p:cNvSpPr>
          <p:nvPr>
            <p:ph idx="1"/>
          </p:nvPr>
        </p:nvSpPr>
        <p:spPr>
          <a:xfrm>
            <a:off x="582435" y="802007"/>
            <a:ext cx="6715010" cy="5767467"/>
          </a:xfrm>
        </p:spPr>
        <p:txBody>
          <a:bodyPr>
            <a:normAutofit/>
          </a:bodyPr>
          <a:lstStyle/>
          <a:p>
            <a:r>
              <a:rPr lang="en-US" sz="1550" dirty="0"/>
              <a:t>PROBLEMS:</a:t>
            </a:r>
            <a:r>
              <a:rPr lang="en-US" sz="1550" b="0" i="0" dirty="0">
                <a:effectLst/>
              </a:rPr>
              <a:t> Dumping of solid waste and building debris, entry of untreated sewage water, covered with macrophytes. Lake water is black in colour with odour problem.</a:t>
            </a:r>
          </a:p>
          <a:p>
            <a:r>
              <a:rPr lang="en-IN" sz="1550" i="0" dirty="0">
                <a:effectLst/>
              </a:rPr>
              <a:t>AQUATIC BIODIVERSITY:</a:t>
            </a:r>
          </a:p>
          <a:p>
            <a:r>
              <a:rPr lang="en-IN" sz="1550" b="1" dirty="0"/>
              <a:t>Algae:</a:t>
            </a:r>
            <a:r>
              <a:rPr lang="en-IN" sz="1550" b="0" i="1" dirty="0">
                <a:effectLst/>
              </a:rPr>
              <a:t>Chlorella </a:t>
            </a:r>
            <a:r>
              <a:rPr lang="en-IN" sz="1550" b="0" i="0" dirty="0">
                <a:effectLst/>
              </a:rPr>
              <a:t>sp.; </a:t>
            </a:r>
            <a:r>
              <a:rPr lang="en-IN" sz="1550" b="0" i="1" dirty="0">
                <a:effectLst/>
              </a:rPr>
              <a:t>Chlorococcum </a:t>
            </a:r>
            <a:r>
              <a:rPr lang="en-IN" sz="1550" b="0" i="0" dirty="0">
                <a:effectLst/>
              </a:rPr>
              <a:t>sp.; </a:t>
            </a:r>
            <a:r>
              <a:rPr lang="en-IN" sz="1550" b="0" i="1" dirty="0">
                <a:effectLst/>
              </a:rPr>
              <a:t>Schroederia </a:t>
            </a:r>
            <a:r>
              <a:rPr lang="en-IN" sz="1550" b="0" i="0" dirty="0">
                <a:effectLst/>
              </a:rPr>
              <a:t>sp.; </a:t>
            </a:r>
            <a:r>
              <a:rPr lang="en-IN" sz="1550" b="0" i="1" dirty="0">
                <a:effectLst/>
              </a:rPr>
              <a:t>Oscillatoria </a:t>
            </a:r>
            <a:r>
              <a:rPr lang="en-IN" sz="1550" b="0" i="0" dirty="0">
                <a:effectLst/>
              </a:rPr>
              <a:t>sp.; </a:t>
            </a:r>
            <a:r>
              <a:rPr lang="en-IN" sz="1550" b="0" i="1" dirty="0">
                <a:effectLst/>
              </a:rPr>
              <a:t>Phormidium </a:t>
            </a:r>
            <a:r>
              <a:rPr lang="en-IN" sz="1550" b="0" i="0" dirty="0">
                <a:effectLst/>
              </a:rPr>
              <a:t>sp.; </a:t>
            </a:r>
            <a:r>
              <a:rPr lang="en-IN" sz="1550" b="0" i="1" dirty="0">
                <a:effectLst/>
              </a:rPr>
              <a:t>Planktothrix </a:t>
            </a:r>
            <a:r>
              <a:rPr lang="en-IN" sz="1550" b="0" i="0" dirty="0">
                <a:effectLst/>
              </a:rPr>
              <a:t>sp.; </a:t>
            </a:r>
            <a:br>
              <a:rPr lang="en-IN" sz="1550" dirty="0"/>
            </a:br>
            <a:r>
              <a:rPr lang="en-IN" sz="1550" b="1" dirty="0"/>
              <a:t>Macrophytes:</a:t>
            </a:r>
            <a:r>
              <a:rPr lang="en-IN" sz="1550" b="0" i="1" dirty="0">
                <a:effectLst/>
              </a:rPr>
              <a:t>Eichhornia crassipes</a:t>
            </a:r>
            <a:r>
              <a:rPr lang="en-IN" sz="1550" b="0" i="0" dirty="0">
                <a:effectLst/>
              </a:rPr>
              <a:t>; </a:t>
            </a:r>
            <a:r>
              <a:rPr lang="en-IN" sz="1550" b="0" i="1" dirty="0">
                <a:effectLst/>
              </a:rPr>
              <a:t>Alternanthera philoxeroides</a:t>
            </a:r>
            <a:r>
              <a:rPr lang="en-IN" sz="1550" b="0" i="0" dirty="0">
                <a:effectLst/>
              </a:rPr>
              <a:t>;</a:t>
            </a:r>
            <a:r>
              <a:rPr lang="en-IN" sz="1550" b="0" i="1" dirty="0">
                <a:effectLst/>
              </a:rPr>
              <a:t> Lemna gibba</a:t>
            </a:r>
            <a:r>
              <a:rPr lang="en-IN" sz="1550" b="0" i="0" dirty="0">
                <a:effectLst/>
              </a:rPr>
              <a:t>;</a:t>
            </a:r>
            <a:r>
              <a:rPr lang="en-IN" sz="1550" b="0" i="1" dirty="0">
                <a:effectLst/>
              </a:rPr>
              <a:t> Lemna minor</a:t>
            </a:r>
            <a:r>
              <a:rPr lang="en-IN" sz="1550" b="0" i="0" dirty="0">
                <a:effectLst/>
              </a:rPr>
              <a:t>;</a:t>
            </a:r>
            <a:r>
              <a:rPr lang="en-IN" sz="1550" b="0" i="1" dirty="0">
                <a:effectLst/>
              </a:rPr>
              <a:t> Typha angustata</a:t>
            </a:r>
            <a:r>
              <a:rPr lang="en-IN" sz="1550" b="0" i="0" dirty="0">
                <a:effectLst/>
              </a:rPr>
              <a:t>; </a:t>
            </a:r>
            <a:r>
              <a:rPr lang="en-IN" sz="1550" b="0" i="1" dirty="0">
                <a:effectLst/>
              </a:rPr>
              <a:t>Polygonum glabrum</a:t>
            </a:r>
            <a:r>
              <a:rPr lang="en-IN" sz="1550" b="0" i="0" dirty="0">
                <a:effectLst/>
              </a:rPr>
              <a:t> and</a:t>
            </a:r>
            <a:r>
              <a:rPr lang="en-IN" sz="1550" b="0" i="1" dirty="0">
                <a:effectLst/>
              </a:rPr>
              <a:t> Cyperus rotundus</a:t>
            </a:r>
            <a:r>
              <a:rPr lang="en-IN" sz="1550" b="0" i="0" dirty="0">
                <a:effectLst/>
              </a:rPr>
              <a:t>.</a:t>
            </a:r>
          </a:p>
          <a:p>
            <a:r>
              <a:rPr lang="en-IN" sz="1550" dirty="0"/>
              <a:t>SURROUNDING LOCATIONS:AECS Magnolia Maaruti School,Shahi Exports Pvt Lt.,ICICI bank,evening market,apartments,Balamuri Ganesh Temple</a:t>
            </a:r>
          </a:p>
          <a:p>
            <a:pPr marL="0" indent="0">
              <a:buNone/>
            </a:pPr>
            <a:r>
              <a:rPr lang="en-IN" sz="1550" dirty="0"/>
              <a:t>Between 2011-2014,it was observed that the algae growth in the lake was less extensive and the lake was also bigger.More bird and animal life would frequent the lake.Since then,the condition has only worsened.In the last decade,no measures have been taken to prevent the worsening condition of the lake. Only recently,projects have been approved by BBMP for the restoration of the lake but the process must happen quicker.</a:t>
            </a:r>
            <a:r>
              <a:rPr lang="en-US" sz="1550" dirty="0"/>
              <a:t> The detoriated and polluted surroundings of the lake led us to analyze the water samples of Arekere Lake.</a:t>
            </a:r>
          </a:p>
          <a:p>
            <a:endParaRPr lang="en-IN" dirty="0"/>
          </a:p>
        </p:txBody>
      </p:sp>
      <p:pic>
        <p:nvPicPr>
          <p:cNvPr id="4" name="Picture 3">
            <a:extLst>
              <a:ext uri="{FF2B5EF4-FFF2-40B4-BE49-F238E27FC236}">
                <a16:creationId xmlns:a16="http://schemas.microsoft.com/office/drawing/2014/main" id="{636CBB39-88A7-183E-7283-E1BE9A1FD268}"/>
              </a:ext>
            </a:extLst>
          </p:cNvPr>
          <p:cNvPicPr>
            <a:picLocks noChangeAspect="1"/>
          </p:cNvPicPr>
          <p:nvPr/>
        </p:nvPicPr>
        <p:blipFill>
          <a:blip r:embed="rId2"/>
          <a:stretch>
            <a:fillRect/>
          </a:stretch>
        </p:blipFill>
        <p:spPr>
          <a:xfrm>
            <a:off x="7761658" y="713232"/>
            <a:ext cx="3622111" cy="4708099"/>
          </a:xfrm>
          <a:prstGeom prst="rect">
            <a:avLst/>
          </a:prstGeom>
        </p:spPr>
      </p:pic>
      <p:sp>
        <p:nvSpPr>
          <p:cNvPr id="5" name="TextBox 4">
            <a:extLst>
              <a:ext uri="{FF2B5EF4-FFF2-40B4-BE49-F238E27FC236}">
                <a16:creationId xmlns:a16="http://schemas.microsoft.com/office/drawing/2014/main" id="{1D6CAFE5-B51C-6254-6BEE-A5CFEB78BF98}"/>
              </a:ext>
            </a:extLst>
          </p:cNvPr>
          <p:cNvSpPr txBox="1"/>
          <p:nvPr/>
        </p:nvSpPr>
        <p:spPr>
          <a:xfrm>
            <a:off x="7690658" y="5584271"/>
            <a:ext cx="3693111" cy="630942"/>
          </a:xfrm>
          <a:prstGeom prst="rect">
            <a:avLst/>
          </a:prstGeom>
          <a:noFill/>
        </p:spPr>
        <p:txBody>
          <a:bodyPr wrap="square" rtlCol="0">
            <a:spAutoFit/>
          </a:bodyPr>
          <a:lstStyle/>
          <a:p>
            <a:r>
              <a:rPr lang="en-US" sz="1200" dirty="0"/>
              <a:t>Polygon in yellow represents outline of the lake.</a:t>
            </a:r>
          </a:p>
          <a:p>
            <a:r>
              <a:rPr lang="en-US" sz="1200" dirty="0"/>
              <a:t>Polygon in red shows encroachments.</a:t>
            </a:r>
          </a:p>
          <a:p>
            <a:r>
              <a:rPr lang="en-US" sz="1100" dirty="0"/>
              <a:t>Source:</a:t>
            </a:r>
            <a:r>
              <a:rPr lang="en-IN" sz="11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STATUS OF AREKERE WETLANDS0 (ernet.in)</a:t>
            </a:r>
            <a:endParaRPr lang="en-IN" sz="1100" dirty="0">
              <a:solidFill>
                <a:schemeClr val="accent6">
                  <a:lumMod val="60000"/>
                  <a:lumOff val="40000"/>
                </a:schemeClr>
              </a:solidFill>
            </a:endParaRPr>
          </a:p>
        </p:txBody>
      </p:sp>
    </p:spTree>
    <p:extLst>
      <p:ext uri="{BB962C8B-B14F-4D97-AF65-F5344CB8AC3E}">
        <p14:creationId xmlns:p14="http://schemas.microsoft.com/office/powerpoint/2010/main" val="7528584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49939-2C9E-4399-80BE-3FEFB064CF1C}">
  <ds:schemaRefs>
    <ds:schemaRef ds:uri="http://schemas.microsoft.com/sharepoint/v3/contenttype/forms"/>
  </ds:schemaRefs>
</ds:datastoreItem>
</file>

<file path=customXml/itemProps2.xml><?xml version="1.0" encoding="utf-8"?>
<ds:datastoreItem xmlns:ds="http://schemas.openxmlformats.org/officeDocument/2006/customXml" ds:itemID="{B9FC83A0-AB98-4659-ACD5-D2185007C703}">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2B7C465-BD8F-4B6A-8925-267AB00CD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Garden design</Template>
  <TotalTime>477</TotalTime>
  <Words>2500</Words>
  <Application>Microsoft Office PowerPoint</Application>
  <PresentationFormat>Widescreen</PresentationFormat>
  <Paragraphs>277</Paragraphs>
  <Slides>23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Century Gothic</vt:lpstr>
      <vt:lpstr>Savon</vt:lpstr>
      <vt:lpstr>A study of the habitat of arekere lake</vt:lpstr>
      <vt:lpstr>INTRODUCTION</vt:lpstr>
      <vt:lpstr>OBJECTIVES</vt:lpstr>
      <vt:lpstr>STUDY AREA:AREKERE LAKE</vt:lpstr>
      <vt:lpstr>THE HABITAT OF AREKERE LAKE IN PICTURES</vt:lpstr>
      <vt:lpstr>PowerPoint Presentation</vt:lpstr>
      <vt:lpstr>STATE OF THE HABITAT OF AREKERE LAKE</vt:lpstr>
      <vt:lpstr>THE HABITAT OF AREKERE LAKE</vt:lpstr>
      <vt:lpstr>PowerPoint Presentation</vt:lpstr>
      <vt:lpstr>MATERIALS AND METHODS</vt:lpstr>
      <vt:lpstr>PowerPoint Presentation</vt:lpstr>
      <vt:lpstr>PowerPoint Presentation</vt:lpstr>
      <vt:lpstr>WATER QUALITY PARAMETER AND METHOD </vt:lpstr>
      <vt:lpstr>WATER QUALITY TEST RESULTS ON A RAINY DAY AND   RAINLESS DAY</vt:lpstr>
      <vt:lpstr>PowerPoint Presentation</vt:lpstr>
      <vt:lpstr>PowerPoint Presentation</vt:lpstr>
      <vt:lpstr>PowerPoint Presentation</vt:lpstr>
      <vt:lpstr>DISCUSSION AND CONCLUSION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of the habitat of arekere lake</dc:title>
  <dc:creator>Banani Ghosh</dc:creator>
  <cp:lastModifiedBy>Indumathi - HOD Biology Dept</cp:lastModifiedBy>
  <cp:revision>65</cp:revision>
  <dcterms:created xsi:type="dcterms:W3CDTF">2022-12-03T15:19:57Z</dcterms:created>
  <dcterms:modified xsi:type="dcterms:W3CDTF">2022-12-15T14:28:01Z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