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9" r:id="rId4"/>
    <p:sldId id="258" r:id="rId5"/>
    <p:sldId id="292" r:id="rId6"/>
    <p:sldId id="262" r:id="rId7"/>
    <p:sldId id="264" r:id="rId8"/>
    <p:sldId id="274" r:id="rId9"/>
    <p:sldId id="260" r:id="rId10"/>
    <p:sldId id="273" r:id="rId11"/>
    <p:sldId id="291" r:id="rId12"/>
    <p:sldId id="295" r:id="rId13"/>
    <p:sldId id="266" r:id="rId14"/>
    <p:sldId id="268" r:id="rId15"/>
    <p:sldId id="275" r:id="rId16"/>
    <p:sldId id="276" r:id="rId17"/>
    <p:sldId id="277" r:id="rId18"/>
    <p:sldId id="278" r:id="rId19"/>
    <p:sldId id="279" r:id="rId20"/>
    <p:sldId id="280" r:id="rId21"/>
    <p:sldId id="281" r:id="rId22"/>
    <p:sldId id="282" r:id="rId23"/>
    <p:sldId id="283" r:id="rId24"/>
    <p:sldId id="284" r:id="rId25"/>
    <p:sldId id="285" r:id="rId26"/>
    <p:sldId id="261" r:id="rId27"/>
    <p:sldId id="270" r:id="rId28"/>
    <p:sldId id="287" r:id="rId29"/>
    <p:sldId id="288" r:id="rId30"/>
    <p:sldId id="271" r:id="rId31"/>
    <p:sldId id="272" r:id="rId32"/>
    <p:sldId id="293" r:id="rId33"/>
  </p:sldIdLst>
  <p:sldSz cx="18288000" cy="10287000"/>
  <p:notesSz cx="6858000" cy="9144000"/>
  <p:embeddedFontLst>
    <p:embeddedFont>
      <p:font typeface="Caladea" panose="020B0604020202020204" charset="0"/>
      <p:regular r:id="rId35"/>
    </p:embeddedFont>
    <p:embeddedFont>
      <p:font typeface="Caladea Bold" panose="020B0604020202020204" charset="0"/>
      <p:regular r:id="rId36"/>
    </p:embeddedFont>
    <p:embeddedFont>
      <p:font typeface="Calibri" panose="020F0502020204030204" pitchFamily="34" charset="0"/>
      <p:regular r:id="rId37"/>
      <p:bold r:id="rId38"/>
      <p:italic r:id="rId39"/>
      <p:boldItalic r:id="rId40"/>
    </p:embeddedFont>
    <p:embeddedFont>
      <p:font typeface="Public Sans" panose="020B0604020202020204" charset="0"/>
      <p:regular r:id="rId41"/>
    </p:embeddedFont>
    <p:embeddedFont>
      <p:font typeface="Public Sans Bold"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9628"/>
    <a:srgbClr val="CDA8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5" autoAdjust="0"/>
    <p:restoredTop sz="94325" autoAdjust="0"/>
  </p:normalViewPr>
  <p:slideViewPr>
    <p:cSldViewPr>
      <p:cViewPr varScale="1">
        <p:scale>
          <a:sx n="42" d="100"/>
          <a:sy n="42" d="100"/>
        </p:scale>
        <p:origin x="75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3.xml"/><Relationship Id="rId1" Type="http://schemas.microsoft.com/office/2011/relationships/chartStyle" Target="style3.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lang="en-US" sz="3000" b="0" i="0" u="none" strike="noStrike" kern="1200" spc="0" baseline="0">
                <a:solidFill>
                  <a:schemeClr val="tx1">
                    <a:lumMod val="65000"/>
                    <a:lumOff val="35000"/>
                  </a:schemeClr>
                </a:solidFill>
                <a:latin typeface="+mn-lt"/>
                <a:ea typeface="+mn-ea"/>
                <a:cs typeface="+mn-cs"/>
              </a:defRPr>
            </a:pPr>
            <a:r>
              <a:rPr lang="en-US" dirty="0"/>
              <a:t>pH</a:t>
            </a:r>
          </a:p>
        </c:rich>
      </c:tx>
      <c:overlay val="0"/>
      <c:spPr>
        <a:noFill/>
        <a:ln>
          <a:noFill/>
        </a:ln>
        <a:effectLst/>
      </c:spPr>
    </c:title>
    <c:autoTitleDeleted val="0"/>
    <c:plotArea>
      <c:layout>
        <c:manualLayout>
          <c:layoutTarget val="inner"/>
          <c:xMode val="edge"/>
          <c:yMode val="edge"/>
          <c:x val="7.1427495545926173E-2"/>
          <c:y val="2.7374692804649436E-2"/>
          <c:w val="0.96114377166703169"/>
          <c:h val="0.84652645635847001"/>
        </c:manualLayout>
      </c:layout>
      <c:barChart>
        <c:barDir val="col"/>
        <c:grouping val="stacked"/>
        <c:varyColors val="0"/>
        <c:ser>
          <c:idx val="0"/>
          <c:order val="0"/>
          <c:tx>
            <c:strRef>
              <c:f>Sheet1!$B$1</c:f>
              <c:strCache>
                <c:ptCount val="1"/>
                <c:pt idx="0">
                  <c:v>Acidic</c:v>
                </c:pt>
              </c:strCache>
            </c:strRef>
          </c:tx>
          <c:spPr>
            <a:solidFill>
              <a:schemeClr val="accent5">
                <a:shade val="65000"/>
              </a:schemeClr>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Sheet1!$B$2:$B$5</c:f>
              <c:numCache>
                <c:formatCode>General</c:formatCode>
                <c:ptCount val="4"/>
                <c:pt idx="0">
                  <c:v>6.5</c:v>
                </c:pt>
              </c:numCache>
            </c:numRef>
          </c:val>
          <c:extLst>
            <c:ext xmlns:c16="http://schemas.microsoft.com/office/drawing/2014/chart" uri="{C3380CC4-5D6E-409C-BE32-E72D297353CC}">
              <c16:uniqueId val="{00000000-5C00-4632-904C-B97486E79BC4}"/>
            </c:ext>
          </c:extLst>
        </c:ser>
        <c:ser>
          <c:idx val="1"/>
          <c:order val="1"/>
          <c:tx>
            <c:strRef>
              <c:f>Sheet1!$C$1</c:f>
              <c:strCache>
                <c:ptCount val="1"/>
                <c:pt idx="0">
                  <c:v>Nuetral</c:v>
                </c:pt>
              </c:strCache>
            </c:strRef>
          </c:tx>
          <c:spPr>
            <a:solidFill>
              <a:srgbClr val="00B0F0"/>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Sheet1!$C$2:$C$5</c:f>
              <c:numCache>
                <c:formatCode>General</c:formatCode>
                <c:ptCount val="4"/>
                <c:pt idx="0">
                  <c:v>1</c:v>
                </c:pt>
                <c:pt idx="1">
                  <c:v>7.48</c:v>
                </c:pt>
              </c:numCache>
            </c:numRef>
          </c:val>
          <c:extLst>
            <c:ext xmlns:c16="http://schemas.microsoft.com/office/drawing/2014/chart" uri="{C3380CC4-5D6E-409C-BE32-E72D297353CC}">
              <c16:uniqueId val="{00000001-5C00-4632-904C-B97486E79BC4}"/>
            </c:ext>
          </c:extLst>
        </c:ser>
        <c:ser>
          <c:idx val="2"/>
          <c:order val="2"/>
          <c:tx>
            <c:strRef>
              <c:f>Sheet1!$D$1</c:f>
              <c:strCache>
                <c:ptCount val="1"/>
                <c:pt idx="0">
                  <c:v>Alkaline</c:v>
                </c:pt>
              </c:strCache>
            </c:strRef>
          </c:tx>
          <c:spPr>
            <a:solidFill>
              <a:schemeClr val="accent5">
                <a:tint val="65000"/>
              </a:schemeClr>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Sheet1!$D$2:$D$5</c:f>
              <c:numCache>
                <c:formatCode>General</c:formatCode>
                <c:ptCount val="4"/>
                <c:pt idx="0">
                  <c:v>6.5</c:v>
                </c:pt>
                <c:pt idx="2">
                  <c:v>8.75</c:v>
                </c:pt>
              </c:numCache>
            </c:numRef>
          </c:val>
          <c:extLst>
            <c:ext xmlns:c16="http://schemas.microsoft.com/office/drawing/2014/chart" uri="{C3380CC4-5D6E-409C-BE32-E72D297353CC}">
              <c16:uniqueId val="{00000002-5C00-4632-904C-B97486E79BC4}"/>
            </c:ext>
          </c:extLst>
        </c:ser>
        <c:dLbls>
          <c:dLblPos val="ctr"/>
          <c:showLegendKey val="0"/>
          <c:showVal val="1"/>
          <c:showCatName val="0"/>
          <c:showSerName val="0"/>
          <c:showPercent val="0"/>
          <c:showBubbleSize val="0"/>
        </c:dLbls>
        <c:gapWidth val="150"/>
        <c:overlap val="100"/>
        <c:axId val="172895616"/>
        <c:axId val="173266432"/>
      </c:barChart>
      <c:catAx>
        <c:axId val="17289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500" b="0" i="0" u="none" strike="noStrike" kern="1200" baseline="0">
                <a:solidFill>
                  <a:schemeClr val="tx1">
                    <a:lumMod val="65000"/>
                    <a:lumOff val="35000"/>
                  </a:schemeClr>
                </a:solidFill>
                <a:latin typeface="+mn-lt"/>
                <a:ea typeface="+mn-ea"/>
                <a:cs typeface="+mn-cs"/>
              </a:defRPr>
            </a:pPr>
            <a:endParaRPr lang="en-US"/>
          </a:p>
        </c:txPr>
        <c:crossAx val="173266432"/>
        <c:crosses val="autoZero"/>
        <c:auto val="1"/>
        <c:lblAlgn val="ctr"/>
        <c:lblOffset val="100"/>
        <c:noMultiLvlLbl val="0"/>
      </c:catAx>
      <c:valAx>
        <c:axId val="173266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2500" b="0" i="0" u="none" strike="noStrike" kern="1200" baseline="0">
                <a:solidFill>
                  <a:schemeClr val="tx1">
                    <a:lumMod val="65000"/>
                    <a:lumOff val="35000"/>
                  </a:schemeClr>
                </a:solidFill>
                <a:latin typeface="+mn-lt"/>
                <a:ea typeface="+mn-ea"/>
                <a:cs typeface="+mn-cs"/>
              </a:defRPr>
            </a:pPr>
            <a:endParaRPr lang="en-US"/>
          </a:p>
        </c:txPr>
        <c:crossAx val="172895616"/>
        <c:crosses val="autoZero"/>
        <c:crossBetween val="between"/>
      </c:valAx>
      <c:spPr>
        <a:noFill/>
        <a:ln>
          <a:noFill/>
        </a:ln>
        <a:effectLst/>
      </c:spPr>
    </c:plotArea>
    <c:legend>
      <c:legendPos val="b"/>
      <c:layout>
        <c:manualLayout>
          <c:xMode val="edge"/>
          <c:yMode val="edge"/>
          <c:x val="0.21132082258454307"/>
          <c:y val="0.93146906869359636"/>
          <c:w val="0.5601550073906717"/>
          <c:h val="6.8530950816508521E-2"/>
        </c:manualLayout>
      </c:layout>
      <c:overlay val="0"/>
      <c:spPr>
        <a:noFill/>
        <a:ln>
          <a:noFill/>
        </a:ln>
        <a:effectLst/>
      </c:spPr>
      <c:txPr>
        <a:bodyPr rot="0" spcFirstLastPara="1" vertOverflow="ellipsis" vert="horz" wrap="square" anchor="ctr" anchorCtr="1"/>
        <a:lstStyle/>
        <a:p>
          <a:pPr>
            <a:defRPr lang="en-US" sz="2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500" baseline="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3600" b="0" i="0" u="none" strike="noStrike" kern="1200" spc="0" baseline="0">
                <a:solidFill>
                  <a:schemeClr val="tx1">
                    <a:lumMod val="65000"/>
                    <a:lumOff val="35000"/>
                  </a:schemeClr>
                </a:solidFill>
                <a:latin typeface="+mn-lt"/>
                <a:ea typeface="+mn-ea"/>
                <a:cs typeface="+mn-cs"/>
              </a:defRPr>
            </a:pPr>
            <a:r>
              <a:rPr lang="en-US"/>
              <a:t>S in ppm</a:t>
            </a:r>
          </a:p>
        </c:rich>
      </c:tx>
      <c:overlay val="0"/>
      <c:spPr>
        <a:noFill/>
        <a:ln>
          <a:noFill/>
        </a:ln>
        <a:effectLst/>
      </c:spPr>
      <c:txPr>
        <a:bodyPr rot="0" spcFirstLastPara="1" vertOverflow="ellipsis" vert="horz" wrap="square" anchor="ctr" anchorCtr="1"/>
        <a:lstStyle/>
        <a:p>
          <a:pPr>
            <a:defRPr lang="en-US"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57132881413842"/>
          <c:y val="0.11412468720855924"/>
          <c:w val="0.91379830125401007"/>
          <c:h val="0.68189132608423964"/>
        </c:manualLayout>
      </c:layout>
      <c:barChart>
        <c:barDir val="col"/>
        <c:grouping val="stacked"/>
        <c:varyColors val="0"/>
        <c:ser>
          <c:idx val="0"/>
          <c:order val="0"/>
          <c:tx>
            <c:strRef>
              <c:f>Sheet1!$B$1</c:f>
              <c:strCache>
                <c:ptCount val="1"/>
                <c:pt idx="0">
                  <c:v>Defecient</c:v>
                </c:pt>
              </c:strCache>
            </c:strRef>
          </c:tx>
          <c:spPr>
            <a:solidFill>
              <a:schemeClr val="accent5">
                <a:lumMod val="40000"/>
                <a:lumOff val="60000"/>
              </a:schemeClr>
            </a:solidFill>
            <a:ln>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Sheet1!$A$2:$A$5</c:f>
              <c:strCache>
                <c:ptCount val="3"/>
                <c:pt idx="0">
                  <c:v>Levels</c:v>
                </c:pt>
                <c:pt idx="1">
                  <c:v>Madiwala Lake</c:v>
                </c:pt>
                <c:pt idx="2">
                  <c:v>Neighbourhood</c:v>
                </c:pt>
              </c:strCache>
            </c:strRef>
          </c:cat>
          <c:val>
            <c:numRef>
              <c:f>Sheet1!$B$2:$B$5</c:f>
              <c:numCache>
                <c:formatCode>General</c:formatCode>
                <c:ptCount val="4"/>
                <c:pt idx="0">
                  <c:v>10</c:v>
                </c:pt>
              </c:numCache>
            </c:numRef>
          </c:val>
          <c:extLst>
            <c:ext xmlns:c16="http://schemas.microsoft.com/office/drawing/2014/chart" uri="{C3380CC4-5D6E-409C-BE32-E72D297353CC}">
              <c16:uniqueId val="{00000000-0DF9-4E87-8262-B18C20199BC4}"/>
            </c:ext>
          </c:extLst>
        </c:ser>
        <c:ser>
          <c:idx val="1"/>
          <c:order val="1"/>
          <c:tx>
            <c:strRef>
              <c:f>Sheet1!$C$1</c:f>
              <c:strCache>
                <c:ptCount val="1"/>
                <c:pt idx="0">
                  <c:v>Ideal</c:v>
                </c:pt>
              </c:strCache>
            </c:strRef>
          </c:tx>
          <c:spPr>
            <a:solidFill>
              <a:schemeClr val="accent4">
                <a:lumMod val="60000"/>
                <a:lumOff val="40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Sheet1!$A$2:$A$5</c:f>
              <c:strCache>
                <c:ptCount val="3"/>
                <c:pt idx="0">
                  <c:v>Levels</c:v>
                </c:pt>
                <c:pt idx="1">
                  <c:v>Madiwala Lake</c:v>
                </c:pt>
                <c:pt idx="2">
                  <c:v>Neighbourhood</c:v>
                </c:pt>
              </c:strCache>
            </c:strRef>
          </c:cat>
          <c:val>
            <c:numRef>
              <c:f>Sheet1!$C$2:$C$5</c:f>
              <c:numCache>
                <c:formatCode>General</c:formatCode>
                <c:ptCount val="4"/>
                <c:pt idx="0">
                  <c:v>10</c:v>
                </c:pt>
              </c:numCache>
            </c:numRef>
          </c:val>
          <c:extLst>
            <c:ext xmlns:c16="http://schemas.microsoft.com/office/drawing/2014/chart" uri="{C3380CC4-5D6E-409C-BE32-E72D297353CC}">
              <c16:uniqueId val="{00000001-0DF9-4E87-8262-B18C20199BC4}"/>
            </c:ext>
          </c:extLst>
        </c:ser>
        <c:ser>
          <c:idx val="2"/>
          <c:order val="2"/>
          <c:tx>
            <c:strRef>
              <c:f>Sheet1!$D$1</c:f>
              <c:strCache>
                <c:ptCount val="1"/>
                <c:pt idx="0">
                  <c:v>High</c:v>
                </c:pt>
              </c:strCache>
            </c:strRef>
          </c:tx>
          <c:spPr>
            <a:solidFill>
              <a:schemeClr val="bg2">
                <a:lumMod val="75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Sheet1!$A$2:$A$5</c:f>
              <c:strCache>
                <c:ptCount val="3"/>
                <c:pt idx="0">
                  <c:v>Levels</c:v>
                </c:pt>
                <c:pt idx="1">
                  <c:v>Madiwala Lake</c:v>
                </c:pt>
                <c:pt idx="2">
                  <c:v>Neighbourhood</c:v>
                </c:pt>
              </c:strCache>
            </c:strRef>
          </c:cat>
          <c:val>
            <c:numRef>
              <c:f>Sheet1!$D$2:$D$5</c:f>
              <c:numCache>
                <c:formatCode>General</c:formatCode>
                <c:ptCount val="4"/>
                <c:pt idx="0">
                  <c:v>70</c:v>
                </c:pt>
                <c:pt idx="1">
                  <c:v>67.930000000000007</c:v>
                </c:pt>
                <c:pt idx="2">
                  <c:v>22.54</c:v>
                </c:pt>
              </c:numCache>
            </c:numRef>
          </c:val>
          <c:extLst>
            <c:ext xmlns:c16="http://schemas.microsoft.com/office/drawing/2014/chart" uri="{C3380CC4-5D6E-409C-BE32-E72D297353CC}">
              <c16:uniqueId val="{00000002-0DF9-4E87-8262-B18C20199BC4}"/>
            </c:ext>
          </c:extLst>
        </c:ser>
        <c:dLbls>
          <c:dLblPos val="ctr"/>
          <c:showLegendKey val="0"/>
          <c:showVal val="1"/>
          <c:showCatName val="0"/>
          <c:showSerName val="0"/>
          <c:showPercent val="0"/>
          <c:showBubbleSize val="0"/>
        </c:dLbls>
        <c:gapWidth val="150"/>
        <c:overlap val="100"/>
        <c:axId val="174246144"/>
        <c:axId val="174915584"/>
      </c:barChart>
      <c:catAx>
        <c:axId val="17424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en-US" sz="2300" b="0" i="0" u="none" strike="noStrike" kern="1200" baseline="0">
                <a:solidFill>
                  <a:schemeClr val="tx1">
                    <a:lumMod val="65000"/>
                    <a:lumOff val="35000"/>
                  </a:schemeClr>
                </a:solidFill>
                <a:latin typeface="+mn-lt"/>
                <a:ea typeface="+mn-ea"/>
                <a:cs typeface="+mn-cs"/>
              </a:defRPr>
            </a:pPr>
            <a:endParaRPr lang="en-US"/>
          </a:p>
        </c:txPr>
        <c:crossAx val="174915584"/>
        <c:crosses val="autoZero"/>
        <c:auto val="1"/>
        <c:lblAlgn val="ctr"/>
        <c:lblOffset val="100"/>
        <c:noMultiLvlLbl val="0"/>
      </c:catAx>
      <c:valAx>
        <c:axId val="174915584"/>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crossAx val="17424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olid"/>
    </a:ln>
    <a:effectLst/>
  </c:spPr>
  <c:txPr>
    <a:bodyPr/>
    <a:lstStyle/>
    <a:p>
      <a:pPr>
        <a:defRPr sz="3000" baseline="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lang="en-US" sz="3600" b="0" i="0" u="none" strike="noStrike" kern="1200" spc="0" baseline="0">
                <a:solidFill>
                  <a:schemeClr val="tx1">
                    <a:lumMod val="65000"/>
                    <a:lumOff val="35000"/>
                  </a:schemeClr>
                </a:solidFill>
                <a:latin typeface="+mn-lt"/>
                <a:ea typeface="+mn-ea"/>
                <a:cs typeface="+mn-cs"/>
              </a:defRPr>
            </a:pPr>
            <a:r>
              <a:rPr lang="en-US"/>
              <a:t>Cu in ppm</a:t>
            </a:r>
          </a:p>
        </c:rich>
      </c:tx>
      <c:layout>
        <c:manualLayout>
          <c:xMode val="edge"/>
          <c:yMode val="edge"/>
          <c:x val="0.44765037182852152"/>
          <c:y val="2.3809523809523812E-2"/>
        </c:manualLayout>
      </c:layout>
      <c:overlay val="0"/>
      <c:spPr>
        <a:noFill/>
        <a:ln>
          <a:noFill/>
        </a:ln>
        <a:effectLst/>
      </c:spPr>
    </c:title>
    <c:autoTitleDeleted val="0"/>
    <c:plotArea>
      <c:layout>
        <c:manualLayout>
          <c:layoutTarget val="inner"/>
          <c:xMode val="edge"/>
          <c:yMode val="edge"/>
          <c:x val="0.10017380255453316"/>
          <c:y val="0.11669714570877197"/>
          <c:w val="0.91379830125401007"/>
          <c:h val="0.68189132608423964"/>
        </c:manualLayout>
      </c:layout>
      <c:barChart>
        <c:barDir val="col"/>
        <c:grouping val="stacked"/>
        <c:varyColors val="0"/>
        <c:ser>
          <c:idx val="0"/>
          <c:order val="0"/>
          <c:tx>
            <c:strRef>
              <c:f>Sheet1!$B$1</c:f>
              <c:strCache>
                <c:ptCount val="1"/>
                <c:pt idx="0">
                  <c:v>Defecient</c:v>
                </c:pt>
              </c:strCache>
            </c:strRef>
          </c:tx>
          <c:spPr>
            <a:solidFill>
              <a:schemeClr val="accent2">
                <a:tint val="65000"/>
              </a:schemeClr>
            </a:solidFill>
            <a:ln>
              <a:solidFill>
                <a:schemeClr val="tx1"/>
              </a:solidFill>
            </a:ln>
            <a:effectLst/>
          </c:spPr>
          <c:invertIfNegative val="0"/>
          <c:dLbls>
            <c:dLbl>
              <c:idx val="0"/>
              <c:layout>
                <c:manualLayout>
                  <c:x val="-8.9285745671311062E-2"/>
                  <c:y val="2.362669963407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61-4A01-8105-4BFBB74ABF9A}"/>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Sheet1!$B$2:$B$5</c:f>
              <c:numCache>
                <c:formatCode>General</c:formatCode>
                <c:ptCount val="4"/>
                <c:pt idx="0">
                  <c:v>0.2</c:v>
                </c:pt>
              </c:numCache>
            </c:numRef>
          </c:val>
          <c:extLst>
            <c:ext xmlns:c16="http://schemas.microsoft.com/office/drawing/2014/chart" uri="{C3380CC4-5D6E-409C-BE32-E72D297353CC}">
              <c16:uniqueId val="{00000000-95CA-4362-80BC-336E81BF3272}"/>
            </c:ext>
          </c:extLst>
        </c:ser>
        <c:ser>
          <c:idx val="1"/>
          <c:order val="1"/>
          <c:tx>
            <c:strRef>
              <c:f>Sheet1!$C$1</c:f>
              <c:strCache>
                <c:ptCount val="1"/>
                <c:pt idx="0">
                  <c:v>Ideal</c:v>
                </c:pt>
              </c:strCache>
            </c:strRef>
          </c:tx>
          <c:spPr>
            <a:solidFill>
              <a:schemeClr val="accent4">
                <a:lumMod val="20000"/>
                <a:lumOff val="80000"/>
              </a:schemeClr>
            </a:solidFill>
            <a:ln>
              <a:solidFill>
                <a:schemeClr val="tx1"/>
              </a:solidFill>
            </a:ln>
            <a:effectLst/>
          </c:spPr>
          <c:invertIfNegative val="0"/>
          <c:dLbls>
            <c:dLbl>
              <c:idx val="0"/>
              <c:layout>
                <c:manualLayout>
                  <c:x val="-0.12351194817864695"/>
                  <c:y val="6.201233488207206E-8"/>
                </c:manualLayout>
              </c:layout>
              <c:spPr>
                <a:noFill/>
                <a:ln>
                  <a:noFill/>
                </a:ln>
                <a:effectLst/>
              </c:spPr>
              <c:txPr>
                <a:bodyPr wrap="square" lIns="38100" tIns="19050" rIns="38100" bIns="19050" anchor="ctr">
                  <a:no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5453833469429651E-2"/>
                      <c:h val="5.2955309446512618E-2"/>
                    </c:manualLayout>
                  </c15:layout>
                </c:ext>
                <c:ext xmlns:c16="http://schemas.microsoft.com/office/drawing/2014/chart" uri="{C3380CC4-5D6E-409C-BE32-E72D297353CC}">
                  <c16:uniqueId val="{00000000-C361-4A01-8105-4BFBB74ABF9A}"/>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Sheet1!$C$2:$C$5</c:f>
              <c:numCache>
                <c:formatCode>General</c:formatCode>
                <c:ptCount val="4"/>
                <c:pt idx="0">
                  <c:v>0.1</c:v>
                </c:pt>
              </c:numCache>
            </c:numRef>
          </c:val>
          <c:extLst>
            <c:ext xmlns:c16="http://schemas.microsoft.com/office/drawing/2014/chart" uri="{C3380CC4-5D6E-409C-BE32-E72D297353CC}">
              <c16:uniqueId val="{00000001-95CA-4362-80BC-336E81BF3272}"/>
            </c:ext>
          </c:extLst>
        </c:ser>
        <c:ser>
          <c:idx val="2"/>
          <c:order val="2"/>
          <c:tx>
            <c:strRef>
              <c:f>Sheet1!$D$1</c:f>
              <c:strCache>
                <c:ptCount val="1"/>
                <c:pt idx="0">
                  <c:v>High</c:v>
                </c:pt>
              </c:strCache>
            </c:strRef>
          </c:tx>
          <c:spPr>
            <a:solidFill>
              <a:srgbClr val="B49628"/>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Sheet1!$D$2:$D$5</c:f>
              <c:numCache>
                <c:formatCode>General</c:formatCode>
                <c:ptCount val="4"/>
                <c:pt idx="0">
                  <c:v>3</c:v>
                </c:pt>
                <c:pt idx="1">
                  <c:v>2.88</c:v>
                </c:pt>
                <c:pt idx="2">
                  <c:v>1.49</c:v>
                </c:pt>
              </c:numCache>
            </c:numRef>
          </c:val>
          <c:extLst>
            <c:ext xmlns:c16="http://schemas.microsoft.com/office/drawing/2014/chart" uri="{C3380CC4-5D6E-409C-BE32-E72D297353CC}">
              <c16:uniqueId val="{00000002-95CA-4362-80BC-336E81BF3272}"/>
            </c:ext>
          </c:extLst>
        </c:ser>
        <c:dLbls>
          <c:dLblPos val="ctr"/>
          <c:showLegendKey val="0"/>
          <c:showVal val="1"/>
          <c:showCatName val="0"/>
          <c:showSerName val="0"/>
          <c:showPercent val="0"/>
          <c:showBubbleSize val="0"/>
        </c:dLbls>
        <c:gapWidth val="150"/>
        <c:overlap val="100"/>
        <c:axId val="174983808"/>
        <c:axId val="174997888"/>
      </c:barChart>
      <c:catAx>
        <c:axId val="17498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300" b="0" i="0" u="none" strike="noStrike" kern="1200" baseline="0">
                <a:solidFill>
                  <a:schemeClr val="tx1">
                    <a:lumMod val="65000"/>
                    <a:lumOff val="35000"/>
                  </a:schemeClr>
                </a:solidFill>
                <a:latin typeface="+mn-lt"/>
                <a:ea typeface="+mn-ea"/>
                <a:cs typeface="+mn-cs"/>
              </a:defRPr>
            </a:pPr>
            <a:endParaRPr lang="en-US"/>
          </a:p>
        </c:txPr>
        <c:crossAx val="174997888"/>
        <c:crosses val="autoZero"/>
        <c:auto val="1"/>
        <c:lblAlgn val="ctr"/>
        <c:lblOffset val="100"/>
        <c:noMultiLvlLbl val="0"/>
      </c:catAx>
      <c:valAx>
        <c:axId val="174997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crossAx val="174983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000" baseline="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3600" b="0" i="0" u="none" strike="noStrike" kern="1200" spc="0" baseline="0">
                <a:solidFill>
                  <a:schemeClr val="tx1">
                    <a:lumMod val="65000"/>
                    <a:lumOff val="35000"/>
                  </a:schemeClr>
                </a:solidFill>
                <a:latin typeface="+mn-lt"/>
                <a:ea typeface="+mn-ea"/>
                <a:cs typeface="+mn-cs"/>
              </a:defRPr>
            </a:pPr>
            <a:r>
              <a:rPr lang="en-US"/>
              <a:t>Zn in ppm</a:t>
            </a:r>
          </a:p>
        </c:rich>
      </c:tx>
      <c:overlay val="0"/>
      <c:spPr>
        <a:noFill/>
        <a:ln>
          <a:noFill/>
        </a:ln>
        <a:effectLst/>
      </c:spPr>
      <c:txPr>
        <a:bodyPr rot="0" spcFirstLastPara="1" vertOverflow="ellipsis" vert="horz" wrap="square" anchor="ctr" anchorCtr="1"/>
        <a:lstStyle/>
        <a:p>
          <a:pPr>
            <a:defRPr lang="en-US"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442965646993242"/>
          <c:y val="2.8556478059342832E-2"/>
          <c:w val="0.91379830125401007"/>
          <c:h val="0.68189132608423964"/>
        </c:manualLayout>
      </c:layout>
      <c:barChart>
        <c:barDir val="col"/>
        <c:grouping val="stacked"/>
        <c:varyColors val="0"/>
        <c:ser>
          <c:idx val="0"/>
          <c:order val="0"/>
          <c:tx>
            <c:strRef>
              <c:f>Sheet1!$B$1</c:f>
              <c:strCache>
                <c:ptCount val="1"/>
                <c:pt idx="0">
                  <c:v>Defecient</c:v>
                </c:pt>
              </c:strCache>
            </c:strRef>
          </c:tx>
          <c:spPr>
            <a:solidFill>
              <a:schemeClr val="accent1"/>
            </a:solidFill>
            <a:ln>
              <a:solidFill>
                <a:schemeClr val="tx1"/>
              </a:solidFill>
            </a:ln>
            <a:effectLst/>
          </c:spPr>
          <c:invertIfNegative val="0"/>
          <c:dLbls>
            <c:dLbl>
              <c:idx val="0"/>
              <c:layout>
                <c:manualLayout>
                  <c:x val="-0.10324483775811211"/>
                  <c:y val="3.119222070927556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AF-4339-866C-893266F21616}"/>
                </c:ext>
              </c:extLst>
            </c:dLbl>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Sheet1!$A$2:$A$5</c:f>
              <c:strCache>
                <c:ptCount val="3"/>
                <c:pt idx="0">
                  <c:v>Levels</c:v>
                </c:pt>
                <c:pt idx="1">
                  <c:v>Madiwala Lake</c:v>
                </c:pt>
                <c:pt idx="2">
                  <c:v>Neighbourhood</c:v>
                </c:pt>
              </c:strCache>
            </c:strRef>
          </c:cat>
          <c:val>
            <c:numRef>
              <c:f>Sheet1!$B$2:$B$5</c:f>
              <c:numCache>
                <c:formatCode>General</c:formatCode>
                <c:ptCount val="4"/>
                <c:pt idx="0">
                  <c:v>0.6</c:v>
                </c:pt>
              </c:numCache>
            </c:numRef>
          </c:val>
          <c:extLst>
            <c:ext xmlns:c16="http://schemas.microsoft.com/office/drawing/2014/chart" uri="{C3380CC4-5D6E-409C-BE32-E72D297353CC}">
              <c16:uniqueId val="{00000000-83F4-49B1-BE25-EFC96BB84733}"/>
            </c:ext>
          </c:extLst>
        </c:ser>
        <c:ser>
          <c:idx val="1"/>
          <c:order val="1"/>
          <c:tx>
            <c:strRef>
              <c:f>Sheet1!$C$1</c:f>
              <c:strCache>
                <c:ptCount val="1"/>
                <c:pt idx="0">
                  <c:v>Ideal</c:v>
                </c:pt>
              </c:strCache>
            </c:strRef>
          </c:tx>
          <c:spPr>
            <a:solidFill>
              <a:schemeClr val="accent1">
                <a:lumMod val="40000"/>
                <a:lumOff val="60000"/>
              </a:schemeClr>
            </a:solidFill>
            <a:ln>
              <a:solidFill>
                <a:schemeClr val="tx1"/>
              </a:solidFill>
            </a:ln>
            <a:effectLst/>
          </c:spPr>
          <c:invertIfNegative val="0"/>
          <c:dLbls>
            <c:dLbl>
              <c:idx val="0"/>
              <c:layout>
                <c:manualLayout>
                  <c:x val="-0.11504424778761062"/>
                  <c:y val="-3.11922207092767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AF-4339-866C-893266F21616}"/>
                </c:ext>
              </c:extLst>
            </c:dLbl>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Sheet1!$A$2:$A$5</c:f>
              <c:strCache>
                <c:ptCount val="3"/>
                <c:pt idx="0">
                  <c:v>Levels</c:v>
                </c:pt>
                <c:pt idx="1">
                  <c:v>Madiwala Lake</c:v>
                </c:pt>
                <c:pt idx="2">
                  <c:v>Neighbourhood</c:v>
                </c:pt>
              </c:strCache>
            </c:strRef>
          </c:cat>
          <c:val>
            <c:numRef>
              <c:f>Sheet1!$C$2:$C$5</c:f>
              <c:numCache>
                <c:formatCode>General</c:formatCode>
                <c:ptCount val="4"/>
                <c:pt idx="0">
                  <c:v>0.4</c:v>
                </c:pt>
              </c:numCache>
            </c:numRef>
          </c:val>
          <c:extLst>
            <c:ext xmlns:c16="http://schemas.microsoft.com/office/drawing/2014/chart" uri="{C3380CC4-5D6E-409C-BE32-E72D297353CC}">
              <c16:uniqueId val="{00000001-83F4-49B1-BE25-EFC96BB84733}"/>
            </c:ext>
          </c:extLst>
        </c:ser>
        <c:ser>
          <c:idx val="2"/>
          <c:order val="2"/>
          <c:tx>
            <c:strRef>
              <c:f>Sheet1!$D$1</c:f>
              <c:strCache>
                <c:ptCount val="1"/>
                <c:pt idx="0">
                  <c:v>High</c:v>
                </c:pt>
              </c:strCache>
            </c:strRef>
          </c:tx>
          <c:spPr>
            <a:solidFill>
              <a:schemeClr val="accent2">
                <a:lumMod val="40000"/>
                <a:lumOff val="60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Sheet1!$A$2:$A$5</c:f>
              <c:strCache>
                <c:ptCount val="3"/>
                <c:pt idx="0">
                  <c:v>Levels</c:v>
                </c:pt>
                <c:pt idx="1">
                  <c:v>Madiwala Lake</c:v>
                </c:pt>
                <c:pt idx="2">
                  <c:v>Neighbourhood</c:v>
                </c:pt>
              </c:strCache>
            </c:strRef>
          </c:cat>
          <c:val>
            <c:numRef>
              <c:f>Sheet1!$D$2:$D$5</c:f>
              <c:numCache>
                <c:formatCode>General</c:formatCode>
                <c:ptCount val="4"/>
                <c:pt idx="0">
                  <c:v>15</c:v>
                </c:pt>
                <c:pt idx="1">
                  <c:v>11.88</c:v>
                </c:pt>
                <c:pt idx="2">
                  <c:v>3.52</c:v>
                </c:pt>
              </c:numCache>
            </c:numRef>
          </c:val>
          <c:extLst>
            <c:ext xmlns:c16="http://schemas.microsoft.com/office/drawing/2014/chart" uri="{C3380CC4-5D6E-409C-BE32-E72D297353CC}">
              <c16:uniqueId val="{00000002-83F4-49B1-BE25-EFC96BB84733}"/>
            </c:ext>
          </c:extLst>
        </c:ser>
        <c:dLbls>
          <c:dLblPos val="ctr"/>
          <c:showLegendKey val="0"/>
          <c:showVal val="1"/>
          <c:showCatName val="0"/>
          <c:showSerName val="0"/>
          <c:showPercent val="0"/>
          <c:showBubbleSize val="0"/>
        </c:dLbls>
        <c:gapWidth val="150"/>
        <c:overlap val="100"/>
        <c:axId val="175122688"/>
        <c:axId val="175144960"/>
      </c:barChart>
      <c:catAx>
        <c:axId val="1751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en-US" sz="2300" b="0" i="0" u="none" strike="noStrike" kern="1200" baseline="0">
                <a:solidFill>
                  <a:schemeClr val="tx1">
                    <a:lumMod val="65000"/>
                    <a:lumOff val="35000"/>
                  </a:schemeClr>
                </a:solidFill>
                <a:latin typeface="+mn-lt"/>
                <a:ea typeface="+mn-ea"/>
                <a:cs typeface="+mn-cs"/>
              </a:defRPr>
            </a:pPr>
            <a:endParaRPr lang="en-US"/>
          </a:p>
        </c:txPr>
        <c:crossAx val="175144960"/>
        <c:crosses val="autoZero"/>
        <c:auto val="1"/>
        <c:lblAlgn val="ctr"/>
        <c:lblOffset val="100"/>
        <c:noMultiLvlLbl val="0"/>
      </c:catAx>
      <c:valAx>
        <c:axId val="175144960"/>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crossAx val="175122688"/>
        <c:crosses val="autoZero"/>
        <c:crossBetween val="between"/>
      </c:valAx>
      <c:spPr>
        <a:noFill/>
        <a:ln>
          <a:noFill/>
        </a:ln>
        <a:effectLst/>
      </c:spPr>
    </c:plotArea>
    <c:legend>
      <c:legendPos val="b"/>
      <c:layout>
        <c:manualLayout>
          <c:xMode val="edge"/>
          <c:yMode val="edge"/>
          <c:x val="0.21392818154367871"/>
          <c:y val="0.9262437007874017"/>
          <c:w val="0.58689289944951573"/>
          <c:h val="7.0422965879265095E-2"/>
        </c:manualLayout>
      </c:layout>
      <c:overlay val="0"/>
      <c:spPr>
        <a:noFill/>
        <a:ln>
          <a:noFill/>
        </a:ln>
        <a:effectLst/>
      </c:spPr>
      <c:txPr>
        <a:bodyPr rot="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olid"/>
    </a:ln>
    <a:effectLst/>
  </c:spPr>
  <c:txPr>
    <a:bodyPr/>
    <a:lstStyle/>
    <a:p>
      <a:pPr>
        <a:defRPr sz="3000" baseline="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lang="en-US" sz="3600" b="0" i="0" u="none" strike="noStrike" kern="1200" spc="0" baseline="0">
                <a:solidFill>
                  <a:schemeClr val="tx1">
                    <a:lumMod val="65000"/>
                    <a:lumOff val="35000"/>
                  </a:schemeClr>
                </a:solidFill>
                <a:latin typeface="+mn-lt"/>
                <a:ea typeface="+mn-ea"/>
                <a:cs typeface="+mn-cs"/>
              </a:defRPr>
            </a:pPr>
            <a:r>
              <a:rPr lang="en-US"/>
              <a:t>Mn in ppm</a:t>
            </a:r>
          </a:p>
        </c:rich>
      </c:tx>
      <c:layout>
        <c:manualLayout>
          <c:xMode val="edge"/>
          <c:yMode val="edge"/>
          <c:x val="0.44533555701370664"/>
          <c:y val="2.777777777777779E-2"/>
        </c:manualLayout>
      </c:layout>
      <c:overlay val="0"/>
      <c:spPr>
        <a:noFill/>
        <a:ln>
          <a:noFill/>
        </a:ln>
        <a:effectLst/>
      </c:spPr>
    </c:title>
    <c:autoTitleDeleted val="0"/>
    <c:plotArea>
      <c:layout>
        <c:manualLayout>
          <c:layoutTarget val="inner"/>
          <c:xMode val="edge"/>
          <c:yMode val="edge"/>
          <c:x val="6.5688436804598821E-2"/>
          <c:y val="0.11577307253554438"/>
          <c:w val="0.91379830125401007"/>
          <c:h val="0.68189132608423964"/>
        </c:manualLayout>
      </c:layout>
      <c:barChart>
        <c:barDir val="col"/>
        <c:grouping val="stacked"/>
        <c:varyColors val="0"/>
        <c:ser>
          <c:idx val="0"/>
          <c:order val="0"/>
          <c:tx>
            <c:strRef>
              <c:f>Sheet1!$B$1</c:f>
              <c:strCache>
                <c:ptCount val="1"/>
                <c:pt idx="0">
                  <c:v>Defecient</c:v>
                </c:pt>
              </c:strCache>
            </c:strRef>
          </c:tx>
          <c:spPr>
            <a:solidFill>
              <a:schemeClr val="accent6">
                <a:tint val="65000"/>
              </a:schemeClr>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Sheet1!$B$2:$B$5</c:f>
              <c:numCache>
                <c:formatCode>General</c:formatCode>
                <c:ptCount val="4"/>
                <c:pt idx="0">
                  <c:v>2</c:v>
                </c:pt>
              </c:numCache>
            </c:numRef>
          </c:val>
          <c:extLst>
            <c:ext xmlns:c16="http://schemas.microsoft.com/office/drawing/2014/chart" uri="{C3380CC4-5D6E-409C-BE32-E72D297353CC}">
              <c16:uniqueId val="{00000000-4ECC-40D8-9028-4B3F5783CCB6}"/>
            </c:ext>
          </c:extLst>
        </c:ser>
        <c:ser>
          <c:idx val="1"/>
          <c:order val="1"/>
          <c:tx>
            <c:strRef>
              <c:f>Sheet1!$C$1</c:f>
              <c:strCache>
                <c:ptCount val="1"/>
                <c:pt idx="0">
                  <c:v>Ideal</c:v>
                </c:pt>
              </c:strCache>
            </c:strRef>
          </c:tx>
          <c:spPr>
            <a:solidFill>
              <a:schemeClr val="accent6"/>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Sheet1!$C$2:$C$5</c:f>
              <c:numCache>
                <c:formatCode>General</c:formatCode>
                <c:ptCount val="4"/>
                <c:pt idx="0">
                  <c:v>2</c:v>
                </c:pt>
                <c:pt idx="1">
                  <c:v>3.04</c:v>
                </c:pt>
                <c:pt idx="2">
                  <c:v>3.22</c:v>
                </c:pt>
              </c:numCache>
            </c:numRef>
          </c:val>
          <c:extLst>
            <c:ext xmlns:c16="http://schemas.microsoft.com/office/drawing/2014/chart" uri="{C3380CC4-5D6E-409C-BE32-E72D297353CC}">
              <c16:uniqueId val="{00000001-4ECC-40D8-9028-4B3F5783CCB6}"/>
            </c:ext>
          </c:extLst>
        </c:ser>
        <c:ser>
          <c:idx val="2"/>
          <c:order val="2"/>
          <c:tx>
            <c:strRef>
              <c:f>Sheet1!$D$1</c:f>
              <c:strCache>
                <c:ptCount val="1"/>
                <c:pt idx="0">
                  <c:v>High</c:v>
                </c:pt>
              </c:strCache>
            </c:strRef>
          </c:tx>
          <c:spPr>
            <a:solidFill>
              <a:schemeClr val="accent6">
                <a:shade val="65000"/>
              </a:schemeClr>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Sheet1!$D$2:$D$5</c:f>
              <c:numCache>
                <c:formatCode>General</c:formatCode>
                <c:ptCount val="4"/>
                <c:pt idx="0">
                  <c:v>2</c:v>
                </c:pt>
              </c:numCache>
            </c:numRef>
          </c:val>
          <c:extLst>
            <c:ext xmlns:c16="http://schemas.microsoft.com/office/drawing/2014/chart" uri="{C3380CC4-5D6E-409C-BE32-E72D297353CC}">
              <c16:uniqueId val="{00000002-4ECC-40D8-9028-4B3F5783CCB6}"/>
            </c:ext>
          </c:extLst>
        </c:ser>
        <c:dLbls>
          <c:dLblPos val="ctr"/>
          <c:showLegendKey val="0"/>
          <c:showVal val="1"/>
          <c:showCatName val="0"/>
          <c:showSerName val="0"/>
          <c:showPercent val="0"/>
          <c:showBubbleSize val="0"/>
        </c:dLbls>
        <c:gapWidth val="150"/>
        <c:overlap val="100"/>
        <c:axId val="175267840"/>
        <c:axId val="175269760"/>
      </c:barChart>
      <c:catAx>
        <c:axId val="17526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300" b="0" i="0" u="none" strike="noStrike" kern="1200" baseline="0">
                <a:solidFill>
                  <a:schemeClr val="tx1">
                    <a:lumMod val="65000"/>
                    <a:lumOff val="35000"/>
                  </a:schemeClr>
                </a:solidFill>
                <a:latin typeface="+mn-lt"/>
                <a:ea typeface="+mn-ea"/>
                <a:cs typeface="+mn-cs"/>
              </a:defRPr>
            </a:pPr>
            <a:endParaRPr lang="en-US"/>
          </a:p>
        </c:txPr>
        <c:crossAx val="175269760"/>
        <c:crosses val="autoZero"/>
        <c:auto val="1"/>
        <c:lblAlgn val="ctr"/>
        <c:lblOffset val="100"/>
        <c:noMultiLvlLbl val="0"/>
      </c:catAx>
      <c:valAx>
        <c:axId val="175269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crossAx val="175267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000" baseline="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lang="en-US" sz="3600" b="0" i="0" u="none" strike="noStrike" kern="1200" spc="0" baseline="0">
                <a:solidFill>
                  <a:schemeClr val="tx1">
                    <a:lumMod val="65000"/>
                    <a:lumOff val="35000"/>
                  </a:schemeClr>
                </a:solidFill>
                <a:latin typeface="+mn-lt"/>
                <a:ea typeface="+mn-ea"/>
                <a:cs typeface="+mn-cs"/>
              </a:defRPr>
            </a:pPr>
            <a:r>
              <a:rPr lang="en-US"/>
              <a:t>Fe in ppm</a:t>
            </a:r>
          </a:p>
        </c:rich>
      </c:tx>
      <c:overlay val="0"/>
      <c:spPr>
        <a:noFill/>
        <a:ln>
          <a:noFill/>
        </a:ln>
        <a:effectLst/>
      </c:spPr>
    </c:title>
    <c:autoTitleDeleted val="0"/>
    <c:plotArea>
      <c:layout>
        <c:manualLayout>
          <c:layoutTarget val="inner"/>
          <c:xMode val="edge"/>
          <c:yMode val="edge"/>
          <c:x val="0.11253270347505422"/>
          <c:y val="0.11312543786432823"/>
          <c:w val="0.91379830125401007"/>
          <c:h val="0.68189132608423964"/>
        </c:manualLayout>
      </c:layout>
      <c:barChart>
        <c:barDir val="col"/>
        <c:grouping val="stacked"/>
        <c:varyColors val="0"/>
        <c:ser>
          <c:idx val="0"/>
          <c:order val="0"/>
          <c:tx>
            <c:strRef>
              <c:f>Sheet1!$B$1</c:f>
              <c:strCache>
                <c:ptCount val="1"/>
                <c:pt idx="0">
                  <c:v>Defecient</c:v>
                </c:pt>
              </c:strCache>
            </c:strRef>
          </c:tx>
          <c:spPr>
            <a:solidFill>
              <a:schemeClr val="accent3"/>
            </a:solidFill>
            <a:ln>
              <a:solidFill>
                <a:srgbClr val="002060"/>
              </a:solidFill>
            </a:ln>
            <a:effectLst/>
          </c:spPr>
          <c:invertIfNegative val="0"/>
          <c:dLbls>
            <c:dLbl>
              <c:idx val="0"/>
              <c:layout>
                <c:manualLayout>
                  <c:x val="-9.7597609136413077E-2"/>
                  <c:y val="9.91325898389095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D1-45FB-BD07-2C98821680FA}"/>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Sheet1!$B$2:$B$5</c:f>
              <c:numCache>
                <c:formatCode>General</c:formatCode>
                <c:ptCount val="4"/>
                <c:pt idx="0">
                  <c:v>4</c:v>
                </c:pt>
              </c:numCache>
            </c:numRef>
          </c:val>
          <c:extLst>
            <c:ext xmlns:c16="http://schemas.microsoft.com/office/drawing/2014/chart" uri="{C3380CC4-5D6E-409C-BE32-E72D297353CC}">
              <c16:uniqueId val="{00000000-D011-4823-BF8D-8B1A2EB216E5}"/>
            </c:ext>
          </c:extLst>
        </c:ser>
        <c:ser>
          <c:idx val="1"/>
          <c:order val="1"/>
          <c:tx>
            <c:strRef>
              <c:f>Sheet1!$C$1</c:f>
              <c:strCache>
                <c:ptCount val="1"/>
                <c:pt idx="0">
                  <c:v>Ideal</c:v>
                </c:pt>
              </c:strCache>
            </c:strRef>
          </c:tx>
          <c:spPr>
            <a:solidFill>
              <a:schemeClr val="accent5">
                <a:lumMod val="60000"/>
                <a:lumOff val="40000"/>
              </a:schemeClr>
            </a:solidFill>
            <a:ln>
              <a:solidFill>
                <a:schemeClr val="tx1"/>
              </a:solidFill>
            </a:ln>
            <a:effectLst/>
          </c:spPr>
          <c:invertIfNegative val="0"/>
          <c:dLbls>
            <c:dLbl>
              <c:idx val="0"/>
              <c:layout>
                <c:manualLayout>
                  <c:x val="-9.7597609136413077E-2"/>
                  <c:y val="-4.956629491945477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D1-45FB-BD07-2C98821680FA}"/>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Sheet1!$C$2:$C$5</c:f>
              <c:numCache>
                <c:formatCode>General</c:formatCode>
                <c:ptCount val="4"/>
                <c:pt idx="0">
                  <c:v>5</c:v>
                </c:pt>
                <c:pt idx="2">
                  <c:v>7.05</c:v>
                </c:pt>
              </c:numCache>
            </c:numRef>
          </c:val>
          <c:extLst>
            <c:ext xmlns:c16="http://schemas.microsoft.com/office/drawing/2014/chart" uri="{C3380CC4-5D6E-409C-BE32-E72D297353CC}">
              <c16:uniqueId val="{00000001-D011-4823-BF8D-8B1A2EB216E5}"/>
            </c:ext>
          </c:extLst>
        </c:ser>
        <c:ser>
          <c:idx val="2"/>
          <c:order val="2"/>
          <c:tx>
            <c:strRef>
              <c:f>Sheet1!$D$1</c:f>
              <c:strCache>
                <c:ptCount val="1"/>
                <c:pt idx="0">
                  <c:v>High</c:v>
                </c:pt>
              </c:strCache>
            </c:strRef>
          </c:tx>
          <c:spPr>
            <a:solidFill>
              <a:schemeClr val="accent2">
                <a:lumMod val="40000"/>
                <a:lumOff val="60000"/>
              </a:schemeClr>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Sheet1!$D$2:$D$5</c:f>
              <c:numCache>
                <c:formatCode>General</c:formatCode>
                <c:ptCount val="4"/>
                <c:pt idx="0">
                  <c:v>80</c:v>
                </c:pt>
                <c:pt idx="1">
                  <c:v>80.77</c:v>
                </c:pt>
              </c:numCache>
            </c:numRef>
          </c:val>
          <c:extLst>
            <c:ext xmlns:c16="http://schemas.microsoft.com/office/drawing/2014/chart" uri="{C3380CC4-5D6E-409C-BE32-E72D297353CC}">
              <c16:uniqueId val="{00000002-D011-4823-BF8D-8B1A2EB216E5}"/>
            </c:ext>
          </c:extLst>
        </c:ser>
        <c:dLbls>
          <c:dLblPos val="ctr"/>
          <c:showLegendKey val="0"/>
          <c:showVal val="1"/>
          <c:showCatName val="0"/>
          <c:showSerName val="0"/>
          <c:showPercent val="0"/>
          <c:showBubbleSize val="0"/>
        </c:dLbls>
        <c:gapWidth val="150"/>
        <c:overlap val="100"/>
        <c:axId val="175614208"/>
        <c:axId val="175624192"/>
      </c:barChart>
      <c:catAx>
        <c:axId val="17561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300" b="0" i="0" u="none" strike="noStrike" kern="1200" baseline="0">
                <a:solidFill>
                  <a:schemeClr val="tx1">
                    <a:lumMod val="65000"/>
                    <a:lumOff val="35000"/>
                  </a:schemeClr>
                </a:solidFill>
                <a:latin typeface="+mn-lt"/>
                <a:ea typeface="+mn-ea"/>
                <a:cs typeface="+mn-cs"/>
              </a:defRPr>
            </a:pPr>
            <a:endParaRPr lang="en-US"/>
          </a:p>
        </c:txPr>
        <c:crossAx val="175624192"/>
        <c:crosses val="autoZero"/>
        <c:auto val="1"/>
        <c:lblAlgn val="ctr"/>
        <c:lblOffset val="100"/>
        <c:noMultiLvlLbl val="0"/>
      </c:catAx>
      <c:valAx>
        <c:axId val="175624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crossAx val="175614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000" baseline="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lang="en-US" sz="3600" b="0" i="0" u="none" strike="noStrike" kern="1200" spc="0" baseline="0">
                <a:solidFill>
                  <a:schemeClr val="tx1">
                    <a:lumMod val="65000"/>
                    <a:lumOff val="35000"/>
                  </a:schemeClr>
                </a:solidFill>
                <a:latin typeface="+mn-lt"/>
                <a:ea typeface="+mn-ea"/>
                <a:cs typeface="+mn-cs"/>
              </a:defRPr>
            </a:pPr>
            <a:r>
              <a:rPr lang="en-US"/>
              <a:t>B in ppm</a:t>
            </a:r>
          </a:p>
        </c:rich>
      </c:tx>
      <c:layout>
        <c:manualLayout>
          <c:xMode val="edge"/>
          <c:yMode val="edge"/>
          <c:x val="0.44070592738407705"/>
          <c:y val="2.3809523809523812E-2"/>
        </c:manualLayout>
      </c:layout>
      <c:overlay val="0"/>
      <c:spPr>
        <a:noFill/>
        <a:ln>
          <a:noFill/>
        </a:ln>
        <a:effectLst/>
      </c:spPr>
    </c:title>
    <c:autoTitleDeleted val="0"/>
    <c:plotArea>
      <c:layout>
        <c:manualLayout>
          <c:layoutTarget val="inner"/>
          <c:xMode val="edge"/>
          <c:yMode val="edge"/>
          <c:x val="9.9287308417755474E-2"/>
          <c:y val="8.9369404099885308E-2"/>
          <c:w val="0.91379830125401007"/>
          <c:h val="0.68189132608423964"/>
        </c:manualLayout>
      </c:layout>
      <c:barChart>
        <c:barDir val="col"/>
        <c:grouping val="stacked"/>
        <c:varyColors val="0"/>
        <c:ser>
          <c:idx val="0"/>
          <c:order val="0"/>
          <c:tx>
            <c:strRef>
              <c:f>Sheet1!$B$1</c:f>
              <c:strCache>
                <c:ptCount val="1"/>
                <c:pt idx="0">
                  <c:v>Critical Limit</c:v>
                </c:pt>
              </c:strCache>
            </c:strRef>
          </c:tx>
          <c:spPr>
            <a:solidFill>
              <a:schemeClr val="accent5">
                <a:tint val="77000"/>
              </a:schemeClr>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Sheet1!$B$2:$B$5</c:f>
              <c:numCache>
                <c:formatCode>General</c:formatCode>
                <c:ptCount val="4"/>
                <c:pt idx="0">
                  <c:v>0.5</c:v>
                </c:pt>
              </c:numCache>
            </c:numRef>
          </c:val>
          <c:extLst>
            <c:ext xmlns:c16="http://schemas.microsoft.com/office/drawing/2014/chart" uri="{C3380CC4-5D6E-409C-BE32-E72D297353CC}">
              <c16:uniqueId val="{00000000-FEE1-4EDE-8A5C-DB5D3F62C88D}"/>
            </c:ext>
          </c:extLst>
        </c:ser>
        <c:ser>
          <c:idx val="1"/>
          <c:order val="1"/>
          <c:tx>
            <c:strRef>
              <c:f>Sheet1!$C$1</c:f>
              <c:strCache>
                <c:ptCount val="1"/>
                <c:pt idx="0">
                  <c:v>High</c:v>
                </c:pt>
              </c:strCache>
            </c:strRef>
          </c:tx>
          <c:spPr>
            <a:solidFill>
              <a:schemeClr val="accent5">
                <a:shade val="76000"/>
              </a:schemeClr>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Sheet1!$C$2:$C$5</c:f>
              <c:numCache>
                <c:formatCode>General</c:formatCode>
                <c:ptCount val="4"/>
                <c:pt idx="1">
                  <c:v>0.75</c:v>
                </c:pt>
                <c:pt idx="2">
                  <c:v>1.47</c:v>
                </c:pt>
              </c:numCache>
            </c:numRef>
          </c:val>
          <c:extLst>
            <c:ext xmlns:c16="http://schemas.microsoft.com/office/drawing/2014/chart" uri="{C3380CC4-5D6E-409C-BE32-E72D297353CC}">
              <c16:uniqueId val="{00000001-FEE1-4EDE-8A5C-DB5D3F62C88D}"/>
            </c:ext>
          </c:extLst>
        </c:ser>
        <c:dLbls>
          <c:dLblPos val="ctr"/>
          <c:showLegendKey val="0"/>
          <c:showVal val="1"/>
          <c:showCatName val="0"/>
          <c:showSerName val="0"/>
          <c:showPercent val="0"/>
          <c:showBubbleSize val="0"/>
        </c:dLbls>
        <c:gapWidth val="150"/>
        <c:overlap val="100"/>
        <c:axId val="175474176"/>
        <c:axId val="175475712"/>
      </c:barChart>
      <c:catAx>
        <c:axId val="175474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300" b="0" i="0" u="none" strike="noStrike" kern="1200" baseline="0">
                <a:solidFill>
                  <a:schemeClr val="tx1">
                    <a:lumMod val="65000"/>
                    <a:lumOff val="35000"/>
                  </a:schemeClr>
                </a:solidFill>
                <a:latin typeface="+mn-lt"/>
                <a:ea typeface="+mn-ea"/>
                <a:cs typeface="+mn-cs"/>
              </a:defRPr>
            </a:pPr>
            <a:endParaRPr lang="en-US"/>
          </a:p>
        </c:txPr>
        <c:crossAx val="175475712"/>
        <c:crosses val="autoZero"/>
        <c:auto val="1"/>
        <c:lblAlgn val="ctr"/>
        <c:lblOffset val="100"/>
        <c:noMultiLvlLbl val="0"/>
      </c:catAx>
      <c:valAx>
        <c:axId val="175475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crossAx val="175474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000" baseline="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3600" b="0" i="0" u="none" strike="noStrike" kern="1200" spc="0" baseline="0">
                <a:solidFill>
                  <a:schemeClr val="tx1">
                    <a:lumMod val="65000"/>
                    <a:lumOff val="35000"/>
                  </a:schemeClr>
                </a:solidFill>
                <a:latin typeface="+mn-lt"/>
                <a:ea typeface="+mn-ea"/>
                <a:cs typeface="+mn-cs"/>
              </a:defRPr>
            </a:pPr>
            <a:r>
              <a:rPr lang="en-US" dirty="0"/>
              <a:t>EC (S/m)</a:t>
            </a:r>
          </a:p>
        </c:rich>
      </c:tx>
      <c:overlay val="0"/>
      <c:spPr>
        <a:noFill/>
        <a:ln>
          <a:noFill/>
        </a:ln>
        <a:effectLst/>
      </c:spPr>
    </c:title>
    <c:autoTitleDeleted val="0"/>
    <c:plotArea>
      <c:layout>
        <c:manualLayout>
          <c:layoutTarget val="inner"/>
          <c:xMode val="edge"/>
          <c:yMode val="edge"/>
          <c:x val="9.8416332826817707E-2"/>
          <c:y val="7.5252711184356419E-2"/>
          <c:w val="0.91379830125401007"/>
          <c:h val="0.68189132608423964"/>
        </c:manualLayout>
      </c:layout>
      <c:barChart>
        <c:barDir val="col"/>
        <c:grouping val="stacked"/>
        <c:varyColors val="0"/>
        <c:ser>
          <c:idx val="0"/>
          <c:order val="0"/>
          <c:tx>
            <c:strRef>
              <c:f>Sheet1!$B$1</c:f>
              <c:strCache>
                <c:ptCount val="1"/>
                <c:pt idx="0">
                  <c:v>Ideal</c:v>
                </c:pt>
              </c:strCache>
            </c:strRef>
          </c:tx>
          <c:spPr>
            <a:solidFill>
              <a:schemeClr val="accent6"/>
            </a:solidFill>
            <a:ln>
              <a:solidFill>
                <a:schemeClr val="tx1"/>
              </a:solidFill>
            </a:ln>
            <a:effectLst/>
          </c:spPr>
          <c:invertIfNegative val="0"/>
          <c:dLbls>
            <c:dLbl>
              <c:idx val="1"/>
              <c:layout>
                <c:manualLayout>
                  <c:x val="-4.3859649122807015E-3"/>
                  <c:y val="-5.789477683020916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CC-4BEC-8A7E-CE13A601E385}"/>
                </c:ext>
              </c:extLst>
            </c:dLbl>
            <c:dLbl>
              <c:idx val="2"/>
              <c:layout>
                <c:manualLayout>
                  <c:x val="1.4619883040935672E-2"/>
                  <c:y val="-5.61403896535361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CC-4BEC-8A7E-CE13A601E385}"/>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Sheet1!$A$2:$A$5</c:f>
              <c:strCache>
                <c:ptCount val="3"/>
                <c:pt idx="0">
                  <c:v>Levels</c:v>
                </c:pt>
                <c:pt idx="1">
                  <c:v>Madiwala Lake</c:v>
                </c:pt>
                <c:pt idx="2">
                  <c:v>Neighbourhood</c:v>
                </c:pt>
              </c:strCache>
            </c:strRef>
          </c:cat>
          <c:val>
            <c:numRef>
              <c:f>Sheet1!$B$2:$B$5</c:f>
              <c:numCache>
                <c:formatCode>General</c:formatCode>
                <c:ptCount val="4"/>
                <c:pt idx="0">
                  <c:v>1</c:v>
                </c:pt>
                <c:pt idx="1">
                  <c:v>0.26</c:v>
                </c:pt>
                <c:pt idx="2">
                  <c:v>0.1</c:v>
                </c:pt>
              </c:numCache>
            </c:numRef>
          </c:val>
          <c:extLst>
            <c:ext xmlns:c16="http://schemas.microsoft.com/office/drawing/2014/chart" uri="{C3380CC4-5D6E-409C-BE32-E72D297353CC}">
              <c16:uniqueId val="{00000000-F706-4BDB-905C-0EAC12AA84B4}"/>
            </c:ext>
          </c:extLst>
        </c:ser>
        <c:ser>
          <c:idx val="1"/>
          <c:order val="1"/>
          <c:tx>
            <c:strRef>
              <c:f>Sheet1!$C$1</c:f>
              <c:strCache>
                <c:ptCount val="1"/>
                <c:pt idx="0">
                  <c:v>Cautious</c:v>
                </c:pt>
              </c:strCache>
            </c:strRef>
          </c:tx>
          <c:spPr>
            <a:solidFill>
              <a:schemeClr val="accent5"/>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Sheet1!$C$2:$C$5</c:f>
              <c:numCache>
                <c:formatCode>General</c:formatCode>
                <c:ptCount val="4"/>
                <c:pt idx="0">
                  <c:v>1</c:v>
                </c:pt>
              </c:numCache>
            </c:numRef>
          </c:val>
          <c:extLst>
            <c:ext xmlns:c16="http://schemas.microsoft.com/office/drawing/2014/chart" uri="{C3380CC4-5D6E-409C-BE32-E72D297353CC}">
              <c16:uniqueId val="{00000001-F706-4BDB-905C-0EAC12AA84B4}"/>
            </c:ext>
          </c:extLst>
        </c:ser>
        <c:ser>
          <c:idx val="2"/>
          <c:order val="2"/>
          <c:tx>
            <c:strRef>
              <c:f>Sheet1!$D$1</c:f>
              <c:strCache>
                <c:ptCount val="1"/>
                <c:pt idx="0">
                  <c:v>Harmful</c:v>
                </c:pt>
              </c:strCache>
            </c:strRef>
          </c:tx>
          <c:spPr>
            <a:solidFill>
              <a:schemeClr val="accent4"/>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Sheet1!$D$2:$D$5</c:f>
              <c:numCache>
                <c:formatCode>General</c:formatCode>
                <c:ptCount val="4"/>
                <c:pt idx="0">
                  <c:v>0.5</c:v>
                </c:pt>
              </c:numCache>
            </c:numRef>
          </c:val>
          <c:extLst>
            <c:ext xmlns:c16="http://schemas.microsoft.com/office/drawing/2014/chart" uri="{C3380CC4-5D6E-409C-BE32-E72D297353CC}">
              <c16:uniqueId val="{00000002-F706-4BDB-905C-0EAC12AA84B4}"/>
            </c:ext>
          </c:extLst>
        </c:ser>
        <c:dLbls>
          <c:dLblPos val="ctr"/>
          <c:showLegendKey val="0"/>
          <c:showVal val="1"/>
          <c:showCatName val="0"/>
          <c:showSerName val="0"/>
          <c:showPercent val="0"/>
          <c:showBubbleSize val="0"/>
        </c:dLbls>
        <c:gapWidth val="150"/>
        <c:overlap val="100"/>
        <c:axId val="172783104"/>
        <c:axId val="172799488"/>
      </c:barChart>
      <c:catAx>
        <c:axId val="17278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300" b="0" i="0" u="none" strike="noStrike" kern="1200" baseline="0">
                <a:solidFill>
                  <a:schemeClr val="tx1">
                    <a:lumMod val="65000"/>
                    <a:lumOff val="35000"/>
                  </a:schemeClr>
                </a:solidFill>
                <a:latin typeface="+mn-lt"/>
                <a:ea typeface="+mn-ea"/>
                <a:cs typeface="+mn-cs"/>
              </a:defRPr>
            </a:pPr>
            <a:endParaRPr lang="en-US"/>
          </a:p>
        </c:txPr>
        <c:crossAx val="172799488"/>
        <c:crosses val="autoZero"/>
        <c:auto val="1"/>
        <c:lblAlgn val="ctr"/>
        <c:lblOffset val="100"/>
        <c:noMultiLvlLbl val="0"/>
      </c:catAx>
      <c:valAx>
        <c:axId val="1727994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crossAx val="172783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000" baseline="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lang="en-US" sz="3000" b="0" i="0" u="none" strike="noStrike" kern="1200" spc="0" baseline="0">
                <a:solidFill>
                  <a:schemeClr val="tx1">
                    <a:lumMod val="65000"/>
                    <a:lumOff val="35000"/>
                  </a:schemeClr>
                </a:solidFill>
                <a:latin typeface="+mn-lt"/>
                <a:ea typeface="+mn-ea"/>
                <a:cs typeface="+mn-cs"/>
              </a:defRPr>
            </a:pPr>
            <a:r>
              <a:rPr lang="en-US"/>
              <a:t>PH</a:t>
            </a:r>
          </a:p>
        </c:rich>
      </c:tx>
      <c:overlay val="0"/>
      <c:spPr>
        <a:noFill/>
        <a:ln>
          <a:noFill/>
        </a:ln>
        <a:effectLst/>
      </c:spPr>
    </c:title>
    <c:autoTitleDeleted val="0"/>
    <c:plotArea>
      <c:layout>
        <c:manualLayout>
          <c:layoutTarget val="inner"/>
          <c:xMode val="edge"/>
          <c:yMode val="edge"/>
          <c:x val="3.430303453260878E-2"/>
          <c:y val="1.7446141222214141E-2"/>
          <c:w val="0.96114377166703169"/>
          <c:h val="0.84652645635847001"/>
        </c:manualLayout>
      </c:layout>
      <c:barChart>
        <c:barDir val="col"/>
        <c:grouping val="stacked"/>
        <c:varyColors val="0"/>
        <c:ser>
          <c:idx val="0"/>
          <c:order val="0"/>
          <c:tx>
            <c:strRef>
              <c:f>Sheet1!$B$1</c:f>
              <c:strCache>
                <c:ptCount val="1"/>
                <c:pt idx="0">
                  <c:v>Acidic</c:v>
                </c:pt>
              </c:strCache>
            </c:strRef>
          </c:tx>
          <c:spPr>
            <a:solidFill>
              <a:schemeClr val="accent5">
                <a:shade val="65000"/>
              </a:schemeClr>
            </a:solidFill>
            <a:ln>
              <a:noFill/>
            </a:ln>
            <a:effectLst/>
          </c:spPr>
          <c:invertIfNegative val="0"/>
          <c:cat>
            <c:strRef>
              <c:f>Sheet1!$A$2:$A$5</c:f>
              <c:strCache>
                <c:ptCount val="3"/>
                <c:pt idx="0">
                  <c:v>Levels</c:v>
                </c:pt>
                <c:pt idx="1">
                  <c:v>Madiwala Lake</c:v>
                </c:pt>
                <c:pt idx="2">
                  <c:v>School</c:v>
                </c:pt>
              </c:strCache>
            </c:strRef>
          </c:cat>
          <c:val>
            <c:numRef>
              <c:f>Sheet1!$B$2:$B$5</c:f>
              <c:numCache>
                <c:formatCode>General</c:formatCode>
                <c:ptCount val="4"/>
                <c:pt idx="0">
                  <c:v>6.5</c:v>
                </c:pt>
              </c:numCache>
            </c:numRef>
          </c:val>
          <c:extLst>
            <c:ext xmlns:c16="http://schemas.microsoft.com/office/drawing/2014/chart" uri="{C3380CC4-5D6E-409C-BE32-E72D297353CC}">
              <c16:uniqueId val="{00000000-5C00-4632-904C-B97486E79BC4}"/>
            </c:ext>
          </c:extLst>
        </c:ser>
        <c:ser>
          <c:idx val="1"/>
          <c:order val="1"/>
          <c:tx>
            <c:strRef>
              <c:f>Sheet1!$C$1</c:f>
              <c:strCache>
                <c:ptCount val="1"/>
                <c:pt idx="0">
                  <c:v>Nuetral</c:v>
                </c:pt>
              </c:strCache>
            </c:strRef>
          </c:tx>
          <c:spPr>
            <a:solidFill>
              <a:schemeClr val="accent5"/>
            </a:solidFill>
            <a:ln>
              <a:noFill/>
            </a:ln>
            <a:effectLst/>
          </c:spPr>
          <c:invertIfNegative val="0"/>
          <c:cat>
            <c:strRef>
              <c:f>Sheet1!$A$2:$A$5</c:f>
              <c:strCache>
                <c:ptCount val="3"/>
                <c:pt idx="0">
                  <c:v>Levels</c:v>
                </c:pt>
                <c:pt idx="1">
                  <c:v>Madiwala Lake</c:v>
                </c:pt>
                <c:pt idx="2">
                  <c:v>School</c:v>
                </c:pt>
              </c:strCache>
            </c:strRef>
          </c:cat>
          <c:val>
            <c:numRef>
              <c:f>Sheet1!$C$2:$C$5</c:f>
              <c:numCache>
                <c:formatCode>General</c:formatCode>
                <c:ptCount val="4"/>
                <c:pt idx="0">
                  <c:v>1</c:v>
                </c:pt>
                <c:pt idx="1">
                  <c:v>7.48</c:v>
                </c:pt>
              </c:numCache>
            </c:numRef>
          </c:val>
          <c:extLst>
            <c:ext xmlns:c16="http://schemas.microsoft.com/office/drawing/2014/chart" uri="{C3380CC4-5D6E-409C-BE32-E72D297353CC}">
              <c16:uniqueId val="{00000001-5C00-4632-904C-B97486E79BC4}"/>
            </c:ext>
          </c:extLst>
        </c:ser>
        <c:ser>
          <c:idx val="2"/>
          <c:order val="2"/>
          <c:tx>
            <c:strRef>
              <c:f>Sheet1!$D$1</c:f>
              <c:strCache>
                <c:ptCount val="1"/>
                <c:pt idx="0">
                  <c:v>Alkaline</c:v>
                </c:pt>
              </c:strCache>
            </c:strRef>
          </c:tx>
          <c:spPr>
            <a:solidFill>
              <a:schemeClr val="accent5">
                <a:tint val="65000"/>
              </a:schemeClr>
            </a:solidFill>
            <a:ln>
              <a:noFill/>
            </a:ln>
            <a:effectLst/>
          </c:spPr>
          <c:invertIfNegative val="0"/>
          <c:cat>
            <c:strRef>
              <c:f>Sheet1!$A$2:$A$5</c:f>
              <c:strCache>
                <c:ptCount val="3"/>
                <c:pt idx="0">
                  <c:v>Levels</c:v>
                </c:pt>
                <c:pt idx="1">
                  <c:v>Madiwala Lake</c:v>
                </c:pt>
                <c:pt idx="2">
                  <c:v>School</c:v>
                </c:pt>
              </c:strCache>
            </c:strRef>
          </c:cat>
          <c:val>
            <c:numRef>
              <c:f>Sheet1!$D$2:$D$5</c:f>
              <c:numCache>
                <c:formatCode>General</c:formatCode>
                <c:ptCount val="4"/>
                <c:pt idx="0">
                  <c:v>6.5</c:v>
                </c:pt>
                <c:pt idx="2">
                  <c:v>8.75</c:v>
                </c:pt>
              </c:numCache>
            </c:numRef>
          </c:val>
          <c:extLst>
            <c:ext xmlns:c16="http://schemas.microsoft.com/office/drawing/2014/chart" uri="{C3380CC4-5D6E-409C-BE32-E72D297353CC}">
              <c16:uniqueId val="{00000002-5C00-4632-904C-B97486E79BC4}"/>
            </c:ext>
          </c:extLst>
        </c:ser>
        <c:dLbls>
          <c:showLegendKey val="0"/>
          <c:showVal val="0"/>
          <c:showCatName val="0"/>
          <c:showSerName val="0"/>
          <c:showPercent val="0"/>
          <c:showBubbleSize val="0"/>
        </c:dLbls>
        <c:gapWidth val="150"/>
        <c:overlap val="100"/>
        <c:axId val="173711744"/>
        <c:axId val="173713280"/>
      </c:barChart>
      <c:catAx>
        <c:axId val="17371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500" b="0" i="0" u="none" strike="noStrike" kern="1200" baseline="0">
                <a:solidFill>
                  <a:schemeClr val="tx1">
                    <a:lumMod val="65000"/>
                    <a:lumOff val="35000"/>
                  </a:schemeClr>
                </a:solidFill>
                <a:latin typeface="+mn-lt"/>
                <a:ea typeface="+mn-ea"/>
                <a:cs typeface="+mn-cs"/>
              </a:defRPr>
            </a:pPr>
            <a:endParaRPr lang="en-US"/>
          </a:p>
        </c:txPr>
        <c:crossAx val="173713280"/>
        <c:crosses val="autoZero"/>
        <c:auto val="1"/>
        <c:lblAlgn val="ctr"/>
        <c:lblOffset val="100"/>
        <c:noMultiLvlLbl val="0"/>
      </c:catAx>
      <c:valAx>
        <c:axId val="173713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2500" b="0" i="0" u="none" strike="noStrike" kern="1200" baseline="0">
                <a:solidFill>
                  <a:schemeClr val="tx1">
                    <a:lumMod val="65000"/>
                    <a:lumOff val="35000"/>
                  </a:schemeClr>
                </a:solidFill>
                <a:latin typeface="+mn-lt"/>
                <a:ea typeface="+mn-ea"/>
                <a:cs typeface="+mn-cs"/>
              </a:defRPr>
            </a:pPr>
            <a:endParaRPr lang="en-US"/>
          </a:p>
        </c:txPr>
        <c:crossAx val="173711744"/>
        <c:crosses val="autoZero"/>
        <c:crossBetween val="between"/>
      </c:valAx>
      <c:spPr>
        <a:noFill/>
        <a:ln>
          <a:noFill/>
        </a:ln>
        <a:effectLst/>
      </c:spPr>
    </c:plotArea>
    <c:legend>
      <c:legendPos val="b"/>
      <c:layout>
        <c:manualLayout>
          <c:xMode val="edge"/>
          <c:yMode val="edge"/>
          <c:x val="0.41403312847963269"/>
          <c:y val="0.92269712455415087"/>
          <c:w val="0.23610077141052213"/>
          <c:h val="6.8530937542881198E-2"/>
        </c:manualLayout>
      </c:layout>
      <c:overlay val="0"/>
      <c:spPr>
        <a:noFill/>
        <a:ln>
          <a:noFill/>
        </a:ln>
        <a:effectLst/>
      </c:spPr>
      <c:txPr>
        <a:bodyPr rot="0" spcFirstLastPara="1" vertOverflow="ellipsis" vert="horz" wrap="square" anchor="ctr" anchorCtr="1"/>
        <a:lstStyle/>
        <a:p>
          <a:pPr>
            <a:defRPr lang="en-US" sz="2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500" baseline="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lang="en-US" sz="3600" b="0" i="0" u="none" strike="noStrike" kern="1200" spc="0" baseline="0">
                <a:solidFill>
                  <a:schemeClr val="tx1">
                    <a:lumMod val="65000"/>
                    <a:lumOff val="35000"/>
                  </a:schemeClr>
                </a:solidFill>
                <a:latin typeface="+mn-lt"/>
                <a:ea typeface="+mn-ea"/>
                <a:cs typeface="+mn-cs"/>
              </a:defRPr>
            </a:pPr>
            <a:r>
              <a:rPr lang="en-US"/>
              <a:t>OC in %</a:t>
            </a:r>
          </a:p>
        </c:rich>
      </c:tx>
      <c:overlay val="0"/>
      <c:spPr>
        <a:noFill/>
        <a:ln>
          <a:noFill/>
        </a:ln>
        <a:effectLst/>
      </c:spPr>
    </c:title>
    <c:autoTitleDeleted val="0"/>
    <c:plotArea>
      <c:layout>
        <c:manualLayout>
          <c:layoutTarget val="inner"/>
          <c:xMode val="edge"/>
          <c:yMode val="edge"/>
          <c:x val="0.10107660416811254"/>
          <c:y val="0.10512645031520595"/>
          <c:w val="0.91379830125401007"/>
          <c:h val="0.68189132608423964"/>
        </c:manualLayout>
      </c:layout>
      <c:barChart>
        <c:barDir val="col"/>
        <c:grouping val="stacked"/>
        <c:varyColors val="0"/>
        <c:ser>
          <c:idx val="0"/>
          <c:order val="0"/>
          <c:tx>
            <c:strRef>
              <c:f>Sheet1!$B$1</c:f>
              <c:strCache>
                <c:ptCount val="1"/>
                <c:pt idx="0">
                  <c:v>Defecient</c:v>
                </c:pt>
              </c:strCache>
            </c:strRef>
          </c:tx>
          <c:spPr>
            <a:solidFill>
              <a:schemeClr val="accent2">
                <a:tint val="65000"/>
              </a:schemeClr>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Sheet1!$B$2:$B$5</c:f>
              <c:numCache>
                <c:formatCode>General</c:formatCode>
                <c:ptCount val="4"/>
                <c:pt idx="0">
                  <c:v>0.5</c:v>
                </c:pt>
              </c:numCache>
            </c:numRef>
          </c:val>
          <c:extLst>
            <c:ext xmlns:c16="http://schemas.microsoft.com/office/drawing/2014/chart" uri="{C3380CC4-5D6E-409C-BE32-E72D297353CC}">
              <c16:uniqueId val="{00000000-07E6-4C8F-8C69-AF89E4AEA23E}"/>
            </c:ext>
          </c:extLst>
        </c:ser>
        <c:ser>
          <c:idx val="1"/>
          <c:order val="1"/>
          <c:tx>
            <c:strRef>
              <c:f>Sheet1!$C$1</c:f>
              <c:strCache>
                <c:ptCount val="1"/>
                <c:pt idx="0">
                  <c:v>Ideal</c:v>
                </c:pt>
              </c:strCache>
            </c:strRef>
          </c:tx>
          <c:spPr>
            <a:solidFill>
              <a:schemeClr val="accent2"/>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Sheet1!$C$2:$C$5</c:f>
              <c:numCache>
                <c:formatCode>General</c:formatCode>
                <c:ptCount val="4"/>
                <c:pt idx="0">
                  <c:v>0.25</c:v>
                </c:pt>
              </c:numCache>
            </c:numRef>
          </c:val>
          <c:extLst>
            <c:ext xmlns:c16="http://schemas.microsoft.com/office/drawing/2014/chart" uri="{C3380CC4-5D6E-409C-BE32-E72D297353CC}">
              <c16:uniqueId val="{00000001-07E6-4C8F-8C69-AF89E4AEA23E}"/>
            </c:ext>
          </c:extLst>
        </c:ser>
        <c:ser>
          <c:idx val="2"/>
          <c:order val="2"/>
          <c:tx>
            <c:strRef>
              <c:f>Sheet1!$D$1</c:f>
              <c:strCache>
                <c:ptCount val="1"/>
                <c:pt idx="0">
                  <c:v>High</c:v>
                </c:pt>
              </c:strCache>
            </c:strRef>
          </c:tx>
          <c:spPr>
            <a:solidFill>
              <a:schemeClr val="bg2">
                <a:lumMod val="75000"/>
              </a:schemeClr>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Sheet1!$D$2:$D$5</c:f>
              <c:numCache>
                <c:formatCode>General</c:formatCode>
                <c:ptCount val="4"/>
                <c:pt idx="0">
                  <c:v>0.25</c:v>
                </c:pt>
                <c:pt idx="1">
                  <c:v>0.95</c:v>
                </c:pt>
                <c:pt idx="2">
                  <c:v>0.8</c:v>
                </c:pt>
              </c:numCache>
            </c:numRef>
          </c:val>
          <c:extLst>
            <c:ext xmlns:c16="http://schemas.microsoft.com/office/drawing/2014/chart" uri="{C3380CC4-5D6E-409C-BE32-E72D297353CC}">
              <c16:uniqueId val="{00000002-07E6-4C8F-8C69-AF89E4AEA23E}"/>
            </c:ext>
          </c:extLst>
        </c:ser>
        <c:dLbls>
          <c:dLblPos val="ctr"/>
          <c:showLegendKey val="0"/>
          <c:showVal val="1"/>
          <c:showCatName val="0"/>
          <c:showSerName val="0"/>
          <c:showPercent val="0"/>
          <c:showBubbleSize val="0"/>
        </c:dLbls>
        <c:gapWidth val="150"/>
        <c:overlap val="100"/>
        <c:axId val="64435712"/>
        <c:axId val="64437248"/>
      </c:barChart>
      <c:catAx>
        <c:axId val="6443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300" b="0" i="0" u="none" strike="noStrike" kern="1200" baseline="0">
                <a:solidFill>
                  <a:schemeClr val="tx1">
                    <a:lumMod val="65000"/>
                    <a:lumOff val="35000"/>
                  </a:schemeClr>
                </a:solidFill>
                <a:latin typeface="+mn-lt"/>
                <a:ea typeface="+mn-ea"/>
                <a:cs typeface="+mn-cs"/>
              </a:defRPr>
            </a:pPr>
            <a:endParaRPr lang="en-US"/>
          </a:p>
        </c:txPr>
        <c:crossAx val="64437248"/>
        <c:crosses val="autoZero"/>
        <c:auto val="1"/>
        <c:lblAlgn val="ctr"/>
        <c:lblOffset val="100"/>
        <c:noMultiLvlLbl val="0"/>
      </c:catAx>
      <c:valAx>
        <c:axId val="64437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crossAx val="64435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000" baseline="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lang="en-US" sz="3000" b="0" i="0" u="none" strike="noStrike" kern="1200" spc="0" baseline="0">
                <a:solidFill>
                  <a:schemeClr val="tx1">
                    <a:lumMod val="65000"/>
                    <a:lumOff val="35000"/>
                  </a:schemeClr>
                </a:solidFill>
                <a:latin typeface="+mn-lt"/>
                <a:ea typeface="+mn-ea"/>
                <a:cs typeface="+mn-cs"/>
              </a:defRPr>
            </a:pPr>
            <a:r>
              <a:rPr lang="en-US"/>
              <a:t>PH</a:t>
            </a:r>
          </a:p>
        </c:rich>
      </c:tx>
      <c:overlay val="0"/>
      <c:spPr>
        <a:noFill/>
        <a:ln>
          <a:noFill/>
        </a:ln>
        <a:effectLst/>
      </c:spPr>
    </c:title>
    <c:autoTitleDeleted val="0"/>
    <c:plotArea>
      <c:layout>
        <c:manualLayout>
          <c:layoutTarget val="inner"/>
          <c:xMode val="edge"/>
          <c:yMode val="edge"/>
          <c:x val="3.430303453260878E-2"/>
          <c:y val="1.7446141222214141E-2"/>
          <c:w val="0.96114377166703169"/>
          <c:h val="0.84652645635847001"/>
        </c:manualLayout>
      </c:layout>
      <c:barChart>
        <c:barDir val="col"/>
        <c:grouping val="stacked"/>
        <c:varyColors val="0"/>
        <c:ser>
          <c:idx val="0"/>
          <c:order val="0"/>
          <c:tx>
            <c:strRef>
              <c:f>Sheet1!$B$1</c:f>
              <c:strCache>
                <c:ptCount val="1"/>
                <c:pt idx="0">
                  <c:v>Acidic</c:v>
                </c:pt>
              </c:strCache>
            </c:strRef>
          </c:tx>
          <c:spPr>
            <a:solidFill>
              <a:schemeClr val="accent5">
                <a:shade val="65000"/>
              </a:schemeClr>
            </a:solidFill>
            <a:ln>
              <a:noFill/>
            </a:ln>
            <a:effectLst/>
          </c:spPr>
          <c:invertIfNegative val="0"/>
          <c:cat>
            <c:strRef>
              <c:f>Sheet1!$A$2:$A$5</c:f>
              <c:strCache>
                <c:ptCount val="3"/>
                <c:pt idx="0">
                  <c:v>Levels</c:v>
                </c:pt>
                <c:pt idx="1">
                  <c:v>Madiwala Lake</c:v>
                </c:pt>
                <c:pt idx="2">
                  <c:v>School</c:v>
                </c:pt>
              </c:strCache>
            </c:strRef>
          </c:cat>
          <c:val>
            <c:numRef>
              <c:f>Sheet1!$B$2:$B$5</c:f>
              <c:numCache>
                <c:formatCode>General</c:formatCode>
                <c:ptCount val="4"/>
                <c:pt idx="0">
                  <c:v>6.5</c:v>
                </c:pt>
              </c:numCache>
            </c:numRef>
          </c:val>
          <c:extLst>
            <c:ext xmlns:c16="http://schemas.microsoft.com/office/drawing/2014/chart" uri="{C3380CC4-5D6E-409C-BE32-E72D297353CC}">
              <c16:uniqueId val="{00000000-5C00-4632-904C-B97486E79BC4}"/>
            </c:ext>
          </c:extLst>
        </c:ser>
        <c:ser>
          <c:idx val="1"/>
          <c:order val="1"/>
          <c:tx>
            <c:strRef>
              <c:f>Sheet1!$C$1</c:f>
              <c:strCache>
                <c:ptCount val="1"/>
                <c:pt idx="0">
                  <c:v>Nuetral</c:v>
                </c:pt>
              </c:strCache>
            </c:strRef>
          </c:tx>
          <c:spPr>
            <a:solidFill>
              <a:schemeClr val="accent5"/>
            </a:solidFill>
            <a:ln>
              <a:noFill/>
            </a:ln>
            <a:effectLst/>
          </c:spPr>
          <c:invertIfNegative val="0"/>
          <c:cat>
            <c:strRef>
              <c:f>Sheet1!$A$2:$A$5</c:f>
              <c:strCache>
                <c:ptCount val="3"/>
                <c:pt idx="0">
                  <c:v>Levels</c:v>
                </c:pt>
                <c:pt idx="1">
                  <c:v>Madiwala Lake</c:v>
                </c:pt>
                <c:pt idx="2">
                  <c:v>School</c:v>
                </c:pt>
              </c:strCache>
            </c:strRef>
          </c:cat>
          <c:val>
            <c:numRef>
              <c:f>Sheet1!$C$2:$C$5</c:f>
              <c:numCache>
                <c:formatCode>General</c:formatCode>
                <c:ptCount val="4"/>
                <c:pt idx="0">
                  <c:v>1</c:v>
                </c:pt>
                <c:pt idx="1">
                  <c:v>7.48</c:v>
                </c:pt>
              </c:numCache>
            </c:numRef>
          </c:val>
          <c:extLst>
            <c:ext xmlns:c16="http://schemas.microsoft.com/office/drawing/2014/chart" uri="{C3380CC4-5D6E-409C-BE32-E72D297353CC}">
              <c16:uniqueId val="{00000001-5C00-4632-904C-B97486E79BC4}"/>
            </c:ext>
          </c:extLst>
        </c:ser>
        <c:ser>
          <c:idx val="2"/>
          <c:order val="2"/>
          <c:tx>
            <c:strRef>
              <c:f>Sheet1!$D$1</c:f>
              <c:strCache>
                <c:ptCount val="1"/>
                <c:pt idx="0">
                  <c:v>Alkaline</c:v>
                </c:pt>
              </c:strCache>
            </c:strRef>
          </c:tx>
          <c:spPr>
            <a:solidFill>
              <a:schemeClr val="accent5">
                <a:tint val="65000"/>
              </a:schemeClr>
            </a:solidFill>
            <a:ln>
              <a:noFill/>
            </a:ln>
            <a:effectLst/>
          </c:spPr>
          <c:invertIfNegative val="0"/>
          <c:cat>
            <c:strRef>
              <c:f>Sheet1!$A$2:$A$5</c:f>
              <c:strCache>
                <c:ptCount val="3"/>
                <c:pt idx="0">
                  <c:v>Levels</c:v>
                </c:pt>
                <c:pt idx="1">
                  <c:v>Madiwala Lake</c:v>
                </c:pt>
                <c:pt idx="2">
                  <c:v>School</c:v>
                </c:pt>
              </c:strCache>
            </c:strRef>
          </c:cat>
          <c:val>
            <c:numRef>
              <c:f>Sheet1!$D$2:$D$5</c:f>
              <c:numCache>
                <c:formatCode>General</c:formatCode>
                <c:ptCount val="4"/>
                <c:pt idx="0">
                  <c:v>6.5</c:v>
                </c:pt>
                <c:pt idx="2">
                  <c:v>8.75</c:v>
                </c:pt>
              </c:numCache>
            </c:numRef>
          </c:val>
          <c:extLst>
            <c:ext xmlns:c16="http://schemas.microsoft.com/office/drawing/2014/chart" uri="{C3380CC4-5D6E-409C-BE32-E72D297353CC}">
              <c16:uniqueId val="{00000002-5C00-4632-904C-B97486E79BC4}"/>
            </c:ext>
          </c:extLst>
        </c:ser>
        <c:dLbls>
          <c:showLegendKey val="0"/>
          <c:showVal val="0"/>
          <c:showCatName val="0"/>
          <c:showSerName val="0"/>
          <c:showPercent val="0"/>
          <c:showBubbleSize val="0"/>
        </c:dLbls>
        <c:gapWidth val="150"/>
        <c:overlap val="100"/>
        <c:axId val="173998080"/>
        <c:axId val="173999616"/>
      </c:barChart>
      <c:catAx>
        <c:axId val="17399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500" b="0" i="0" u="none" strike="noStrike" kern="1200" baseline="0">
                <a:solidFill>
                  <a:schemeClr val="tx1">
                    <a:lumMod val="65000"/>
                    <a:lumOff val="35000"/>
                  </a:schemeClr>
                </a:solidFill>
                <a:latin typeface="+mn-lt"/>
                <a:ea typeface="+mn-ea"/>
                <a:cs typeface="+mn-cs"/>
              </a:defRPr>
            </a:pPr>
            <a:endParaRPr lang="en-US"/>
          </a:p>
        </c:txPr>
        <c:crossAx val="173999616"/>
        <c:crosses val="autoZero"/>
        <c:auto val="1"/>
        <c:lblAlgn val="ctr"/>
        <c:lblOffset val="100"/>
        <c:noMultiLvlLbl val="0"/>
      </c:catAx>
      <c:valAx>
        <c:axId val="173999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2500" b="0" i="0" u="none" strike="noStrike" kern="1200" baseline="0">
                <a:solidFill>
                  <a:schemeClr val="tx1">
                    <a:lumMod val="65000"/>
                    <a:lumOff val="35000"/>
                  </a:schemeClr>
                </a:solidFill>
                <a:latin typeface="+mn-lt"/>
                <a:ea typeface="+mn-ea"/>
                <a:cs typeface="+mn-cs"/>
              </a:defRPr>
            </a:pPr>
            <a:endParaRPr lang="en-US"/>
          </a:p>
        </c:txPr>
        <c:crossAx val="173998080"/>
        <c:crosses val="autoZero"/>
        <c:crossBetween val="between"/>
      </c:valAx>
      <c:spPr>
        <a:noFill/>
        <a:ln>
          <a:noFill/>
        </a:ln>
        <a:effectLst/>
      </c:spPr>
    </c:plotArea>
    <c:legend>
      <c:legendPos val="b"/>
      <c:layout>
        <c:manualLayout>
          <c:xMode val="edge"/>
          <c:yMode val="edge"/>
          <c:x val="0.41403312847963269"/>
          <c:y val="0.92269712455415087"/>
          <c:w val="0.23610077141052213"/>
          <c:h val="6.8530937542881198E-2"/>
        </c:manualLayout>
      </c:layout>
      <c:overlay val="0"/>
      <c:spPr>
        <a:noFill/>
        <a:ln>
          <a:noFill/>
        </a:ln>
        <a:effectLst/>
      </c:spPr>
      <c:txPr>
        <a:bodyPr rot="0" spcFirstLastPara="1" vertOverflow="ellipsis" vert="horz" wrap="square" anchor="ctr" anchorCtr="1"/>
        <a:lstStyle/>
        <a:p>
          <a:pPr>
            <a:defRPr lang="en-US" sz="2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500" baseline="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3600" b="0" i="0" u="none" strike="noStrike" kern="1200" spc="0" baseline="0">
                <a:solidFill>
                  <a:schemeClr val="tx1">
                    <a:lumMod val="65000"/>
                    <a:lumOff val="35000"/>
                  </a:schemeClr>
                </a:solidFill>
                <a:latin typeface="+mn-lt"/>
                <a:ea typeface="+mn-ea"/>
                <a:cs typeface="+mn-cs"/>
              </a:defRPr>
            </a:pPr>
            <a:r>
              <a:rPr lang="en-US"/>
              <a:t>N in kg/ha</a:t>
            </a:r>
          </a:p>
        </c:rich>
      </c:tx>
      <c:overlay val="0"/>
      <c:spPr>
        <a:noFill/>
        <a:ln>
          <a:noFill/>
        </a:ln>
        <a:effectLst/>
      </c:spPr>
      <c:txPr>
        <a:bodyPr rot="0" spcFirstLastPara="1" vertOverflow="ellipsis" vert="horz" wrap="square" anchor="ctr" anchorCtr="1"/>
        <a:lstStyle/>
        <a:p>
          <a:pPr>
            <a:defRPr lang="en-US"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68220409211472"/>
          <c:y val="0.11388879006057658"/>
          <c:w val="0.91379830125401007"/>
          <c:h val="0.68189132608423964"/>
        </c:manualLayout>
      </c:layout>
      <c:barChart>
        <c:barDir val="col"/>
        <c:grouping val="stacked"/>
        <c:varyColors val="0"/>
        <c:ser>
          <c:idx val="0"/>
          <c:order val="0"/>
          <c:tx>
            <c:strRef>
              <c:f>Sheet1!$B$1</c:f>
              <c:strCache>
                <c:ptCount val="1"/>
                <c:pt idx="0">
                  <c:v>Deficient</c:v>
                </c:pt>
              </c:strCache>
            </c:strRef>
          </c:tx>
          <c:spPr>
            <a:solidFill>
              <a:schemeClr val="accent1"/>
            </a:solidFill>
            <a:ln>
              <a:solidFill>
                <a:schemeClr val="tx1"/>
              </a:solidFill>
            </a:ln>
            <a:effectLst/>
          </c:spPr>
          <c:invertIfNegative val="0"/>
          <c:dLbls>
            <c:dLbl>
              <c:idx val="1"/>
              <c:layout>
                <c:manualLayout>
                  <c:x val="-5.2681413557200544E-17"/>
                  <c:y val="-7.13436385255648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63-4F9D-A139-92C7D4DE5AD3}"/>
                </c:ext>
              </c:extLst>
            </c:dLbl>
            <c:dLbl>
              <c:idx val="2"/>
              <c:layout>
                <c:manualLayout>
                  <c:x val="2.8735648438572821E-3"/>
                  <c:y val="-7.292905271502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63-4F9D-A139-92C7D4DE5AD3}"/>
                </c:ext>
              </c:extLst>
            </c:dLbl>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Sheet1!$A$2:$A$5</c:f>
              <c:strCache>
                <c:ptCount val="3"/>
                <c:pt idx="0">
                  <c:v>Levels</c:v>
                </c:pt>
                <c:pt idx="1">
                  <c:v>Madiwala Lake</c:v>
                </c:pt>
                <c:pt idx="2">
                  <c:v>Neighbourhood</c:v>
                </c:pt>
              </c:strCache>
            </c:strRef>
          </c:cat>
          <c:val>
            <c:numRef>
              <c:f>Sheet1!$B$2:$B$5</c:f>
              <c:numCache>
                <c:formatCode>General</c:formatCode>
                <c:ptCount val="4"/>
                <c:pt idx="0">
                  <c:v>280</c:v>
                </c:pt>
                <c:pt idx="1">
                  <c:v>68.87</c:v>
                </c:pt>
                <c:pt idx="2">
                  <c:v>64.099999999999994</c:v>
                </c:pt>
              </c:numCache>
            </c:numRef>
          </c:val>
          <c:extLst>
            <c:ext xmlns:c16="http://schemas.microsoft.com/office/drawing/2014/chart" uri="{C3380CC4-5D6E-409C-BE32-E72D297353CC}">
              <c16:uniqueId val="{00000000-E170-4599-9159-BD6274076342}"/>
            </c:ext>
          </c:extLst>
        </c:ser>
        <c:ser>
          <c:idx val="1"/>
          <c:order val="1"/>
          <c:tx>
            <c:strRef>
              <c:f>Sheet1!$C$1</c:f>
              <c:strCache>
                <c:ptCount val="1"/>
                <c:pt idx="0">
                  <c:v>Ideal</c:v>
                </c:pt>
              </c:strCache>
            </c:strRef>
          </c:tx>
          <c:spPr>
            <a:solidFill>
              <a:schemeClr val="accent3"/>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Sheet1!$A$2:$A$5</c:f>
              <c:strCache>
                <c:ptCount val="3"/>
                <c:pt idx="0">
                  <c:v>Levels</c:v>
                </c:pt>
                <c:pt idx="1">
                  <c:v>Madiwala Lake</c:v>
                </c:pt>
                <c:pt idx="2">
                  <c:v>Neighbourhood</c:v>
                </c:pt>
              </c:strCache>
            </c:strRef>
          </c:cat>
          <c:val>
            <c:numRef>
              <c:f>Sheet1!$C$2:$C$5</c:f>
              <c:numCache>
                <c:formatCode>General</c:formatCode>
                <c:ptCount val="4"/>
                <c:pt idx="0">
                  <c:v>280</c:v>
                </c:pt>
              </c:numCache>
            </c:numRef>
          </c:val>
          <c:extLst>
            <c:ext xmlns:c16="http://schemas.microsoft.com/office/drawing/2014/chart" uri="{C3380CC4-5D6E-409C-BE32-E72D297353CC}">
              <c16:uniqueId val="{00000001-E170-4599-9159-BD6274076342}"/>
            </c:ext>
          </c:extLst>
        </c:ser>
        <c:ser>
          <c:idx val="2"/>
          <c:order val="2"/>
          <c:tx>
            <c:strRef>
              <c:f>Sheet1!$D$1</c:f>
              <c:strCache>
                <c:ptCount val="1"/>
                <c:pt idx="0">
                  <c:v>High</c:v>
                </c:pt>
              </c:strCache>
            </c:strRef>
          </c:tx>
          <c:spPr>
            <a:solidFill>
              <a:schemeClr val="accent5"/>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Sheet1!$A$2:$A$5</c:f>
              <c:strCache>
                <c:ptCount val="3"/>
                <c:pt idx="0">
                  <c:v>Levels</c:v>
                </c:pt>
                <c:pt idx="1">
                  <c:v>Madiwala Lake</c:v>
                </c:pt>
                <c:pt idx="2">
                  <c:v>Neighbourhood</c:v>
                </c:pt>
              </c:strCache>
            </c:strRef>
          </c:cat>
          <c:val>
            <c:numRef>
              <c:f>Sheet1!$D$2:$D$5</c:f>
              <c:numCache>
                <c:formatCode>General</c:formatCode>
                <c:ptCount val="4"/>
                <c:pt idx="0">
                  <c:v>200</c:v>
                </c:pt>
              </c:numCache>
            </c:numRef>
          </c:val>
          <c:extLst>
            <c:ext xmlns:c16="http://schemas.microsoft.com/office/drawing/2014/chart" uri="{C3380CC4-5D6E-409C-BE32-E72D297353CC}">
              <c16:uniqueId val="{00000002-E170-4599-9159-BD6274076342}"/>
            </c:ext>
          </c:extLst>
        </c:ser>
        <c:dLbls>
          <c:dLblPos val="ctr"/>
          <c:showLegendKey val="0"/>
          <c:showVal val="1"/>
          <c:showCatName val="0"/>
          <c:showSerName val="0"/>
          <c:showPercent val="0"/>
          <c:showBubbleSize val="0"/>
        </c:dLbls>
        <c:gapWidth val="150"/>
        <c:overlap val="100"/>
        <c:axId val="174088960"/>
        <c:axId val="174090496"/>
      </c:barChart>
      <c:catAx>
        <c:axId val="17408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en-US" sz="2300" b="0" i="0" u="none" strike="noStrike" kern="1200" baseline="0">
                <a:solidFill>
                  <a:schemeClr val="tx1">
                    <a:lumMod val="65000"/>
                    <a:lumOff val="35000"/>
                  </a:schemeClr>
                </a:solidFill>
                <a:latin typeface="+mn-lt"/>
                <a:ea typeface="+mn-ea"/>
                <a:cs typeface="+mn-cs"/>
              </a:defRPr>
            </a:pPr>
            <a:endParaRPr lang="en-US"/>
          </a:p>
        </c:txPr>
        <c:crossAx val="174090496"/>
        <c:crosses val="autoZero"/>
        <c:auto val="1"/>
        <c:lblAlgn val="ctr"/>
        <c:lblOffset val="100"/>
        <c:noMultiLvlLbl val="0"/>
      </c:catAx>
      <c:valAx>
        <c:axId val="174090496"/>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crossAx val="174088960"/>
        <c:crosses val="autoZero"/>
        <c:crossBetween val="between"/>
      </c:valAx>
      <c:spPr>
        <a:noFill/>
        <a:ln>
          <a:noFill/>
        </a:ln>
        <a:effectLst/>
      </c:spPr>
    </c:plotArea>
    <c:legend>
      <c:legendPos val="b"/>
      <c:layout>
        <c:manualLayout>
          <c:xMode val="edge"/>
          <c:yMode val="edge"/>
          <c:x val="0.1980850066097648"/>
          <c:y val="0.92664274387576551"/>
          <c:w val="0.55785283614627812"/>
          <c:h val="7.3357256124234479E-2"/>
        </c:manualLayout>
      </c:layout>
      <c:overlay val="0"/>
      <c:spPr>
        <a:noFill/>
        <a:ln>
          <a:noFill/>
        </a:ln>
        <a:effectLst/>
      </c:spPr>
      <c:txPr>
        <a:bodyPr rot="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olid"/>
    </a:ln>
    <a:effectLst/>
  </c:spPr>
  <c:txPr>
    <a:bodyPr/>
    <a:lstStyle/>
    <a:p>
      <a:pPr>
        <a:defRPr sz="3000" baseline="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lang="en-US" sz="3600" b="0" i="0" u="none" strike="noStrike" kern="1200" spc="0" baseline="0">
                <a:solidFill>
                  <a:schemeClr val="tx1">
                    <a:lumMod val="65000"/>
                    <a:lumOff val="35000"/>
                  </a:schemeClr>
                </a:solidFill>
                <a:latin typeface="+mn-lt"/>
                <a:ea typeface="+mn-ea"/>
                <a:cs typeface="+mn-cs"/>
              </a:defRPr>
            </a:pPr>
            <a:r>
              <a:rPr lang="en-US" dirty="0"/>
              <a:t>P in kg/ha</a:t>
            </a:r>
          </a:p>
        </c:rich>
      </c:tx>
      <c:overlay val="0"/>
      <c:spPr>
        <a:noFill/>
        <a:ln>
          <a:noFill/>
        </a:ln>
        <a:effectLst/>
      </c:spPr>
    </c:title>
    <c:autoTitleDeleted val="0"/>
    <c:plotArea>
      <c:layout>
        <c:manualLayout>
          <c:layoutTarget val="inner"/>
          <c:xMode val="edge"/>
          <c:yMode val="edge"/>
          <c:x val="8.8901397743414642E-2"/>
          <c:y val="9.0341399962864652E-2"/>
          <c:w val="0.91379830125401007"/>
          <c:h val="0.68189132608423964"/>
        </c:manualLayout>
      </c:layout>
      <c:barChart>
        <c:barDir val="col"/>
        <c:grouping val="stacked"/>
        <c:varyColors val="0"/>
        <c:ser>
          <c:idx val="0"/>
          <c:order val="0"/>
          <c:tx>
            <c:strRef>
              <c:f>Sheet1!$B$1</c:f>
              <c:strCache>
                <c:ptCount val="1"/>
                <c:pt idx="0">
                  <c:v>Defecient</c:v>
                </c:pt>
              </c:strCache>
            </c:strRef>
          </c:tx>
          <c:spPr>
            <a:solidFill>
              <a:schemeClr val="accent5">
                <a:shade val="65000"/>
              </a:schemeClr>
            </a:solidFill>
            <a:ln>
              <a:solidFill>
                <a:schemeClr val="tx1"/>
              </a:solidFill>
            </a:ln>
            <a:effectLst/>
          </c:spPr>
          <c:invertIfNegative val="0"/>
          <c:dLbls>
            <c:dLbl>
              <c:idx val="1"/>
              <c:layout>
                <c:manualLayout>
                  <c:x val="0"/>
                  <c:y val="-6.33373043295452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C4-4DCF-82AD-25DC61669072}"/>
                </c:ext>
              </c:extLst>
            </c:dLbl>
            <c:dLbl>
              <c:idx val="2"/>
              <c:layout>
                <c:manualLayout>
                  <c:x val="0"/>
                  <c:y val="-5.19690702191140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C4-4DCF-82AD-25DC61669072}"/>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Sheet1!$B$2:$B$5</c:f>
              <c:numCache>
                <c:formatCode>General</c:formatCode>
                <c:ptCount val="4"/>
                <c:pt idx="0">
                  <c:v>22.9</c:v>
                </c:pt>
                <c:pt idx="1">
                  <c:v>7.21</c:v>
                </c:pt>
                <c:pt idx="2">
                  <c:v>5.29</c:v>
                </c:pt>
              </c:numCache>
            </c:numRef>
          </c:val>
          <c:extLst>
            <c:ext xmlns:c16="http://schemas.microsoft.com/office/drawing/2014/chart" uri="{C3380CC4-5D6E-409C-BE32-E72D297353CC}">
              <c16:uniqueId val="{00000000-7AD7-4AEF-8635-E92F88B87928}"/>
            </c:ext>
          </c:extLst>
        </c:ser>
        <c:ser>
          <c:idx val="1"/>
          <c:order val="1"/>
          <c:tx>
            <c:strRef>
              <c:f>Sheet1!$C$1</c:f>
              <c:strCache>
                <c:ptCount val="1"/>
                <c:pt idx="0">
                  <c:v>Ideal</c:v>
                </c:pt>
              </c:strCache>
            </c:strRef>
          </c:tx>
          <c:spPr>
            <a:solidFill>
              <a:schemeClr val="bg2">
                <a:lumMod val="90000"/>
              </a:schemeClr>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Sheet1!$C$2:$C$5</c:f>
              <c:numCache>
                <c:formatCode>General</c:formatCode>
                <c:ptCount val="4"/>
                <c:pt idx="0">
                  <c:v>33.340000000000003</c:v>
                </c:pt>
              </c:numCache>
            </c:numRef>
          </c:val>
          <c:extLst>
            <c:ext xmlns:c16="http://schemas.microsoft.com/office/drawing/2014/chart" uri="{C3380CC4-5D6E-409C-BE32-E72D297353CC}">
              <c16:uniqueId val="{00000001-7AD7-4AEF-8635-E92F88B87928}"/>
            </c:ext>
          </c:extLst>
        </c:ser>
        <c:ser>
          <c:idx val="2"/>
          <c:order val="2"/>
          <c:tx>
            <c:strRef>
              <c:f>Sheet1!$D$1</c:f>
              <c:strCache>
                <c:ptCount val="1"/>
                <c:pt idx="0">
                  <c:v>High</c:v>
                </c:pt>
              </c:strCache>
            </c:strRef>
          </c:tx>
          <c:spPr>
            <a:solidFill>
              <a:schemeClr val="accent5">
                <a:tint val="65000"/>
              </a:schemeClr>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Sheet1!$D$2:$D$5</c:f>
              <c:numCache>
                <c:formatCode>General</c:formatCode>
                <c:ptCount val="4"/>
                <c:pt idx="0">
                  <c:v>20</c:v>
                </c:pt>
              </c:numCache>
            </c:numRef>
          </c:val>
          <c:extLst>
            <c:ext xmlns:c16="http://schemas.microsoft.com/office/drawing/2014/chart" uri="{C3380CC4-5D6E-409C-BE32-E72D297353CC}">
              <c16:uniqueId val="{00000002-7AD7-4AEF-8635-E92F88B87928}"/>
            </c:ext>
          </c:extLst>
        </c:ser>
        <c:dLbls>
          <c:dLblPos val="ctr"/>
          <c:showLegendKey val="0"/>
          <c:showVal val="1"/>
          <c:showCatName val="0"/>
          <c:showSerName val="0"/>
          <c:showPercent val="0"/>
          <c:showBubbleSize val="0"/>
        </c:dLbls>
        <c:gapWidth val="150"/>
        <c:overlap val="100"/>
        <c:axId val="173975808"/>
        <c:axId val="173985792"/>
      </c:barChart>
      <c:catAx>
        <c:axId val="17397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300" b="0" i="0" u="none" strike="noStrike" kern="1200" baseline="0">
                <a:solidFill>
                  <a:schemeClr val="tx1">
                    <a:lumMod val="65000"/>
                    <a:lumOff val="35000"/>
                  </a:schemeClr>
                </a:solidFill>
                <a:latin typeface="+mn-lt"/>
                <a:ea typeface="+mn-ea"/>
                <a:cs typeface="+mn-cs"/>
              </a:defRPr>
            </a:pPr>
            <a:endParaRPr lang="en-US"/>
          </a:p>
        </c:txPr>
        <c:crossAx val="173985792"/>
        <c:crosses val="autoZero"/>
        <c:auto val="1"/>
        <c:lblAlgn val="ctr"/>
        <c:lblOffset val="100"/>
        <c:noMultiLvlLbl val="0"/>
      </c:catAx>
      <c:valAx>
        <c:axId val="173985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crossAx val="173975808"/>
        <c:crosses val="autoZero"/>
        <c:crossBetween val="between"/>
      </c:valAx>
      <c:spPr>
        <a:noFill/>
        <a:ln>
          <a:noFill/>
        </a:ln>
        <a:effectLst/>
      </c:spPr>
    </c:plotArea>
    <c:legend>
      <c:legendPos val="b"/>
      <c:layout>
        <c:manualLayout>
          <c:xMode val="edge"/>
          <c:yMode val="edge"/>
          <c:x val="0.20640640819964262"/>
          <c:y val="0.91916488827502751"/>
          <c:w val="0.52634051226310397"/>
          <c:h val="8.0835111724972361E-2"/>
        </c:manualLayout>
      </c:layout>
      <c:overlay val="0"/>
      <c:spPr>
        <a:noFill/>
        <a:ln>
          <a:noFill/>
        </a:ln>
        <a:effectLst/>
      </c:spPr>
      <c:txPr>
        <a:bodyPr rot="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000" baseline="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lang="en-US" sz="3000" b="0" i="0" u="none" strike="noStrike" kern="1200" spc="0" baseline="0">
                <a:solidFill>
                  <a:schemeClr val="tx1">
                    <a:lumMod val="65000"/>
                    <a:lumOff val="35000"/>
                  </a:schemeClr>
                </a:solidFill>
                <a:latin typeface="+mn-lt"/>
                <a:ea typeface="+mn-ea"/>
                <a:cs typeface="+mn-cs"/>
              </a:defRPr>
            </a:pPr>
            <a:r>
              <a:rPr lang="en-US"/>
              <a:t>PH</a:t>
            </a:r>
          </a:p>
        </c:rich>
      </c:tx>
      <c:overlay val="0"/>
      <c:spPr>
        <a:noFill/>
        <a:ln>
          <a:noFill/>
        </a:ln>
        <a:effectLst/>
      </c:spPr>
    </c:title>
    <c:autoTitleDeleted val="0"/>
    <c:plotArea>
      <c:layout>
        <c:manualLayout>
          <c:layoutTarget val="inner"/>
          <c:xMode val="edge"/>
          <c:yMode val="edge"/>
          <c:x val="3.430303453260878E-2"/>
          <c:y val="1.7446141222214141E-2"/>
          <c:w val="0.96114377166703169"/>
          <c:h val="0.84652645635847001"/>
        </c:manualLayout>
      </c:layout>
      <c:barChart>
        <c:barDir val="col"/>
        <c:grouping val="stacked"/>
        <c:varyColors val="0"/>
        <c:ser>
          <c:idx val="0"/>
          <c:order val="0"/>
          <c:tx>
            <c:strRef>
              <c:f>Sheet1!$B$1</c:f>
              <c:strCache>
                <c:ptCount val="1"/>
                <c:pt idx="0">
                  <c:v>Acidic</c:v>
                </c:pt>
              </c:strCache>
            </c:strRef>
          </c:tx>
          <c:spPr>
            <a:solidFill>
              <a:schemeClr val="accent5">
                <a:shade val="65000"/>
              </a:schemeClr>
            </a:solidFill>
            <a:ln>
              <a:noFill/>
            </a:ln>
            <a:effectLst/>
          </c:spPr>
          <c:invertIfNegative val="0"/>
          <c:cat>
            <c:strRef>
              <c:f>Sheet1!$A$2:$A$5</c:f>
              <c:strCache>
                <c:ptCount val="3"/>
                <c:pt idx="0">
                  <c:v>Levels</c:v>
                </c:pt>
                <c:pt idx="1">
                  <c:v>Madiwala Lake</c:v>
                </c:pt>
                <c:pt idx="2">
                  <c:v>School</c:v>
                </c:pt>
              </c:strCache>
            </c:strRef>
          </c:cat>
          <c:val>
            <c:numRef>
              <c:f>Sheet1!$B$2:$B$5</c:f>
              <c:numCache>
                <c:formatCode>General</c:formatCode>
                <c:ptCount val="4"/>
                <c:pt idx="0">
                  <c:v>6.5</c:v>
                </c:pt>
              </c:numCache>
            </c:numRef>
          </c:val>
          <c:extLst>
            <c:ext xmlns:c16="http://schemas.microsoft.com/office/drawing/2014/chart" uri="{C3380CC4-5D6E-409C-BE32-E72D297353CC}">
              <c16:uniqueId val="{00000000-5C00-4632-904C-B97486E79BC4}"/>
            </c:ext>
          </c:extLst>
        </c:ser>
        <c:ser>
          <c:idx val="1"/>
          <c:order val="1"/>
          <c:tx>
            <c:strRef>
              <c:f>Sheet1!$C$1</c:f>
              <c:strCache>
                <c:ptCount val="1"/>
                <c:pt idx="0">
                  <c:v>Nuetral</c:v>
                </c:pt>
              </c:strCache>
            </c:strRef>
          </c:tx>
          <c:spPr>
            <a:solidFill>
              <a:schemeClr val="accent5"/>
            </a:solidFill>
            <a:ln>
              <a:noFill/>
            </a:ln>
            <a:effectLst/>
          </c:spPr>
          <c:invertIfNegative val="0"/>
          <c:cat>
            <c:strRef>
              <c:f>Sheet1!$A$2:$A$5</c:f>
              <c:strCache>
                <c:ptCount val="3"/>
                <c:pt idx="0">
                  <c:v>Levels</c:v>
                </c:pt>
                <c:pt idx="1">
                  <c:v>Madiwala Lake</c:v>
                </c:pt>
                <c:pt idx="2">
                  <c:v>School</c:v>
                </c:pt>
              </c:strCache>
            </c:strRef>
          </c:cat>
          <c:val>
            <c:numRef>
              <c:f>Sheet1!$C$2:$C$5</c:f>
              <c:numCache>
                <c:formatCode>General</c:formatCode>
                <c:ptCount val="4"/>
                <c:pt idx="0">
                  <c:v>1</c:v>
                </c:pt>
                <c:pt idx="1">
                  <c:v>7.48</c:v>
                </c:pt>
              </c:numCache>
            </c:numRef>
          </c:val>
          <c:extLst>
            <c:ext xmlns:c16="http://schemas.microsoft.com/office/drawing/2014/chart" uri="{C3380CC4-5D6E-409C-BE32-E72D297353CC}">
              <c16:uniqueId val="{00000001-5C00-4632-904C-B97486E79BC4}"/>
            </c:ext>
          </c:extLst>
        </c:ser>
        <c:ser>
          <c:idx val="2"/>
          <c:order val="2"/>
          <c:tx>
            <c:strRef>
              <c:f>Sheet1!$D$1</c:f>
              <c:strCache>
                <c:ptCount val="1"/>
                <c:pt idx="0">
                  <c:v>Alkaline</c:v>
                </c:pt>
              </c:strCache>
            </c:strRef>
          </c:tx>
          <c:spPr>
            <a:solidFill>
              <a:schemeClr val="accent5">
                <a:tint val="65000"/>
              </a:schemeClr>
            </a:solidFill>
            <a:ln>
              <a:noFill/>
            </a:ln>
            <a:effectLst/>
          </c:spPr>
          <c:invertIfNegative val="0"/>
          <c:cat>
            <c:strRef>
              <c:f>Sheet1!$A$2:$A$5</c:f>
              <c:strCache>
                <c:ptCount val="3"/>
                <c:pt idx="0">
                  <c:v>Levels</c:v>
                </c:pt>
                <c:pt idx="1">
                  <c:v>Madiwala Lake</c:v>
                </c:pt>
                <c:pt idx="2">
                  <c:v>School</c:v>
                </c:pt>
              </c:strCache>
            </c:strRef>
          </c:cat>
          <c:val>
            <c:numRef>
              <c:f>Sheet1!$D$2:$D$5</c:f>
              <c:numCache>
                <c:formatCode>General</c:formatCode>
                <c:ptCount val="4"/>
                <c:pt idx="0">
                  <c:v>6.5</c:v>
                </c:pt>
                <c:pt idx="2">
                  <c:v>8.75</c:v>
                </c:pt>
              </c:numCache>
            </c:numRef>
          </c:val>
          <c:extLst>
            <c:ext xmlns:c16="http://schemas.microsoft.com/office/drawing/2014/chart" uri="{C3380CC4-5D6E-409C-BE32-E72D297353CC}">
              <c16:uniqueId val="{00000002-5C00-4632-904C-B97486E79BC4}"/>
            </c:ext>
          </c:extLst>
        </c:ser>
        <c:dLbls>
          <c:showLegendKey val="0"/>
          <c:showVal val="0"/>
          <c:showCatName val="0"/>
          <c:showSerName val="0"/>
          <c:showPercent val="0"/>
          <c:showBubbleSize val="0"/>
        </c:dLbls>
        <c:gapWidth val="150"/>
        <c:overlap val="100"/>
        <c:axId val="174887680"/>
        <c:axId val="174889216"/>
      </c:barChart>
      <c:catAx>
        <c:axId val="17488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500" b="0" i="0" u="none" strike="noStrike" kern="1200" baseline="0">
                <a:solidFill>
                  <a:schemeClr val="tx1">
                    <a:lumMod val="65000"/>
                    <a:lumOff val="35000"/>
                  </a:schemeClr>
                </a:solidFill>
                <a:latin typeface="+mn-lt"/>
                <a:ea typeface="+mn-ea"/>
                <a:cs typeface="+mn-cs"/>
              </a:defRPr>
            </a:pPr>
            <a:endParaRPr lang="en-US"/>
          </a:p>
        </c:txPr>
        <c:crossAx val="174889216"/>
        <c:crosses val="autoZero"/>
        <c:auto val="1"/>
        <c:lblAlgn val="ctr"/>
        <c:lblOffset val="100"/>
        <c:noMultiLvlLbl val="0"/>
      </c:catAx>
      <c:valAx>
        <c:axId val="174889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2500" b="0" i="0" u="none" strike="noStrike" kern="1200" baseline="0">
                <a:solidFill>
                  <a:schemeClr val="tx1">
                    <a:lumMod val="65000"/>
                    <a:lumOff val="35000"/>
                  </a:schemeClr>
                </a:solidFill>
                <a:latin typeface="+mn-lt"/>
                <a:ea typeface="+mn-ea"/>
                <a:cs typeface="+mn-cs"/>
              </a:defRPr>
            </a:pPr>
            <a:endParaRPr lang="en-US"/>
          </a:p>
        </c:txPr>
        <c:crossAx val="174887680"/>
        <c:crosses val="autoZero"/>
        <c:crossBetween val="between"/>
      </c:valAx>
      <c:spPr>
        <a:noFill/>
        <a:ln>
          <a:noFill/>
        </a:ln>
        <a:effectLst/>
      </c:spPr>
    </c:plotArea>
    <c:legend>
      <c:legendPos val="b"/>
      <c:layout>
        <c:manualLayout>
          <c:xMode val="edge"/>
          <c:yMode val="edge"/>
          <c:x val="0.41403312847963269"/>
          <c:y val="0.92269712455415087"/>
          <c:w val="0.23610077141052213"/>
          <c:h val="6.8530937542881198E-2"/>
        </c:manualLayout>
      </c:layout>
      <c:overlay val="0"/>
      <c:spPr>
        <a:noFill/>
        <a:ln>
          <a:noFill/>
        </a:ln>
        <a:effectLst/>
      </c:spPr>
      <c:txPr>
        <a:bodyPr rot="0" spcFirstLastPara="1" vertOverflow="ellipsis" vert="horz" wrap="square" anchor="ctr" anchorCtr="1"/>
        <a:lstStyle/>
        <a:p>
          <a:pPr>
            <a:defRPr lang="en-US" sz="2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500" baseline="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vert="horz"/>
          <a:lstStyle/>
          <a:p>
            <a:pPr>
              <a:defRPr/>
            </a:pPr>
            <a:r>
              <a:rPr lang="en-US" dirty="0"/>
              <a:t>K in kg/ha</a:t>
            </a:r>
          </a:p>
        </c:rich>
      </c:tx>
      <c:layout>
        <c:manualLayout>
          <c:xMode val="edge"/>
          <c:yMode val="edge"/>
          <c:x val="0.34327552337270445"/>
          <c:y val="0"/>
        </c:manualLayout>
      </c:layout>
      <c:overlay val="0"/>
      <c:spPr>
        <a:noFill/>
        <a:ln>
          <a:noFill/>
        </a:ln>
        <a:effectLst/>
      </c:spPr>
    </c:title>
    <c:autoTitleDeleted val="0"/>
    <c:plotArea>
      <c:layout>
        <c:manualLayout>
          <c:layoutTarget val="inner"/>
          <c:xMode val="edge"/>
          <c:yMode val="edge"/>
          <c:x val="0.1124556164185786"/>
          <c:y val="0.11460060408209782"/>
          <c:w val="0.91379830125401007"/>
          <c:h val="0.68189132608423964"/>
        </c:manualLayout>
      </c:layout>
      <c:barChart>
        <c:barDir val="col"/>
        <c:grouping val="stacked"/>
        <c:varyColors val="0"/>
        <c:ser>
          <c:idx val="0"/>
          <c:order val="0"/>
          <c:tx>
            <c:strRef>
              <c:f>Sheet1!$B$1</c:f>
              <c:strCache>
                <c:ptCount val="1"/>
                <c:pt idx="0">
                  <c:v>Defecient</c:v>
                </c:pt>
              </c:strCache>
            </c:strRef>
          </c:tx>
          <c:spPr>
            <a:solidFill>
              <a:schemeClr val="accent6">
                <a:shade val="65000"/>
              </a:schemeClr>
            </a:solidFill>
            <a:ln>
              <a:solidFill>
                <a:schemeClr val="tx1"/>
              </a:solidFill>
            </a:ln>
            <a:effectLst/>
          </c:spPr>
          <c:invertIfNegative val="0"/>
          <c:dLbls>
            <c:dLbl>
              <c:idx val="1"/>
              <c:layout>
                <c:manualLayout>
                  <c:x val="3.0009462432465418E-3"/>
                  <c:y val="-4.603174603174603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B7-494D-939D-C4CA231E599F}"/>
                </c:ext>
              </c:extLst>
            </c:dLbl>
            <c:dLbl>
              <c:idx val="2"/>
              <c:layout>
                <c:manualLayout>
                  <c:x val="-3.000946243246652E-3"/>
                  <c:y val="-3.80952380952382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B7-494D-939D-C4CA231E599F}"/>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Sheet1!$B$2:$B$5</c:f>
              <c:numCache>
                <c:formatCode>General</c:formatCode>
                <c:ptCount val="4"/>
                <c:pt idx="0">
                  <c:v>141</c:v>
                </c:pt>
                <c:pt idx="1">
                  <c:v>27.4</c:v>
                </c:pt>
                <c:pt idx="2">
                  <c:v>5.54</c:v>
                </c:pt>
              </c:numCache>
            </c:numRef>
          </c:val>
          <c:extLst>
            <c:ext xmlns:c16="http://schemas.microsoft.com/office/drawing/2014/chart" uri="{C3380CC4-5D6E-409C-BE32-E72D297353CC}">
              <c16:uniqueId val="{00000000-867C-4352-B088-9AB25771710A}"/>
            </c:ext>
          </c:extLst>
        </c:ser>
        <c:ser>
          <c:idx val="1"/>
          <c:order val="1"/>
          <c:tx>
            <c:strRef>
              <c:f>Sheet1!$C$1</c:f>
              <c:strCache>
                <c:ptCount val="1"/>
                <c:pt idx="0">
                  <c:v>Ideal</c:v>
                </c:pt>
              </c:strCache>
            </c:strRef>
          </c:tx>
          <c:spPr>
            <a:solidFill>
              <a:schemeClr val="accent6"/>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Sheet1!$C$2:$C$5</c:f>
              <c:numCache>
                <c:formatCode>General</c:formatCode>
                <c:ptCount val="4"/>
                <c:pt idx="0">
                  <c:v>195</c:v>
                </c:pt>
              </c:numCache>
            </c:numRef>
          </c:val>
          <c:extLst>
            <c:ext xmlns:c16="http://schemas.microsoft.com/office/drawing/2014/chart" uri="{C3380CC4-5D6E-409C-BE32-E72D297353CC}">
              <c16:uniqueId val="{00000001-867C-4352-B088-9AB25771710A}"/>
            </c:ext>
          </c:extLst>
        </c:ser>
        <c:ser>
          <c:idx val="2"/>
          <c:order val="2"/>
          <c:tx>
            <c:strRef>
              <c:f>Sheet1!$D$1</c:f>
              <c:strCache>
                <c:ptCount val="1"/>
                <c:pt idx="0">
                  <c:v>High</c:v>
                </c:pt>
              </c:strCache>
            </c:strRef>
          </c:tx>
          <c:spPr>
            <a:solidFill>
              <a:schemeClr val="accent6">
                <a:tint val="65000"/>
              </a:schemeClr>
            </a:solidFill>
            <a:ln>
              <a:solidFill>
                <a:schemeClr val="tx1"/>
              </a:solid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3"/>
                <c:pt idx="0">
                  <c:v>Levels</c:v>
                </c:pt>
                <c:pt idx="1">
                  <c:v>Madiwala Lake</c:v>
                </c:pt>
                <c:pt idx="2">
                  <c:v>Neighbourhood</c:v>
                </c:pt>
              </c:strCache>
            </c:strRef>
          </c:cat>
          <c:val>
            <c:numRef>
              <c:f>Sheet1!$D$2:$D$5</c:f>
              <c:numCache>
                <c:formatCode>General</c:formatCode>
                <c:ptCount val="4"/>
                <c:pt idx="0">
                  <c:v>130</c:v>
                </c:pt>
              </c:numCache>
            </c:numRef>
          </c:val>
          <c:extLst>
            <c:ext xmlns:c16="http://schemas.microsoft.com/office/drawing/2014/chart" uri="{C3380CC4-5D6E-409C-BE32-E72D297353CC}">
              <c16:uniqueId val="{00000002-867C-4352-B088-9AB25771710A}"/>
            </c:ext>
          </c:extLst>
        </c:ser>
        <c:dLbls>
          <c:dLblPos val="ctr"/>
          <c:showLegendKey val="0"/>
          <c:showVal val="1"/>
          <c:showCatName val="0"/>
          <c:showSerName val="0"/>
          <c:showPercent val="0"/>
          <c:showBubbleSize val="0"/>
        </c:dLbls>
        <c:gapWidth val="150"/>
        <c:overlap val="100"/>
        <c:axId val="174278528"/>
        <c:axId val="174280064"/>
      </c:barChart>
      <c:catAx>
        <c:axId val="17427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74280064"/>
        <c:crosses val="autoZero"/>
        <c:auto val="1"/>
        <c:lblAlgn val="ctr"/>
        <c:lblOffset val="100"/>
        <c:noMultiLvlLbl val="0"/>
      </c:catAx>
      <c:valAx>
        <c:axId val="174280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174278528"/>
        <c:crosses val="autoZero"/>
        <c:crossBetween val="between"/>
      </c:valAx>
      <c:spPr>
        <a:noFill/>
        <a:ln>
          <a:noFill/>
        </a:ln>
        <a:effectLst/>
      </c:spPr>
    </c:plotArea>
    <c:legend>
      <c:legendPos val="b"/>
      <c:overlay val="0"/>
      <c:spPr>
        <a:no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300" baseline="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7">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D62F1-3596-498A-A28C-04BC16B10795}" type="datetimeFigureOut">
              <a:rPr lang="en-US" smtClean="0"/>
              <a:pPr/>
              <a:t>12/15/2022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463FA-D7B1-4AE6-A565-AE4433C3C7F6}" type="slidenum">
              <a:rPr lang="en-US" smtClean="0"/>
              <a:pPr/>
              <a:t>‹#›</a:t>
            </a:fld>
            <a:endParaRPr lang="en-US"/>
          </a:p>
        </p:txBody>
      </p:sp>
    </p:spTree>
    <p:extLst>
      <p:ext uri="{BB962C8B-B14F-4D97-AF65-F5344CB8AC3E}">
        <p14:creationId xmlns:p14="http://schemas.microsoft.com/office/powerpoint/2010/main" val="1208526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463FA-D7B1-4AE6-A565-AE4433C3C7F6}" type="slidenum">
              <a:rPr lang="en-US" smtClean="0"/>
              <a:pPr/>
              <a:t>4</a:t>
            </a:fld>
            <a:endParaRPr lang="en-US"/>
          </a:p>
        </p:txBody>
      </p:sp>
    </p:spTree>
    <p:extLst>
      <p:ext uri="{BB962C8B-B14F-4D97-AF65-F5344CB8AC3E}">
        <p14:creationId xmlns:p14="http://schemas.microsoft.com/office/powerpoint/2010/main" val="350237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clemsonhgic.wpengine.com/wp-content/uploads/2018/04/word-image.png" TargetMode="Externa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BDFB2"/>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657375165"/>
              </p:ext>
            </p:extLst>
          </p:nvPr>
        </p:nvGraphicFramePr>
        <p:xfrm>
          <a:off x="522802" y="8379415"/>
          <a:ext cx="17449800" cy="1291513"/>
        </p:xfrm>
        <a:graphic>
          <a:graphicData uri="http://schemas.openxmlformats.org/drawingml/2006/table">
            <a:tbl>
              <a:tblPr/>
              <a:tblGrid>
                <a:gridCol w="8724900">
                  <a:extLst>
                    <a:ext uri="{9D8B030D-6E8A-4147-A177-3AD203B41FA5}">
                      <a16:colId xmlns:a16="http://schemas.microsoft.com/office/drawing/2014/main" val="20000"/>
                    </a:ext>
                  </a:extLst>
                </a:gridCol>
                <a:gridCol w="8724900">
                  <a:extLst>
                    <a:ext uri="{9D8B030D-6E8A-4147-A177-3AD203B41FA5}">
                      <a16:colId xmlns:a16="http://schemas.microsoft.com/office/drawing/2014/main" val="20001"/>
                    </a:ext>
                  </a:extLst>
                </a:gridCol>
              </a:tblGrid>
              <a:tr h="1291513">
                <a:tc>
                  <a:txBody>
                    <a:bodyPr/>
                    <a:lstStyle/>
                    <a:p>
                      <a:pPr algn="l">
                        <a:defRPr/>
                      </a:pPr>
                      <a:r>
                        <a:rPr lang="en-US" sz="3200" dirty="0">
                          <a:solidFill>
                            <a:srgbClr val="141414"/>
                          </a:solidFill>
                          <a:latin typeface="Caladea Bold"/>
                        </a:rPr>
                        <a:t>          By :Sahaana</a:t>
                      </a:r>
                      <a:r>
                        <a:rPr lang="en-US" sz="3200" baseline="0" dirty="0">
                          <a:solidFill>
                            <a:srgbClr val="141414"/>
                          </a:solidFill>
                          <a:latin typeface="Caladea Bold"/>
                        </a:rPr>
                        <a:t> Padmanabhan  Grade 11</a:t>
                      </a:r>
                    </a:p>
                    <a:p>
                      <a:pPr algn="l">
                        <a:defRPr/>
                      </a:pPr>
                      <a:r>
                        <a:rPr lang="en-US" sz="3200" baseline="0" dirty="0">
                          <a:solidFill>
                            <a:srgbClr val="141414"/>
                          </a:solidFill>
                          <a:latin typeface="Caladea Bold"/>
                        </a:rPr>
                        <a:t>                  Shreya MV                            Grade 11</a:t>
                      </a:r>
                      <a:endParaRPr lang="en-US" sz="1100" dirty="0"/>
                    </a:p>
                  </a:txBody>
                  <a:tcPr>
                    <a:lnL w="76200" cap="flat" cmpd="sng" algn="ctr">
                      <a:solidFill>
                        <a:srgbClr val="9BDFB2"/>
                      </a:solidFill>
                      <a:prstDash val="solid"/>
                      <a:round/>
                      <a:headEnd type="none" w="med" len="med"/>
                      <a:tailEnd type="none" w="med" len="med"/>
                    </a:lnL>
                    <a:lnR w="19050" cap="flat" cmpd="sng" algn="ctr">
                      <a:solidFill>
                        <a:srgbClr val="141414"/>
                      </a:solidFill>
                      <a:prstDash val="solid"/>
                      <a:round/>
                      <a:headEnd type="none" w="med" len="med"/>
                      <a:tailEnd type="none" w="med" len="med"/>
                    </a:lnR>
                    <a:lnT w="19050" cap="flat" cmpd="sng" algn="ctr">
                      <a:solidFill>
                        <a:srgbClr val="141414"/>
                      </a:solidFill>
                      <a:prstDash val="solid"/>
                      <a:round/>
                      <a:headEnd type="none" w="med" len="med"/>
                      <a:tailEnd type="none" w="med" len="med"/>
                    </a:lnT>
                    <a:lnB w="19050" cap="flat" cmpd="sng" algn="ctr">
                      <a:solidFill>
                        <a:srgbClr val="14141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700" kern="1200" dirty="0">
                          <a:solidFill>
                            <a:srgbClr val="141414"/>
                          </a:solidFill>
                          <a:latin typeface="Public Sans"/>
                          <a:ea typeface="+mn-ea"/>
                          <a:cs typeface="+mn-cs"/>
                        </a:rPr>
                        <a:t>Presidency Bangalore South </a:t>
                      </a:r>
                    </a:p>
                    <a:p>
                      <a:pPr algn="l">
                        <a:defRPr/>
                      </a:pPr>
                      <a:endParaRPr lang="en-US" sz="1100" dirty="0"/>
                    </a:p>
                  </a:txBody>
                  <a:tcPr>
                    <a:lnL w="19050" cap="flat" cmpd="sng" algn="ctr">
                      <a:solidFill>
                        <a:srgbClr val="141414"/>
                      </a:solidFill>
                      <a:prstDash val="solid"/>
                      <a:round/>
                      <a:headEnd type="none" w="med" len="med"/>
                      <a:tailEnd type="none" w="med" len="med"/>
                    </a:lnL>
                    <a:lnR w="76200" cap="flat" cmpd="sng" algn="ctr">
                      <a:solidFill>
                        <a:srgbClr val="9BDFB2"/>
                      </a:solidFill>
                      <a:prstDash val="solid"/>
                      <a:round/>
                      <a:headEnd type="none" w="med" len="med"/>
                      <a:tailEnd type="none" w="med" len="med"/>
                    </a:lnR>
                    <a:lnT w="19050" cap="flat" cmpd="sng" algn="ctr">
                      <a:solidFill>
                        <a:srgbClr val="141414"/>
                      </a:solidFill>
                      <a:prstDash val="solid"/>
                      <a:round/>
                      <a:headEnd type="none" w="med" len="med"/>
                      <a:tailEnd type="none" w="med" len="med"/>
                    </a:lnT>
                    <a:lnB w="19050" cap="flat" cmpd="sng" algn="ctr">
                      <a:solidFill>
                        <a:srgbClr val="141414"/>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3" name="Group 3"/>
          <p:cNvGrpSpPr/>
          <p:nvPr/>
        </p:nvGrpSpPr>
        <p:grpSpPr>
          <a:xfrm>
            <a:off x="1583160" y="1111052"/>
            <a:ext cx="17945129" cy="5853539"/>
            <a:chOff x="-1335111" y="-76200"/>
            <a:chExt cx="23926839" cy="7804719"/>
          </a:xfrm>
        </p:grpSpPr>
        <p:sp>
          <p:nvSpPr>
            <p:cNvPr id="4" name="TextBox 4"/>
            <p:cNvSpPr txBox="1"/>
            <p:nvPr/>
          </p:nvSpPr>
          <p:spPr>
            <a:xfrm>
              <a:off x="-1335111" y="2466736"/>
              <a:ext cx="23926839" cy="5261783"/>
            </a:xfrm>
            <a:prstGeom prst="rect">
              <a:avLst/>
            </a:prstGeom>
          </p:spPr>
          <p:txBody>
            <a:bodyPr wrap="square" lIns="0" tIns="0" rIns="0" bIns="0" rtlCol="0" anchor="t">
              <a:spAutoFit/>
            </a:bodyPr>
            <a:lstStyle/>
            <a:p>
              <a:pPr>
                <a:lnSpc>
                  <a:spcPts val="16800"/>
                </a:lnSpc>
              </a:pPr>
              <a:r>
                <a:rPr lang="en-US" sz="8800" dirty="0">
                  <a:solidFill>
                    <a:srgbClr val="141414"/>
                  </a:solidFill>
                  <a:latin typeface="Caladea Bold"/>
                </a:rPr>
                <a:t>SOIL NUTRIENT PROFILE: </a:t>
              </a:r>
            </a:p>
            <a:p>
              <a:pPr>
                <a:lnSpc>
                  <a:spcPts val="16800"/>
                </a:lnSpc>
              </a:pPr>
              <a:r>
                <a:rPr lang="en-US" sz="4400" dirty="0">
                  <a:solidFill>
                    <a:srgbClr val="141414"/>
                  </a:solidFill>
                  <a:latin typeface="Public Sans"/>
                </a:rPr>
                <a:t>Comparative study of wetland soil and neighborhood </a:t>
              </a:r>
              <a:r>
                <a:rPr lang="en-US" sz="5400" dirty="0">
                  <a:solidFill>
                    <a:srgbClr val="141414"/>
                  </a:solidFill>
                  <a:latin typeface="Public Sans"/>
                </a:rPr>
                <a:t>soil </a:t>
              </a:r>
              <a:endParaRPr lang="en-US" sz="14000" dirty="0">
                <a:solidFill>
                  <a:srgbClr val="141414"/>
                </a:solidFill>
                <a:latin typeface="Caladea Bold"/>
              </a:endParaRPr>
            </a:p>
          </p:txBody>
        </p:sp>
        <p:sp>
          <p:nvSpPr>
            <p:cNvPr id="5" name="TextBox 5"/>
            <p:cNvSpPr txBox="1"/>
            <p:nvPr/>
          </p:nvSpPr>
          <p:spPr>
            <a:xfrm>
              <a:off x="0" y="-76200"/>
              <a:ext cx="14969370" cy="656505"/>
            </a:xfrm>
            <a:prstGeom prst="rect">
              <a:avLst/>
            </a:prstGeom>
          </p:spPr>
          <p:txBody>
            <a:bodyPr lIns="0" tIns="0" rIns="0" bIns="0" rtlCol="0" anchor="t">
              <a:spAutoFit/>
            </a:bodyPr>
            <a:lstStyle/>
            <a:p>
              <a:pPr>
                <a:lnSpc>
                  <a:spcPts val="4200"/>
                </a:lnSpc>
              </a:pPr>
              <a:endParaRPr lang="en-US" sz="3000" dirty="0">
                <a:solidFill>
                  <a:srgbClr val="141414"/>
                </a:solidFill>
                <a:latin typeface="Public Sans"/>
              </a:endParaRPr>
            </a:p>
          </p:txBody>
        </p:sp>
      </p:grpSp>
      <p:pic>
        <p:nvPicPr>
          <p:cNvPr id="6" name="Picture 2" descr="Image result for iisc lake conference 2022 logo">
            <a:extLst>
              <a:ext uri="{FF2B5EF4-FFF2-40B4-BE49-F238E27FC236}">
                <a16:creationId xmlns:a16="http://schemas.microsoft.com/office/drawing/2014/main" id="{4A6855E9-859E-42D2-BFFA-577B0ED29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248" y="246956"/>
            <a:ext cx="7776864" cy="329313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Presidency College, Bangalore Presidency University, Bangalore Bangalore  University P.E.S. Institute of Technology, Bangalore South Campus, school,  text, logo, university png | PNGWing">
            <a:extLst>
              <a:ext uri="{FF2B5EF4-FFF2-40B4-BE49-F238E27FC236}">
                <a16:creationId xmlns:a16="http://schemas.microsoft.com/office/drawing/2014/main" id="{B8D19CB1-CD03-4212-8F4B-47BFBF6F18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63" r="10733"/>
          <a:stretch/>
        </p:blipFill>
        <p:spPr bwMode="auto">
          <a:xfrm>
            <a:off x="10944200" y="246956"/>
            <a:ext cx="3982661" cy="331151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4" name="Group 4"/>
          <p:cNvGrpSpPr/>
          <p:nvPr/>
        </p:nvGrpSpPr>
        <p:grpSpPr>
          <a:xfrm>
            <a:off x="8651180" y="1308755"/>
            <a:ext cx="8726121" cy="6603415"/>
            <a:chOff x="-6351" y="-19050"/>
            <a:chExt cx="11634831" cy="8804553"/>
          </a:xfrm>
        </p:grpSpPr>
        <p:sp>
          <p:nvSpPr>
            <p:cNvPr id="5" name="TextBox 5"/>
            <p:cNvSpPr txBox="1"/>
            <p:nvPr/>
          </p:nvSpPr>
          <p:spPr>
            <a:xfrm>
              <a:off x="0" y="-19050"/>
              <a:ext cx="11471142" cy="1847850"/>
            </a:xfrm>
            <a:prstGeom prst="rect">
              <a:avLst/>
            </a:prstGeom>
          </p:spPr>
          <p:txBody>
            <a:bodyPr lIns="0" tIns="0" rIns="0" bIns="0" rtlCol="0" anchor="t">
              <a:spAutoFit/>
            </a:bodyPr>
            <a:lstStyle/>
            <a:p>
              <a:pPr marL="0" lvl="0" indent="0">
                <a:lnSpc>
                  <a:spcPts val="10800"/>
                </a:lnSpc>
                <a:spcBef>
                  <a:spcPct val="0"/>
                </a:spcBef>
              </a:pPr>
              <a:endParaRPr lang="en-US" sz="9000" u="none" dirty="0">
                <a:solidFill>
                  <a:srgbClr val="141414"/>
                </a:solidFill>
                <a:latin typeface="Caladea Bold"/>
              </a:endParaRPr>
            </a:p>
          </p:txBody>
        </p:sp>
        <p:sp>
          <p:nvSpPr>
            <p:cNvPr id="6" name="TextBox 6"/>
            <p:cNvSpPr txBox="1"/>
            <p:nvPr/>
          </p:nvSpPr>
          <p:spPr>
            <a:xfrm>
              <a:off x="125587" y="4171148"/>
              <a:ext cx="11471143" cy="2474609"/>
            </a:xfrm>
            <a:prstGeom prst="rect">
              <a:avLst/>
            </a:prstGeom>
          </p:spPr>
          <p:txBody>
            <a:bodyPr lIns="0" tIns="0" rIns="0" bIns="0" rtlCol="0" anchor="t">
              <a:spAutoFit/>
            </a:bodyPr>
            <a:lstStyle/>
            <a:p>
              <a:pPr>
                <a:lnSpc>
                  <a:spcPts val="3718"/>
                </a:lnSpc>
              </a:pPr>
              <a:r>
                <a:rPr lang="en-IN" sz="2400" dirty="0"/>
                <a:t>A flame photometer determines the concentration of Ca and K. This method is based on the intensity of light emitted when metal is introduced </a:t>
              </a:r>
              <a:r>
                <a:rPr lang="en-IN" sz="2400" dirty="0" err="1"/>
                <a:t>ithe</a:t>
              </a:r>
              <a:r>
                <a:rPr lang="en-IN" sz="2400" dirty="0"/>
                <a:t> into the flame</a:t>
              </a:r>
              <a:r>
                <a:rPr lang="en-IN" dirty="0"/>
                <a:t>.</a:t>
              </a:r>
              <a:endParaRPr lang="en-US" dirty="0"/>
            </a:p>
            <a:p>
              <a:pPr>
                <a:lnSpc>
                  <a:spcPts val="3718"/>
                </a:lnSpc>
              </a:pPr>
              <a:endParaRPr lang="en-US" sz="2600" dirty="0">
                <a:solidFill>
                  <a:srgbClr val="141414"/>
                </a:solidFill>
                <a:latin typeface="Public Sans"/>
              </a:endParaRPr>
            </a:p>
          </p:txBody>
        </p:sp>
        <p:sp>
          <p:nvSpPr>
            <p:cNvPr id="7" name="TextBox 7"/>
            <p:cNvSpPr txBox="1"/>
            <p:nvPr/>
          </p:nvSpPr>
          <p:spPr>
            <a:xfrm>
              <a:off x="87487" y="3320714"/>
              <a:ext cx="11471143" cy="618033"/>
            </a:xfrm>
            <a:prstGeom prst="rect">
              <a:avLst/>
            </a:prstGeom>
          </p:spPr>
          <p:txBody>
            <a:bodyPr lIns="0" tIns="0" rIns="0" bIns="0" rtlCol="0" anchor="t">
              <a:spAutoFit/>
            </a:bodyPr>
            <a:lstStyle/>
            <a:p>
              <a:pPr marL="0" lvl="0" indent="0">
                <a:lnSpc>
                  <a:spcPts val="3900"/>
                </a:lnSpc>
                <a:spcBef>
                  <a:spcPct val="0"/>
                </a:spcBef>
              </a:pPr>
              <a:r>
                <a:rPr lang="en-US" sz="3000" u="none" dirty="0">
                  <a:solidFill>
                    <a:srgbClr val="141414"/>
                  </a:solidFill>
                  <a:latin typeface="Public Sans Bold"/>
                </a:rPr>
                <a:t>Ca and K</a:t>
              </a:r>
            </a:p>
          </p:txBody>
        </p:sp>
        <p:sp>
          <p:nvSpPr>
            <p:cNvPr id="8" name="TextBox 8"/>
            <p:cNvSpPr txBox="1"/>
            <p:nvPr/>
          </p:nvSpPr>
          <p:spPr>
            <a:xfrm>
              <a:off x="-6351" y="8208848"/>
              <a:ext cx="11471143" cy="576655"/>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UV Spectrometer</a:t>
              </a:r>
            </a:p>
          </p:txBody>
        </p:sp>
        <p:sp>
          <p:nvSpPr>
            <p:cNvPr id="9" name="TextBox 9"/>
            <p:cNvSpPr txBox="1"/>
            <p:nvPr/>
          </p:nvSpPr>
          <p:spPr>
            <a:xfrm>
              <a:off x="157336" y="7262451"/>
              <a:ext cx="11471144" cy="618033"/>
            </a:xfrm>
            <a:prstGeom prst="rect">
              <a:avLst/>
            </a:prstGeom>
          </p:spPr>
          <p:txBody>
            <a:bodyPr lIns="0" tIns="0" rIns="0" bIns="0" rtlCol="0" anchor="t">
              <a:spAutoFit/>
            </a:bodyPr>
            <a:lstStyle/>
            <a:p>
              <a:pPr marL="0" lvl="0" indent="0">
                <a:lnSpc>
                  <a:spcPts val="3900"/>
                </a:lnSpc>
                <a:spcBef>
                  <a:spcPct val="0"/>
                </a:spcBef>
              </a:pPr>
              <a:r>
                <a:rPr lang="en-US" sz="3000" u="none" dirty="0">
                  <a:solidFill>
                    <a:srgbClr val="141414"/>
                  </a:solidFill>
                  <a:latin typeface="Public Sans Bold"/>
                </a:rPr>
                <a:t>P and S</a:t>
              </a:r>
            </a:p>
          </p:txBody>
        </p:sp>
        <p:sp>
          <p:nvSpPr>
            <p:cNvPr id="10" name="AutoShape 10"/>
            <p:cNvSpPr/>
            <p:nvPr/>
          </p:nvSpPr>
          <p:spPr>
            <a:xfrm>
              <a:off x="-6351" y="6645758"/>
              <a:ext cx="11344663" cy="0"/>
            </a:xfrm>
            <a:prstGeom prst="line">
              <a:avLst/>
            </a:prstGeom>
            <a:ln w="25400" cap="flat">
              <a:solidFill>
                <a:srgbClr val="141414"/>
              </a:solidFill>
              <a:prstDash val="solid"/>
              <a:headEnd type="none" w="sm" len="sm"/>
              <a:tailEnd type="none" w="sm" len="sm"/>
            </a:ln>
          </p:spPr>
        </p:sp>
        <p:sp>
          <p:nvSpPr>
            <p:cNvPr id="11" name="AutoShape 11"/>
            <p:cNvSpPr/>
            <p:nvPr/>
          </p:nvSpPr>
          <p:spPr>
            <a:xfrm>
              <a:off x="125587" y="2743200"/>
              <a:ext cx="11345555" cy="0"/>
            </a:xfrm>
            <a:prstGeom prst="line">
              <a:avLst/>
            </a:prstGeom>
            <a:ln w="25400" cap="flat">
              <a:solidFill>
                <a:srgbClr val="141414"/>
              </a:solidFill>
              <a:prstDash val="solid"/>
              <a:headEnd type="none" w="sm" len="sm"/>
              <a:tailEnd type="none" w="sm" len="sm"/>
            </a:ln>
          </p:spPr>
        </p:sp>
      </p:grpSp>
      <p:sp>
        <p:nvSpPr>
          <p:cNvPr id="12" name="AutoShape 12"/>
          <p:cNvSpPr/>
          <p:nvPr/>
        </p:nvSpPr>
        <p:spPr>
          <a:xfrm rot="-5400000">
            <a:off x="2216179" y="5133975"/>
            <a:ext cx="10287000" cy="0"/>
          </a:xfrm>
          <a:prstGeom prst="line">
            <a:avLst/>
          </a:prstGeom>
          <a:ln w="19050" cap="flat">
            <a:solidFill>
              <a:srgbClr val="141414"/>
            </a:solidFill>
            <a:prstDash val="solid"/>
            <a:headEnd type="none" w="sm" len="sm"/>
            <a:tailEnd type="none" w="sm" len="sm"/>
          </a:ln>
        </p:spPr>
      </p:sp>
      <p:sp>
        <p:nvSpPr>
          <p:cNvPr id="14" name="TextBox 7">
            <a:extLst>
              <a:ext uri="{FF2B5EF4-FFF2-40B4-BE49-F238E27FC236}">
                <a16:creationId xmlns:a16="http://schemas.microsoft.com/office/drawing/2014/main" id="{89756F75-ED3D-4CB6-A16D-F4D6E4767AE6}"/>
              </a:ext>
            </a:extLst>
          </p:cNvPr>
          <p:cNvSpPr txBox="1"/>
          <p:nvPr/>
        </p:nvSpPr>
        <p:spPr>
          <a:xfrm>
            <a:off x="8651181" y="736278"/>
            <a:ext cx="8603356" cy="463525"/>
          </a:xfrm>
          <a:prstGeom prst="rect">
            <a:avLst/>
          </a:prstGeom>
        </p:spPr>
        <p:txBody>
          <a:bodyPr lIns="0" tIns="0" rIns="0" bIns="0" rtlCol="0" anchor="t">
            <a:spAutoFit/>
          </a:bodyPr>
          <a:lstStyle/>
          <a:p>
            <a:pPr marL="0" lvl="0" indent="0">
              <a:lnSpc>
                <a:spcPts val="3900"/>
              </a:lnSpc>
              <a:spcBef>
                <a:spcPct val="0"/>
              </a:spcBef>
            </a:pPr>
            <a:r>
              <a:rPr lang="en-US" sz="3000" u="none" dirty="0" err="1">
                <a:solidFill>
                  <a:srgbClr val="141414"/>
                </a:solidFill>
                <a:latin typeface="Public Sans Bold"/>
              </a:rPr>
              <a:t>Zn,Cu,Mn,Fe</a:t>
            </a:r>
            <a:endParaRPr lang="en-US" sz="3000" u="none" dirty="0">
              <a:solidFill>
                <a:srgbClr val="141414"/>
              </a:solidFill>
              <a:latin typeface="Public Sans Bold"/>
            </a:endParaRPr>
          </a:p>
        </p:txBody>
      </p:sp>
      <p:sp>
        <p:nvSpPr>
          <p:cNvPr id="15" name="TextBox 6">
            <a:extLst>
              <a:ext uri="{FF2B5EF4-FFF2-40B4-BE49-F238E27FC236}">
                <a16:creationId xmlns:a16="http://schemas.microsoft.com/office/drawing/2014/main" id="{AE70A5CC-54E6-464F-A2D1-DA15FB4E5183}"/>
              </a:ext>
            </a:extLst>
          </p:cNvPr>
          <p:cNvSpPr txBox="1"/>
          <p:nvPr/>
        </p:nvSpPr>
        <p:spPr>
          <a:xfrm>
            <a:off x="8651181" y="1389844"/>
            <a:ext cx="8603356" cy="2186817"/>
          </a:xfrm>
          <a:prstGeom prst="rect">
            <a:avLst/>
          </a:prstGeom>
        </p:spPr>
        <p:txBody>
          <a:bodyPr lIns="0" tIns="0" rIns="0" bIns="0" rtlCol="0" anchor="t">
            <a:spAutoFit/>
          </a:bodyPr>
          <a:lstStyle/>
          <a:p>
            <a:r>
              <a:rPr lang="en-IN" sz="2400" dirty="0"/>
              <a:t>The soil samples are supplied dried and ground. </a:t>
            </a:r>
            <a:endParaRPr lang="en-US" sz="2400" dirty="0"/>
          </a:p>
          <a:p>
            <a:r>
              <a:rPr lang="en-IN" sz="2400" dirty="0"/>
              <a:t>10 g of soil was weighed, and 20 mL of the DTPA </a:t>
            </a:r>
            <a:endParaRPr lang="en-US" sz="2400" dirty="0"/>
          </a:p>
          <a:p>
            <a:r>
              <a:rPr lang="en-IN" sz="2400" dirty="0"/>
              <a:t>extraction solution was added. After shaking for 120 </a:t>
            </a:r>
            <a:endParaRPr lang="en-US" sz="2400" dirty="0"/>
          </a:p>
          <a:p>
            <a:r>
              <a:rPr lang="en-IN" sz="2400" dirty="0"/>
              <a:t>minutes, the sample was filtered using filter paper.</a:t>
            </a:r>
            <a:endParaRPr lang="en-US" sz="2400" dirty="0"/>
          </a:p>
          <a:p>
            <a:r>
              <a:rPr lang="en-IN" dirty="0"/>
              <a:t> </a:t>
            </a:r>
            <a:endParaRPr lang="en-US" dirty="0"/>
          </a:p>
          <a:p>
            <a:pPr>
              <a:lnSpc>
                <a:spcPts val="3718"/>
              </a:lnSpc>
            </a:pPr>
            <a:endParaRPr lang="en-US" sz="2600" dirty="0">
              <a:solidFill>
                <a:srgbClr val="141414"/>
              </a:solidFill>
              <a:latin typeface="Public Sans"/>
            </a:endParaRPr>
          </a:p>
        </p:txBody>
      </p:sp>
      <p:sp>
        <p:nvSpPr>
          <p:cNvPr id="16" name="AutoShape 10">
            <a:extLst>
              <a:ext uri="{FF2B5EF4-FFF2-40B4-BE49-F238E27FC236}">
                <a16:creationId xmlns:a16="http://schemas.microsoft.com/office/drawing/2014/main" id="{A67A3ED0-855F-4F5A-9047-4EA1B0F7FA07}"/>
              </a:ext>
            </a:extLst>
          </p:cNvPr>
          <p:cNvSpPr/>
          <p:nvPr/>
        </p:nvSpPr>
        <p:spPr>
          <a:xfrm>
            <a:off x="8651180" y="8420100"/>
            <a:ext cx="8508495" cy="0"/>
          </a:xfrm>
          <a:prstGeom prst="line">
            <a:avLst/>
          </a:prstGeom>
          <a:ln w="25400" cap="flat">
            <a:solidFill>
              <a:srgbClr val="141414"/>
            </a:solidFill>
            <a:prstDash val="solid"/>
            <a:headEnd type="none" w="sm" len="sm"/>
            <a:tailEnd type="none" w="sm" len="sm"/>
          </a:ln>
        </p:spPr>
      </p:sp>
      <p:sp>
        <p:nvSpPr>
          <p:cNvPr id="17" name="TextBox 9">
            <a:extLst>
              <a:ext uri="{FF2B5EF4-FFF2-40B4-BE49-F238E27FC236}">
                <a16:creationId xmlns:a16="http://schemas.microsoft.com/office/drawing/2014/main" id="{DC80AA89-1B92-4928-A536-0AE79A060BFD}"/>
              </a:ext>
            </a:extLst>
          </p:cNvPr>
          <p:cNvSpPr txBox="1"/>
          <p:nvPr/>
        </p:nvSpPr>
        <p:spPr>
          <a:xfrm>
            <a:off x="8651180" y="8703030"/>
            <a:ext cx="8603356" cy="463525"/>
          </a:xfrm>
          <a:prstGeom prst="rect">
            <a:avLst/>
          </a:prstGeom>
        </p:spPr>
        <p:txBody>
          <a:bodyPr lIns="0" tIns="0" rIns="0" bIns="0" rtlCol="0" anchor="t">
            <a:spAutoFit/>
          </a:bodyPr>
          <a:lstStyle/>
          <a:p>
            <a:pPr marL="0" lvl="0" indent="0">
              <a:lnSpc>
                <a:spcPts val="3900"/>
              </a:lnSpc>
              <a:spcBef>
                <a:spcPct val="0"/>
              </a:spcBef>
            </a:pPr>
            <a:r>
              <a:rPr lang="en-US" sz="3000" u="none" dirty="0">
                <a:solidFill>
                  <a:srgbClr val="141414"/>
                </a:solidFill>
                <a:latin typeface="Public Sans Bold"/>
              </a:rPr>
              <a:t>PH</a:t>
            </a:r>
          </a:p>
        </p:txBody>
      </p:sp>
      <p:sp>
        <p:nvSpPr>
          <p:cNvPr id="18" name="TextBox 8">
            <a:extLst>
              <a:ext uri="{FF2B5EF4-FFF2-40B4-BE49-F238E27FC236}">
                <a16:creationId xmlns:a16="http://schemas.microsoft.com/office/drawing/2014/main" id="{C360B67A-24E5-4C42-90A9-8615AEB474FD}"/>
              </a:ext>
            </a:extLst>
          </p:cNvPr>
          <p:cNvSpPr txBox="1"/>
          <p:nvPr/>
        </p:nvSpPr>
        <p:spPr>
          <a:xfrm>
            <a:off x="8556320" y="9293756"/>
            <a:ext cx="8603355" cy="432491"/>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Ph Paper</a:t>
            </a:r>
          </a:p>
        </p:txBody>
      </p:sp>
      <p:pic>
        <p:nvPicPr>
          <p:cNvPr id="22530" name="Picture 2" descr="See the source image"/>
          <p:cNvPicPr>
            <a:picLocks noChangeAspect="1" noChangeArrowheads="1"/>
          </p:cNvPicPr>
          <p:nvPr/>
        </p:nvPicPr>
        <p:blipFill>
          <a:blip r:embed="rId2"/>
          <a:srcRect/>
          <a:stretch>
            <a:fillRect/>
          </a:stretch>
        </p:blipFill>
        <p:spPr bwMode="auto">
          <a:xfrm>
            <a:off x="0" y="0"/>
            <a:ext cx="7358050" cy="5072062"/>
          </a:xfrm>
          <a:prstGeom prst="rect">
            <a:avLst/>
          </a:prstGeom>
          <a:noFill/>
        </p:spPr>
      </p:pic>
      <p:pic>
        <p:nvPicPr>
          <p:cNvPr id="22534" name="Picture 6" descr="See the source image"/>
          <p:cNvPicPr>
            <a:picLocks noChangeAspect="1" noChangeArrowheads="1"/>
          </p:cNvPicPr>
          <p:nvPr/>
        </p:nvPicPr>
        <p:blipFill>
          <a:blip r:embed="rId3"/>
          <a:srcRect/>
          <a:stretch>
            <a:fillRect/>
          </a:stretch>
        </p:blipFill>
        <p:spPr bwMode="auto">
          <a:xfrm>
            <a:off x="0" y="5072062"/>
            <a:ext cx="7358050" cy="5214938"/>
          </a:xfrm>
          <a:prstGeom prst="rect">
            <a:avLst/>
          </a:prstGeom>
          <a:noFill/>
        </p:spPr>
      </p:pic>
      <p:sp>
        <p:nvSpPr>
          <p:cNvPr id="3" name="TextBox 2">
            <a:extLst>
              <a:ext uri="{FF2B5EF4-FFF2-40B4-BE49-F238E27FC236}">
                <a16:creationId xmlns:a16="http://schemas.microsoft.com/office/drawing/2014/main" id="{005BD532-7851-4489-93CA-CF0ED9AF41D2}"/>
              </a:ext>
            </a:extLst>
          </p:cNvPr>
          <p:cNvSpPr txBox="1"/>
          <p:nvPr/>
        </p:nvSpPr>
        <p:spPr>
          <a:xfrm>
            <a:off x="1871192" y="4451404"/>
            <a:ext cx="2880320" cy="434349"/>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629039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704126" cy="3531622"/>
          </a:xfrm>
          <a:prstGeom prst="rect">
            <a:avLst/>
          </a:prstGeom>
          <a:solidFill>
            <a:srgbClr val="8268D6"/>
          </a:solidFill>
        </p:spPr>
      </p:sp>
      <p:grpSp>
        <p:nvGrpSpPr>
          <p:cNvPr id="3" name="Group 3"/>
          <p:cNvGrpSpPr/>
          <p:nvPr/>
        </p:nvGrpSpPr>
        <p:grpSpPr>
          <a:xfrm>
            <a:off x="-268106" y="0"/>
            <a:ext cx="9991282" cy="10287000"/>
            <a:chOff x="0" y="0"/>
            <a:chExt cx="13321710" cy="13716000"/>
          </a:xfrm>
        </p:grpSpPr>
        <p:sp>
          <p:nvSpPr>
            <p:cNvPr id="4" name="AutoShape 4"/>
            <p:cNvSpPr/>
            <p:nvPr/>
          </p:nvSpPr>
          <p:spPr>
            <a:xfrm rot="-5400000">
              <a:off x="6451010" y="6845300"/>
              <a:ext cx="13716000" cy="0"/>
            </a:xfrm>
            <a:prstGeom prst="line">
              <a:avLst/>
            </a:prstGeom>
            <a:ln w="25400" cap="flat">
              <a:solidFill>
                <a:srgbClr val="141414"/>
              </a:solidFill>
              <a:prstDash val="solid"/>
              <a:headEnd type="none" w="sm" len="sm"/>
              <a:tailEnd type="none" w="sm" len="sm"/>
            </a:ln>
          </p:spPr>
        </p:sp>
        <p:sp>
          <p:nvSpPr>
            <p:cNvPr id="5" name="AutoShape 5"/>
            <p:cNvSpPr/>
            <p:nvPr/>
          </p:nvSpPr>
          <p:spPr>
            <a:xfrm>
              <a:off x="0" y="4683430"/>
              <a:ext cx="13309010" cy="0"/>
            </a:xfrm>
            <a:prstGeom prst="line">
              <a:avLst/>
            </a:prstGeom>
            <a:ln w="25400" cap="flat">
              <a:solidFill>
                <a:srgbClr val="141414"/>
              </a:solidFill>
              <a:prstDash val="solid"/>
              <a:headEnd type="none" w="sm" len="sm"/>
              <a:tailEnd type="none" w="sm" len="sm"/>
            </a:ln>
          </p:spPr>
        </p:sp>
      </p:grpSp>
      <p:sp>
        <p:nvSpPr>
          <p:cNvPr id="8" name="TextBox 8"/>
          <p:cNvSpPr txBox="1"/>
          <p:nvPr/>
        </p:nvSpPr>
        <p:spPr>
          <a:xfrm>
            <a:off x="1028700" y="1009650"/>
            <a:ext cx="7587193" cy="1388269"/>
          </a:xfrm>
          <a:prstGeom prst="rect">
            <a:avLst/>
          </a:prstGeom>
        </p:spPr>
        <p:txBody>
          <a:bodyPr lIns="0" tIns="0" rIns="0" bIns="0" rtlCol="0" anchor="t">
            <a:spAutoFit/>
          </a:bodyPr>
          <a:lstStyle/>
          <a:p>
            <a:pPr marL="0" lvl="0" indent="0" algn="ctr">
              <a:lnSpc>
                <a:spcPts val="10800"/>
              </a:lnSpc>
              <a:spcBef>
                <a:spcPct val="0"/>
              </a:spcBef>
            </a:pPr>
            <a:r>
              <a:rPr lang="en-US" sz="9000" u="none" dirty="0">
                <a:solidFill>
                  <a:srgbClr val="F1F1F1"/>
                </a:solidFill>
                <a:latin typeface="Caladea Bold"/>
              </a:rPr>
              <a:t>Results</a:t>
            </a:r>
          </a:p>
        </p:txBody>
      </p:sp>
      <p:grpSp>
        <p:nvGrpSpPr>
          <p:cNvPr id="9" name="Group 9"/>
          <p:cNvGrpSpPr/>
          <p:nvPr/>
        </p:nvGrpSpPr>
        <p:grpSpPr>
          <a:xfrm>
            <a:off x="11101554" y="1111052"/>
            <a:ext cx="6273620" cy="7411944"/>
            <a:chOff x="-44989" y="-47625"/>
            <a:chExt cx="8364827" cy="9882591"/>
          </a:xfrm>
        </p:grpSpPr>
        <p:sp>
          <p:nvSpPr>
            <p:cNvPr id="10" name="TextBox 10"/>
            <p:cNvSpPr txBox="1"/>
            <p:nvPr/>
          </p:nvSpPr>
          <p:spPr>
            <a:xfrm>
              <a:off x="0" y="1152640"/>
              <a:ext cx="8319838" cy="576655"/>
            </a:xfrm>
            <a:prstGeom prst="rect">
              <a:avLst/>
            </a:prstGeom>
          </p:spPr>
          <p:txBody>
            <a:bodyPr lIns="0" tIns="0" rIns="0" bIns="0" rtlCol="0" anchor="t">
              <a:spAutoFit/>
            </a:bodyPr>
            <a:lstStyle/>
            <a:p>
              <a:pPr>
                <a:lnSpc>
                  <a:spcPts val="3718"/>
                </a:lnSpc>
              </a:pPr>
              <a:endParaRPr lang="en-US" sz="2600" dirty="0">
                <a:solidFill>
                  <a:srgbClr val="141414"/>
                </a:solidFill>
                <a:latin typeface="Public Sans"/>
              </a:endParaRPr>
            </a:p>
          </p:txBody>
        </p:sp>
        <p:sp>
          <p:nvSpPr>
            <p:cNvPr id="11" name="TextBox 11"/>
            <p:cNvSpPr txBox="1"/>
            <p:nvPr/>
          </p:nvSpPr>
          <p:spPr>
            <a:xfrm>
              <a:off x="0" y="-47625"/>
              <a:ext cx="7607034" cy="618033"/>
            </a:xfrm>
            <a:prstGeom prst="rect">
              <a:avLst/>
            </a:prstGeom>
          </p:spPr>
          <p:txBody>
            <a:bodyPr lIns="0" tIns="0" rIns="0" bIns="0" rtlCol="0" anchor="t">
              <a:spAutoFit/>
            </a:bodyPr>
            <a:lstStyle/>
            <a:p>
              <a:pPr marL="0" lvl="0" indent="0">
                <a:lnSpc>
                  <a:spcPts val="3900"/>
                </a:lnSpc>
                <a:spcBef>
                  <a:spcPct val="0"/>
                </a:spcBef>
              </a:pPr>
              <a:r>
                <a:rPr lang="en-US" sz="3000" u="none" dirty="0">
                  <a:solidFill>
                    <a:srgbClr val="141414"/>
                  </a:solidFill>
                  <a:latin typeface="Public Sans Bold"/>
                </a:rPr>
                <a:t> </a:t>
              </a:r>
            </a:p>
          </p:txBody>
        </p:sp>
        <p:sp>
          <p:nvSpPr>
            <p:cNvPr id="12" name="TextBox 12"/>
            <p:cNvSpPr txBox="1"/>
            <p:nvPr/>
          </p:nvSpPr>
          <p:spPr>
            <a:xfrm>
              <a:off x="-44989" y="4829749"/>
              <a:ext cx="8319838" cy="5005217"/>
            </a:xfrm>
            <a:prstGeom prst="rect">
              <a:avLst/>
            </a:prstGeom>
          </p:spPr>
          <p:txBody>
            <a:bodyPr lIns="0" tIns="0" rIns="0" bIns="0" rtlCol="0" anchor="t">
              <a:spAutoFit/>
            </a:bodyPr>
            <a:lstStyle/>
            <a:p>
              <a:pPr>
                <a:lnSpc>
                  <a:spcPts val="3718"/>
                </a:lnSpc>
              </a:pPr>
              <a:r>
                <a:rPr lang="en-US" sz="3200" u="sng" dirty="0" err="1">
                  <a:solidFill>
                    <a:srgbClr val="141414"/>
                  </a:solidFill>
                  <a:latin typeface="Public Sans"/>
                </a:rPr>
                <a:t>Madiwala</a:t>
              </a:r>
              <a:r>
                <a:rPr lang="en-US" sz="3200" u="sng" dirty="0">
                  <a:solidFill>
                    <a:srgbClr val="141414"/>
                  </a:solidFill>
                  <a:latin typeface="Public Sans"/>
                </a:rPr>
                <a:t> Lake</a:t>
              </a:r>
              <a:endParaRPr lang="en-US" sz="2600" u="sng" dirty="0">
                <a:solidFill>
                  <a:srgbClr val="141414"/>
                </a:solidFill>
                <a:latin typeface="Public Sans"/>
              </a:endParaRPr>
            </a:p>
            <a:p>
              <a:pPr>
                <a:lnSpc>
                  <a:spcPts val="3718"/>
                </a:lnSpc>
              </a:pPr>
              <a:r>
                <a:rPr lang="en-US" sz="2600" dirty="0">
                  <a:solidFill>
                    <a:srgbClr val="141414"/>
                  </a:solidFill>
                  <a:latin typeface="Public Sans"/>
                </a:rPr>
                <a:t>The soil was a dark brown indicating it has more organic matter </a:t>
              </a:r>
            </a:p>
            <a:p>
              <a:pPr>
                <a:lnSpc>
                  <a:spcPts val="3718"/>
                </a:lnSpc>
              </a:pPr>
              <a:endParaRPr lang="en-US" sz="2600" dirty="0">
                <a:solidFill>
                  <a:srgbClr val="141414"/>
                </a:solidFill>
                <a:latin typeface="Public Sans"/>
              </a:endParaRPr>
            </a:p>
            <a:p>
              <a:pPr>
                <a:lnSpc>
                  <a:spcPts val="3718"/>
                </a:lnSpc>
              </a:pPr>
              <a:r>
                <a:rPr lang="en-US" sz="3200" u="sng" dirty="0" err="1">
                  <a:solidFill>
                    <a:srgbClr val="141414"/>
                  </a:solidFill>
                  <a:latin typeface="Public Sans"/>
                </a:rPr>
                <a:t>Billekalli</a:t>
              </a:r>
              <a:endParaRPr lang="en-US" sz="2600" u="sng" dirty="0">
                <a:solidFill>
                  <a:srgbClr val="141414"/>
                </a:solidFill>
                <a:latin typeface="Public Sans"/>
              </a:endParaRPr>
            </a:p>
            <a:p>
              <a:pPr>
                <a:lnSpc>
                  <a:spcPts val="3718"/>
                </a:lnSpc>
              </a:pPr>
              <a:r>
                <a:rPr lang="en-US" sz="2600" dirty="0">
                  <a:solidFill>
                    <a:srgbClr val="141414"/>
                  </a:solidFill>
                  <a:latin typeface="Public Sans"/>
                </a:rPr>
                <a:t>The ground was a pale yellowish–orange color indicating it has poor drainage and lesser nutrients</a:t>
              </a:r>
            </a:p>
          </p:txBody>
        </p:sp>
        <p:sp>
          <p:nvSpPr>
            <p:cNvPr id="13" name="TextBox 13"/>
            <p:cNvSpPr txBox="1"/>
            <p:nvPr/>
          </p:nvSpPr>
          <p:spPr>
            <a:xfrm>
              <a:off x="0" y="4520733"/>
              <a:ext cx="7607034" cy="618033"/>
            </a:xfrm>
            <a:prstGeom prst="rect">
              <a:avLst/>
            </a:prstGeom>
          </p:spPr>
          <p:txBody>
            <a:bodyPr lIns="0" tIns="0" rIns="0" bIns="0" rtlCol="0" anchor="t">
              <a:spAutoFit/>
            </a:bodyPr>
            <a:lstStyle/>
            <a:p>
              <a:pPr marL="0" lvl="0" indent="0">
                <a:lnSpc>
                  <a:spcPts val="3900"/>
                </a:lnSpc>
                <a:spcBef>
                  <a:spcPct val="0"/>
                </a:spcBef>
              </a:pPr>
              <a:endParaRPr lang="en-US" sz="3000" u="none" dirty="0">
                <a:solidFill>
                  <a:srgbClr val="141414"/>
                </a:solidFill>
                <a:latin typeface="Public Sans Bold"/>
              </a:endParaRPr>
            </a:p>
          </p:txBody>
        </p:sp>
      </p:grpSp>
      <p:pic>
        <p:nvPicPr>
          <p:cNvPr id="6" name="Picture 5">
            <a:extLst>
              <a:ext uri="{FF2B5EF4-FFF2-40B4-BE49-F238E27FC236}">
                <a16:creationId xmlns:a16="http://schemas.microsoft.com/office/drawing/2014/main" id="{30ADB514-5F3C-40AB-9581-74DB53B09130}"/>
              </a:ext>
            </a:extLst>
          </p:cNvPr>
          <p:cNvPicPr>
            <a:picLocks noChangeAspect="1"/>
          </p:cNvPicPr>
          <p:nvPr/>
        </p:nvPicPr>
        <p:blipFill>
          <a:blip r:embed="rId2"/>
          <a:stretch>
            <a:fillRect/>
          </a:stretch>
        </p:blipFill>
        <p:spPr>
          <a:xfrm>
            <a:off x="-9520" y="3501211"/>
            <a:ext cx="9723171" cy="4390350"/>
          </a:xfrm>
          <a:prstGeom prst="rect">
            <a:avLst/>
          </a:prstGeom>
        </p:spPr>
      </p:pic>
      <p:pic>
        <p:nvPicPr>
          <p:cNvPr id="14" name="Picture 13">
            <a:extLst>
              <a:ext uri="{FF2B5EF4-FFF2-40B4-BE49-F238E27FC236}">
                <a16:creationId xmlns:a16="http://schemas.microsoft.com/office/drawing/2014/main" id="{C6A68B76-7986-462C-90D8-0EC5741732F1}"/>
              </a:ext>
            </a:extLst>
          </p:cNvPr>
          <p:cNvPicPr>
            <a:picLocks noChangeAspect="1"/>
          </p:cNvPicPr>
          <p:nvPr/>
        </p:nvPicPr>
        <p:blipFill rotWithShape="1">
          <a:blip r:embed="rId3"/>
          <a:srcRect l="777" t="2751" r="5050" b="-2751"/>
          <a:stretch/>
        </p:blipFill>
        <p:spPr>
          <a:xfrm>
            <a:off x="-55615" y="7002422"/>
            <a:ext cx="9759741" cy="4390350"/>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TextBox 37">
            <a:extLst>
              <a:ext uri="{FF2B5EF4-FFF2-40B4-BE49-F238E27FC236}">
                <a16:creationId xmlns:a16="http://schemas.microsoft.com/office/drawing/2014/main" id="{37649367-9832-42C0-AF30-0611340715B8}"/>
              </a:ext>
            </a:extLst>
          </p:cNvPr>
          <p:cNvSpPr txBox="1"/>
          <p:nvPr/>
        </p:nvSpPr>
        <p:spPr>
          <a:xfrm>
            <a:off x="11016208" y="1413039"/>
            <a:ext cx="7044818" cy="1384995"/>
          </a:xfrm>
          <a:prstGeom prst="rect">
            <a:avLst/>
          </a:prstGeom>
        </p:spPr>
        <p:txBody>
          <a:bodyPr lIns="0" tIns="0" rIns="0" bIns="0" rtlCol="0" anchor="t">
            <a:spAutoFit/>
          </a:bodyPr>
          <a:lstStyle/>
          <a:p>
            <a:pPr marL="0" lvl="0" indent="0">
              <a:lnSpc>
                <a:spcPts val="10800"/>
              </a:lnSpc>
              <a:spcBef>
                <a:spcPct val="0"/>
              </a:spcBef>
            </a:pPr>
            <a:r>
              <a:rPr lang="en-US" sz="9000" u="none" dirty="0">
                <a:solidFill>
                  <a:srgbClr val="141414"/>
                </a:solidFill>
                <a:latin typeface="Caladea Bold"/>
              </a:rPr>
              <a:t>1) </a:t>
            </a:r>
            <a:r>
              <a:rPr lang="en-US" sz="9000" u="none" dirty="0" err="1">
                <a:solidFill>
                  <a:srgbClr val="141414"/>
                </a:solidFill>
                <a:latin typeface="Caladea Bold"/>
              </a:rPr>
              <a:t>Colour</a:t>
            </a:r>
            <a:endParaRPr lang="en-US" sz="9000" u="none" dirty="0">
              <a:solidFill>
                <a:srgbClr val="141414"/>
              </a:solidFill>
              <a:latin typeface="Caladea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09650"/>
            <a:ext cx="14596336" cy="1390650"/>
          </a:xfrm>
          <a:prstGeom prst="rect">
            <a:avLst/>
          </a:prstGeom>
        </p:spPr>
        <p:txBody>
          <a:bodyPr lIns="0" tIns="0" rIns="0" bIns="0" rtlCol="0" anchor="t">
            <a:spAutoFit/>
          </a:bodyPr>
          <a:lstStyle/>
          <a:p>
            <a:pPr marL="0" lvl="0" indent="0">
              <a:lnSpc>
                <a:spcPts val="10800"/>
              </a:lnSpc>
              <a:spcBef>
                <a:spcPct val="0"/>
              </a:spcBef>
            </a:pPr>
            <a:r>
              <a:rPr lang="en-US" sz="9000" dirty="0">
                <a:solidFill>
                  <a:srgbClr val="141414"/>
                </a:solidFill>
                <a:latin typeface="Caladea Bold"/>
              </a:rPr>
              <a:t>2 ) Texture </a:t>
            </a:r>
            <a:endParaRPr lang="en-US" sz="9000" u="none" dirty="0">
              <a:solidFill>
                <a:srgbClr val="141414"/>
              </a:solidFill>
              <a:latin typeface="Caladea Bold"/>
            </a:endParaRPr>
          </a:p>
        </p:txBody>
      </p:sp>
      <p:sp>
        <p:nvSpPr>
          <p:cNvPr id="3" name="AutoShape 3"/>
          <p:cNvSpPr/>
          <p:nvPr/>
        </p:nvSpPr>
        <p:spPr>
          <a:xfrm>
            <a:off x="0" y="2889270"/>
            <a:ext cx="9134475" cy="7397730"/>
          </a:xfrm>
          <a:prstGeom prst="rect">
            <a:avLst/>
          </a:prstGeom>
          <a:solidFill>
            <a:srgbClr val="F6B744"/>
          </a:solidFill>
        </p:spPr>
      </p:sp>
      <p:sp>
        <p:nvSpPr>
          <p:cNvPr id="4" name="AutoShape 4"/>
          <p:cNvSpPr/>
          <p:nvPr/>
        </p:nvSpPr>
        <p:spPr>
          <a:xfrm>
            <a:off x="9144000" y="2870220"/>
            <a:ext cx="9134475" cy="7416780"/>
          </a:xfrm>
          <a:prstGeom prst="rect">
            <a:avLst/>
          </a:prstGeom>
          <a:solidFill>
            <a:srgbClr val="8268D6"/>
          </a:solidFill>
        </p:spPr>
      </p:sp>
      <p:sp>
        <p:nvSpPr>
          <p:cNvPr id="5" name="AutoShape 5"/>
          <p:cNvSpPr/>
          <p:nvPr/>
        </p:nvSpPr>
        <p:spPr>
          <a:xfrm>
            <a:off x="-134053" y="2870220"/>
            <a:ext cx="18556106" cy="0"/>
          </a:xfrm>
          <a:prstGeom prst="line">
            <a:avLst/>
          </a:prstGeom>
          <a:ln w="19050" cap="flat">
            <a:solidFill>
              <a:srgbClr val="141414"/>
            </a:solidFill>
            <a:prstDash val="solid"/>
            <a:headEnd type="none" w="sm" len="sm"/>
            <a:tailEnd type="none" w="sm" len="sm"/>
          </a:ln>
        </p:spPr>
      </p:sp>
      <p:sp>
        <p:nvSpPr>
          <p:cNvPr id="6" name="AutoShape 6"/>
          <p:cNvSpPr/>
          <p:nvPr/>
        </p:nvSpPr>
        <p:spPr>
          <a:xfrm rot="-5400000">
            <a:off x="5435610" y="6569085"/>
            <a:ext cx="7416780" cy="0"/>
          </a:xfrm>
          <a:prstGeom prst="line">
            <a:avLst/>
          </a:prstGeom>
          <a:ln w="19050" cap="flat">
            <a:solidFill>
              <a:srgbClr val="141414"/>
            </a:solidFill>
            <a:prstDash val="solid"/>
            <a:headEnd type="none" w="sm" len="sm"/>
            <a:tailEnd type="none" w="sm" len="sm"/>
          </a:ln>
        </p:spPr>
      </p:sp>
      <p:grpSp>
        <p:nvGrpSpPr>
          <p:cNvPr id="7" name="Group 7"/>
          <p:cNvGrpSpPr/>
          <p:nvPr/>
        </p:nvGrpSpPr>
        <p:grpSpPr>
          <a:xfrm>
            <a:off x="1042033" y="7873765"/>
            <a:ext cx="7198668" cy="1690748"/>
            <a:chOff x="30477" y="296347"/>
            <a:chExt cx="9598225" cy="2254329"/>
          </a:xfrm>
        </p:grpSpPr>
        <p:sp>
          <p:nvSpPr>
            <p:cNvPr id="8" name="TextBox 8"/>
            <p:cNvSpPr txBox="1"/>
            <p:nvPr/>
          </p:nvSpPr>
          <p:spPr>
            <a:xfrm>
              <a:off x="30477" y="612112"/>
              <a:ext cx="9502506" cy="1938564"/>
            </a:xfrm>
            <a:prstGeom prst="rect">
              <a:avLst/>
            </a:prstGeom>
          </p:spPr>
          <p:txBody>
            <a:bodyPr lIns="0" tIns="0" rIns="0" bIns="0" rtlCol="0" anchor="t">
              <a:spAutoFit/>
            </a:bodyPr>
            <a:lstStyle/>
            <a:p>
              <a:endParaRPr lang="en-US" sz="2400" dirty="0"/>
            </a:p>
            <a:p>
              <a:pPr>
                <a:lnSpc>
                  <a:spcPts val="2940"/>
                </a:lnSpc>
              </a:pPr>
              <a:r>
                <a:rPr lang="en-US" sz="2100" dirty="0">
                  <a:solidFill>
                    <a:srgbClr val="141414"/>
                  </a:solidFill>
                  <a:latin typeface="Public Sans"/>
                </a:rPr>
                <a:t>The percentages of the components were are follows:</a:t>
              </a:r>
            </a:p>
            <a:p>
              <a:pPr>
                <a:lnSpc>
                  <a:spcPts val="2940"/>
                </a:lnSpc>
              </a:pPr>
              <a:r>
                <a:rPr lang="en-US" sz="2100" dirty="0">
                  <a:solidFill>
                    <a:srgbClr val="141414"/>
                  </a:solidFill>
                  <a:latin typeface="Public Sans"/>
                </a:rPr>
                <a:t>Clay: 10%  Sand: 60 %  Silt : 30 %</a:t>
              </a:r>
            </a:p>
            <a:p>
              <a:pPr>
                <a:lnSpc>
                  <a:spcPts val="2940"/>
                </a:lnSpc>
              </a:pPr>
              <a:r>
                <a:rPr lang="en-US" sz="2100" dirty="0">
                  <a:solidFill>
                    <a:srgbClr val="141414"/>
                  </a:solidFill>
                  <a:latin typeface="Public Sans"/>
                </a:rPr>
                <a:t>The soil is sandy loam soil</a:t>
              </a:r>
            </a:p>
          </p:txBody>
        </p:sp>
        <p:sp>
          <p:nvSpPr>
            <p:cNvPr id="9" name="TextBox 9"/>
            <p:cNvSpPr txBox="1"/>
            <p:nvPr/>
          </p:nvSpPr>
          <p:spPr>
            <a:xfrm>
              <a:off x="126196" y="296347"/>
              <a:ext cx="9502506" cy="618033"/>
            </a:xfrm>
            <a:prstGeom prst="rect">
              <a:avLst/>
            </a:prstGeom>
          </p:spPr>
          <p:txBody>
            <a:bodyPr lIns="0" tIns="0" rIns="0" bIns="0" rtlCol="0" anchor="t">
              <a:spAutoFit/>
            </a:bodyPr>
            <a:lstStyle/>
            <a:p>
              <a:pPr marL="0" lvl="0" indent="0">
                <a:lnSpc>
                  <a:spcPts val="3900"/>
                </a:lnSpc>
                <a:spcBef>
                  <a:spcPct val="0"/>
                </a:spcBef>
              </a:pPr>
              <a:r>
                <a:rPr lang="en-US" sz="3000" u="none" dirty="0">
                  <a:solidFill>
                    <a:srgbClr val="002060"/>
                  </a:solidFill>
                  <a:latin typeface="Public Sans Bold"/>
                </a:rPr>
                <a:t> Madiwala lake</a:t>
              </a:r>
              <a:endParaRPr lang="en-US" sz="3000" u="none" dirty="0">
                <a:solidFill>
                  <a:srgbClr val="141414"/>
                </a:solidFill>
                <a:latin typeface="Public Sans Bold"/>
              </a:endParaRPr>
            </a:p>
          </p:txBody>
        </p:sp>
      </p:grpSp>
      <p:grpSp>
        <p:nvGrpSpPr>
          <p:cNvPr id="10" name="Group 10"/>
          <p:cNvGrpSpPr/>
          <p:nvPr/>
        </p:nvGrpSpPr>
        <p:grpSpPr>
          <a:xfrm>
            <a:off x="10119089" y="7873765"/>
            <a:ext cx="7696192" cy="2476874"/>
            <a:chOff x="-58526" y="-47625"/>
            <a:chExt cx="10261589" cy="3302500"/>
          </a:xfrm>
        </p:grpSpPr>
        <p:sp>
          <p:nvSpPr>
            <p:cNvPr id="11" name="TextBox 11"/>
            <p:cNvSpPr txBox="1"/>
            <p:nvPr/>
          </p:nvSpPr>
          <p:spPr>
            <a:xfrm>
              <a:off x="-58526" y="817026"/>
              <a:ext cx="10261589" cy="2437849"/>
            </a:xfrm>
            <a:prstGeom prst="rect">
              <a:avLst/>
            </a:prstGeom>
          </p:spPr>
          <p:txBody>
            <a:bodyPr wrap="square" lIns="0" tIns="0" rIns="0" bIns="0" rtlCol="0" anchor="t">
              <a:spAutoFit/>
            </a:bodyPr>
            <a:lstStyle/>
            <a:p>
              <a:pPr>
                <a:lnSpc>
                  <a:spcPts val="2940"/>
                </a:lnSpc>
              </a:pPr>
              <a:r>
                <a:rPr lang="en-US" sz="2100" dirty="0">
                  <a:solidFill>
                    <a:schemeClr val="bg1"/>
                  </a:solidFill>
                  <a:latin typeface="Public Sans"/>
                </a:rPr>
                <a:t>The percentages of the components were are follows:</a:t>
              </a:r>
            </a:p>
            <a:p>
              <a:pPr>
                <a:lnSpc>
                  <a:spcPts val="2940"/>
                </a:lnSpc>
              </a:pPr>
              <a:r>
                <a:rPr lang="en-US" sz="2100" dirty="0">
                  <a:solidFill>
                    <a:schemeClr val="bg1"/>
                  </a:solidFill>
                  <a:latin typeface="Public Sans"/>
                </a:rPr>
                <a:t>Clay: 20%  Sand: 20 %  Silt : 60 %</a:t>
              </a:r>
            </a:p>
            <a:p>
              <a:pPr>
                <a:lnSpc>
                  <a:spcPts val="2940"/>
                </a:lnSpc>
              </a:pPr>
              <a:r>
                <a:rPr lang="en-US" sz="2100" dirty="0">
                  <a:solidFill>
                    <a:schemeClr val="bg1"/>
                  </a:solidFill>
                  <a:latin typeface="Public Sans"/>
                </a:rPr>
                <a:t>The soil is silt loam soil</a:t>
              </a:r>
            </a:p>
            <a:p>
              <a:pPr>
                <a:lnSpc>
                  <a:spcPts val="2940"/>
                </a:lnSpc>
              </a:pPr>
              <a:endParaRPr lang="en-US" sz="2100" dirty="0">
                <a:solidFill>
                  <a:srgbClr val="F1F1F1"/>
                </a:solidFill>
                <a:latin typeface="Public Sans"/>
              </a:endParaRPr>
            </a:p>
            <a:p>
              <a:pPr>
                <a:lnSpc>
                  <a:spcPts val="2940"/>
                </a:lnSpc>
              </a:pPr>
              <a:endParaRPr lang="en-US" sz="2100" dirty="0">
                <a:solidFill>
                  <a:srgbClr val="F1F1F1"/>
                </a:solidFill>
                <a:latin typeface="Public Sans"/>
              </a:endParaRPr>
            </a:p>
          </p:txBody>
        </p:sp>
        <p:sp>
          <p:nvSpPr>
            <p:cNvPr id="12" name="TextBox 12"/>
            <p:cNvSpPr txBox="1"/>
            <p:nvPr/>
          </p:nvSpPr>
          <p:spPr>
            <a:xfrm>
              <a:off x="0" y="-47625"/>
              <a:ext cx="9475653" cy="618034"/>
            </a:xfrm>
            <a:prstGeom prst="rect">
              <a:avLst/>
            </a:prstGeom>
          </p:spPr>
          <p:txBody>
            <a:bodyPr lIns="0" tIns="0" rIns="0" bIns="0" rtlCol="0" anchor="t">
              <a:spAutoFit/>
            </a:bodyPr>
            <a:lstStyle/>
            <a:p>
              <a:pPr marL="0" lvl="0" indent="0">
                <a:lnSpc>
                  <a:spcPts val="3900"/>
                </a:lnSpc>
                <a:spcBef>
                  <a:spcPct val="0"/>
                </a:spcBef>
              </a:pPr>
              <a:r>
                <a:rPr lang="en-US" sz="3000" dirty="0">
                  <a:solidFill>
                    <a:srgbClr val="F1F1F1"/>
                  </a:solidFill>
                  <a:latin typeface="Public Sans Bold"/>
                </a:rPr>
                <a:t> </a:t>
              </a:r>
              <a:r>
                <a:rPr lang="en-US" sz="3000" dirty="0" err="1">
                  <a:solidFill>
                    <a:srgbClr val="F1F1F1"/>
                  </a:solidFill>
                  <a:latin typeface="Public Sans Bold"/>
                </a:rPr>
                <a:t>Anugraha</a:t>
              </a:r>
              <a:r>
                <a:rPr lang="en-US" sz="3000" dirty="0">
                  <a:solidFill>
                    <a:srgbClr val="F1F1F1"/>
                  </a:solidFill>
                  <a:latin typeface="Public Sans Bold"/>
                </a:rPr>
                <a:t> Layout</a:t>
              </a:r>
              <a:endParaRPr lang="en-US" sz="3000" u="none" dirty="0">
                <a:solidFill>
                  <a:srgbClr val="F1F1F1"/>
                </a:solidFill>
                <a:latin typeface="Public Sans Bold"/>
              </a:endParaRPr>
            </a:p>
          </p:txBody>
        </p:sp>
      </p:grpSp>
      <p:sp>
        <p:nvSpPr>
          <p:cNvPr id="8194" name="AutoShape 2" descr="Image result for madiwala lak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8196" name="AutoShape 4" descr="Image result for madiwala lak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8198" name="AutoShape 6" descr="Image result for madiwala lak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8200" name="AutoShape 8" descr="Image result for madiwala lak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8202" name="AutoShape 10" descr="Image result for madiwala lak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26" name="Picture 25">
            <a:extLst>
              <a:ext uri="{FF2B5EF4-FFF2-40B4-BE49-F238E27FC236}">
                <a16:creationId xmlns:a16="http://schemas.microsoft.com/office/drawing/2014/main" id="{DC0BAA63-E0BE-457E-A37C-D959073BB00E}"/>
              </a:ext>
            </a:extLst>
          </p:cNvPr>
          <p:cNvPicPr>
            <a:picLocks noChangeAspect="1"/>
          </p:cNvPicPr>
          <p:nvPr/>
        </p:nvPicPr>
        <p:blipFill rotWithShape="1">
          <a:blip r:embed="rId2"/>
          <a:srcRect l="6570" t="34587" r="6235" b="4093"/>
          <a:stretch/>
        </p:blipFill>
        <p:spPr>
          <a:xfrm>
            <a:off x="1939898" y="3157244"/>
            <a:ext cx="4438933" cy="426913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7" name="Picture 26">
            <a:extLst>
              <a:ext uri="{FF2B5EF4-FFF2-40B4-BE49-F238E27FC236}">
                <a16:creationId xmlns:a16="http://schemas.microsoft.com/office/drawing/2014/main" id="{C9CDAFE4-65CA-48C9-8734-D6E86C0732F3}"/>
              </a:ext>
            </a:extLst>
          </p:cNvPr>
          <p:cNvPicPr>
            <a:picLocks noChangeAspect="1"/>
          </p:cNvPicPr>
          <p:nvPr/>
        </p:nvPicPr>
        <p:blipFill rotWithShape="1">
          <a:blip r:embed="rId3"/>
          <a:srcRect l="4455" t="35344" r="26898" b="3569"/>
          <a:stretch/>
        </p:blipFill>
        <p:spPr>
          <a:xfrm>
            <a:off x="11235534" y="3055184"/>
            <a:ext cx="4922667" cy="45365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3572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2" name="Group 2"/>
          <p:cNvGrpSpPr/>
          <p:nvPr/>
        </p:nvGrpSpPr>
        <p:grpSpPr>
          <a:xfrm>
            <a:off x="-1295400" y="1733379"/>
            <a:ext cx="45719" cy="45719"/>
            <a:chOff x="-880833704" y="-57150"/>
            <a:chExt cx="890213566" cy="489670524"/>
          </a:xfrm>
        </p:grpSpPr>
        <p:sp>
          <p:nvSpPr>
            <p:cNvPr id="3" name="TextBox 3"/>
            <p:cNvSpPr txBox="1"/>
            <p:nvPr/>
          </p:nvSpPr>
          <p:spPr>
            <a:xfrm>
              <a:off x="666193" y="10478168"/>
              <a:ext cx="1568460" cy="456645"/>
            </a:xfrm>
            <a:prstGeom prst="rect">
              <a:avLst/>
            </a:prstGeom>
          </p:spPr>
          <p:txBody>
            <a:bodyPr lIns="0" tIns="0" rIns="0" bIns="0" rtlCol="0" anchor="t">
              <a:spAutoFit/>
            </a:bodyPr>
            <a:lstStyle/>
            <a:p>
              <a:pPr algn="ctr">
                <a:lnSpc>
                  <a:spcPts val="2800"/>
                </a:lnSpc>
              </a:pPr>
              <a:r>
                <a:rPr lang="en-US" sz="2000">
                  <a:solidFill>
                    <a:srgbClr val="141414"/>
                  </a:solidFill>
                  <a:latin typeface="Public Sans"/>
                </a:rPr>
                <a:t>Item 1</a:t>
              </a:r>
            </a:p>
          </p:txBody>
        </p:sp>
        <p:sp>
          <p:nvSpPr>
            <p:cNvPr id="5" name="TextBox 5"/>
            <p:cNvSpPr txBox="1"/>
            <p:nvPr/>
          </p:nvSpPr>
          <p:spPr>
            <a:xfrm>
              <a:off x="4238797" y="10478168"/>
              <a:ext cx="1568460" cy="456645"/>
            </a:xfrm>
            <a:prstGeom prst="rect">
              <a:avLst/>
            </a:prstGeom>
          </p:spPr>
          <p:txBody>
            <a:bodyPr lIns="0" tIns="0" rIns="0" bIns="0" rtlCol="0" anchor="t">
              <a:spAutoFit/>
            </a:bodyPr>
            <a:lstStyle/>
            <a:p>
              <a:pPr algn="ctr">
                <a:lnSpc>
                  <a:spcPts val="2800"/>
                </a:lnSpc>
              </a:pPr>
              <a:r>
                <a:rPr lang="en-US" sz="2000">
                  <a:solidFill>
                    <a:srgbClr val="141414"/>
                  </a:solidFill>
                  <a:latin typeface="Public Sans"/>
                </a:rPr>
                <a:t>Item 3</a:t>
              </a:r>
            </a:p>
          </p:txBody>
        </p:sp>
        <p:sp>
          <p:nvSpPr>
            <p:cNvPr id="6" name="TextBox 6"/>
            <p:cNvSpPr txBox="1"/>
            <p:nvPr/>
          </p:nvSpPr>
          <p:spPr>
            <a:xfrm>
              <a:off x="6025100" y="10478168"/>
              <a:ext cx="1568460" cy="456645"/>
            </a:xfrm>
            <a:prstGeom prst="rect">
              <a:avLst/>
            </a:prstGeom>
          </p:spPr>
          <p:txBody>
            <a:bodyPr lIns="0" tIns="0" rIns="0" bIns="0" rtlCol="0" anchor="t">
              <a:spAutoFit/>
            </a:bodyPr>
            <a:lstStyle/>
            <a:p>
              <a:pPr algn="ctr">
                <a:lnSpc>
                  <a:spcPts val="2800"/>
                </a:lnSpc>
              </a:pPr>
              <a:r>
                <a:rPr lang="en-US" sz="2000" dirty="0">
                  <a:solidFill>
                    <a:srgbClr val="141414"/>
                  </a:solidFill>
                  <a:latin typeface="Public Sans"/>
                </a:rPr>
                <a:t>Item 4</a:t>
              </a:r>
            </a:p>
          </p:txBody>
        </p:sp>
        <p:sp>
          <p:nvSpPr>
            <p:cNvPr id="7" name="TextBox 7"/>
            <p:cNvSpPr txBox="1"/>
            <p:nvPr/>
          </p:nvSpPr>
          <p:spPr>
            <a:xfrm>
              <a:off x="-880833704" y="489156790"/>
              <a:ext cx="1568493" cy="456584"/>
            </a:xfrm>
            <a:prstGeom prst="rect">
              <a:avLst/>
            </a:prstGeom>
          </p:spPr>
          <p:txBody>
            <a:bodyPr lIns="0" tIns="0" rIns="0" bIns="0" rtlCol="0" anchor="t">
              <a:spAutoFit/>
            </a:bodyPr>
            <a:lstStyle/>
            <a:p>
              <a:pPr algn="ctr">
                <a:lnSpc>
                  <a:spcPts val="2800"/>
                </a:lnSpc>
              </a:pPr>
              <a:r>
                <a:rPr lang="en-US" sz="2000" dirty="0">
                  <a:solidFill>
                    <a:srgbClr val="141414"/>
                  </a:solidFill>
                  <a:latin typeface="Public Sans"/>
                </a:rPr>
                <a:t>Item 5</a:t>
              </a:r>
            </a:p>
          </p:txBody>
        </p:sp>
        <p:grpSp>
          <p:nvGrpSpPr>
            <p:cNvPr id="8" name="Group 8"/>
            <p:cNvGrpSpPr>
              <a:grpSpLocks noChangeAspect="1"/>
            </p:cNvGrpSpPr>
            <p:nvPr/>
          </p:nvGrpSpPr>
          <p:grpSpPr>
            <a:xfrm>
              <a:off x="666193" y="199748"/>
              <a:ext cx="8713669" cy="10166237"/>
              <a:chOff x="0" y="0"/>
              <a:chExt cx="12079404" cy="14093039"/>
            </a:xfrm>
          </p:grpSpPr>
          <p:sp>
            <p:nvSpPr>
              <p:cNvPr id="9" name="Freeform 9"/>
              <p:cNvSpPr/>
              <p:nvPr/>
            </p:nvSpPr>
            <p:spPr>
              <a:xfrm>
                <a:off x="0" y="-6350"/>
                <a:ext cx="12079404" cy="12700"/>
              </a:xfrm>
              <a:custGeom>
                <a:avLst/>
                <a:gdLst/>
                <a:ahLst/>
                <a:cxnLst/>
                <a:rect l="l" t="t" r="r" b="b"/>
                <a:pathLst>
                  <a:path w="12079404" h="12700">
                    <a:moveTo>
                      <a:pt x="0" y="0"/>
                    </a:moveTo>
                    <a:lnTo>
                      <a:pt x="12079404" y="0"/>
                    </a:lnTo>
                    <a:lnTo>
                      <a:pt x="12079404" y="12700"/>
                    </a:lnTo>
                    <a:lnTo>
                      <a:pt x="0" y="12700"/>
                    </a:lnTo>
                    <a:close/>
                  </a:path>
                </a:pathLst>
              </a:custGeom>
              <a:solidFill>
                <a:srgbClr val="141414">
                  <a:alpha val="24706"/>
                </a:srgbClr>
              </a:solidFill>
            </p:spPr>
          </p:sp>
          <p:sp>
            <p:nvSpPr>
              <p:cNvPr id="10" name="Freeform 10"/>
              <p:cNvSpPr/>
              <p:nvPr/>
            </p:nvSpPr>
            <p:spPr>
              <a:xfrm>
                <a:off x="0" y="2812258"/>
                <a:ext cx="12079404" cy="12700"/>
              </a:xfrm>
              <a:custGeom>
                <a:avLst/>
                <a:gdLst/>
                <a:ahLst/>
                <a:cxnLst/>
                <a:rect l="l" t="t" r="r" b="b"/>
                <a:pathLst>
                  <a:path w="12079404" h="12700">
                    <a:moveTo>
                      <a:pt x="0" y="0"/>
                    </a:moveTo>
                    <a:lnTo>
                      <a:pt x="12079404" y="0"/>
                    </a:lnTo>
                    <a:lnTo>
                      <a:pt x="12079404" y="12700"/>
                    </a:lnTo>
                    <a:lnTo>
                      <a:pt x="0" y="12700"/>
                    </a:lnTo>
                    <a:close/>
                  </a:path>
                </a:pathLst>
              </a:custGeom>
              <a:solidFill>
                <a:srgbClr val="141414">
                  <a:alpha val="24706"/>
                </a:srgbClr>
              </a:solidFill>
            </p:spPr>
          </p:sp>
          <p:sp>
            <p:nvSpPr>
              <p:cNvPr id="11" name="Freeform 11"/>
              <p:cNvSpPr/>
              <p:nvPr/>
            </p:nvSpPr>
            <p:spPr>
              <a:xfrm>
                <a:off x="0" y="5630866"/>
                <a:ext cx="12079404" cy="12700"/>
              </a:xfrm>
              <a:custGeom>
                <a:avLst/>
                <a:gdLst/>
                <a:ahLst/>
                <a:cxnLst/>
                <a:rect l="l" t="t" r="r" b="b"/>
                <a:pathLst>
                  <a:path w="12079404" h="12700">
                    <a:moveTo>
                      <a:pt x="0" y="0"/>
                    </a:moveTo>
                    <a:lnTo>
                      <a:pt x="12079404" y="0"/>
                    </a:lnTo>
                    <a:lnTo>
                      <a:pt x="12079404" y="12700"/>
                    </a:lnTo>
                    <a:lnTo>
                      <a:pt x="0" y="12700"/>
                    </a:lnTo>
                    <a:close/>
                  </a:path>
                </a:pathLst>
              </a:custGeom>
              <a:solidFill>
                <a:srgbClr val="141414">
                  <a:alpha val="24706"/>
                </a:srgbClr>
              </a:solidFill>
            </p:spPr>
          </p:sp>
          <p:sp>
            <p:nvSpPr>
              <p:cNvPr id="12" name="Freeform 12"/>
              <p:cNvSpPr/>
              <p:nvPr/>
            </p:nvSpPr>
            <p:spPr>
              <a:xfrm>
                <a:off x="0" y="8449473"/>
                <a:ext cx="12079404" cy="12700"/>
              </a:xfrm>
              <a:custGeom>
                <a:avLst/>
                <a:gdLst/>
                <a:ahLst/>
                <a:cxnLst/>
                <a:rect l="l" t="t" r="r" b="b"/>
                <a:pathLst>
                  <a:path w="12079404" h="12700">
                    <a:moveTo>
                      <a:pt x="0" y="0"/>
                    </a:moveTo>
                    <a:lnTo>
                      <a:pt x="12079404" y="0"/>
                    </a:lnTo>
                    <a:lnTo>
                      <a:pt x="12079404" y="12700"/>
                    </a:lnTo>
                    <a:lnTo>
                      <a:pt x="0" y="12700"/>
                    </a:lnTo>
                    <a:close/>
                  </a:path>
                </a:pathLst>
              </a:custGeom>
              <a:solidFill>
                <a:srgbClr val="141414">
                  <a:alpha val="24706"/>
                </a:srgbClr>
              </a:solidFill>
            </p:spPr>
          </p:sp>
          <p:sp>
            <p:nvSpPr>
              <p:cNvPr id="13" name="Freeform 13"/>
              <p:cNvSpPr/>
              <p:nvPr/>
            </p:nvSpPr>
            <p:spPr>
              <a:xfrm>
                <a:off x="0" y="11268081"/>
                <a:ext cx="12079404" cy="12700"/>
              </a:xfrm>
              <a:custGeom>
                <a:avLst/>
                <a:gdLst/>
                <a:ahLst/>
                <a:cxnLst/>
                <a:rect l="l" t="t" r="r" b="b"/>
                <a:pathLst>
                  <a:path w="12079404" h="12700">
                    <a:moveTo>
                      <a:pt x="0" y="0"/>
                    </a:moveTo>
                    <a:lnTo>
                      <a:pt x="12079404" y="0"/>
                    </a:lnTo>
                    <a:lnTo>
                      <a:pt x="12079404" y="12700"/>
                    </a:lnTo>
                    <a:lnTo>
                      <a:pt x="0" y="12700"/>
                    </a:lnTo>
                    <a:close/>
                  </a:path>
                </a:pathLst>
              </a:custGeom>
              <a:solidFill>
                <a:srgbClr val="141414">
                  <a:alpha val="24706"/>
                </a:srgbClr>
              </a:solidFill>
            </p:spPr>
          </p:sp>
          <p:sp>
            <p:nvSpPr>
              <p:cNvPr id="14" name="Freeform 14"/>
              <p:cNvSpPr/>
              <p:nvPr/>
            </p:nvSpPr>
            <p:spPr>
              <a:xfrm>
                <a:off x="0" y="14086689"/>
                <a:ext cx="12079404" cy="12700"/>
              </a:xfrm>
              <a:custGeom>
                <a:avLst/>
                <a:gdLst/>
                <a:ahLst/>
                <a:cxnLst/>
                <a:rect l="l" t="t" r="r" b="b"/>
                <a:pathLst>
                  <a:path w="12079404" h="12700">
                    <a:moveTo>
                      <a:pt x="0" y="0"/>
                    </a:moveTo>
                    <a:lnTo>
                      <a:pt x="12079404" y="0"/>
                    </a:lnTo>
                    <a:lnTo>
                      <a:pt x="12079404" y="12700"/>
                    </a:lnTo>
                    <a:lnTo>
                      <a:pt x="0" y="12700"/>
                    </a:lnTo>
                    <a:close/>
                  </a:path>
                </a:pathLst>
              </a:custGeom>
              <a:solidFill>
                <a:srgbClr val="141414">
                  <a:alpha val="60000"/>
                </a:srgbClr>
              </a:solidFill>
            </p:spPr>
          </p:sp>
        </p:grpSp>
        <p:sp>
          <p:nvSpPr>
            <p:cNvPr id="15" name="TextBox 15"/>
            <p:cNvSpPr txBox="1"/>
            <p:nvPr/>
          </p:nvSpPr>
          <p:spPr>
            <a:xfrm>
              <a:off x="0" y="-57150"/>
              <a:ext cx="496860" cy="456645"/>
            </a:xfrm>
            <a:prstGeom prst="rect">
              <a:avLst/>
            </a:prstGeom>
          </p:spPr>
          <p:txBody>
            <a:bodyPr lIns="0" tIns="0" rIns="0" bIns="0" rtlCol="0" anchor="t">
              <a:spAutoFit/>
            </a:bodyPr>
            <a:lstStyle/>
            <a:p>
              <a:pPr algn="r">
                <a:lnSpc>
                  <a:spcPts val="2800"/>
                </a:lnSpc>
              </a:pPr>
              <a:r>
                <a:rPr lang="en-US" sz="2000">
                  <a:solidFill>
                    <a:srgbClr val="141414"/>
                  </a:solidFill>
                  <a:latin typeface="Public Sans"/>
                </a:rPr>
                <a:t>25 </a:t>
              </a:r>
            </a:p>
          </p:txBody>
        </p:sp>
        <p:sp>
          <p:nvSpPr>
            <p:cNvPr id="16" name="TextBox 16"/>
            <p:cNvSpPr txBox="1"/>
            <p:nvPr/>
          </p:nvSpPr>
          <p:spPr>
            <a:xfrm>
              <a:off x="9591" y="1976097"/>
              <a:ext cx="487269" cy="456645"/>
            </a:xfrm>
            <a:prstGeom prst="rect">
              <a:avLst/>
            </a:prstGeom>
          </p:spPr>
          <p:txBody>
            <a:bodyPr lIns="0" tIns="0" rIns="0" bIns="0" rtlCol="0" anchor="t">
              <a:spAutoFit/>
            </a:bodyPr>
            <a:lstStyle/>
            <a:p>
              <a:pPr algn="r">
                <a:lnSpc>
                  <a:spcPts val="2800"/>
                </a:lnSpc>
              </a:pPr>
              <a:r>
                <a:rPr lang="en-US" sz="2000">
                  <a:solidFill>
                    <a:srgbClr val="141414"/>
                  </a:solidFill>
                  <a:latin typeface="Public Sans"/>
                </a:rPr>
                <a:t>20 </a:t>
              </a:r>
            </a:p>
          </p:txBody>
        </p:sp>
        <p:sp>
          <p:nvSpPr>
            <p:cNvPr id="17" name="TextBox 17"/>
            <p:cNvSpPr txBox="1"/>
            <p:nvPr/>
          </p:nvSpPr>
          <p:spPr>
            <a:xfrm>
              <a:off x="63986" y="4009345"/>
              <a:ext cx="432874" cy="456645"/>
            </a:xfrm>
            <a:prstGeom prst="rect">
              <a:avLst/>
            </a:prstGeom>
          </p:spPr>
          <p:txBody>
            <a:bodyPr lIns="0" tIns="0" rIns="0" bIns="0" rtlCol="0" anchor="t">
              <a:spAutoFit/>
            </a:bodyPr>
            <a:lstStyle/>
            <a:p>
              <a:pPr algn="r">
                <a:lnSpc>
                  <a:spcPts val="2800"/>
                </a:lnSpc>
              </a:pPr>
              <a:r>
                <a:rPr lang="en-US" sz="2000">
                  <a:solidFill>
                    <a:srgbClr val="141414"/>
                  </a:solidFill>
                  <a:latin typeface="Public Sans"/>
                </a:rPr>
                <a:t>15 </a:t>
              </a:r>
            </a:p>
          </p:txBody>
        </p:sp>
        <p:sp>
          <p:nvSpPr>
            <p:cNvPr id="18" name="TextBox 18"/>
            <p:cNvSpPr txBox="1"/>
            <p:nvPr/>
          </p:nvSpPr>
          <p:spPr>
            <a:xfrm>
              <a:off x="73577" y="6042592"/>
              <a:ext cx="423283" cy="456645"/>
            </a:xfrm>
            <a:prstGeom prst="rect">
              <a:avLst/>
            </a:prstGeom>
          </p:spPr>
          <p:txBody>
            <a:bodyPr lIns="0" tIns="0" rIns="0" bIns="0" rtlCol="0" anchor="t">
              <a:spAutoFit/>
            </a:bodyPr>
            <a:lstStyle/>
            <a:p>
              <a:pPr algn="r">
                <a:lnSpc>
                  <a:spcPts val="2800"/>
                </a:lnSpc>
              </a:pPr>
              <a:r>
                <a:rPr lang="en-US" sz="2000">
                  <a:solidFill>
                    <a:srgbClr val="141414"/>
                  </a:solidFill>
                  <a:latin typeface="Public Sans"/>
                </a:rPr>
                <a:t>10 </a:t>
              </a:r>
            </a:p>
          </p:txBody>
        </p:sp>
        <p:sp>
          <p:nvSpPr>
            <p:cNvPr id="19" name="TextBox 19"/>
            <p:cNvSpPr txBox="1"/>
            <p:nvPr/>
          </p:nvSpPr>
          <p:spPr>
            <a:xfrm>
              <a:off x="201693" y="8075840"/>
              <a:ext cx="295167" cy="456645"/>
            </a:xfrm>
            <a:prstGeom prst="rect">
              <a:avLst/>
            </a:prstGeom>
          </p:spPr>
          <p:txBody>
            <a:bodyPr lIns="0" tIns="0" rIns="0" bIns="0" rtlCol="0" anchor="t">
              <a:spAutoFit/>
            </a:bodyPr>
            <a:lstStyle/>
            <a:p>
              <a:pPr algn="r">
                <a:lnSpc>
                  <a:spcPts val="2800"/>
                </a:lnSpc>
              </a:pPr>
              <a:r>
                <a:rPr lang="en-US" sz="2000">
                  <a:solidFill>
                    <a:srgbClr val="141414"/>
                  </a:solidFill>
                  <a:latin typeface="Public Sans"/>
                </a:rPr>
                <a:t>5 </a:t>
              </a:r>
            </a:p>
          </p:txBody>
        </p:sp>
        <p:sp>
          <p:nvSpPr>
            <p:cNvPr id="20" name="TextBox 20"/>
            <p:cNvSpPr txBox="1"/>
            <p:nvPr/>
          </p:nvSpPr>
          <p:spPr>
            <a:xfrm>
              <a:off x="211427" y="10109087"/>
              <a:ext cx="285433" cy="456645"/>
            </a:xfrm>
            <a:prstGeom prst="rect">
              <a:avLst/>
            </a:prstGeom>
          </p:spPr>
          <p:txBody>
            <a:bodyPr lIns="0" tIns="0" rIns="0" bIns="0" rtlCol="0" anchor="t">
              <a:spAutoFit/>
            </a:bodyPr>
            <a:lstStyle/>
            <a:p>
              <a:pPr algn="r">
                <a:lnSpc>
                  <a:spcPts val="2800"/>
                </a:lnSpc>
              </a:pPr>
              <a:r>
                <a:rPr lang="en-US" sz="2000">
                  <a:solidFill>
                    <a:srgbClr val="141414"/>
                  </a:solidFill>
                  <a:latin typeface="Public Sans"/>
                </a:rPr>
                <a:t>0 </a:t>
              </a:r>
            </a:p>
          </p:txBody>
        </p:sp>
        <p:grpSp>
          <p:nvGrpSpPr>
            <p:cNvPr id="21" name="Group 21"/>
            <p:cNvGrpSpPr>
              <a:grpSpLocks noChangeAspect="1"/>
            </p:cNvGrpSpPr>
            <p:nvPr/>
          </p:nvGrpSpPr>
          <p:grpSpPr>
            <a:xfrm>
              <a:off x="666193" y="199748"/>
              <a:ext cx="8713669" cy="10166237"/>
              <a:chOff x="0" y="0"/>
              <a:chExt cx="12079404" cy="14093039"/>
            </a:xfrm>
          </p:grpSpPr>
          <p:sp>
            <p:nvSpPr>
              <p:cNvPr id="22" name="Freeform 22"/>
              <p:cNvSpPr/>
              <p:nvPr/>
            </p:nvSpPr>
            <p:spPr>
              <a:xfrm>
                <a:off x="0" y="14093039"/>
                <a:ext cx="707831" cy="0"/>
              </a:xfrm>
              <a:custGeom>
                <a:avLst/>
                <a:gdLst/>
                <a:ahLst/>
                <a:cxnLst/>
                <a:rect l="l" t="t" r="r" b="b"/>
                <a:pathLst>
                  <a:path w="707831">
                    <a:moveTo>
                      <a:pt x="0" y="0"/>
                    </a:moveTo>
                    <a:lnTo>
                      <a:pt x="0" y="0"/>
                    </a:lnTo>
                    <a:lnTo>
                      <a:pt x="707831" y="0"/>
                    </a:lnTo>
                    <a:lnTo>
                      <a:pt x="707831" y="0"/>
                    </a:lnTo>
                    <a:close/>
                  </a:path>
                </a:pathLst>
              </a:custGeom>
              <a:solidFill>
                <a:srgbClr val="F6B744"/>
              </a:solidFill>
            </p:spPr>
          </p:sp>
          <p:sp>
            <p:nvSpPr>
              <p:cNvPr id="23" name="Freeform 23"/>
              <p:cNvSpPr/>
              <p:nvPr/>
            </p:nvSpPr>
            <p:spPr>
              <a:xfrm>
                <a:off x="2476278" y="9576917"/>
                <a:ext cx="707831" cy="4516122"/>
              </a:xfrm>
              <a:custGeom>
                <a:avLst/>
                <a:gdLst/>
                <a:ahLst/>
                <a:cxnLst/>
                <a:rect l="l" t="t" r="r" b="b"/>
                <a:pathLst>
                  <a:path w="707831" h="4516122">
                    <a:moveTo>
                      <a:pt x="0" y="4516122"/>
                    </a:moveTo>
                    <a:lnTo>
                      <a:pt x="0" y="56626"/>
                    </a:lnTo>
                    <a:cubicBezTo>
                      <a:pt x="0" y="25352"/>
                      <a:pt x="25352" y="0"/>
                      <a:pt x="56626" y="0"/>
                    </a:cubicBezTo>
                    <a:lnTo>
                      <a:pt x="651204" y="0"/>
                    </a:lnTo>
                    <a:cubicBezTo>
                      <a:pt x="682478" y="0"/>
                      <a:pt x="707830" y="25352"/>
                      <a:pt x="707831" y="56626"/>
                    </a:cubicBezTo>
                    <a:lnTo>
                      <a:pt x="707831" y="4516122"/>
                    </a:lnTo>
                    <a:close/>
                  </a:path>
                </a:pathLst>
              </a:custGeom>
              <a:solidFill>
                <a:srgbClr val="F6B744"/>
              </a:solidFill>
            </p:spPr>
          </p:sp>
          <p:sp>
            <p:nvSpPr>
              <p:cNvPr id="24" name="Freeform 24"/>
              <p:cNvSpPr/>
              <p:nvPr/>
            </p:nvSpPr>
            <p:spPr>
              <a:xfrm>
                <a:off x="4952555" y="5630866"/>
                <a:ext cx="707831" cy="8462173"/>
              </a:xfrm>
              <a:custGeom>
                <a:avLst/>
                <a:gdLst/>
                <a:ahLst/>
                <a:cxnLst/>
                <a:rect l="l" t="t" r="r" b="b"/>
                <a:pathLst>
                  <a:path w="707831" h="8462173">
                    <a:moveTo>
                      <a:pt x="0" y="8462173"/>
                    </a:moveTo>
                    <a:lnTo>
                      <a:pt x="0" y="56626"/>
                    </a:lnTo>
                    <a:cubicBezTo>
                      <a:pt x="0" y="41608"/>
                      <a:pt x="5966" y="27205"/>
                      <a:pt x="16586" y="16585"/>
                    </a:cubicBezTo>
                    <a:cubicBezTo>
                      <a:pt x="27205" y="5966"/>
                      <a:pt x="41608" y="0"/>
                      <a:pt x="56627" y="0"/>
                    </a:cubicBezTo>
                    <a:lnTo>
                      <a:pt x="651205" y="0"/>
                    </a:lnTo>
                    <a:cubicBezTo>
                      <a:pt x="666223" y="0"/>
                      <a:pt x="680626" y="5966"/>
                      <a:pt x="691246" y="16585"/>
                    </a:cubicBezTo>
                    <a:cubicBezTo>
                      <a:pt x="701865" y="27205"/>
                      <a:pt x="707831" y="41608"/>
                      <a:pt x="707831" y="56626"/>
                    </a:cubicBezTo>
                    <a:lnTo>
                      <a:pt x="707831" y="8462173"/>
                    </a:lnTo>
                    <a:close/>
                  </a:path>
                </a:pathLst>
              </a:custGeom>
              <a:solidFill>
                <a:srgbClr val="F6B744"/>
              </a:solidFill>
            </p:spPr>
          </p:sp>
          <p:sp>
            <p:nvSpPr>
              <p:cNvPr id="25" name="Freeform 25"/>
              <p:cNvSpPr/>
              <p:nvPr/>
            </p:nvSpPr>
            <p:spPr>
              <a:xfrm>
                <a:off x="7428833" y="3939701"/>
                <a:ext cx="707830" cy="10153338"/>
              </a:xfrm>
              <a:custGeom>
                <a:avLst/>
                <a:gdLst/>
                <a:ahLst/>
                <a:cxnLst/>
                <a:rect l="l" t="t" r="r" b="b"/>
                <a:pathLst>
                  <a:path w="707830" h="10153338">
                    <a:moveTo>
                      <a:pt x="0" y="10153338"/>
                    </a:moveTo>
                    <a:lnTo>
                      <a:pt x="0" y="56626"/>
                    </a:lnTo>
                    <a:cubicBezTo>
                      <a:pt x="0" y="25353"/>
                      <a:pt x="25352" y="0"/>
                      <a:pt x="56626" y="0"/>
                    </a:cubicBezTo>
                    <a:lnTo>
                      <a:pt x="651205" y="0"/>
                    </a:lnTo>
                    <a:cubicBezTo>
                      <a:pt x="682479" y="0"/>
                      <a:pt x="707831" y="25353"/>
                      <a:pt x="707831" y="56626"/>
                    </a:cubicBezTo>
                    <a:lnTo>
                      <a:pt x="707831" y="10153338"/>
                    </a:lnTo>
                    <a:close/>
                  </a:path>
                </a:pathLst>
              </a:custGeom>
              <a:solidFill>
                <a:srgbClr val="F6B744"/>
              </a:solidFill>
            </p:spPr>
          </p:sp>
          <p:sp>
            <p:nvSpPr>
              <p:cNvPr id="26" name="Freeform 26"/>
              <p:cNvSpPr/>
              <p:nvPr/>
            </p:nvSpPr>
            <p:spPr>
              <a:xfrm>
                <a:off x="9905111" y="1684815"/>
                <a:ext cx="707831" cy="12408224"/>
              </a:xfrm>
              <a:custGeom>
                <a:avLst/>
                <a:gdLst/>
                <a:ahLst/>
                <a:cxnLst/>
                <a:rect l="l" t="t" r="r" b="b"/>
                <a:pathLst>
                  <a:path w="707831" h="12408224">
                    <a:moveTo>
                      <a:pt x="0" y="12408224"/>
                    </a:moveTo>
                    <a:lnTo>
                      <a:pt x="0" y="56626"/>
                    </a:lnTo>
                    <a:cubicBezTo>
                      <a:pt x="0" y="41608"/>
                      <a:pt x="5966" y="27205"/>
                      <a:pt x="16586" y="16585"/>
                    </a:cubicBezTo>
                    <a:cubicBezTo>
                      <a:pt x="27205" y="5966"/>
                      <a:pt x="41608" y="0"/>
                      <a:pt x="56627" y="0"/>
                    </a:cubicBezTo>
                    <a:lnTo>
                      <a:pt x="651204" y="0"/>
                    </a:lnTo>
                    <a:cubicBezTo>
                      <a:pt x="666223" y="0"/>
                      <a:pt x="680626" y="5966"/>
                      <a:pt x="691245" y="16585"/>
                    </a:cubicBezTo>
                    <a:cubicBezTo>
                      <a:pt x="701865" y="27205"/>
                      <a:pt x="707831" y="41608"/>
                      <a:pt x="707831" y="56626"/>
                    </a:cubicBezTo>
                    <a:lnTo>
                      <a:pt x="707831" y="12408224"/>
                    </a:lnTo>
                    <a:close/>
                  </a:path>
                </a:pathLst>
              </a:custGeom>
              <a:solidFill>
                <a:srgbClr val="F6B744"/>
              </a:solidFill>
            </p:spPr>
          </p:sp>
          <p:sp>
            <p:nvSpPr>
              <p:cNvPr id="27" name="Freeform 27"/>
              <p:cNvSpPr/>
              <p:nvPr/>
            </p:nvSpPr>
            <p:spPr>
              <a:xfrm>
                <a:off x="733231" y="11261731"/>
                <a:ext cx="707831" cy="2831308"/>
              </a:xfrm>
              <a:custGeom>
                <a:avLst/>
                <a:gdLst/>
                <a:ahLst/>
                <a:cxnLst/>
                <a:rect l="l" t="t" r="r" b="b"/>
                <a:pathLst>
                  <a:path w="707831" h="2831308">
                    <a:moveTo>
                      <a:pt x="0" y="2831308"/>
                    </a:moveTo>
                    <a:lnTo>
                      <a:pt x="0" y="56627"/>
                    </a:lnTo>
                    <a:cubicBezTo>
                      <a:pt x="0" y="41609"/>
                      <a:pt x="5966" y="27206"/>
                      <a:pt x="16585" y="16586"/>
                    </a:cubicBezTo>
                    <a:cubicBezTo>
                      <a:pt x="27205" y="5967"/>
                      <a:pt x="41608" y="0"/>
                      <a:pt x="56626" y="0"/>
                    </a:cubicBezTo>
                    <a:lnTo>
                      <a:pt x="651204" y="0"/>
                    </a:lnTo>
                    <a:cubicBezTo>
                      <a:pt x="666223" y="0"/>
                      <a:pt x="680626" y="5967"/>
                      <a:pt x="691245" y="16586"/>
                    </a:cubicBezTo>
                    <a:cubicBezTo>
                      <a:pt x="701865" y="27206"/>
                      <a:pt x="707831" y="41609"/>
                      <a:pt x="707831" y="56627"/>
                    </a:cubicBezTo>
                    <a:lnTo>
                      <a:pt x="707831" y="2831308"/>
                    </a:lnTo>
                    <a:close/>
                  </a:path>
                </a:pathLst>
              </a:custGeom>
              <a:solidFill>
                <a:srgbClr val="EC653C"/>
              </a:solidFill>
            </p:spPr>
          </p:sp>
          <p:sp>
            <p:nvSpPr>
              <p:cNvPr id="28" name="Freeform 28"/>
              <p:cNvSpPr/>
              <p:nvPr/>
            </p:nvSpPr>
            <p:spPr>
              <a:xfrm>
                <a:off x="3209509" y="9576917"/>
                <a:ext cx="707831" cy="4516122"/>
              </a:xfrm>
              <a:custGeom>
                <a:avLst/>
                <a:gdLst/>
                <a:ahLst/>
                <a:cxnLst/>
                <a:rect l="l" t="t" r="r" b="b"/>
                <a:pathLst>
                  <a:path w="707831" h="4516122">
                    <a:moveTo>
                      <a:pt x="0" y="4516122"/>
                    </a:moveTo>
                    <a:lnTo>
                      <a:pt x="0" y="56626"/>
                    </a:lnTo>
                    <a:cubicBezTo>
                      <a:pt x="0" y="25352"/>
                      <a:pt x="25352" y="0"/>
                      <a:pt x="56626" y="0"/>
                    </a:cubicBezTo>
                    <a:lnTo>
                      <a:pt x="651204" y="0"/>
                    </a:lnTo>
                    <a:cubicBezTo>
                      <a:pt x="682478" y="0"/>
                      <a:pt x="707830" y="25352"/>
                      <a:pt x="707831" y="56626"/>
                    </a:cubicBezTo>
                    <a:lnTo>
                      <a:pt x="707831" y="4516122"/>
                    </a:lnTo>
                    <a:close/>
                  </a:path>
                </a:pathLst>
              </a:custGeom>
              <a:solidFill>
                <a:srgbClr val="EC653C"/>
              </a:solidFill>
            </p:spPr>
          </p:sp>
          <p:sp>
            <p:nvSpPr>
              <p:cNvPr id="29" name="Freeform 29"/>
              <p:cNvSpPr/>
              <p:nvPr/>
            </p:nvSpPr>
            <p:spPr>
              <a:xfrm>
                <a:off x="5685786" y="8451590"/>
                <a:ext cx="707831" cy="5641449"/>
              </a:xfrm>
              <a:custGeom>
                <a:avLst/>
                <a:gdLst/>
                <a:ahLst/>
                <a:cxnLst/>
                <a:rect l="l" t="t" r="r" b="b"/>
                <a:pathLst>
                  <a:path w="707831" h="5641449">
                    <a:moveTo>
                      <a:pt x="0" y="5641449"/>
                    </a:moveTo>
                    <a:lnTo>
                      <a:pt x="0" y="56627"/>
                    </a:lnTo>
                    <a:cubicBezTo>
                      <a:pt x="0" y="41609"/>
                      <a:pt x="5966" y="27206"/>
                      <a:pt x="16586" y="16586"/>
                    </a:cubicBezTo>
                    <a:cubicBezTo>
                      <a:pt x="27205" y="5967"/>
                      <a:pt x="41608" y="0"/>
                      <a:pt x="56627" y="0"/>
                    </a:cubicBezTo>
                    <a:lnTo>
                      <a:pt x="651205" y="0"/>
                    </a:lnTo>
                    <a:cubicBezTo>
                      <a:pt x="666223" y="0"/>
                      <a:pt x="680626" y="5967"/>
                      <a:pt x="691246" y="16586"/>
                    </a:cubicBezTo>
                    <a:cubicBezTo>
                      <a:pt x="701865" y="27206"/>
                      <a:pt x="707831" y="41609"/>
                      <a:pt x="707831" y="56627"/>
                    </a:cubicBezTo>
                    <a:lnTo>
                      <a:pt x="707831" y="5641449"/>
                    </a:lnTo>
                    <a:close/>
                  </a:path>
                </a:pathLst>
              </a:custGeom>
              <a:solidFill>
                <a:srgbClr val="EC653C"/>
              </a:solidFill>
            </p:spPr>
          </p:sp>
          <p:sp>
            <p:nvSpPr>
              <p:cNvPr id="30" name="Freeform 30"/>
              <p:cNvSpPr/>
              <p:nvPr/>
            </p:nvSpPr>
            <p:spPr>
              <a:xfrm>
                <a:off x="8162064" y="6195999"/>
                <a:ext cx="707831" cy="7897040"/>
              </a:xfrm>
              <a:custGeom>
                <a:avLst/>
                <a:gdLst/>
                <a:ahLst/>
                <a:cxnLst/>
                <a:rect l="l" t="t" r="r" b="b"/>
                <a:pathLst>
                  <a:path w="707831" h="7897040">
                    <a:moveTo>
                      <a:pt x="0" y="7897040"/>
                    </a:moveTo>
                    <a:lnTo>
                      <a:pt x="0" y="56626"/>
                    </a:lnTo>
                    <a:cubicBezTo>
                      <a:pt x="0" y="41607"/>
                      <a:pt x="5966" y="27204"/>
                      <a:pt x="16586" y="16585"/>
                    </a:cubicBezTo>
                    <a:cubicBezTo>
                      <a:pt x="27205" y="5965"/>
                      <a:pt x="41608" y="0"/>
                      <a:pt x="56627" y="0"/>
                    </a:cubicBezTo>
                    <a:lnTo>
                      <a:pt x="651204" y="0"/>
                    </a:lnTo>
                    <a:cubicBezTo>
                      <a:pt x="666223" y="0"/>
                      <a:pt x="680626" y="5965"/>
                      <a:pt x="691245" y="16585"/>
                    </a:cubicBezTo>
                    <a:cubicBezTo>
                      <a:pt x="701865" y="27204"/>
                      <a:pt x="707831" y="41607"/>
                      <a:pt x="707831" y="56626"/>
                    </a:cubicBezTo>
                    <a:lnTo>
                      <a:pt x="707831" y="7897040"/>
                    </a:lnTo>
                    <a:close/>
                  </a:path>
                </a:pathLst>
              </a:custGeom>
              <a:solidFill>
                <a:srgbClr val="EC653C"/>
              </a:solidFill>
            </p:spPr>
          </p:sp>
          <p:sp>
            <p:nvSpPr>
              <p:cNvPr id="31" name="Freeform 31"/>
              <p:cNvSpPr/>
              <p:nvPr/>
            </p:nvSpPr>
            <p:spPr>
              <a:xfrm>
                <a:off x="10638342" y="2812835"/>
                <a:ext cx="707830" cy="11280204"/>
              </a:xfrm>
              <a:custGeom>
                <a:avLst/>
                <a:gdLst/>
                <a:ahLst/>
                <a:cxnLst/>
                <a:rect l="l" t="t" r="r" b="b"/>
                <a:pathLst>
                  <a:path w="707830" h="11280204">
                    <a:moveTo>
                      <a:pt x="0" y="11280204"/>
                    </a:moveTo>
                    <a:lnTo>
                      <a:pt x="0" y="56627"/>
                    </a:lnTo>
                    <a:cubicBezTo>
                      <a:pt x="0" y="25353"/>
                      <a:pt x="25352" y="0"/>
                      <a:pt x="56626" y="0"/>
                    </a:cubicBezTo>
                    <a:lnTo>
                      <a:pt x="651205" y="0"/>
                    </a:lnTo>
                    <a:cubicBezTo>
                      <a:pt x="682479" y="0"/>
                      <a:pt x="707831" y="25353"/>
                      <a:pt x="707831" y="56627"/>
                    </a:cubicBezTo>
                    <a:lnTo>
                      <a:pt x="707831" y="11280204"/>
                    </a:lnTo>
                    <a:close/>
                  </a:path>
                </a:pathLst>
              </a:custGeom>
              <a:solidFill>
                <a:srgbClr val="EC653C"/>
              </a:solidFill>
            </p:spPr>
          </p:sp>
          <p:sp>
            <p:nvSpPr>
              <p:cNvPr id="32" name="Freeform 32"/>
              <p:cNvSpPr/>
              <p:nvPr/>
            </p:nvSpPr>
            <p:spPr>
              <a:xfrm>
                <a:off x="1466462" y="11261731"/>
                <a:ext cx="707831" cy="2831308"/>
              </a:xfrm>
              <a:custGeom>
                <a:avLst/>
                <a:gdLst/>
                <a:ahLst/>
                <a:cxnLst/>
                <a:rect l="l" t="t" r="r" b="b"/>
                <a:pathLst>
                  <a:path w="707831" h="2831308">
                    <a:moveTo>
                      <a:pt x="0" y="2831308"/>
                    </a:moveTo>
                    <a:lnTo>
                      <a:pt x="0" y="56627"/>
                    </a:lnTo>
                    <a:cubicBezTo>
                      <a:pt x="0" y="41609"/>
                      <a:pt x="5966" y="27206"/>
                      <a:pt x="16585" y="16586"/>
                    </a:cubicBezTo>
                    <a:cubicBezTo>
                      <a:pt x="27205" y="5967"/>
                      <a:pt x="41608" y="0"/>
                      <a:pt x="56626" y="0"/>
                    </a:cubicBezTo>
                    <a:lnTo>
                      <a:pt x="651204" y="0"/>
                    </a:lnTo>
                    <a:cubicBezTo>
                      <a:pt x="666222" y="0"/>
                      <a:pt x="680626" y="5967"/>
                      <a:pt x="691245" y="16586"/>
                    </a:cubicBezTo>
                    <a:cubicBezTo>
                      <a:pt x="701865" y="27206"/>
                      <a:pt x="707831" y="41609"/>
                      <a:pt x="707831" y="56627"/>
                    </a:cubicBezTo>
                    <a:lnTo>
                      <a:pt x="707831" y="2831308"/>
                    </a:lnTo>
                    <a:close/>
                  </a:path>
                </a:pathLst>
              </a:custGeom>
              <a:solidFill>
                <a:srgbClr val="8268D6"/>
              </a:solidFill>
            </p:spPr>
          </p:sp>
          <p:sp>
            <p:nvSpPr>
              <p:cNvPr id="33" name="Freeform 33"/>
              <p:cNvSpPr/>
              <p:nvPr/>
            </p:nvSpPr>
            <p:spPr>
              <a:xfrm>
                <a:off x="3942740" y="11834978"/>
                <a:ext cx="707831" cy="2258061"/>
              </a:xfrm>
              <a:custGeom>
                <a:avLst/>
                <a:gdLst/>
                <a:ahLst/>
                <a:cxnLst/>
                <a:rect l="l" t="t" r="r" b="b"/>
                <a:pathLst>
                  <a:path w="707831" h="2258061">
                    <a:moveTo>
                      <a:pt x="0" y="2258061"/>
                    </a:moveTo>
                    <a:lnTo>
                      <a:pt x="0" y="56626"/>
                    </a:lnTo>
                    <a:cubicBezTo>
                      <a:pt x="0" y="25352"/>
                      <a:pt x="25352" y="0"/>
                      <a:pt x="56626" y="0"/>
                    </a:cubicBezTo>
                    <a:lnTo>
                      <a:pt x="651204" y="0"/>
                    </a:lnTo>
                    <a:cubicBezTo>
                      <a:pt x="682478" y="0"/>
                      <a:pt x="707830" y="25352"/>
                      <a:pt x="707830" y="56626"/>
                    </a:cubicBezTo>
                    <a:lnTo>
                      <a:pt x="707830" y="2258061"/>
                    </a:lnTo>
                    <a:close/>
                  </a:path>
                </a:pathLst>
              </a:custGeom>
              <a:solidFill>
                <a:srgbClr val="8268D6"/>
              </a:solidFill>
            </p:spPr>
          </p:sp>
          <p:sp>
            <p:nvSpPr>
              <p:cNvPr id="34" name="Freeform 34"/>
              <p:cNvSpPr/>
              <p:nvPr/>
            </p:nvSpPr>
            <p:spPr>
              <a:xfrm>
                <a:off x="6419017" y="11272315"/>
                <a:ext cx="707831" cy="2820724"/>
              </a:xfrm>
              <a:custGeom>
                <a:avLst/>
                <a:gdLst/>
                <a:ahLst/>
                <a:cxnLst/>
                <a:rect l="l" t="t" r="r" b="b"/>
                <a:pathLst>
                  <a:path w="707831" h="2820724">
                    <a:moveTo>
                      <a:pt x="0" y="2820724"/>
                    </a:moveTo>
                    <a:lnTo>
                      <a:pt x="0" y="56626"/>
                    </a:lnTo>
                    <a:cubicBezTo>
                      <a:pt x="0" y="25352"/>
                      <a:pt x="25353" y="0"/>
                      <a:pt x="56627" y="0"/>
                    </a:cubicBezTo>
                    <a:lnTo>
                      <a:pt x="651205" y="0"/>
                    </a:lnTo>
                    <a:cubicBezTo>
                      <a:pt x="682478" y="0"/>
                      <a:pt x="707831" y="25353"/>
                      <a:pt x="707831" y="56626"/>
                    </a:cubicBezTo>
                    <a:lnTo>
                      <a:pt x="707831" y="2820724"/>
                    </a:lnTo>
                    <a:close/>
                  </a:path>
                </a:pathLst>
              </a:custGeom>
              <a:solidFill>
                <a:srgbClr val="8268D6"/>
              </a:solidFill>
            </p:spPr>
          </p:sp>
          <p:sp>
            <p:nvSpPr>
              <p:cNvPr id="35" name="Freeform 35"/>
              <p:cNvSpPr/>
              <p:nvPr/>
            </p:nvSpPr>
            <p:spPr>
              <a:xfrm>
                <a:off x="8895295" y="9580445"/>
                <a:ext cx="707830" cy="4512594"/>
              </a:xfrm>
              <a:custGeom>
                <a:avLst/>
                <a:gdLst/>
                <a:ahLst/>
                <a:cxnLst/>
                <a:rect l="l" t="t" r="r" b="b"/>
                <a:pathLst>
                  <a:path w="707830" h="4512594">
                    <a:moveTo>
                      <a:pt x="0" y="4512594"/>
                    </a:moveTo>
                    <a:lnTo>
                      <a:pt x="0" y="56626"/>
                    </a:lnTo>
                    <a:cubicBezTo>
                      <a:pt x="0" y="25352"/>
                      <a:pt x="25353" y="0"/>
                      <a:pt x="56627" y="0"/>
                    </a:cubicBezTo>
                    <a:lnTo>
                      <a:pt x="651204" y="0"/>
                    </a:lnTo>
                    <a:cubicBezTo>
                      <a:pt x="682478" y="0"/>
                      <a:pt x="707830" y="25352"/>
                      <a:pt x="707830" y="56626"/>
                    </a:cubicBezTo>
                    <a:lnTo>
                      <a:pt x="707830" y="4512594"/>
                    </a:lnTo>
                    <a:close/>
                  </a:path>
                </a:pathLst>
              </a:custGeom>
              <a:solidFill>
                <a:srgbClr val="8268D6"/>
              </a:solidFill>
            </p:spPr>
          </p:sp>
          <p:sp>
            <p:nvSpPr>
              <p:cNvPr id="36" name="Freeform 36"/>
              <p:cNvSpPr/>
              <p:nvPr/>
            </p:nvSpPr>
            <p:spPr>
              <a:xfrm>
                <a:off x="11371573" y="9580958"/>
                <a:ext cx="707831" cy="4512081"/>
              </a:xfrm>
              <a:custGeom>
                <a:avLst/>
                <a:gdLst/>
                <a:ahLst/>
                <a:cxnLst/>
                <a:rect l="l" t="t" r="r" b="b"/>
                <a:pathLst>
                  <a:path w="707831" h="4512081">
                    <a:moveTo>
                      <a:pt x="0" y="4512081"/>
                    </a:moveTo>
                    <a:lnTo>
                      <a:pt x="0" y="56626"/>
                    </a:lnTo>
                    <a:cubicBezTo>
                      <a:pt x="0" y="25352"/>
                      <a:pt x="25352" y="0"/>
                      <a:pt x="56626" y="0"/>
                    </a:cubicBezTo>
                    <a:lnTo>
                      <a:pt x="651204" y="0"/>
                    </a:lnTo>
                    <a:cubicBezTo>
                      <a:pt x="682478" y="0"/>
                      <a:pt x="707831" y="25352"/>
                      <a:pt x="707831" y="56626"/>
                    </a:cubicBezTo>
                    <a:lnTo>
                      <a:pt x="707831" y="4512081"/>
                    </a:lnTo>
                    <a:close/>
                  </a:path>
                </a:pathLst>
              </a:custGeom>
              <a:solidFill>
                <a:srgbClr val="8268D6"/>
              </a:solidFill>
            </p:spPr>
          </p:sp>
        </p:grpSp>
      </p:grpSp>
      <p:sp>
        <p:nvSpPr>
          <p:cNvPr id="37" name="TextBox 37"/>
          <p:cNvSpPr txBox="1"/>
          <p:nvPr/>
        </p:nvSpPr>
        <p:spPr>
          <a:xfrm>
            <a:off x="1028700" y="1117111"/>
            <a:ext cx="7044818" cy="2769989"/>
          </a:xfrm>
          <a:prstGeom prst="rect">
            <a:avLst/>
          </a:prstGeom>
        </p:spPr>
        <p:txBody>
          <a:bodyPr lIns="0" tIns="0" rIns="0" bIns="0" rtlCol="0" anchor="t">
            <a:spAutoFit/>
          </a:bodyPr>
          <a:lstStyle/>
          <a:p>
            <a:pPr marL="0" lvl="0" indent="0">
              <a:lnSpc>
                <a:spcPts val="10800"/>
              </a:lnSpc>
              <a:spcBef>
                <a:spcPct val="0"/>
              </a:spcBef>
            </a:pPr>
            <a:r>
              <a:rPr lang="en-US" sz="9000" u="none" dirty="0">
                <a:solidFill>
                  <a:srgbClr val="141414"/>
                </a:solidFill>
                <a:latin typeface="Caladea Bold"/>
              </a:rPr>
              <a:t>3) Nutrient         Profile</a:t>
            </a:r>
          </a:p>
        </p:txBody>
      </p:sp>
      <p:grpSp>
        <p:nvGrpSpPr>
          <p:cNvPr id="38" name="Group 38"/>
          <p:cNvGrpSpPr/>
          <p:nvPr/>
        </p:nvGrpSpPr>
        <p:grpSpPr>
          <a:xfrm>
            <a:off x="685800" y="4686300"/>
            <a:ext cx="7044818" cy="2805463"/>
            <a:chOff x="0" y="-66675"/>
            <a:chExt cx="9393091" cy="3740618"/>
          </a:xfrm>
        </p:grpSpPr>
        <p:sp>
          <p:nvSpPr>
            <p:cNvPr id="39" name="TextBox 39"/>
            <p:cNvSpPr txBox="1"/>
            <p:nvPr/>
          </p:nvSpPr>
          <p:spPr>
            <a:xfrm>
              <a:off x="0" y="-66675"/>
              <a:ext cx="9393091" cy="1179384"/>
            </a:xfrm>
            <a:prstGeom prst="rect">
              <a:avLst/>
            </a:prstGeom>
          </p:spPr>
          <p:txBody>
            <a:bodyPr lIns="0" tIns="0" rIns="0" bIns="0" rtlCol="0" anchor="t">
              <a:spAutoFit/>
            </a:bodyPr>
            <a:lstStyle/>
            <a:p>
              <a:pPr>
                <a:lnSpc>
                  <a:spcPts val="3640"/>
                </a:lnSpc>
              </a:pPr>
              <a:r>
                <a:rPr lang="en-US" sz="2600" dirty="0">
                  <a:solidFill>
                    <a:srgbClr val="141414"/>
                  </a:solidFill>
                  <a:latin typeface="Public Sans Bold"/>
                </a:rPr>
                <a:t>Supported by data from analyses report by </a:t>
              </a:r>
              <a:r>
                <a:rPr lang="en-US" sz="2600" dirty="0" err="1">
                  <a:solidFill>
                    <a:srgbClr val="141414"/>
                  </a:solidFill>
                  <a:latin typeface="Public Sans Bold"/>
                </a:rPr>
                <a:t>Hulimavu</a:t>
              </a:r>
              <a:r>
                <a:rPr lang="en-US" sz="2600" dirty="0">
                  <a:solidFill>
                    <a:srgbClr val="141414"/>
                  </a:solidFill>
                  <a:latin typeface="Public Sans Bold"/>
                </a:rPr>
                <a:t> Biocentre </a:t>
              </a:r>
              <a:r>
                <a:rPr lang="en-US" sz="2600" dirty="0" err="1">
                  <a:solidFill>
                    <a:srgbClr val="141414"/>
                  </a:solidFill>
                  <a:latin typeface="Public Sans Bold"/>
                </a:rPr>
                <a:t>Bangaluru</a:t>
              </a:r>
              <a:endParaRPr lang="en-US" sz="2600" dirty="0">
                <a:solidFill>
                  <a:srgbClr val="141414"/>
                </a:solidFill>
                <a:latin typeface="Public Sans Bold"/>
              </a:endParaRPr>
            </a:p>
          </p:txBody>
        </p:sp>
        <p:sp>
          <p:nvSpPr>
            <p:cNvPr id="40" name="TextBox 40"/>
            <p:cNvSpPr txBox="1"/>
            <p:nvPr/>
          </p:nvSpPr>
          <p:spPr>
            <a:xfrm>
              <a:off x="0" y="1831985"/>
              <a:ext cx="9393091" cy="1841958"/>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The following table shows the results of the parameters </a:t>
              </a:r>
              <a:r>
                <a:rPr lang="en-US" sz="2600" dirty="0" err="1">
                  <a:solidFill>
                    <a:srgbClr val="141414"/>
                  </a:solidFill>
                  <a:latin typeface="Public Sans"/>
                </a:rPr>
                <a:t>analysed</a:t>
              </a:r>
              <a:r>
                <a:rPr lang="en-US" sz="2600" dirty="0">
                  <a:solidFill>
                    <a:srgbClr val="141414"/>
                  </a:solidFill>
                  <a:latin typeface="Public Sans"/>
                </a:rPr>
                <a:t> for the soil found in </a:t>
              </a:r>
              <a:r>
                <a:rPr lang="en-US" sz="2600" dirty="0" err="1">
                  <a:solidFill>
                    <a:srgbClr val="141414"/>
                  </a:solidFill>
                  <a:latin typeface="Public Sans"/>
                </a:rPr>
                <a:t>Madiwala</a:t>
              </a:r>
              <a:r>
                <a:rPr lang="en-US" sz="2600" dirty="0">
                  <a:solidFill>
                    <a:srgbClr val="141414"/>
                  </a:solidFill>
                  <a:latin typeface="Public Sans"/>
                </a:rPr>
                <a:t> lake and the school garden</a:t>
              </a:r>
            </a:p>
          </p:txBody>
        </p:sp>
      </p:grpSp>
      <p:sp>
        <p:nvSpPr>
          <p:cNvPr id="41" name="AutoShape 41"/>
          <p:cNvSpPr/>
          <p:nvPr/>
        </p:nvSpPr>
        <p:spPr>
          <a:xfrm rot="-5400000">
            <a:off x="3162300" y="5143500"/>
            <a:ext cx="10287000" cy="0"/>
          </a:xfrm>
          <a:prstGeom prst="line">
            <a:avLst/>
          </a:prstGeom>
          <a:ln w="19050" cap="flat">
            <a:solidFill>
              <a:srgbClr val="141414"/>
            </a:solidFill>
            <a:prstDash val="solid"/>
            <a:headEnd type="none" w="sm" len="sm"/>
            <a:tailEnd type="none" w="sm" len="sm"/>
          </a:ln>
        </p:spPr>
      </p:sp>
      <p:graphicFrame>
        <p:nvGraphicFramePr>
          <p:cNvPr id="42" name="Table 41">
            <a:extLst>
              <a:ext uri="{FF2B5EF4-FFF2-40B4-BE49-F238E27FC236}">
                <a16:creationId xmlns:a16="http://schemas.microsoft.com/office/drawing/2014/main" id="{AD669DD6-E4EC-4E30-96D1-7953CFE132FC}"/>
              </a:ext>
            </a:extLst>
          </p:cNvPr>
          <p:cNvGraphicFramePr>
            <a:graphicFrameLocks noGrp="1"/>
          </p:cNvGraphicFramePr>
          <p:nvPr>
            <p:extLst>
              <p:ext uri="{D42A27DB-BD31-4B8C-83A1-F6EECF244321}">
                <p14:modId xmlns:p14="http://schemas.microsoft.com/office/powerpoint/2010/main" val="3227394295"/>
              </p:ext>
            </p:extLst>
          </p:nvPr>
        </p:nvGraphicFramePr>
        <p:xfrm>
          <a:off x="8763000" y="304800"/>
          <a:ext cx="9160375" cy="9982200"/>
        </p:xfrm>
        <a:graphic>
          <a:graphicData uri="http://schemas.openxmlformats.org/drawingml/2006/table">
            <a:tbl>
              <a:tblPr firstRow="1" bandRow="1">
                <a:tableStyleId>{327F97BB-C833-4FB7-BDE5-3F7075034690}</a:tableStyleId>
              </a:tblPr>
              <a:tblGrid>
                <a:gridCol w="2886579">
                  <a:extLst>
                    <a:ext uri="{9D8B030D-6E8A-4147-A177-3AD203B41FA5}">
                      <a16:colId xmlns:a16="http://schemas.microsoft.com/office/drawing/2014/main" val="4217219689"/>
                    </a:ext>
                  </a:extLst>
                </a:gridCol>
                <a:gridCol w="3136898">
                  <a:extLst>
                    <a:ext uri="{9D8B030D-6E8A-4147-A177-3AD203B41FA5}">
                      <a16:colId xmlns:a16="http://schemas.microsoft.com/office/drawing/2014/main" val="877390614"/>
                    </a:ext>
                  </a:extLst>
                </a:gridCol>
                <a:gridCol w="3136898">
                  <a:extLst>
                    <a:ext uri="{9D8B030D-6E8A-4147-A177-3AD203B41FA5}">
                      <a16:colId xmlns:a16="http://schemas.microsoft.com/office/drawing/2014/main" val="2180539288"/>
                    </a:ext>
                  </a:extLst>
                </a:gridCol>
              </a:tblGrid>
              <a:tr h="665480">
                <a:tc>
                  <a:txBody>
                    <a:bodyPr/>
                    <a:lstStyle/>
                    <a:p>
                      <a:endParaRPr lang="en-US" sz="2500" baseline="0" dirty="0"/>
                    </a:p>
                  </a:txBody>
                  <a:tcPr/>
                </a:tc>
                <a:tc>
                  <a:txBody>
                    <a:bodyPr/>
                    <a:lstStyle/>
                    <a:p>
                      <a:r>
                        <a:rPr lang="en-US" sz="2500" baseline="0" dirty="0"/>
                        <a:t>MADIWALA</a:t>
                      </a:r>
                    </a:p>
                  </a:txBody>
                  <a:tcPr/>
                </a:tc>
                <a:tc>
                  <a:txBody>
                    <a:bodyPr/>
                    <a:lstStyle/>
                    <a:p>
                      <a:r>
                        <a:rPr lang="en-US" sz="2500" baseline="0" dirty="0"/>
                        <a:t>NEIGHBOURHOOD</a:t>
                      </a:r>
                    </a:p>
                  </a:txBody>
                  <a:tcPr/>
                </a:tc>
                <a:extLst>
                  <a:ext uri="{0D108BD9-81ED-4DB2-BD59-A6C34878D82A}">
                    <a16:rowId xmlns:a16="http://schemas.microsoft.com/office/drawing/2014/main" val="4146711865"/>
                  </a:ext>
                </a:extLst>
              </a:tr>
              <a:tr h="665480">
                <a:tc>
                  <a:txBody>
                    <a:bodyPr/>
                    <a:lstStyle/>
                    <a:p>
                      <a:r>
                        <a:rPr lang="en-US" sz="2500" baseline="0" dirty="0"/>
                        <a:t>PH</a:t>
                      </a:r>
                    </a:p>
                  </a:txBody>
                  <a:tcPr/>
                </a:tc>
                <a:tc>
                  <a:txBody>
                    <a:bodyPr/>
                    <a:lstStyle/>
                    <a:p>
                      <a:r>
                        <a:rPr lang="en-US" sz="2500" baseline="0" dirty="0"/>
                        <a:t>7.48</a:t>
                      </a:r>
                    </a:p>
                  </a:txBody>
                  <a:tcPr/>
                </a:tc>
                <a:tc>
                  <a:txBody>
                    <a:bodyPr/>
                    <a:lstStyle/>
                    <a:p>
                      <a:r>
                        <a:rPr lang="en-US" sz="2500" baseline="0" dirty="0"/>
                        <a:t>8.56</a:t>
                      </a:r>
                    </a:p>
                  </a:txBody>
                  <a:tcPr/>
                </a:tc>
                <a:extLst>
                  <a:ext uri="{0D108BD9-81ED-4DB2-BD59-A6C34878D82A}">
                    <a16:rowId xmlns:a16="http://schemas.microsoft.com/office/drawing/2014/main" val="3292280600"/>
                  </a:ext>
                </a:extLst>
              </a:tr>
              <a:tr h="665480">
                <a:tc>
                  <a:txBody>
                    <a:bodyPr/>
                    <a:lstStyle/>
                    <a:p>
                      <a:r>
                        <a:rPr lang="en-US" sz="2500" baseline="0" dirty="0"/>
                        <a:t>EC (S/m)</a:t>
                      </a:r>
                    </a:p>
                  </a:txBody>
                  <a:tcPr/>
                </a:tc>
                <a:tc>
                  <a:txBody>
                    <a:bodyPr/>
                    <a:lstStyle/>
                    <a:p>
                      <a:r>
                        <a:rPr lang="en-US" sz="2500" baseline="0" dirty="0"/>
                        <a:t>0.26</a:t>
                      </a:r>
                    </a:p>
                  </a:txBody>
                  <a:tcPr/>
                </a:tc>
                <a:tc>
                  <a:txBody>
                    <a:bodyPr/>
                    <a:lstStyle/>
                    <a:p>
                      <a:r>
                        <a:rPr lang="en-US" sz="2500" baseline="0" dirty="0"/>
                        <a:t>0.10</a:t>
                      </a:r>
                    </a:p>
                  </a:txBody>
                  <a:tcPr/>
                </a:tc>
                <a:extLst>
                  <a:ext uri="{0D108BD9-81ED-4DB2-BD59-A6C34878D82A}">
                    <a16:rowId xmlns:a16="http://schemas.microsoft.com/office/drawing/2014/main" val="186880467"/>
                  </a:ext>
                </a:extLst>
              </a:tr>
              <a:tr h="665480">
                <a:tc>
                  <a:txBody>
                    <a:bodyPr/>
                    <a:lstStyle/>
                    <a:p>
                      <a:r>
                        <a:rPr lang="en-US" sz="2500" baseline="0" dirty="0"/>
                        <a:t>OC (%)</a:t>
                      </a:r>
                    </a:p>
                  </a:txBody>
                  <a:tcPr/>
                </a:tc>
                <a:tc>
                  <a:txBody>
                    <a:bodyPr/>
                    <a:lstStyle/>
                    <a:p>
                      <a:r>
                        <a:rPr lang="en-US" sz="2500" baseline="0" dirty="0"/>
                        <a:t>0.95</a:t>
                      </a:r>
                    </a:p>
                  </a:txBody>
                  <a:tcPr/>
                </a:tc>
                <a:tc>
                  <a:txBody>
                    <a:bodyPr/>
                    <a:lstStyle/>
                    <a:p>
                      <a:r>
                        <a:rPr lang="en-US" sz="2500" baseline="0" dirty="0"/>
                        <a:t>0.80</a:t>
                      </a:r>
                    </a:p>
                  </a:txBody>
                  <a:tcPr/>
                </a:tc>
                <a:extLst>
                  <a:ext uri="{0D108BD9-81ED-4DB2-BD59-A6C34878D82A}">
                    <a16:rowId xmlns:a16="http://schemas.microsoft.com/office/drawing/2014/main" val="1158012775"/>
                  </a:ext>
                </a:extLst>
              </a:tr>
              <a:tr h="665480">
                <a:tc>
                  <a:txBody>
                    <a:bodyPr/>
                    <a:lstStyle/>
                    <a:p>
                      <a:r>
                        <a:rPr lang="en-US" sz="2500" baseline="0" dirty="0"/>
                        <a:t>N (kg/ha)</a:t>
                      </a:r>
                    </a:p>
                  </a:txBody>
                  <a:tcPr/>
                </a:tc>
                <a:tc>
                  <a:txBody>
                    <a:bodyPr/>
                    <a:lstStyle/>
                    <a:p>
                      <a:r>
                        <a:rPr lang="en-US" sz="2500" baseline="0" dirty="0"/>
                        <a:t>68.87</a:t>
                      </a:r>
                    </a:p>
                  </a:txBody>
                  <a:tcPr/>
                </a:tc>
                <a:tc>
                  <a:txBody>
                    <a:bodyPr/>
                    <a:lstStyle/>
                    <a:p>
                      <a:r>
                        <a:rPr lang="en-US" sz="2500" baseline="0" dirty="0"/>
                        <a:t>64.10</a:t>
                      </a:r>
                    </a:p>
                  </a:txBody>
                  <a:tcPr/>
                </a:tc>
                <a:extLst>
                  <a:ext uri="{0D108BD9-81ED-4DB2-BD59-A6C34878D82A}">
                    <a16:rowId xmlns:a16="http://schemas.microsoft.com/office/drawing/2014/main" val="2607470591"/>
                  </a:ext>
                </a:extLst>
              </a:tr>
              <a:tr h="665480">
                <a:tc>
                  <a:txBody>
                    <a:bodyPr/>
                    <a:lstStyle/>
                    <a:p>
                      <a:r>
                        <a:rPr lang="en-US" sz="2500" baseline="0" dirty="0"/>
                        <a:t>P (kg/ha)</a:t>
                      </a:r>
                    </a:p>
                  </a:txBody>
                  <a:tcPr/>
                </a:tc>
                <a:tc>
                  <a:txBody>
                    <a:bodyPr/>
                    <a:lstStyle/>
                    <a:p>
                      <a:r>
                        <a:rPr lang="en-US" sz="2500" baseline="0" dirty="0"/>
                        <a:t>7.29</a:t>
                      </a:r>
                    </a:p>
                  </a:txBody>
                  <a:tcPr/>
                </a:tc>
                <a:tc>
                  <a:txBody>
                    <a:bodyPr/>
                    <a:lstStyle/>
                    <a:p>
                      <a:r>
                        <a:rPr lang="en-US" sz="2500" baseline="0" dirty="0"/>
                        <a:t>5.21</a:t>
                      </a:r>
                    </a:p>
                  </a:txBody>
                  <a:tcPr/>
                </a:tc>
                <a:extLst>
                  <a:ext uri="{0D108BD9-81ED-4DB2-BD59-A6C34878D82A}">
                    <a16:rowId xmlns:a16="http://schemas.microsoft.com/office/drawing/2014/main" val="629655651"/>
                  </a:ext>
                </a:extLst>
              </a:tr>
              <a:tr h="665480">
                <a:tc>
                  <a:txBody>
                    <a:bodyPr/>
                    <a:lstStyle/>
                    <a:p>
                      <a:r>
                        <a:rPr lang="en-US" sz="2500" baseline="0" dirty="0"/>
                        <a:t>K (kg/ha)</a:t>
                      </a:r>
                    </a:p>
                  </a:txBody>
                  <a:tcPr/>
                </a:tc>
                <a:tc>
                  <a:txBody>
                    <a:bodyPr/>
                    <a:lstStyle/>
                    <a:p>
                      <a:r>
                        <a:rPr lang="en-US" sz="2500" baseline="0" dirty="0"/>
                        <a:t>27.4</a:t>
                      </a:r>
                    </a:p>
                  </a:txBody>
                  <a:tcPr/>
                </a:tc>
                <a:tc>
                  <a:txBody>
                    <a:bodyPr/>
                    <a:lstStyle/>
                    <a:p>
                      <a:r>
                        <a:rPr lang="en-US" sz="2500" baseline="0" dirty="0"/>
                        <a:t>5.54</a:t>
                      </a:r>
                    </a:p>
                  </a:txBody>
                  <a:tcPr/>
                </a:tc>
                <a:extLst>
                  <a:ext uri="{0D108BD9-81ED-4DB2-BD59-A6C34878D82A}">
                    <a16:rowId xmlns:a16="http://schemas.microsoft.com/office/drawing/2014/main" val="1205712930"/>
                  </a:ext>
                </a:extLst>
              </a:tr>
              <a:tr h="665480">
                <a:tc>
                  <a:txBody>
                    <a:bodyPr/>
                    <a:lstStyle/>
                    <a:p>
                      <a:r>
                        <a:rPr lang="en-US" sz="2500" baseline="0" dirty="0"/>
                        <a:t>Ca (ppm)</a:t>
                      </a:r>
                    </a:p>
                  </a:txBody>
                  <a:tcPr/>
                </a:tc>
                <a:tc>
                  <a:txBody>
                    <a:bodyPr/>
                    <a:lstStyle/>
                    <a:p>
                      <a:r>
                        <a:rPr lang="en-US" sz="2500" baseline="0" dirty="0"/>
                        <a:t>404.48</a:t>
                      </a:r>
                    </a:p>
                  </a:txBody>
                  <a:tcPr/>
                </a:tc>
                <a:tc>
                  <a:txBody>
                    <a:bodyPr/>
                    <a:lstStyle/>
                    <a:p>
                      <a:r>
                        <a:rPr lang="en-US" sz="2500" baseline="0" dirty="0"/>
                        <a:t>620.63</a:t>
                      </a:r>
                    </a:p>
                  </a:txBody>
                  <a:tcPr/>
                </a:tc>
                <a:extLst>
                  <a:ext uri="{0D108BD9-81ED-4DB2-BD59-A6C34878D82A}">
                    <a16:rowId xmlns:a16="http://schemas.microsoft.com/office/drawing/2014/main" val="2564914477"/>
                  </a:ext>
                </a:extLst>
              </a:tr>
              <a:tr h="665480">
                <a:tc>
                  <a:txBody>
                    <a:bodyPr/>
                    <a:lstStyle/>
                    <a:p>
                      <a:r>
                        <a:rPr lang="en-US" sz="2500" baseline="0" dirty="0"/>
                        <a:t>Mg (ppm)</a:t>
                      </a:r>
                    </a:p>
                  </a:txBody>
                  <a:tcPr/>
                </a:tc>
                <a:tc>
                  <a:txBody>
                    <a:bodyPr/>
                    <a:lstStyle/>
                    <a:p>
                      <a:r>
                        <a:rPr lang="en-US" sz="2500" baseline="0" dirty="0"/>
                        <a:t>49.81</a:t>
                      </a:r>
                    </a:p>
                  </a:txBody>
                  <a:tcPr/>
                </a:tc>
                <a:tc>
                  <a:txBody>
                    <a:bodyPr/>
                    <a:lstStyle/>
                    <a:p>
                      <a:r>
                        <a:rPr lang="en-US" sz="2500" baseline="0" dirty="0"/>
                        <a:t>60.92</a:t>
                      </a:r>
                    </a:p>
                  </a:txBody>
                  <a:tcPr/>
                </a:tc>
                <a:extLst>
                  <a:ext uri="{0D108BD9-81ED-4DB2-BD59-A6C34878D82A}">
                    <a16:rowId xmlns:a16="http://schemas.microsoft.com/office/drawing/2014/main" val="2164377966"/>
                  </a:ext>
                </a:extLst>
              </a:tr>
              <a:tr h="665480">
                <a:tc>
                  <a:txBody>
                    <a:bodyPr/>
                    <a:lstStyle/>
                    <a:p>
                      <a:r>
                        <a:rPr lang="en-US" sz="2500" baseline="0" dirty="0"/>
                        <a:t>S (ppm)</a:t>
                      </a:r>
                    </a:p>
                  </a:txBody>
                  <a:tcPr/>
                </a:tc>
                <a:tc>
                  <a:txBody>
                    <a:bodyPr/>
                    <a:lstStyle/>
                    <a:p>
                      <a:r>
                        <a:rPr lang="en-US" sz="2500" baseline="0" dirty="0"/>
                        <a:t>67.93</a:t>
                      </a:r>
                    </a:p>
                  </a:txBody>
                  <a:tcPr/>
                </a:tc>
                <a:tc>
                  <a:txBody>
                    <a:bodyPr/>
                    <a:lstStyle/>
                    <a:p>
                      <a:r>
                        <a:rPr lang="en-US" sz="2500" baseline="0" dirty="0"/>
                        <a:t>22.54</a:t>
                      </a:r>
                    </a:p>
                  </a:txBody>
                  <a:tcPr/>
                </a:tc>
                <a:extLst>
                  <a:ext uri="{0D108BD9-81ED-4DB2-BD59-A6C34878D82A}">
                    <a16:rowId xmlns:a16="http://schemas.microsoft.com/office/drawing/2014/main" val="3041442687"/>
                  </a:ext>
                </a:extLst>
              </a:tr>
              <a:tr h="665480">
                <a:tc>
                  <a:txBody>
                    <a:bodyPr/>
                    <a:lstStyle/>
                    <a:p>
                      <a:r>
                        <a:rPr lang="en-US" sz="2500" baseline="0" dirty="0"/>
                        <a:t>Cu (ppm)</a:t>
                      </a:r>
                    </a:p>
                  </a:txBody>
                  <a:tcPr/>
                </a:tc>
                <a:tc>
                  <a:txBody>
                    <a:bodyPr/>
                    <a:lstStyle/>
                    <a:p>
                      <a:r>
                        <a:rPr lang="en-US" sz="2500" baseline="0" dirty="0"/>
                        <a:t>2.88</a:t>
                      </a:r>
                    </a:p>
                  </a:txBody>
                  <a:tcPr/>
                </a:tc>
                <a:tc>
                  <a:txBody>
                    <a:bodyPr/>
                    <a:lstStyle/>
                    <a:p>
                      <a:r>
                        <a:rPr lang="en-US" sz="2500" baseline="0" dirty="0"/>
                        <a:t>1.49</a:t>
                      </a:r>
                    </a:p>
                  </a:txBody>
                  <a:tcPr/>
                </a:tc>
                <a:extLst>
                  <a:ext uri="{0D108BD9-81ED-4DB2-BD59-A6C34878D82A}">
                    <a16:rowId xmlns:a16="http://schemas.microsoft.com/office/drawing/2014/main" val="1393418746"/>
                  </a:ext>
                </a:extLst>
              </a:tr>
              <a:tr h="665480">
                <a:tc>
                  <a:txBody>
                    <a:bodyPr/>
                    <a:lstStyle/>
                    <a:p>
                      <a:r>
                        <a:rPr lang="en-US" sz="2500" baseline="0" dirty="0"/>
                        <a:t>Zn (ppm)</a:t>
                      </a:r>
                    </a:p>
                  </a:txBody>
                  <a:tcPr/>
                </a:tc>
                <a:tc>
                  <a:txBody>
                    <a:bodyPr/>
                    <a:lstStyle/>
                    <a:p>
                      <a:r>
                        <a:rPr lang="en-US" sz="2500" baseline="0" dirty="0"/>
                        <a:t>11.88</a:t>
                      </a:r>
                    </a:p>
                  </a:txBody>
                  <a:tcPr/>
                </a:tc>
                <a:tc>
                  <a:txBody>
                    <a:bodyPr/>
                    <a:lstStyle/>
                    <a:p>
                      <a:r>
                        <a:rPr lang="en-US" sz="2500" baseline="0" dirty="0"/>
                        <a:t>3.52</a:t>
                      </a:r>
                    </a:p>
                  </a:txBody>
                  <a:tcPr/>
                </a:tc>
                <a:extLst>
                  <a:ext uri="{0D108BD9-81ED-4DB2-BD59-A6C34878D82A}">
                    <a16:rowId xmlns:a16="http://schemas.microsoft.com/office/drawing/2014/main" val="4000963812"/>
                  </a:ext>
                </a:extLst>
              </a:tr>
              <a:tr h="665480">
                <a:tc>
                  <a:txBody>
                    <a:bodyPr/>
                    <a:lstStyle/>
                    <a:p>
                      <a:r>
                        <a:rPr lang="en-US" sz="2500" baseline="0" dirty="0"/>
                        <a:t>Mn (ppm)</a:t>
                      </a:r>
                    </a:p>
                  </a:txBody>
                  <a:tcPr/>
                </a:tc>
                <a:tc>
                  <a:txBody>
                    <a:bodyPr/>
                    <a:lstStyle/>
                    <a:p>
                      <a:r>
                        <a:rPr lang="en-US" sz="2500" baseline="0" dirty="0"/>
                        <a:t>3.04</a:t>
                      </a:r>
                    </a:p>
                  </a:txBody>
                  <a:tcPr/>
                </a:tc>
                <a:tc>
                  <a:txBody>
                    <a:bodyPr/>
                    <a:lstStyle/>
                    <a:p>
                      <a:r>
                        <a:rPr lang="en-US" sz="2500" baseline="0" dirty="0"/>
                        <a:t>3.22</a:t>
                      </a:r>
                    </a:p>
                  </a:txBody>
                  <a:tcPr/>
                </a:tc>
                <a:extLst>
                  <a:ext uri="{0D108BD9-81ED-4DB2-BD59-A6C34878D82A}">
                    <a16:rowId xmlns:a16="http://schemas.microsoft.com/office/drawing/2014/main" val="2886249211"/>
                  </a:ext>
                </a:extLst>
              </a:tr>
              <a:tr h="665480">
                <a:tc>
                  <a:txBody>
                    <a:bodyPr/>
                    <a:lstStyle/>
                    <a:p>
                      <a:r>
                        <a:rPr lang="en-US" sz="2500" baseline="0" dirty="0"/>
                        <a:t>Fe (ppm)</a:t>
                      </a:r>
                    </a:p>
                  </a:txBody>
                  <a:tcPr/>
                </a:tc>
                <a:tc>
                  <a:txBody>
                    <a:bodyPr/>
                    <a:lstStyle/>
                    <a:p>
                      <a:r>
                        <a:rPr lang="en-US" sz="2500" baseline="0" dirty="0"/>
                        <a:t>80.77</a:t>
                      </a:r>
                    </a:p>
                  </a:txBody>
                  <a:tcPr/>
                </a:tc>
                <a:tc>
                  <a:txBody>
                    <a:bodyPr/>
                    <a:lstStyle/>
                    <a:p>
                      <a:r>
                        <a:rPr lang="en-US" sz="2500" baseline="0" dirty="0"/>
                        <a:t>7.05</a:t>
                      </a:r>
                    </a:p>
                  </a:txBody>
                  <a:tcPr/>
                </a:tc>
                <a:extLst>
                  <a:ext uri="{0D108BD9-81ED-4DB2-BD59-A6C34878D82A}">
                    <a16:rowId xmlns:a16="http://schemas.microsoft.com/office/drawing/2014/main" val="3362158015"/>
                  </a:ext>
                </a:extLst>
              </a:tr>
              <a:tr h="665480">
                <a:tc>
                  <a:txBody>
                    <a:bodyPr/>
                    <a:lstStyle/>
                    <a:p>
                      <a:r>
                        <a:rPr lang="en-US" sz="2500" baseline="0" dirty="0"/>
                        <a:t>B (ppm)</a:t>
                      </a:r>
                    </a:p>
                  </a:txBody>
                  <a:tcPr/>
                </a:tc>
                <a:tc>
                  <a:txBody>
                    <a:bodyPr/>
                    <a:lstStyle/>
                    <a:p>
                      <a:r>
                        <a:rPr lang="en-US" sz="2500" baseline="0" dirty="0"/>
                        <a:t>0.75</a:t>
                      </a:r>
                    </a:p>
                  </a:txBody>
                  <a:tcPr/>
                </a:tc>
                <a:tc>
                  <a:txBody>
                    <a:bodyPr/>
                    <a:lstStyle/>
                    <a:p>
                      <a:r>
                        <a:rPr lang="en-US" sz="2500" baseline="0" dirty="0"/>
                        <a:t>1.47</a:t>
                      </a:r>
                    </a:p>
                  </a:txBody>
                  <a:tcPr/>
                </a:tc>
                <a:extLst>
                  <a:ext uri="{0D108BD9-81ED-4DB2-BD59-A6C34878D82A}">
                    <a16:rowId xmlns:a16="http://schemas.microsoft.com/office/drawing/2014/main" val="2821348614"/>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14" name="AutoShape 14"/>
          <p:cNvSpPr/>
          <p:nvPr/>
        </p:nvSpPr>
        <p:spPr>
          <a:xfrm rot="-5400000">
            <a:off x="4010025" y="5133975"/>
            <a:ext cx="10287000" cy="0"/>
          </a:xfrm>
          <a:prstGeom prst="line">
            <a:avLst/>
          </a:prstGeom>
          <a:ln w="19050" cap="flat">
            <a:solidFill>
              <a:srgbClr val="141414"/>
            </a:solidFill>
            <a:prstDash val="solid"/>
            <a:headEnd type="none" w="sm" len="sm"/>
            <a:tailEnd type="none" w="sm" len="sm"/>
          </a:ln>
        </p:spPr>
      </p:sp>
      <p:sp>
        <p:nvSpPr>
          <p:cNvPr id="15" name="AutoShape 15"/>
          <p:cNvSpPr/>
          <p:nvPr/>
        </p:nvSpPr>
        <p:spPr>
          <a:xfrm>
            <a:off x="9169802" y="3335382"/>
            <a:ext cx="9278053" cy="0"/>
          </a:xfrm>
          <a:prstGeom prst="line">
            <a:avLst/>
          </a:prstGeom>
          <a:ln w="19050" cap="flat">
            <a:solidFill>
              <a:srgbClr val="141414"/>
            </a:solidFill>
            <a:prstDash val="solid"/>
            <a:headEnd type="none" w="sm" len="sm"/>
            <a:tailEnd type="none" w="sm" len="sm"/>
          </a:ln>
        </p:spPr>
      </p:sp>
      <p:grpSp>
        <p:nvGrpSpPr>
          <p:cNvPr id="17" name="Group 17"/>
          <p:cNvGrpSpPr/>
          <p:nvPr/>
        </p:nvGrpSpPr>
        <p:grpSpPr>
          <a:xfrm>
            <a:off x="10058400" y="4660990"/>
            <a:ext cx="7200900" cy="3753913"/>
            <a:chOff x="-399944" y="-727630"/>
            <a:chExt cx="9601200" cy="5005217"/>
          </a:xfrm>
        </p:grpSpPr>
        <p:sp>
          <p:nvSpPr>
            <p:cNvPr id="18" name="TextBox 18"/>
            <p:cNvSpPr txBox="1"/>
            <p:nvPr/>
          </p:nvSpPr>
          <p:spPr>
            <a:xfrm>
              <a:off x="0" y="-66675"/>
              <a:ext cx="9201256" cy="563831"/>
            </a:xfrm>
            <a:prstGeom prst="rect">
              <a:avLst/>
            </a:prstGeom>
          </p:spPr>
          <p:txBody>
            <a:bodyPr lIns="0" tIns="0" rIns="0" bIns="0" rtlCol="0" anchor="t">
              <a:spAutoFit/>
            </a:bodyPr>
            <a:lstStyle/>
            <a:p>
              <a:pPr>
                <a:lnSpc>
                  <a:spcPts val="3640"/>
                </a:lnSpc>
              </a:pPr>
              <a:endParaRPr lang="en-US" sz="2600" dirty="0">
                <a:solidFill>
                  <a:srgbClr val="141414"/>
                </a:solidFill>
                <a:latin typeface="Public Sans Bold"/>
              </a:endParaRPr>
            </a:p>
          </p:txBody>
        </p:sp>
        <p:sp>
          <p:nvSpPr>
            <p:cNvPr id="19" name="TextBox 19"/>
            <p:cNvSpPr txBox="1"/>
            <p:nvPr/>
          </p:nvSpPr>
          <p:spPr>
            <a:xfrm>
              <a:off x="-399944" y="-727630"/>
              <a:ext cx="9201256" cy="5005217"/>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The soil at the lake is neutral, indicating that it is suitable for the growth of most plants. </a:t>
              </a:r>
            </a:p>
            <a:p>
              <a:pPr>
                <a:lnSpc>
                  <a:spcPts val="3718"/>
                </a:lnSpc>
              </a:pPr>
              <a:endParaRPr lang="en-US" sz="2600" dirty="0">
                <a:solidFill>
                  <a:srgbClr val="141414"/>
                </a:solidFill>
                <a:latin typeface="Public Sans"/>
              </a:endParaRPr>
            </a:p>
            <a:p>
              <a:pPr>
                <a:lnSpc>
                  <a:spcPts val="3718"/>
                </a:lnSpc>
              </a:pPr>
              <a:r>
                <a:rPr lang="en-US" sz="2600" dirty="0">
                  <a:solidFill>
                    <a:srgbClr val="141414"/>
                  </a:solidFill>
                  <a:latin typeface="Public Sans"/>
                </a:rPr>
                <a:t>The soil in the neighborhood is alkaline, which means it is less soluble and hence will not have many nutrients for the plants. Thus stunted growth can occur which was observable</a:t>
              </a:r>
            </a:p>
          </p:txBody>
        </p:sp>
      </p:grpSp>
      <p:graphicFrame>
        <p:nvGraphicFramePr>
          <p:cNvPr id="20" name="Chart 19">
            <a:extLst>
              <a:ext uri="{FF2B5EF4-FFF2-40B4-BE49-F238E27FC236}">
                <a16:creationId xmlns:a16="http://schemas.microsoft.com/office/drawing/2014/main" id="{38128E87-6251-43C0-92FC-796719997BDB}"/>
              </a:ext>
            </a:extLst>
          </p:cNvPr>
          <p:cNvGraphicFramePr/>
          <p:nvPr>
            <p:extLst>
              <p:ext uri="{D42A27DB-BD31-4B8C-83A1-F6EECF244321}">
                <p14:modId xmlns:p14="http://schemas.microsoft.com/office/powerpoint/2010/main" val="2486831188"/>
              </p:ext>
            </p:extLst>
          </p:nvPr>
        </p:nvGraphicFramePr>
        <p:xfrm>
          <a:off x="321157" y="1028701"/>
          <a:ext cx="8896350" cy="8471401"/>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Box 37">
            <a:extLst>
              <a:ext uri="{FF2B5EF4-FFF2-40B4-BE49-F238E27FC236}">
                <a16:creationId xmlns:a16="http://schemas.microsoft.com/office/drawing/2014/main" id="{A799E769-4CB0-40DE-8BAC-2943281B5F72}"/>
              </a:ext>
            </a:extLst>
          </p:cNvPr>
          <p:cNvSpPr txBox="1"/>
          <p:nvPr/>
        </p:nvSpPr>
        <p:spPr>
          <a:xfrm>
            <a:off x="10214482" y="638175"/>
            <a:ext cx="7044818" cy="1390650"/>
          </a:xfrm>
          <a:prstGeom prst="rect">
            <a:avLst/>
          </a:prstGeom>
        </p:spPr>
        <p:txBody>
          <a:bodyPr lIns="0" tIns="0" rIns="0" bIns="0" rtlCol="0" anchor="t">
            <a:spAutoFit/>
          </a:bodyPr>
          <a:lstStyle/>
          <a:p>
            <a:pPr marL="0" lvl="0" indent="0">
              <a:lnSpc>
                <a:spcPts val="10800"/>
              </a:lnSpc>
              <a:spcBef>
                <a:spcPct val="0"/>
              </a:spcBef>
            </a:pPr>
            <a:r>
              <a:rPr lang="en-US" sz="9000" u="none" dirty="0">
                <a:solidFill>
                  <a:srgbClr val="141414"/>
                </a:solidFill>
                <a:latin typeface="Caladea Bold"/>
              </a:rPr>
              <a:t>Major - pH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14" name="AutoShape 14"/>
          <p:cNvSpPr/>
          <p:nvPr/>
        </p:nvSpPr>
        <p:spPr>
          <a:xfrm rot="-5400000">
            <a:off x="4010025" y="5133975"/>
            <a:ext cx="10287000" cy="0"/>
          </a:xfrm>
          <a:prstGeom prst="line">
            <a:avLst/>
          </a:prstGeom>
          <a:ln w="19050" cap="flat">
            <a:solidFill>
              <a:srgbClr val="141414"/>
            </a:solidFill>
            <a:prstDash val="solid"/>
            <a:headEnd type="none" w="sm" len="sm"/>
            <a:tailEnd type="none" w="sm" len="sm"/>
          </a:ln>
        </p:spPr>
      </p:sp>
      <p:sp>
        <p:nvSpPr>
          <p:cNvPr id="15" name="AutoShape 15"/>
          <p:cNvSpPr/>
          <p:nvPr/>
        </p:nvSpPr>
        <p:spPr>
          <a:xfrm>
            <a:off x="9169802" y="3335382"/>
            <a:ext cx="9278053" cy="0"/>
          </a:xfrm>
          <a:prstGeom prst="line">
            <a:avLst/>
          </a:prstGeom>
          <a:ln w="19050" cap="flat">
            <a:solidFill>
              <a:srgbClr val="141414"/>
            </a:solidFill>
            <a:prstDash val="solid"/>
            <a:headEnd type="none" w="sm" len="sm"/>
            <a:tailEnd type="none" w="sm" len="sm"/>
          </a:ln>
        </p:spPr>
      </p:sp>
      <p:grpSp>
        <p:nvGrpSpPr>
          <p:cNvPr id="17" name="Group 17"/>
          <p:cNvGrpSpPr/>
          <p:nvPr/>
        </p:nvGrpSpPr>
        <p:grpSpPr>
          <a:xfrm>
            <a:off x="10271246" y="3941236"/>
            <a:ext cx="7075164" cy="3306457"/>
            <a:chOff x="-232296" y="-66675"/>
            <a:chExt cx="9433552" cy="4408609"/>
          </a:xfrm>
        </p:grpSpPr>
        <p:sp>
          <p:nvSpPr>
            <p:cNvPr id="18" name="TextBox 18"/>
            <p:cNvSpPr txBox="1"/>
            <p:nvPr/>
          </p:nvSpPr>
          <p:spPr>
            <a:xfrm>
              <a:off x="0" y="-66675"/>
              <a:ext cx="9201256" cy="563831"/>
            </a:xfrm>
            <a:prstGeom prst="rect">
              <a:avLst/>
            </a:prstGeom>
          </p:spPr>
          <p:txBody>
            <a:bodyPr lIns="0" tIns="0" rIns="0" bIns="0" rtlCol="0" anchor="t">
              <a:spAutoFit/>
            </a:bodyPr>
            <a:lstStyle/>
            <a:p>
              <a:pPr>
                <a:lnSpc>
                  <a:spcPts val="3640"/>
                </a:lnSpc>
              </a:pPr>
              <a:endParaRPr lang="en-US" sz="2600" dirty="0">
                <a:solidFill>
                  <a:srgbClr val="141414"/>
                </a:solidFill>
                <a:latin typeface="Public Sans Bold"/>
              </a:endParaRPr>
            </a:p>
          </p:txBody>
        </p:sp>
        <p:sp>
          <p:nvSpPr>
            <p:cNvPr id="19" name="TextBox 19"/>
            <p:cNvSpPr txBox="1"/>
            <p:nvPr/>
          </p:nvSpPr>
          <p:spPr>
            <a:xfrm>
              <a:off x="-232296" y="602021"/>
              <a:ext cx="9201256" cy="3739913"/>
            </a:xfrm>
            <a:prstGeom prst="rect">
              <a:avLst/>
            </a:prstGeom>
          </p:spPr>
          <p:txBody>
            <a:bodyPr lIns="0" tIns="0" rIns="0" bIns="0" rtlCol="0" anchor="t">
              <a:spAutoFit/>
            </a:bodyPr>
            <a:lstStyle/>
            <a:p>
              <a:pPr>
                <a:lnSpc>
                  <a:spcPts val="3718"/>
                </a:lnSpc>
              </a:pPr>
              <a:endParaRPr lang="en-US" sz="2600" dirty="0">
                <a:solidFill>
                  <a:srgbClr val="141414"/>
                </a:solidFill>
                <a:latin typeface="Public Sans"/>
              </a:endParaRPr>
            </a:p>
            <a:p>
              <a:pPr>
                <a:lnSpc>
                  <a:spcPts val="3718"/>
                </a:lnSpc>
              </a:pPr>
              <a:r>
                <a:rPr lang="en-US" sz="2600" dirty="0">
                  <a:solidFill>
                    <a:srgbClr val="141414"/>
                  </a:solidFill>
                  <a:latin typeface="Public Sans"/>
                </a:rPr>
                <a:t>The EC of both the soils have ideal EC levels, where </a:t>
              </a:r>
              <a:r>
                <a:rPr lang="en-US" sz="2600" dirty="0" err="1">
                  <a:solidFill>
                    <a:srgbClr val="141414"/>
                  </a:solidFill>
                  <a:latin typeface="Public Sans"/>
                </a:rPr>
                <a:t>Madiwala</a:t>
              </a:r>
              <a:r>
                <a:rPr lang="en-US" sz="2600" dirty="0">
                  <a:solidFill>
                    <a:srgbClr val="141414"/>
                  </a:solidFill>
                  <a:latin typeface="Public Sans"/>
                </a:rPr>
                <a:t> has more EC than the </a:t>
              </a:r>
              <a:r>
                <a:rPr lang="en-US" sz="2600" dirty="0" err="1">
                  <a:solidFill>
                    <a:srgbClr val="141414"/>
                  </a:solidFill>
                  <a:latin typeface="Public Sans"/>
                </a:rPr>
                <a:t>neighbourhood</a:t>
              </a:r>
              <a:r>
                <a:rPr lang="en-US" sz="2600" dirty="0">
                  <a:solidFill>
                    <a:srgbClr val="141414"/>
                  </a:solidFill>
                  <a:latin typeface="Public Sans"/>
                </a:rPr>
                <a:t> soil, which suggests that it has more beneficial cations ( Fe, Mg ), </a:t>
              </a:r>
              <a:r>
                <a:rPr lang="en-US" sz="2600" dirty="0" err="1">
                  <a:solidFill>
                    <a:srgbClr val="141414"/>
                  </a:solidFill>
                  <a:latin typeface="Public Sans"/>
                </a:rPr>
                <a:t>etc</a:t>
              </a:r>
              <a:r>
                <a:rPr lang="en-US" sz="2600" dirty="0">
                  <a:solidFill>
                    <a:srgbClr val="141414"/>
                  </a:solidFill>
                  <a:latin typeface="Public Sans"/>
                </a:rPr>
                <a:t>, than the soil in the </a:t>
              </a:r>
              <a:r>
                <a:rPr lang="en-US" sz="2600" dirty="0" err="1">
                  <a:solidFill>
                    <a:srgbClr val="141414"/>
                  </a:solidFill>
                  <a:latin typeface="Public Sans"/>
                </a:rPr>
                <a:t>neighbourhood</a:t>
              </a:r>
              <a:endParaRPr lang="en-US" sz="2600" dirty="0">
                <a:solidFill>
                  <a:srgbClr val="141414"/>
                </a:solidFill>
                <a:latin typeface="Public Sans"/>
              </a:endParaRPr>
            </a:p>
          </p:txBody>
        </p:sp>
      </p:grpSp>
      <p:sp>
        <p:nvSpPr>
          <p:cNvPr id="21" name="TextBox 37">
            <a:extLst>
              <a:ext uri="{FF2B5EF4-FFF2-40B4-BE49-F238E27FC236}">
                <a16:creationId xmlns:a16="http://schemas.microsoft.com/office/drawing/2014/main" id="{A799E769-4CB0-40DE-8BAC-2943281B5F72}"/>
              </a:ext>
            </a:extLst>
          </p:cNvPr>
          <p:cNvSpPr txBox="1"/>
          <p:nvPr/>
        </p:nvSpPr>
        <p:spPr>
          <a:xfrm>
            <a:off x="9315451" y="278002"/>
            <a:ext cx="10640591" cy="2769989"/>
          </a:xfrm>
          <a:prstGeom prst="rect">
            <a:avLst/>
          </a:prstGeom>
        </p:spPr>
        <p:txBody>
          <a:bodyPr wrap="square" lIns="0" tIns="0" rIns="0" bIns="0" rtlCol="0" anchor="t">
            <a:spAutoFit/>
          </a:bodyPr>
          <a:lstStyle/>
          <a:p>
            <a:pPr marL="0" lvl="0" indent="0">
              <a:lnSpc>
                <a:spcPts val="10800"/>
              </a:lnSpc>
              <a:spcBef>
                <a:spcPct val="0"/>
              </a:spcBef>
            </a:pPr>
            <a:r>
              <a:rPr lang="en-US" sz="8000" dirty="0">
                <a:solidFill>
                  <a:srgbClr val="141414"/>
                </a:solidFill>
                <a:latin typeface="Caladea Bold"/>
              </a:rPr>
              <a:t>Electrical</a:t>
            </a:r>
          </a:p>
          <a:p>
            <a:pPr marL="0" lvl="0" indent="0">
              <a:lnSpc>
                <a:spcPts val="10800"/>
              </a:lnSpc>
              <a:spcBef>
                <a:spcPct val="0"/>
              </a:spcBef>
            </a:pPr>
            <a:r>
              <a:rPr lang="en-US" sz="8000" dirty="0">
                <a:solidFill>
                  <a:srgbClr val="141414"/>
                </a:solidFill>
                <a:latin typeface="Caladea Bold"/>
              </a:rPr>
              <a:t>Conductivity ( S/m)</a:t>
            </a:r>
            <a:endParaRPr lang="en-US" sz="8000" u="none" dirty="0">
              <a:solidFill>
                <a:srgbClr val="141414"/>
              </a:solidFill>
              <a:latin typeface="Caladea Bold"/>
            </a:endParaRPr>
          </a:p>
        </p:txBody>
      </p:sp>
      <p:graphicFrame>
        <p:nvGraphicFramePr>
          <p:cNvPr id="9" name="Chart 8">
            <a:extLst>
              <a:ext uri="{FF2B5EF4-FFF2-40B4-BE49-F238E27FC236}">
                <a16:creationId xmlns:a16="http://schemas.microsoft.com/office/drawing/2014/main" id="{1902DC8E-06BB-47A4-B1F0-DD597B739B0E}"/>
              </a:ext>
            </a:extLst>
          </p:cNvPr>
          <p:cNvGraphicFramePr/>
          <p:nvPr>
            <p:extLst>
              <p:ext uri="{D42A27DB-BD31-4B8C-83A1-F6EECF244321}">
                <p14:modId xmlns:p14="http://schemas.microsoft.com/office/powerpoint/2010/main" val="1454268242"/>
              </p:ext>
            </p:extLst>
          </p:nvPr>
        </p:nvGraphicFramePr>
        <p:xfrm>
          <a:off x="304800" y="1638300"/>
          <a:ext cx="8686800" cy="72389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7682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14" name="AutoShape 14"/>
          <p:cNvSpPr/>
          <p:nvPr/>
        </p:nvSpPr>
        <p:spPr>
          <a:xfrm rot="-5400000">
            <a:off x="4010025" y="5133975"/>
            <a:ext cx="10287000" cy="0"/>
          </a:xfrm>
          <a:prstGeom prst="line">
            <a:avLst/>
          </a:prstGeom>
          <a:ln w="19050" cap="flat">
            <a:solidFill>
              <a:srgbClr val="141414"/>
            </a:solidFill>
            <a:prstDash val="solid"/>
            <a:headEnd type="none" w="sm" len="sm"/>
            <a:tailEnd type="none" w="sm" len="sm"/>
          </a:ln>
        </p:spPr>
      </p:sp>
      <p:sp>
        <p:nvSpPr>
          <p:cNvPr id="15" name="AutoShape 15"/>
          <p:cNvSpPr/>
          <p:nvPr/>
        </p:nvSpPr>
        <p:spPr>
          <a:xfrm>
            <a:off x="9169802" y="3335382"/>
            <a:ext cx="9278053" cy="0"/>
          </a:xfrm>
          <a:prstGeom prst="line">
            <a:avLst/>
          </a:prstGeom>
          <a:ln w="19050" cap="flat">
            <a:solidFill>
              <a:srgbClr val="141414"/>
            </a:solidFill>
            <a:prstDash val="solid"/>
            <a:headEnd type="none" w="sm" len="sm"/>
            <a:tailEnd type="none" w="sm" len="sm"/>
          </a:ln>
        </p:spPr>
      </p:sp>
      <p:grpSp>
        <p:nvGrpSpPr>
          <p:cNvPr id="17" name="Group 17"/>
          <p:cNvGrpSpPr/>
          <p:nvPr/>
        </p:nvGrpSpPr>
        <p:grpSpPr>
          <a:xfrm>
            <a:off x="10214482" y="5156706"/>
            <a:ext cx="7044818" cy="2804935"/>
            <a:chOff x="-191835" y="-66675"/>
            <a:chExt cx="9393091" cy="3739913"/>
          </a:xfrm>
        </p:grpSpPr>
        <p:sp>
          <p:nvSpPr>
            <p:cNvPr id="18" name="TextBox 18"/>
            <p:cNvSpPr txBox="1"/>
            <p:nvPr/>
          </p:nvSpPr>
          <p:spPr>
            <a:xfrm>
              <a:off x="0" y="-66675"/>
              <a:ext cx="9201256" cy="563831"/>
            </a:xfrm>
            <a:prstGeom prst="rect">
              <a:avLst/>
            </a:prstGeom>
          </p:spPr>
          <p:txBody>
            <a:bodyPr lIns="0" tIns="0" rIns="0" bIns="0" rtlCol="0" anchor="t">
              <a:spAutoFit/>
            </a:bodyPr>
            <a:lstStyle/>
            <a:p>
              <a:pPr>
                <a:lnSpc>
                  <a:spcPts val="3640"/>
                </a:lnSpc>
              </a:pPr>
              <a:endParaRPr lang="en-US" sz="2600" dirty="0">
                <a:solidFill>
                  <a:srgbClr val="141414"/>
                </a:solidFill>
                <a:latin typeface="Public Sans Bold"/>
              </a:endParaRPr>
            </a:p>
          </p:txBody>
        </p:sp>
        <p:sp>
          <p:nvSpPr>
            <p:cNvPr id="19" name="TextBox 19"/>
            <p:cNvSpPr txBox="1"/>
            <p:nvPr/>
          </p:nvSpPr>
          <p:spPr>
            <a:xfrm>
              <a:off x="-191835" y="-66675"/>
              <a:ext cx="9201256" cy="3739913"/>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Both soils have high organic carbon %. </a:t>
              </a:r>
              <a:r>
                <a:rPr lang="en-US" sz="2600" dirty="0" err="1">
                  <a:solidFill>
                    <a:srgbClr val="141414"/>
                  </a:solidFill>
                  <a:latin typeface="Public Sans"/>
                </a:rPr>
                <a:t>Madiwala</a:t>
              </a:r>
              <a:r>
                <a:rPr lang="en-US" sz="2600" dirty="0">
                  <a:solidFill>
                    <a:srgbClr val="141414"/>
                  </a:solidFill>
                  <a:latin typeface="Public Sans"/>
                </a:rPr>
                <a:t> soil has more OC %, which suggests that it has better soil structure ( soil clumps ), and this will have better permeability and water-holding capacity than the soil found in the </a:t>
              </a:r>
              <a:r>
                <a:rPr lang="en-US" sz="2600" dirty="0" err="1">
                  <a:solidFill>
                    <a:srgbClr val="141414"/>
                  </a:solidFill>
                  <a:latin typeface="Public Sans"/>
                </a:rPr>
                <a:t>nieghbourhood</a:t>
              </a:r>
              <a:endParaRPr lang="en-US" sz="2600" dirty="0">
                <a:solidFill>
                  <a:srgbClr val="141414"/>
                </a:solidFill>
                <a:latin typeface="Public Sans"/>
              </a:endParaRPr>
            </a:p>
          </p:txBody>
        </p:sp>
      </p:grpSp>
      <p:graphicFrame>
        <p:nvGraphicFramePr>
          <p:cNvPr id="20" name="Chart 19">
            <a:extLst>
              <a:ext uri="{FF2B5EF4-FFF2-40B4-BE49-F238E27FC236}">
                <a16:creationId xmlns:a16="http://schemas.microsoft.com/office/drawing/2014/main" id="{38128E87-6251-43C0-92FC-796719997BDB}"/>
              </a:ext>
            </a:extLst>
          </p:cNvPr>
          <p:cNvGraphicFramePr/>
          <p:nvPr>
            <p:extLst>
              <p:ext uri="{D42A27DB-BD31-4B8C-83A1-F6EECF244321}">
                <p14:modId xmlns:p14="http://schemas.microsoft.com/office/powerpoint/2010/main" val="3786716504"/>
              </p:ext>
            </p:extLst>
          </p:nvPr>
        </p:nvGraphicFramePr>
        <p:xfrm>
          <a:off x="-1981195" y="1485900"/>
          <a:ext cx="990596" cy="1524000"/>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Box 37">
            <a:extLst>
              <a:ext uri="{FF2B5EF4-FFF2-40B4-BE49-F238E27FC236}">
                <a16:creationId xmlns:a16="http://schemas.microsoft.com/office/drawing/2014/main" id="{A799E769-4CB0-40DE-8BAC-2943281B5F72}"/>
              </a:ext>
            </a:extLst>
          </p:cNvPr>
          <p:cNvSpPr txBox="1"/>
          <p:nvPr/>
        </p:nvSpPr>
        <p:spPr>
          <a:xfrm>
            <a:off x="10214482" y="638175"/>
            <a:ext cx="7044818" cy="2769989"/>
          </a:xfrm>
          <a:prstGeom prst="rect">
            <a:avLst/>
          </a:prstGeom>
        </p:spPr>
        <p:txBody>
          <a:bodyPr lIns="0" tIns="0" rIns="0" bIns="0" rtlCol="0" anchor="t">
            <a:spAutoFit/>
          </a:bodyPr>
          <a:lstStyle/>
          <a:p>
            <a:pPr marL="0" lvl="0" indent="0">
              <a:lnSpc>
                <a:spcPts val="10800"/>
              </a:lnSpc>
              <a:spcBef>
                <a:spcPct val="0"/>
              </a:spcBef>
            </a:pPr>
            <a:r>
              <a:rPr lang="en-US" sz="9000" dirty="0">
                <a:solidFill>
                  <a:srgbClr val="141414"/>
                </a:solidFill>
                <a:latin typeface="Caladea Bold"/>
              </a:rPr>
              <a:t>Organic Carbon ( % )</a:t>
            </a:r>
            <a:endParaRPr lang="en-US" sz="9000" u="none" dirty="0">
              <a:solidFill>
                <a:srgbClr val="141414"/>
              </a:solidFill>
              <a:latin typeface="Caladea Bold"/>
            </a:endParaRPr>
          </a:p>
        </p:txBody>
      </p:sp>
      <p:graphicFrame>
        <p:nvGraphicFramePr>
          <p:cNvPr id="10" name="Chart 9">
            <a:extLst>
              <a:ext uri="{FF2B5EF4-FFF2-40B4-BE49-F238E27FC236}">
                <a16:creationId xmlns:a16="http://schemas.microsoft.com/office/drawing/2014/main" id="{41EFA408-A2BF-415D-9E3D-D927BC11BB2D}"/>
              </a:ext>
            </a:extLst>
          </p:cNvPr>
          <p:cNvGraphicFramePr/>
          <p:nvPr>
            <p:extLst>
              <p:ext uri="{D42A27DB-BD31-4B8C-83A1-F6EECF244321}">
                <p14:modId xmlns:p14="http://schemas.microsoft.com/office/powerpoint/2010/main" val="2738080188"/>
              </p:ext>
            </p:extLst>
          </p:nvPr>
        </p:nvGraphicFramePr>
        <p:xfrm>
          <a:off x="533400" y="1080006"/>
          <a:ext cx="8458169" cy="815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5717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4"/>
          <p:cNvSpPr/>
          <p:nvPr/>
        </p:nvSpPr>
        <p:spPr>
          <a:xfrm rot="-5400000">
            <a:off x="4010025" y="5133975"/>
            <a:ext cx="10287000" cy="0"/>
          </a:xfrm>
          <a:prstGeom prst="line">
            <a:avLst/>
          </a:prstGeom>
          <a:ln w="19050" cap="flat">
            <a:solidFill>
              <a:srgbClr val="141414"/>
            </a:solidFill>
            <a:prstDash val="solid"/>
            <a:headEnd type="none" w="sm" len="sm"/>
            <a:tailEnd type="none" w="sm" len="sm"/>
          </a:ln>
        </p:spPr>
      </p:sp>
      <p:sp>
        <p:nvSpPr>
          <p:cNvPr id="15" name="AutoShape 15"/>
          <p:cNvSpPr/>
          <p:nvPr/>
        </p:nvSpPr>
        <p:spPr>
          <a:xfrm>
            <a:off x="9169802" y="3335382"/>
            <a:ext cx="9278053" cy="0"/>
          </a:xfrm>
          <a:prstGeom prst="line">
            <a:avLst/>
          </a:prstGeom>
          <a:ln w="19050" cap="flat">
            <a:solidFill>
              <a:srgbClr val="141414"/>
            </a:solidFill>
            <a:prstDash val="solid"/>
            <a:headEnd type="none" w="sm" len="sm"/>
            <a:tailEnd type="none" w="sm" len="sm"/>
          </a:ln>
        </p:spPr>
      </p:sp>
      <p:grpSp>
        <p:nvGrpSpPr>
          <p:cNvPr id="17" name="Group 17"/>
          <p:cNvGrpSpPr/>
          <p:nvPr/>
        </p:nvGrpSpPr>
        <p:grpSpPr>
          <a:xfrm>
            <a:off x="10286420" y="4914900"/>
            <a:ext cx="6972880" cy="2804935"/>
            <a:chOff x="-95917" y="-389083"/>
            <a:chExt cx="9297173" cy="3739913"/>
          </a:xfrm>
        </p:grpSpPr>
        <p:sp>
          <p:nvSpPr>
            <p:cNvPr id="18" name="TextBox 18"/>
            <p:cNvSpPr txBox="1"/>
            <p:nvPr/>
          </p:nvSpPr>
          <p:spPr>
            <a:xfrm>
              <a:off x="0" y="-66675"/>
              <a:ext cx="9201256" cy="563831"/>
            </a:xfrm>
            <a:prstGeom prst="rect">
              <a:avLst/>
            </a:prstGeom>
          </p:spPr>
          <p:txBody>
            <a:bodyPr lIns="0" tIns="0" rIns="0" bIns="0" rtlCol="0" anchor="t">
              <a:spAutoFit/>
            </a:bodyPr>
            <a:lstStyle/>
            <a:p>
              <a:pPr>
                <a:lnSpc>
                  <a:spcPts val="3640"/>
                </a:lnSpc>
              </a:pPr>
              <a:endParaRPr lang="en-US" sz="2600" dirty="0">
                <a:solidFill>
                  <a:srgbClr val="141414"/>
                </a:solidFill>
                <a:latin typeface="Public Sans Bold"/>
              </a:endParaRPr>
            </a:p>
          </p:txBody>
        </p:sp>
        <p:sp>
          <p:nvSpPr>
            <p:cNvPr id="19" name="TextBox 19"/>
            <p:cNvSpPr txBox="1"/>
            <p:nvPr/>
          </p:nvSpPr>
          <p:spPr>
            <a:xfrm>
              <a:off x="-95917" y="-389083"/>
              <a:ext cx="9201256" cy="3739913"/>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Since the nitrogen levels are low in both soils, The plants that grow there usually lack chlorophyll causing their leaves to be yellow. So the plants there will be in a shade of greenish–yellow. This deficiency happens because of high levels of organic carbon</a:t>
              </a:r>
            </a:p>
          </p:txBody>
        </p:sp>
      </p:grpSp>
      <p:graphicFrame>
        <p:nvGraphicFramePr>
          <p:cNvPr id="20" name="Chart 19">
            <a:extLst>
              <a:ext uri="{FF2B5EF4-FFF2-40B4-BE49-F238E27FC236}">
                <a16:creationId xmlns:a16="http://schemas.microsoft.com/office/drawing/2014/main" id="{38128E87-6251-43C0-92FC-796719997BDB}"/>
              </a:ext>
            </a:extLst>
          </p:cNvPr>
          <p:cNvGraphicFramePr/>
          <p:nvPr>
            <p:extLst>
              <p:ext uri="{D42A27DB-BD31-4B8C-83A1-F6EECF244321}">
                <p14:modId xmlns:p14="http://schemas.microsoft.com/office/powerpoint/2010/main" val="1203088856"/>
              </p:ext>
            </p:extLst>
          </p:nvPr>
        </p:nvGraphicFramePr>
        <p:xfrm>
          <a:off x="-2285999" y="1333500"/>
          <a:ext cx="1676400" cy="1676400"/>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Box 37">
            <a:extLst>
              <a:ext uri="{FF2B5EF4-FFF2-40B4-BE49-F238E27FC236}">
                <a16:creationId xmlns:a16="http://schemas.microsoft.com/office/drawing/2014/main" id="{A799E769-4CB0-40DE-8BAC-2943281B5F72}"/>
              </a:ext>
            </a:extLst>
          </p:cNvPr>
          <p:cNvSpPr txBox="1"/>
          <p:nvPr/>
        </p:nvSpPr>
        <p:spPr>
          <a:xfrm>
            <a:off x="10214482" y="638175"/>
            <a:ext cx="7044818" cy="2769989"/>
          </a:xfrm>
          <a:prstGeom prst="rect">
            <a:avLst/>
          </a:prstGeom>
        </p:spPr>
        <p:txBody>
          <a:bodyPr lIns="0" tIns="0" rIns="0" bIns="0" rtlCol="0" anchor="t">
            <a:spAutoFit/>
          </a:bodyPr>
          <a:lstStyle/>
          <a:p>
            <a:pPr marL="0" lvl="0" indent="0">
              <a:lnSpc>
                <a:spcPts val="10800"/>
              </a:lnSpc>
              <a:spcBef>
                <a:spcPct val="0"/>
              </a:spcBef>
            </a:pPr>
            <a:r>
              <a:rPr lang="en-US" sz="9000" u="none" dirty="0">
                <a:solidFill>
                  <a:srgbClr val="141414"/>
                </a:solidFill>
                <a:latin typeface="Caladea Bold"/>
              </a:rPr>
              <a:t>Nitrogen         ( kg/ha )</a:t>
            </a:r>
          </a:p>
        </p:txBody>
      </p:sp>
      <p:graphicFrame>
        <p:nvGraphicFramePr>
          <p:cNvPr id="9" name="Chart 8">
            <a:extLst>
              <a:ext uri="{FF2B5EF4-FFF2-40B4-BE49-F238E27FC236}">
                <a16:creationId xmlns:a16="http://schemas.microsoft.com/office/drawing/2014/main" id="{26E056B1-BED7-4D6D-919E-E05210F21AE8}"/>
              </a:ext>
            </a:extLst>
          </p:cNvPr>
          <p:cNvGraphicFramePr/>
          <p:nvPr>
            <p:extLst>
              <p:ext uri="{D42A27DB-BD31-4B8C-83A1-F6EECF244321}">
                <p14:modId xmlns:p14="http://schemas.microsoft.com/office/powerpoint/2010/main" val="2195696350"/>
              </p:ext>
            </p:extLst>
          </p:nvPr>
        </p:nvGraphicFramePr>
        <p:xfrm>
          <a:off x="152400" y="1128712"/>
          <a:ext cx="8839195" cy="8010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3377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4"/>
          <p:cNvSpPr/>
          <p:nvPr/>
        </p:nvSpPr>
        <p:spPr>
          <a:xfrm rot="-5400000">
            <a:off x="4010025" y="5133975"/>
            <a:ext cx="10287000" cy="0"/>
          </a:xfrm>
          <a:prstGeom prst="line">
            <a:avLst/>
          </a:prstGeom>
          <a:ln w="19050" cap="flat">
            <a:solidFill>
              <a:srgbClr val="141414"/>
            </a:solidFill>
            <a:prstDash val="solid"/>
            <a:headEnd type="none" w="sm" len="sm"/>
            <a:tailEnd type="none" w="sm" len="sm"/>
          </a:ln>
        </p:spPr>
      </p:sp>
      <p:sp>
        <p:nvSpPr>
          <p:cNvPr id="15" name="AutoShape 15"/>
          <p:cNvSpPr/>
          <p:nvPr/>
        </p:nvSpPr>
        <p:spPr>
          <a:xfrm>
            <a:off x="9169802" y="3335382"/>
            <a:ext cx="9278053" cy="0"/>
          </a:xfrm>
          <a:prstGeom prst="line">
            <a:avLst/>
          </a:prstGeom>
          <a:ln w="19050" cap="flat">
            <a:solidFill>
              <a:srgbClr val="141414"/>
            </a:solidFill>
            <a:prstDash val="solid"/>
            <a:headEnd type="none" w="sm" len="sm"/>
            <a:tailEnd type="none" w="sm" len="sm"/>
          </a:ln>
        </p:spPr>
      </p:sp>
      <p:grpSp>
        <p:nvGrpSpPr>
          <p:cNvPr id="17" name="Group 17"/>
          <p:cNvGrpSpPr/>
          <p:nvPr/>
        </p:nvGrpSpPr>
        <p:grpSpPr>
          <a:xfrm>
            <a:off x="10358358" y="5130294"/>
            <a:ext cx="7058184" cy="2330446"/>
            <a:chOff x="0" y="-101891"/>
            <a:chExt cx="9410912" cy="3107263"/>
          </a:xfrm>
        </p:grpSpPr>
        <p:sp>
          <p:nvSpPr>
            <p:cNvPr id="18" name="TextBox 18"/>
            <p:cNvSpPr txBox="1"/>
            <p:nvPr/>
          </p:nvSpPr>
          <p:spPr>
            <a:xfrm>
              <a:off x="0" y="-66675"/>
              <a:ext cx="9201256" cy="563831"/>
            </a:xfrm>
            <a:prstGeom prst="rect">
              <a:avLst/>
            </a:prstGeom>
          </p:spPr>
          <p:txBody>
            <a:bodyPr lIns="0" tIns="0" rIns="0" bIns="0" rtlCol="0" anchor="t">
              <a:spAutoFit/>
            </a:bodyPr>
            <a:lstStyle/>
            <a:p>
              <a:pPr>
                <a:lnSpc>
                  <a:spcPts val="3640"/>
                </a:lnSpc>
              </a:pPr>
              <a:endParaRPr lang="en-US" sz="2600" dirty="0">
                <a:solidFill>
                  <a:srgbClr val="141414"/>
                </a:solidFill>
                <a:latin typeface="Public Sans Bold"/>
              </a:endParaRPr>
            </a:p>
          </p:txBody>
        </p:sp>
        <p:sp>
          <p:nvSpPr>
            <p:cNvPr id="19" name="TextBox 19"/>
            <p:cNvSpPr txBox="1"/>
            <p:nvPr/>
          </p:nvSpPr>
          <p:spPr>
            <a:xfrm>
              <a:off x="209656" y="-101891"/>
              <a:ext cx="9201256" cy="3107263"/>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The concentration of P</a:t>
              </a:r>
              <a:r>
                <a:rPr lang="en-US" sz="1100" dirty="0">
                  <a:solidFill>
                    <a:srgbClr val="141414"/>
                  </a:solidFill>
                  <a:latin typeface="Public Sans"/>
                </a:rPr>
                <a:t> </a:t>
              </a:r>
              <a:r>
                <a:rPr lang="en-US" sz="2400" dirty="0">
                  <a:solidFill>
                    <a:srgbClr val="141414"/>
                  </a:solidFill>
                  <a:latin typeface="Public Sans"/>
                </a:rPr>
                <a:t> </a:t>
              </a:r>
              <a:r>
                <a:rPr lang="en-US" sz="2600" dirty="0">
                  <a:solidFill>
                    <a:srgbClr val="141414"/>
                  </a:solidFill>
                  <a:latin typeface="Public Sans"/>
                </a:rPr>
                <a:t>is low in both soils, indicating that the plants may have problems in shoot growth; the leaves may turn blue/green due to anthocyanin synthesis. Maturity is delayed</a:t>
              </a:r>
            </a:p>
          </p:txBody>
        </p:sp>
      </p:grpSp>
      <p:sp>
        <p:nvSpPr>
          <p:cNvPr id="21" name="TextBox 37">
            <a:extLst>
              <a:ext uri="{FF2B5EF4-FFF2-40B4-BE49-F238E27FC236}">
                <a16:creationId xmlns:a16="http://schemas.microsoft.com/office/drawing/2014/main" id="{A799E769-4CB0-40DE-8BAC-2943281B5F72}"/>
              </a:ext>
            </a:extLst>
          </p:cNvPr>
          <p:cNvSpPr txBox="1"/>
          <p:nvPr/>
        </p:nvSpPr>
        <p:spPr>
          <a:xfrm>
            <a:off x="10214482" y="638175"/>
            <a:ext cx="7044818" cy="2769989"/>
          </a:xfrm>
          <a:prstGeom prst="rect">
            <a:avLst/>
          </a:prstGeom>
        </p:spPr>
        <p:txBody>
          <a:bodyPr lIns="0" tIns="0" rIns="0" bIns="0" rtlCol="0" anchor="t">
            <a:spAutoFit/>
          </a:bodyPr>
          <a:lstStyle/>
          <a:p>
            <a:pPr marL="0" lvl="0" indent="0">
              <a:lnSpc>
                <a:spcPts val="10800"/>
              </a:lnSpc>
              <a:spcBef>
                <a:spcPct val="0"/>
              </a:spcBef>
            </a:pPr>
            <a:r>
              <a:rPr lang="en-US" sz="9000" u="none" dirty="0">
                <a:solidFill>
                  <a:srgbClr val="141414"/>
                </a:solidFill>
                <a:latin typeface="Caladea Bold"/>
              </a:rPr>
              <a:t>Phosphorous</a:t>
            </a:r>
          </a:p>
          <a:p>
            <a:pPr marL="0" lvl="0" indent="0">
              <a:lnSpc>
                <a:spcPts val="10800"/>
              </a:lnSpc>
              <a:spcBef>
                <a:spcPct val="0"/>
              </a:spcBef>
            </a:pPr>
            <a:r>
              <a:rPr lang="en-US" sz="9000" dirty="0">
                <a:solidFill>
                  <a:srgbClr val="141414"/>
                </a:solidFill>
                <a:latin typeface="Caladea Bold"/>
              </a:rPr>
              <a:t>(kg/ha)</a:t>
            </a:r>
            <a:endParaRPr lang="en-US" sz="9000" u="none" dirty="0">
              <a:solidFill>
                <a:srgbClr val="141414"/>
              </a:solidFill>
              <a:latin typeface="Caladea Bold"/>
            </a:endParaRPr>
          </a:p>
        </p:txBody>
      </p:sp>
      <p:graphicFrame>
        <p:nvGraphicFramePr>
          <p:cNvPr id="9" name="Chart 8">
            <a:extLst>
              <a:ext uri="{FF2B5EF4-FFF2-40B4-BE49-F238E27FC236}">
                <a16:creationId xmlns:a16="http://schemas.microsoft.com/office/drawing/2014/main" id="{6540A6F3-1137-4200-B32E-A9903F123987}"/>
              </a:ext>
            </a:extLst>
          </p:cNvPr>
          <p:cNvGraphicFramePr/>
          <p:nvPr>
            <p:extLst>
              <p:ext uri="{D42A27DB-BD31-4B8C-83A1-F6EECF244321}">
                <p14:modId xmlns:p14="http://schemas.microsoft.com/office/powerpoint/2010/main" val="2362007850"/>
              </p:ext>
            </p:extLst>
          </p:nvPr>
        </p:nvGraphicFramePr>
        <p:xfrm>
          <a:off x="304800" y="1362064"/>
          <a:ext cx="8534399" cy="78200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5397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4"/>
          <p:cNvSpPr/>
          <p:nvPr/>
        </p:nvSpPr>
        <p:spPr>
          <a:xfrm rot="-5400000">
            <a:off x="4010025" y="5133975"/>
            <a:ext cx="10287000" cy="0"/>
          </a:xfrm>
          <a:prstGeom prst="line">
            <a:avLst/>
          </a:prstGeom>
          <a:ln w="19050" cap="flat">
            <a:solidFill>
              <a:srgbClr val="141414"/>
            </a:solidFill>
            <a:prstDash val="solid"/>
            <a:headEnd type="none" w="sm" len="sm"/>
            <a:tailEnd type="none" w="sm" len="sm"/>
          </a:ln>
        </p:spPr>
      </p:sp>
      <p:sp>
        <p:nvSpPr>
          <p:cNvPr id="15" name="AutoShape 15"/>
          <p:cNvSpPr/>
          <p:nvPr/>
        </p:nvSpPr>
        <p:spPr>
          <a:xfrm>
            <a:off x="9169802" y="3335382"/>
            <a:ext cx="9278053" cy="0"/>
          </a:xfrm>
          <a:prstGeom prst="line">
            <a:avLst/>
          </a:prstGeom>
          <a:ln w="19050" cap="flat">
            <a:solidFill>
              <a:srgbClr val="141414"/>
            </a:solidFill>
            <a:prstDash val="solid"/>
            <a:headEnd type="none" w="sm" len="sm"/>
            <a:tailEnd type="none" w="sm" len="sm"/>
          </a:ln>
        </p:spPr>
      </p:sp>
      <p:grpSp>
        <p:nvGrpSpPr>
          <p:cNvPr id="17" name="Group 17"/>
          <p:cNvGrpSpPr/>
          <p:nvPr/>
        </p:nvGrpSpPr>
        <p:grpSpPr>
          <a:xfrm>
            <a:off x="10358358" y="5156706"/>
            <a:ext cx="6900942" cy="3279424"/>
            <a:chOff x="0" y="-66675"/>
            <a:chExt cx="9201256" cy="4372565"/>
          </a:xfrm>
        </p:grpSpPr>
        <p:sp>
          <p:nvSpPr>
            <p:cNvPr id="18" name="TextBox 18"/>
            <p:cNvSpPr txBox="1"/>
            <p:nvPr/>
          </p:nvSpPr>
          <p:spPr>
            <a:xfrm>
              <a:off x="0" y="-66675"/>
              <a:ext cx="9201256" cy="563831"/>
            </a:xfrm>
            <a:prstGeom prst="rect">
              <a:avLst/>
            </a:prstGeom>
          </p:spPr>
          <p:txBody>
            <a:bodyPr lIns="0" tIns="0" rIns="0" bIns="0" rtlCol="0" anchor="t">
              <a:spAutoFit/>
            </a:bodyPr>
            <a:lstStyle/>
            <a:p>
              <a:pPr>
                <a:lnSpc>
                  <a:spcPts val="3640"/>
                </a:lnSpc>
              </a:pPr>
              <a:endParaRPr lang="en-US" sz="2600" dirty="0">
                <a:solidFill>
                  <a:srgbClr val="141414"/>
                </a:solidFill>
                <a:latin typeface="Public Sans Bold"/>
              </a:endParaRPr>
            </a:p>
          </p:txBody>
        </p:sp>
        <p:sp>
          <p:nvSpPr>
            <p:cNvPr id="19" name="TextBox 19"/>
            <p:cNvSpPr txBox="1"/>
            <p:nvPr/>
          </p:nvSpPr>
          <p:spPr>
            <a:xfrm>
              <a:off x="0" y="-66675"/>
              <a:ext cx="9201256" cy="4372565"/>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Both soils are deficient in K. The levels of K in the neighborhood are much lower than the soil near </a:t>
              </a:r>
              <a:r>
                <a:rPr lang="en-US" sz="2600" dirty="0" err="1">
                  <a:solidFill>
                    <a:srgbClr val="141414"/>
                  </a:solidFill>
                  <a:latin typeface="Public Sans"/>
                </a:rPr>
                <a:t>Madiwala</a:t>
              </a:r>
              <a:r>
                <a:rPr lang="en-US" sz="2600" dirty="0">
                  <a:solidFill>
                    <a:srgbClr val="141414"/>
                  </a:solidFill>
                  <a:latin typeface="Public Sans"/>
                </a:rPr>
                <a:t> lake</a:t>
              </a:r>
            </a:p>
            <a:p>
              <a:pPr>
                <a:lnSpc>
                  <a:spcPts val="3718"/>
                </a:lnSpc>
              </a:pPr>
              <a:r>
                <a:rPr lang="en-US" sz="2600" dirty="0">
                  <a:solidFill>
                    <a:srgbClr val="141414"/>
                  </a:solidFill>
                  <a:latin typeface="Public Sans"/>
                </a:rPr>
                <a:t>The effects of K deficiency are not immediately seen. It results in slow necrosis and a slowed growth rate during the later stages of life. </a:t>
              </a:r>
            </a:p>
          </p:txBody>
        </p:sp>
      </p:grpSp>
      <p:graphicFrame>
        <p:nvGraphicFramePr>
          <p:cNvPr id="20" name="Chart 19">
            <a:extLst>
              <a:ext uri="{FF2B5EF4-FFF2-40B4-BE49-F238E27FC236}">
                <a16:creationId xmlns:a16="http://schemas.microsoft.com/office/drawing/2014/main" id="{38128E87-6251-43C0-92FC-796719997BDB}"/>
              </a:ext>
            </a:extLst>
          </p:cNvPr>
          <p:cNvGraphicFramePr/>
          <p:nvPr>
            <p:extLst>
              <p:ext uri="{D42A27DB-BD31-4B8C-83A1-F6EECF244321}">
                <p14:modId xmlns:p14="http://schemas.microsoft.com/office/powerpoint/2010/main" val="3740731657"/>
              </p:ext>
            </p:extLst>
          </p:nvPr>
        </p:nvGraphicFramePr>
        <p:xfrm flipH="1">
          <a:off x="-1066798" y="1562100"/>
          <a:ext cx="152399" cy="2514600"/>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Box 37">
            <a:extLst>
              <a:ext uri="{FF2B5EF4-FFF2-40B4-BE49-F238E27FC236}">
                <a16:creationId xmlns:a16="http://schemas.microsoft.com/office/drawing/2014/main" id="{A799E769-4CB0-40DE-8BAC-2943281B5F72}"/>
              </a:ext>
            </a:extLst>
          </p:cNvPr>
          <p:cNvSpPr txBox="1"/>
          <p:nvPr/>
        </p:nvSpPr>
        <p:spPr>
          <a:xfrm>
            <a:off x="10214482" y="638175"/>
            <a:ext cx="7044818" cy="2769989"/>
          </a:xfrm>
          <a:prstGeom prst="rect">
            <a:avLst/>
          </a:prstGeom>
        </p:spPr>
        <p:txBody>
          <a:bodyPr lIns="0" tIns="0" rIns="0" bIns="0" rtlCol="0" anchor="t">
            <a:spAutoFit/>
          </a:bodyPr>
          <a:lstStyle/>
          <a:p>
            <a:pPr marL="0" lvl="0" indent="0">
              <a:lnSpc>
                <a:spcPts val="10800"/>
              </a:lnSpc>
              <a:spcBef>
                <a:spcPct val="0"/>
              </a:spcBef>
            </a:pPr>
            <a:r>
              <a:rPr lang="en-US" sz="9000" u="none" dirty="0">
                <a:solidFill>
                  <a:srgbClr val="141414"/>
                </a:solidFill>
                <a:latin typeface="Caladea Bold"/>
              </a:rPr>
              <a:t>Potassium</a:t>
            </a:r>
          </a:p>
          <a:p>
            <a:pPr marL="0" lvl="0" indent="0">
              <a:lnSpc>
                <a:spcPts val="10800"/>
              </a:lnSpc>
              <a:spcBef>
                <a:spcPct val="0"/>
              </a:spcBef>
            </a:pPr>
            <a:r>
              <a:rPr lang="en-US" sz="9000" dirty="0">
                <a:solidFill>
                  <a:srgbClr val="141414"/>
                </a:solidFill>
                <a:latin typeface="Caladea Bold"/>
              </a:rPr>
              <a:t>( kg/ha )</a:t>
            </a:r>
            <a:endParaRPr lang="en-US" sz="9000" u="none" dirty="0">
              <a:solidFill>
                <a:srgbClr val="141414"/>
              </a:solidFill>
              <a:latin typeface="Caladea Bold"/>
            </a:endParaRPr>
          </a:p>
        </p:txBody>
      </p:sp>
      <p:graphicFrame>
        <p:nvGraphicFramePr>
          <p:cNvPr id="9" name="Chart 8">
            <a:extLst>
              <a:ext uri="{FF2B5EF4-FFF2-40B4-BE49-F238E27FC236}">
                <a16:creationId xmlns:a16="http://schemas.microsoft.com/office/drawing/2014/main" id="{19DCA79C-864F-4E8C-852F-510D0672A2F6}"/>
              </a:ext>
            </a:extLst>
          </p:cNvPr>
          <p:cNvGraphicFramePr/>
          <p:nvPr>
            <p:extLst>
              <p:ext uri="{D42A27DB-BD31-4B8C-83A1-F6EECF244321}">
                <p14:modId xmlns:p14="http://schemas.microsoft.com/office/powerpoint/2010/main" val="3159428746"/>
              </p:ext>
            </p:extLst>
          </p:nvPr>
        </p:nvGraphicFramePr>
        <p:xfrm>
          <a:off x="309483" y="952500"/>
          <a:ext cx="8463997" cy="800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2195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a:off x="0" y="0"/>
            <a:ext cx="10838804" cy="3239846"/>
          </a:xfrm>
          <a:prstGeom prst="rect">
            <a:avLst/>
          </a:prstGeom>
          <a:solidFill>
            <a:srgbClr val="EC653C"/>
          </a:solidFill>
        </p:spPr>
      </p:sp>
      <p:sp>
        <p:nvSpPr>
          <p:cNvPr id="3" name="AutoShape 3"/>
          <p:cNvSpPr/>
          <p:nvPr/>
        </p:nvSpPr>
        <p:spPr>
          <a:xfrm>
            <a:off x="-311386" y="3239846"/>
            <a:ext cx="11150190" cy="0"/>
          </a:xfrm>
          <a:prstGeom prst="line">
            <a:avLst/>
          </a:prstGeom>
          <a:ln w="19050" cap="flat">
            <a:solidFill>
              <a:srgbClr val="141414"/>
            </a:solidFill>
            <a:prstDash val="solid"/>
            <a:headEnd type="none" w="sm" len="sm"/>
            <a:tailEnd type="none" w="sm" len="sm"/>
          </a:ln>
        </p:spPr>
      </p:sp>
      <p:sp>
        <p:nvSpPr>
          <p:cNvPr id="4" name="AutoShape 4"/>
          <p:cNvSpPr/>
          <p:nvPr/>
        </p:nvSpPr>
        <p:spPr>
          <a:xfrm rot="-5400000">
            <a:off x="5685779" y="5133975"/>
            <a:ext cx="10287000" cy="0"/>
          </a:xfrm>
          <a:prstGeom prst="line">
            <a:avLst/>
          </a:prstGeom>
          <a:ln w="19050" cap="flat">
            <a:solidFill>
              <a:srgbClr val="141414"/>
            </a:solidFill>
            <a:prstDash val="solid"/>
            <a:headEnd type="none" w="sm" len="sm"/>
            <a:tailEnd type="none" w="sm" len="sm"/>
          </a:ln>
        </p:spPr>
      </p:sp>
      <p:sp>
        <p:nvSpPr>
          <p:cNvPr id="7" name="TextBox 7"/>
          <p:cNvSpPr txBox="1"/>
          <p:nvPr/>
        </p:nvSpPr>
        <p:spPr>
          <a:xfrm>
            <a:off x="1028700" y="864654"/>
            <a:ext cx="8992881" cy="1390650"/>
          </a:xfrm>
          <a:prstGeom prst="rect">
            <a:avLst/>
          </a:prstGeom>
        </p:spPr>
        <p:txBody>
          <a:bodyPr lIns="0" tIns="0" rIns="0" bIns="0" rtlCol="0" anchor="t">
            <a:spAutoFit/>
          </a:bodyPr>
          <a:lstStyle/>
          <a:p>
            <a:pPr marL="0" lvl="0" indent="0">
              <a:lnSpc>
                <a:spcPts val="10800"/>
              </a:lnSpc>
              <a:spcBef>
                <a:spcPct val="0"/>
              </a:spcBef>
            </a:pPr>
            <a:r>
              <a:rPr lang="en-US" sz="9000" u="none">
                <a:solidFill>
                  <a:srgbClr val="141414"/>
                </a:solidFill>
                <a:latin typeface="Caladea Bold"/>
              </a:rPr>
              <a:t>Introduction</a:t>
            </a:r>
          </a:p>
        </p:txBody>
      </p:sp>
      <p:sp>
        <p:nvSpPr>
          <p:cNvPr id="8" name="TextBox 8"/>
          <p:cNvSpPr txBox="1"/>
          <p:nvPr/>
        </p:nvSpPr>
        <p:spPr>
          <a:xfrm>
            <a:off x="1028700" y="4104500"/>
            <a:ext cx="7884016" cy="6600846"/>
          </a:xfrm>
          <a:prstGeom prst="rect">
            <a:avLst/>
          </a:prstGeom>
        </p:spPr>
        <p:txBody>
          <a:bodyPr lIns="0" tIns="0" rIns="0" bIns="0" rtlCol="0" anchor="t">
            <a:spAutoFit/>
          </a:bodyPr>
          <a:lstStyle/>
          <a:p>
            <a:pPr marL="457200" indent="-457200">
              <a:lnSpc>
                <a:spcPts val="3718"/>
              </a:lnSpc>
              <a:buFont typeface="Arial" panose="020B0604020202020204" pitchFamily="34" charset="0"/>
              <a:buChar char="•"/>
            </a:pPr>
            <a:r>
              <a:rPr lang="en-US" sz="2800" b="1" dirty="0"/>
              <a:t>Soil</a:t>
            </a:r>
          </a:p>
          <a:p>
            <a:pPr marL="914400" lvl="1" indent="-457200">
              <a:lnSpc>
                <a:spcPts val="3718"/>
              </a:lnSpc>
              <a:buFont typeface="Wingdings" panose="05000000000000000000" pitchFamily="2" charset="2"/>
              <a:buChar char="Ø"/>
            </a:pPr>
            <a:r>
              <a:rPr lang="en-US" sz="2800" dirty="0"/>
              <a:t>Mixture of minerals, organic matter, and water</a:t>
            </a:r>
          </a:p>
          <a:p>
            <a:pPr marL="914400" lvl="1" indent="-457200">
              <a:lnSpc>
                <a:spcPts val="3718"/>
              </a:lnSpc>
              <a:buFont typeface="Wingdings" panose="05000000000000000000" pitchFamily="2" charset="2"/>
              <a:buChar char="Ø"/>
            </a:pPr>
            <a:r>
              <a:rPr lang="en-US" sz="2800" dirty="0"/>
              <a:t>Nutrient reservoir.</a:t>
            </a:r>
            <a:r>
              <a:rPr lang="en-GB" sz="2800" dirty="0"/>
              <a:t> Has nutrients like </a:t>
            </a:r>
            <a:r>
              <a:rPr lang="en-GB" sz="2800" dirty="0" err="1"/>
              <a:t>Zn,P,Cu</a:t>
            </a:r>
            <a:r>
              <a:rPr lang="en-GB" sz="2800" dirty="0"/>
              <a:t> etc</a:t>
            </a:r>
          </a:p>
          <a:p>
            <a:pPr lvl="1">
              <a:lnSpc>
                <a:spcPts val="3718"/>
              </a:lnSpc>
            </a:pPr>
            <a:r>
              <a:rPr lang="en-GB" sz="2800" dirty="0"/>
              <a:t>Which aids plant growth and keeps ecosystem balanced.</a:t>
            </a:r>
            <a:endParaRPr lang="en-US" sz="2800" dirty="0"/>
          </a:p>
          <a:p>
            <a:pPr marL="914400" lvl="1" indent="-457200">
              <a:lnSpc>
                <a:spcPts val="3718"/>
              </a:lnSpc>
              <a:buFont typeface="Wingdings" panose="05000000000000000000" pitchFamily="2" charset="2"/>
              <a:buChar char="Ø"/>
            </a:pPr>
            <a:r>
              <a:rPr lang="en-US" sz="2800" dirty="0"/>
              <a:t>Building blocks of life; </a:t>
            </a:r>
            <a:endParaRPr lang="en-GB" sz="2800" dirty="0"/>
          </a:p>
          <a:p>
            <a:pPr marL="914400" lvl="1" indent="-457200">
              <a:lnSpc>
                <a:spcPts val="3718"/>
              </a:lnSpc>
              <a:buFont typeface="Wingdings" panose="05000000000000000000" pitchFamily="2" charset="2"/>
              <a:buChar char="Ø"/>
            </a:pPr>
            <a:r>
              <a:rPr lang="en-US" sz="2800" dirty="0"/>
              <a:t>excellent bioindicator to assess the state of the environment near it.</a:t>
            </a:r>
          </a:p>
          <a:p>
            <a:pPr marL="914400" lvl="1" indent="-457200">
              <a:lnSpc>
                <a:spcPts val="3718"/>
              </a:lnSpc>
              <a:buFont typeface="Wingdings" panose="05000000000000000000" pitchFamily="2" charset="2"/>
              <a:buChar char="Ø"/>
            </a:pPr>
            <a:r>
              <a:rPr lang="en-US" sz="2800" dirty="0"/>
              <a:t>It is used for many purposes like </a:t>
            </a:r>
            <a:r>
              <a:rPr lang="en-US" sz="2800" dirty="0" err="1"/>
              <a:t>contruction</a:t>
            </a:r>
            <a:r>
              <a:rPr lang="en-US" sz="2800" dirty="0"/>
              <a:t> , agriculture  </a:t>
            </a:r>
          </a:p>
          <a:p>
            <a:pPr marL="914400" lvl="1" indent="-457200">
              <a:lnSpc>
                <a:spcPts val="3718"/>
              </a:lnSpc>
              <a:buFont typeface="Wingdings" panose="05000000000000000000" pitchFamily="2" charset="2"/>
              <a:buChar char="Ø"/>
            </a:pPr>
            <a:endParaRPr lang="en-US" sz="2800" dirty="0"/>
          </a:p>
          <a:p>
            <a:pPr>
              <a:lnSpc>
                <a:spcPts val="3718"/>
              </a:lnSpc>
            </a:pPr>
            <a:endParaRPr lang="en-US" dirty="0"/>
          </a:p>
          <a:p>
            <a:pPr>
              <a:lnSpc>
                <a:spcPts val="3718"/>
              </a:lnSpc>
            </a:pPr>
            <a:endParaRPr lang="en-US" sz="2400" dirty="0"/>
          </a:p>
          <a:p>
            <a:pPr>
              <a:lnSpc>
                <a:spcPts val="3718"/>
              </a:lnSpc>
            </a:pPr>
            <a:endParaRPr lang="en-US" sz="2600" dirty="0">
              <a:solidFill>
                <a:srgbClr val="141414"/>
              </a:solidFill>
              <a:latin typeface="Public Sans"/>
            </a:endParaRPr>
          </a:p>
        </p:txBody>
      </p:sp>
      <p:pic>
        <p:nvPicPr>
          <p:cNvPr id="9" name="Picture 8">
            <a:extLst>
              <a:ext uri="{FF2B5EF4-FFF2-40B4-BE49-F238E27FC236}">
                <a16:creationId xmlns:a16="http://schemas.microsoft.com/office/drawing/2014/main" id="{536B172C-B35F-4E4C-8AD3-D8F372ACE91A}"/>
              </a:ext>
            </a:extLst>
          </p:cNvPr>
          <p:cNvPicPr>
            <a:picLocks noChangeAspect="1"/>
          </p:cNvPicPr>
          <p:nvPr/>
        </p:nvPicPr>
        <p:blipFill rotWithShape="1">
          <a:blip r:embed="rId2"/>
          <a:srcRect l="2488"/>
          <a:stretch/>
        </p:blipFill>
        <p:spPr>
          <a:xfrm>
            <a:off x="10857854" y="4762"/>
            <a:ext cx="11941610" cy="1038700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4"/>
          <p:cNvSpPr/>
          <p:nvPr/>
        </p:nvSpPr>
        <p:spPr>
          <a:xfrm rot="-5400000">
            <a:off x="4010025" y="5133975"/>
            <a:ext cx="10287000" cy="0"/>
          </a:xfrm>
          <a:prstGeom prst="line">
            <a:avLst/>
          </a:prstGeom>
          <a:ln w="19050" cap="flat">
            <a:solidFill>
              <a:srgbClr val="141414"/>
            </a:solidFill>
            <a:prstDash val="solid"/>
            <a:headEnd type="none" w="sm" len="sm"/>
            <a:tailEnd type="none" w="sm" len="sm"/>
          </a:ln>
        </p:spPr>
      </p:sp>
      <p:sp>
        <p:nvSpPr>
          <p:cNvPr id="15" name="AutoShape 15"/>
          <p:cNvSpPr/>
          <p:nvPr/>
        </p:nvSpPr>
        <p:spPr>
          <a:xfrm>
            <a:off x="9169802" y="3335382"/>
            <a:ext cx="9278053" cy="0"/>
          </a:xfrm>
          <a:prstGeom prst="line">
            <a:avLst/>
          </a:prstGeom>
          <a:ln w="19050" cap="flat">
            <a:solidFill>
              <a:srgbClr val="141414"/>
            </a:solidFill>
            <a:prstDash val="solid"/>
            <a:headEnd type="none" w="sm" len="sm"/>
            <a:tailEnd type="none" w="sm" len="sm"/>
          </a:ln>
        </p:spPr>
      </p:sp>
      <p:grpSp>
        <p:nvGrpSpPr>
          <p:cNvPr id="17" name="Group 17"/>
          <p:cNvGrpSpPr/>
          <p:nvPr/>
        </p:nvGrpSpPr>
        <p:grpSpPr>
          <a:xfrm>
            <a:off x="10358358" y="4429120"/>
            <a:ext cx="7358202" cy="2479512"/>
            <a:chOff x="0" y="-1036790"/>
            <a:chExt cx="13963789" cy="3306016"/>
          </a:xfrm>
        </p:grpSpPr>
        <p:sp>
          <p:nvSpPr>
            <p:cNvPr id="18" name="TextBox 18"/>
            <p:cNvSpPr txBox="1"/>
            <p:nvPr/>
          </p:nvSpPr>
          <p:spPr>
            <a:xfrm>
              <a:off x="11525448" y="-1036790"/>
              <a:ext cx="2438341" cy="615553"/>
            </a:xfrm>
            <a:prstGeom prst="rect">
              <a:avLst/>
            </a:prstGeom>
          </p:spPr>
          <p:txBody>
            <a:bodyPr wrap="square" lIns="0" tIns="0" rIns="0" bIns="0" rtlCol="0" anchor="t">
              <a:spAutoFit/>
            </a:bodyPr>
            <a:lstStyle/>
            <a:p>
              <a:pPr>
                <a:lnSpc>
                  <a:spcPts val="3640"/>
                </a:lnSpc>
              </a:pPr>
              <a:endParaRPr lang="en-US" sz="2600" dirty="0">
                <a:solidFill>
                  <a:srgbClr val="141414"/>
                </a:solidFill>
                <a:latin typeface="Public Sans Bold"/>
              </a:endParaRPr>
            </a:p>
          </p:txBody>
        </p:sp>
        <p:sp>
          <p:nvSpPr>
            <p:cNvPr id="19" name="TextBox 19"/>
            <p:cNvSpPr txBox="1"/>
            <p:nvPr/>
          </p:nvSpPr>
          <p:spPr>
            <a:xfrm>
              <a:off x="0" y="1636574"/>
              <a:ext cx="9201256" cy="632652"/>
            </a:xfrm>
            <a:prstGeom prst="rect">
              <a:avLst/>
            </a:prstGeom>
          </p:spPr>
          <p:txBody>
            <a:bodyPr lIns="0" tIns="0" rIns="0" bIns="0" rtlCol="0" anchor="t">
              <a:spAutoFit/>
            </a:bodyPr>
            <a:lstStyle/>
            <a:p>
              <a:pPr>
                <a:lnSpc>
                  <a:spcPts val="3718"/>
                </a:lnSpc>
              </a:pPr>
              <a:endParaRPr lang="en-US" sz="2600" dirty="0">
                <a:solidFill>
                  <a:srgbClr val="141414"/>
                </a:solidFill>
                <a:latin typeface="Public Sans"/>
              </a:endParaRPr>
            </a:p>
          </p:txBody>
        </p:sp>
      </p:grpSp>
      <p:sp>
        <p:nvSpPr>
          <p:cNvPr id="21" name="TextBox 37">
            <a:extLst>
              <a:ext uri="{FF2B5EF4-FFF2-40B4-BE49-F238E27FC236}">
                <a16:creationId xmlns:a16="http://schemas.microsoft.com/office/drawing/2014/main" id="{A799E769-4CB0-40DE-8BAC-2943281B5F72}"/>
              </a:ext>
            </a:extLst>
          </p:cNvPr>
          <p:cNvSpPr txBox="1"/>
          <p:nvPr/>
        </p:nvSpPr>
        <p:spPr>
          <a:xfrm>
            <a:off x="9945159" y="661237"/>
            <a:ext cx="7844915" cy="1384995"/>
          </a:xfrm>
          <a:prstGeom prst="rect">
            <a:avLst/>
          </a:prstGeom>
        </p:spPr>
        <p:txBody>
          <a:bodyPr wrap="square" lIns="0" tIns="0" rIns="0" bIns="0" rtlCol="0" anchor="t">
            <a:spAutoFit/>
          </a:bodyPr>
          <a:lstStyle/>
          <a:p>
            <a:pPr marL="0" lvl="0" indent="0">
              <a:lnSpc>
                <a:spcPts val="10800"/>
              </a:lnSpc>
              <a:spcBef>
                <a:spcPct val="0"/>
              </a:spcBef>
            </a:pPr>
            <a:r>
              <a:rPr lang="en-US" sz="9000" dirty="0">
                <a:solidFill>
                  <a:srgbClr val="141414"/>
                </a:solidFill>
                <a:latin typeface="Caladea Bold"/>
              </a:rPr>
              <a:t>Sulphur (ppm)</a:t>
            </a:r>
            <a:endParaRPr lang="en-US" sz="9000" u="none" dirty="0">
              <a:solidFill>
                <a:srgbClr val="141414"/>
              </a:solidFill>
              <a:latin typeface="Caladea Bold"/>
            </a:endParaRPr>
          </a:p>
        </p:txBody>
      </p:sp>
      <p:graphicFrame>
        <p:nvGraphicFramePr>
          <p:cNvPr id="9" name="Chart 8">
            <a:extLst>
              <a:ext uri="{FF2B5EF4-FFF2-40B4-BE49-F238E27FC236}">
                <a16:creationId xmlns:a16="http://schemas.microsoft.com/office/drawing/2014/main" id="{1562DB66-D8BB-4498-9F60-7568DB780A40}"/>
              </a:ext>
            </a:extLst>
          </p:cNvPr>
          <p:cNvGraphicFramePr/>
          <p:nvPr>
            <p:extLst>
              <p:ext uri="{D42A27DB-BD31-4B8C-83A1-F6EECF244321}">
                <p14:modId xmlns:p14="http://schemas.microsoft.com/office/powerpoint/2010/main" val="3480075524"/>
              </p:ext>
            </p:extLst>
          </p:nvPr>
        </p:nvGraphicFramePr>
        <p:xfrm>
          <a:off x="228600" y="952500"/>
          <a:ext cx="8686798" cy="821531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9929818" y="4643434"/>
            <a:ext cx="7358114" cy="2092881"/>
          </a:xfrm>
          <a:prstGeom prst="rect">
            <a:avLst/>
          </a:prstGeom>
          <a:noFill/>
        </p:spPr>
        <p:txBody>
          <a:bodyPr wrap="square" rtlCol="0">
            <a:spAutoFit/>
          </a:bodyPr>
          <a:lstStyle/>
          <a:p>
            <a:r>
              <a:rPr lang="en-IN" sz="2600" dirty="0">
                <a:solidFill>
                  <a:srgbClr val="141414"/>
                </a:solidFill>
                <a:latin typeface="Public Sans"/>
              </a:rPr>
              <a:t> Sulphur content is high in both the soils and higher in the </a:t>
            </a:r>
            <a:r>
              <a:rPr lang="en-IN" sz="2600" dirty="0" err="1">
                <a:solidFill>
                  <a:srgbClr val="141414"/>
                </a:solidFill>
                <a:latin typeface="Public Sans"/>
              </a:rPr>
              <a:t>madiwala</a:t>
            </a:r>
            <a:r>
              <a:rPr lang="en-IN" sz="2600" dirty="0">
                <a:solidFill>
                  <a:srgbClr val="141414"/>
                </a:solidFill>
                <a:latin typeface="Public Sans"/>
              </a:rPr>
              <a:t> lake soil when compared to earth in the </a:t>
            </a:r>
            <a:r>
              <a:rPr lang="en-IN" sz="2600" dirty="0" err="1">
                <a:solidFill>
                  <a:srgbClr val="141414"/>
                </a:solidFill>
                <a:latin typeface="Public Sans"/>
              </a:rPr>
              <a:t>neighborhood</a:t>
            </a:r>
            <a:endParaRPr lang="en-GB" sz="2600" dirty="0">
              <a:solidFill>
                <a:srgbClr val="141414"/>
              </a:solidFill>
              <a:latin typeface="Public Sans"/>
            </a:endParaRPr>
          </a:p>
          <a:p>
            <a:r>
              <a:rPr lang="en-GB" sz="2600" dirty="0">
                <a:solidFill>
                  <a:srgbClr val="141414"/>
                </a:solidFill>
                <a:latin typeface="Public Sans"/>
              </a:rPr>
              <a:t>Excessive uptake of sulphur results in a decrease in soils PH making it acidic</a:t>
            </a:r>
            <a:endParaRPr lang="en-IN" sz="2600" dirty="0">
              <a:solidFill>
                <a:srgbClr val="141414"/>
              </a:solidFill>
              <a:latin typeface="Public Sans"/>
            </a:endParaRPr>
          </a:p>
        </p:txBody>
      </p:sp>
    </p:spTree>
    <p:extLst>
      <p:ext uri="{BB962C8B-B14F-4D97-AF65-F5344CB8AC3E}">
        <p14:creationId xmlns:p14="http://schemas.microsoft.com/office/powerpoint/2010/main" val="889572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4"/>
          <p:cNvSpPr/>
          <p:nvPr/>
        </p:nvSpPr>
        <p:spPr>
          <a:xfrm rot="-5400000">
            <a:off x="4010025" y="5133975"/>
            <a:ext cx="10287000" cy="0"/>
          </a:xfrm>
          <a:prstGeom prst="line">
            <a:avLst/>
          </a:prstGeom>
          <a:ln w="19050" cap="flat">
            <a:solidFill>
              <a:srgbClr val="141414"/>
            </a:solidFill>
            <a:prstDash val="solid"/>
            <a:headEnd type="none" w="sm" len="sm"/>
            <a:tailEnd type="none" w="sm" len="sm"/>
          </a:ln>
        </p:spPr>
      </p:sp>
      <p:sp>
        <p:nvSpPr>
          <p:cNvPr id="15" name="AutoShape 15"/>
          <p:cNvSpPr/>
          <p:nvPr/>
        </p:nvSpPr>
        <p:spPr>
          <a:xfrm>
            <a:off x="9169802" y="3335382"/>
            <a:ext cx="9278053" cy="0"/>
          </a:xfrm>
          <a:prstGeom prst="line">
            <a:avLst/>
          </a:prstGeom>
          <a:ln w="19050" cap="flat">
            <a:solidFill>
              <a:srgbClr val="141414"/>
            </a:solidFill>
            <a:prstDash val="solid"/>
            <a:headEnd type="none" w="sm" len="sm"/>
            <a:tailEnd type="none" w="sm" len="sm"/>
          </a:ln>
        </p:spPr>
      </p:sp>
      <p:grpSp>
        <p:nvGrpSpPr>
          <p:cNvPr id="17" name="Group 17"/>
          <p:cNvGrpSpPr/>
          <p:nvPr/>
        </p:nvGrpSpPr>
        <p:grpSpPr>
          <a:xfrm>
            <a:off x="10358358" y="5156706"/>
            <a:ext cx="6900942" cy="1709928"/>
            <a:chOff x="0" y="-66675"/>
            <a:chExt cx="9201256" cy="2279904"/>
          </a:xfrm>
        </p:grpSpPr>
        <p:sp>
          <p:nvSpPr>
            <p:cNvPr id="18" name="TextBox 18"/>
            <p:cNvSpPr txBox="1"/>
            <p:nvPr/>
          </p:nvSpPr>
          <p:spPr>
            <a:xfrm>
              <a:off x="0" y="-66675"/>
              <a:ext cx="9201256" cy="615553"/>
            </a:xfrm>
            <a:prstGeom prst="rect">
              <a:avLst/>
            </a:prstGeom>
          </p:spPr>
          <p:txBody>
            <a:bodyPr wrap="square" lIns="0" tIns="0" rIns="0" bIns="0" rtlCol="0" anchor="t">
              <a:spAutoFit/>
            </a:bodyPr>
            <a:lstStyle/>
            <a:p>
              <a:pPr>
                <a:lnSpc>
                  <a:spcPts val="3640"/>
                </a:lnSpc>
              </a:pPr>
              <a:endParaRPr lang="en-US" sz="2600" dirty="0">
                <a:solidFill>
                  <a:srgbClr val="141414"/>
                </a:solidFill>
                <a:latin typeface="Public Sans Bold"/>
              </a:endParaRPr>
            </a:p>
          </p:txBody>
        </p:sp>
        <p:sp>
          <p:nvSpPr>
            <p:cNvPr id="19" name="TextBox 19"/>
            <p:cNvSpPr txBox="1"/>
            <p:nvPr/>
          </p:nvSpPr>
          <p:spPr>
            <a:xfrm>
              <a:off x="0" y="1636574"/>
              <a:ext cx="9201256" cy="576655"/>
            </a:xfrm>
            <a:prstGeom prst="rect">
              <a:avLst/>
            </a:prstGeom>
          </p:spPr>
          <p:txBody>
            <a:bodyPr lIns="0" tIns="0" rIns="0" bIns="0" rtlCol="0" anchor="t">
              <a:spAutoFit/>
            </a:bodyPr>
            <a:lstStyle/>
            <a:p>
              <a:pPr>
                <a:lnSpc>
                  <a:spcPts val="3718"/>
                </a:lnSpc>
              </a:pPr>
              <a:endParaRPr lang="en-US" sz="2600" dirty="0">
                <a:solidFill>
                  <a:srgbClr val="141414"/>
                </a:solidFill>
                <a:latin typeface="Public Sans"/>
              </a:endParaRPr>
            </a:p>
          </p:txBody>
        </p:sp>
      </p:grpSp>
      <p:sp>
        <p:nvSpPr>
          <p:cNvPr id="21" name="TextBox 37">
            <a:extLst>
              <a:ext uri="{FF2B5EF4-FFF2-40B4-BE49-F238E27FC236}">
                <a16:creationId xmlns:a16="http://schemas.microsoft.com/office/drawing/2014/main" id="{A799E769-4CB0-40DE-8BAC-2943281B5F72}"/>
              </a:ext>
            </a:extLst>
          </p:cNvPr>
          <p:cNvSpPr txBox="1"/>
          <p:nvPr/>
        </p:nvSpPr>
        <p:spPr>
          <a:xfrm>
            <a:off x="9936088" y="565393"/>
            <a:ext cx="8233365" cy="2769989"/>
          </a:xfrm>
          <a:prstGeom prst="rect">
            <a:avLst/>
          </a:prstGeom>
        </p:spPr>
        <p:txBody>
          <a:bodyPr wrap="square" lIns="0" tIns="0" rIns="0" bIns="0" rtlCol="0" anchor="t">
            <a:spAutoFit/>
          </a:bodyPr>
          <a:lstStyle/>
          <a:p>
            <a:pPr lvl="0">
              <a:lnSpc>
                <a:spcPts val="10800"/>
              </a:lnSpc>
              <a:spcBef>
                <a:spcPct val="0"/>
              </a:spcBef>
            </a:pPr>
            <a:r>
              <a:rPr lang="en-US" sz="9000" dirty="0" err="1">
                <a:solidFill>
                  <a:srgbClr val="141414"/>
                </a:solidFill>
                <a:latin typeface="Caladea Bold"/>
              </a:rPr>
              <a:t>MicronutrientsCopper</a:t>
            </a:r>
            <a:r>
              <a:rPr lang="en-US" sz="9000" dirty="0">
                <a:solidFill>
                  <a:srgbClr val="141414"/>
                </a:solidFill>
                <a:latin typeface="Caladea Bold"/>
              </a:rPr>
              <a:t> (ppm)</a:t>
            </a:r>
            <a:endParaRPr lang="en-US" sz="9000" u="none" dirty="0">
              <a:solidFill>
                <a:srgbClr val="141414"/>
              </a:solidFill>
              <a:latin typeface="Caladea Bold"/>
            </a:endParaRPr>
          </a:p>
        </p:txBody>
      </p:sp>
      <p:graphicFrame>
        <p:nvGraphicFramePr>
          <p:cNvPr id="9" name="Chart 8">
            <a:extLst>
              <a:ext uri="{FF2B5EF4-FFF2-40B4-BE49-F238E27FC236}">
                <a16:creationId xmlns:a16="http://schemas.microsoft.com/office/drawing/2014/main" id="{A07DF756-ECAE-4C59-9A90-74967A1AE8C8}"/>
              </a:ext>
            </a:extLst>
          </p:cNvPr>
          <p:cNvGraphicFramePr/>
          <p:nvPr>
            <p:extLst>
              <p:ext uri="{D42A27DB-BD31-4B8C-83A1-F6EECF244321}">
                <p14:modId xmlns:p14="http://schemas.microsoft.com/office/powerpoint/2010/main" val="1145236025"/>
              </p:ext>
            </p:extLst>
          </p:nvPr>
        </p:nvGraphicFramePr>
        <p:xfrm>
          <a:off x="381000" y="1028701"/>
          <a:ext cx="8534397" cy="8062912"/>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a:off x="9715504" y="4357682"/>
            <a:ext cx="7715304" cy="2897268"/>
          </a:xfrm>
          <a:prstGeom prst="rect">
            <a:avLst/>
          </a:prstGeom>
        </p:spPr>
        <p:txBody>
          <a:bodyPr wrap="square">
            <a:spAutoFit/>
          </a:bodyPr>
          <a:lstStyle/>
          <a:p>
            <a:pPr>
              <a:lnSpc>
                <a:spcPts val="3718"/>
              </a:lnSpc>
            </a:pPr>
            <a:r>
              <a:rPr lang="en-IN" sz="2600" dirty="0">
                <a:solidFill>
                  <a:srgbClr val="141414"/>
                </a:solidFill>
                <a:latin typeface="Public Sans"/>
              </a:rPr>
              <a:t>The copper content in both soils is high. Madiwala lake has higher copper content, proving it has higher chlorophyll production and protein synthesis. The neighbour soil ( although it has higher than normal copper levels ) had lesser copper than </a:t>
            </a:r>
            <a:r>
              <a:rPr lang="en-IN" sz="2600" dirty="0" err="1">
                <a:solidFill>
                  <a:srgbClr val="141414"/>
                </a:solidFill>
                <a:latin typeface="Public Sans"/>
              </a:rPr>
              <a:t>Madiwala</a:t>
            </a:r>
            <a:r>
              <a:rPr lang="en-IN" sz="2600" dirty="0">
                <a:solidFill>
                  <a:srgbClr val="141414"/>
                </a:solidFill>
                <a:latin typeface="Public Sans"/>
              </a:rPr>
              <a:t> lake soil</a:t>
            </a:r>
          </a:p>
        </p:txBody>
      </p:sp>
    </p:spTree>
    <p:extLst>
      <p:ext uri="{BB962C8B-B14F-4D97-AF65-F5344CB8AC3E}">
        <p14:creationId xmlns:p14="http://schemas.microsoft.com/office/powerpoint/2010/main" val="1500065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4"/>
          <p:cNvSpPr/>
          <p:nvPr/>
        </p:nvSpPr>
        <p:spPr>
          <a:xfrm rot="-5400000">
            <a:off x="4010025" y="5133975"/>
            <a:ext cx="10287000" cy="0"/>
          </a:xfrm>
          <a:prstGeom prst="line">
            <a:avLst/>
          </a:prstGeom>
          <a:ln w="19050" cap="flat">
            <a:solidFill>
              <a:srgbClr val="141414"/>
            </a:solidFill>
            <a:prstDash val="solid"/>
            <a:headEnd type="none" w="sm" len="sm"/>
            <a:tailEnd type="none" w="sm" len="sm"/>
          </a:ln>
        </p:spPr>
      </p:sp>
      <p:sp>
        <p:nvSpPr>
          <p:cNvPr id="15" name="AutoShape 15"/>
          <p:cNvSpPr/>
          <p:nvPr/>
        </p:nvSpPr>
        <p:spPr>
          <a:xfrm>
            <a:off x="9169802" y="3335382"/>
            <a:ext cx="9278053" cy="0"/>
          </a:xfrm>
          <a:prstGeom prst="line">
            <a:avLst/>
          </a:prstGeom>
          <a:ln w="19050" cap="flat">
            <a:solidFill>
              <a:srgbClr val="141414"/>
            </a:solidFill>
            <a:prstDash val="solid"/>
            <a:headEnd type="none" w="sm" len="sm"/>
            <a:tailEnd type="none" w="sm" len="sm"/>
          </a:ln>
        </p:spPr>
      </p:sp>
      <p:grpSp>
        <p:nvGrpSpPr>
          <p:cNvPr id="17" name="Group 17"/>
          <p:cNvGrpSpPr/>
          <p:nvPr/>
        </p:nvGrpSpPr>
        <p:grpSpPr>
          <a:xfrm>
            <a:off x="10358358" y="5156706"/>
            <a:ext cx="6900942" cy="1709928"/>
            <a:chOff x="0" y="-66675"/>
            <a:chExt cx="9201256" cy="2279904"/>
          </a:xfrm>
        </p:grpSpPr>
        <p:sp>
          <p:nvSpPr>
            <p:cNvPr id="18" name="TextBox 18"/>
            <p:cNvSpPr txBox="1"/>
            <p:nvPr/>
          </p:nvSpPr>
          <p:spPr>
            <a:xfrm>
              <a:off x="0" y="-66675"/>
              <a:ext cx="9201256" cy="563831"/>
            </a:xfrm>
            <a:prstGeom prst="rect">
              <a:avLst/>
            </a:prstGeom>
          </p:spPr>
          <p:txBody>
            <a:bodyPr lIns="0" tIns="0" rIns="0" bIns="0" rtlCol="0" anchor="t">
              <a:spAutoFit/>
            </a:bodyPr>
            <a:lstStyle/>
            <a:p>
              <a:pPr>
                <a:lnSpc>
                  <a:spcPts val="3640"/>
                </a:lnSpc>
              </a:pPr>
              <a:endParaRPr lang="en-US" sz="2600" dirty="0">
                <a:solidFill>
                  <a:srgbClr val="141414"/>
                </a:solidFill>
                <a:latin typeface="Public Sans Bold"/>
              </a:endParaRPr>
            </a:p>
          </p:txBody>
        </p:sp>
        <p:sp>
          <p:nvSpPr>
            <p:cNvPr id="19" name="TextBox 19"/>
            <p:cNvSpPr txBox="1"/>
            <p:nvPr/>
          </p:nvSpPr>
          <p:spPr>
            <a:xfrm>
              <a:off x="0" y="1636574"/>
              <a:ext cx="9201256" cy="576655"/>
            </a:xfrm>
            <a:prstGeom prst="rect">
              <a:avLst/>
            </a:prstGeom>
          </p:spPr>
          <p:txBody>
            <a:bodyPr lIns="0" tIns="0" rIns="0" bIns="0" rtlCol="0" anchor="t">
              <a:spAutoFit/>
            </a:bodyPr>
            <a:lstStyle/>
            <a:p>
              <a:pPr>
                <a:lnSpc>
                  <a:spcPts val="3718"/>
                </a:lnSpc>
              </a:pPr>
              <a:endParaRPr lang="en-US" sz="2600" dirty="0">
                <a:solidFill>
                  <a:srgbClr val="141414"/>
                </a:solidFill>
                <a:latin typeface="Public Sans"/>
              </a:endParaRPr>
            </a:p>
          </p:txBody>
        </p:sp>
      </p:grpSp>
      <p:sp>
        <p:nvSpPr>
          <p:cNvPr id="21" name="TextBox 37">
            <a:extLst>
              <a:ext uri="{FF2B5EF4-FFF2-40B4-BE49-F238E27FC236}">
                <a16:creationId xmlns:a16="http://schemas.microsoft.com/office/drawing/2014/main" id="{A799E769-4CB0-40DE-8BAC-2943281B5F72}"/>
              </a:ext>
            </a:extLst>
          </p:cNvPr>
          <p:cNvSpPr txBox="1"/>
          <p:nvPr/>
        </p:nvSpPr>
        <p:spPr>
          <a:xfrm>
            <a:off x="10214482" y="638175"/>
            <a:ext cx="7044818" cy="1390650"/>
          </a:xfrm>
          <a:prstGeom prst="rect">
            <a:avLst/>
          </a:prstGeom>
        </p:spPr>
        <p:txBody>
          <a:bodyPr lIns="0" tIns="0" rIns="0" bIns="0" rtlCol="0" anchor="t">
            <a:spAutoFit/>
          </a:bodyPr>
          <a:lstStyle/>
          <a:p>
            <a:pPr marL="0" lvl="0" indent="0">
              <a:lnSpc>
                <a:spcPts val="10800"/>
              </a:lnSpc>
              <a:spcBef>
                <a:spcPct val="0"/>
              </a:spcBef>
            </a:pPr>
            <a:r>
              <a:rPr lang="en-US" sz="9000" dirty="0">
                <a:solidFill>
                  <a:srgbClr val="141414"/>
                </a:solidFill>
                <a:latin typeface="Caladea Bold"/>
              </a:rPr>
              <a:t>Zinc (ppm)</a:t>
            </a:r>
            <a:endParaRPr lang="en-US" sz="9000" u="none" dirty="0">
              <a:solidFill>
                <a:srgbClr val="141414"/>
              </a:solidFill>
              <a:latin typeface="Caladea Bold"/>
            </a:endParaRPr>
          </a:p>
        </p:txBody>
      </p:sp>
      <p:graphicFrame>
        <p:nvGraphicFramePr>
          <p:cNvPr id="9" name="Chart 8">
            <a:extLst>
              <a:ext uri="{FF2B5EF4-FFF2-40B4-BE49-F238E27FC236}">
                <a16:creationId xmlns:a16="http://schemas.microsoft.com/office/drawing/2014/main" id="{09388E66-0503-451F-A8C9-4952FC6FCF7C}"/>
              </a:ext>
            </a:extLst>
          </p:cNvPr>
          <p:cNvGraphicFramePr/>
          <p:nvPr>
            <p:extLst>
              <p:ext uri="{D42A27DB-BD31-4B8C-83A1-F6EECF244321}">
                <p14:modId xmlns:p14="http://schemas.microsoft.com/office/powerpoint/2010/main" val="4236754168"/>
              </p:ext>
            </p:extLst>
          </p:nvPr>
        </p:nvGraphicFramePr>
        <p:xfrm>
          <a:off x="468472" y="895028"/>
          <a:ext cx="8610600" cy="814305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9858380" y="4429120"/>
            <a:ext cx="7358114" cy="1692771"/>
          </a:xfrm>
          <a:prstGeom prst="rect">
            <a:avLst/>
          </a:prstGeom>
          <a:noFill/>
        </p:spPr>
        <p:txBody>
          <a:bodyPr wrap="square" rtlCol="0">
            <a:spAutoFit/>
          </a:bodyPr>
          <a:lstStyle/>
          <a:p>
            <a:r>
              <a:rPr lang="en-IN" sz="2600" dirty="0">
                <a:solidFill>
                  <a:srgbClr val="141414"/>
                </a:solidFill>
                <a:latin typeface="Public Sans"/>
              </a:rPr>
              <a:t>Zinc content is high in both soils but madiwala lake soil has higher ppm of zinc content when compared to soil in the </a:t>
            </a:r>
            <a:r>
              <a:rPr lang="en-IN" sz="2600" dirty="0" err="1">
                <a:solidFill>
                  <a:srgbClr val="141414"/>
                </a:solidFill>
                <a:latin typeface="Public Sans"/>
              </a:rPr>
              <a:t>neighborhood</a:t>
            </a:r>
            <a:r>
              <a:rPr lang="en-IN" sz="2600" dirty="0">
                <a:solidFill>
                  <a:srgbClr val="141414"/>
                </a:solidFill>
                <a:latin typeface="Public Sans"/>
              </a:rPr>
              <a:t>. </a:t>
            </a:r>
            <a:r>
              <a:rPr lang="en-IN" sz="2600" dirty="0" err="1">
                <a:solidFill>
                  <a:srgbClr val="141414"/>
                </a:solidFill>
                <a:latin typeface="Public Sans"/>
              </a:rPr>
              <a:t>Toxixity</a:t>
            </a:r>
            <a:r>
              <a:rPr lang="en-IN" sz="2600" dirty="0">
                <a:solidFill>
                  <a:srgbClr val="141414"/>
                </a:solidFill>
                <a:latin typeface="Public Sans"/>
              </a:rPr>
              <a:t> can lead to stunted growth</a:t>
            </a:r>
          </a:p>
        </p:txBody>
      </p:sp>
    </p:spTree>
    <p:extLst>
      <p:ext uri="{BB962C8B-B14F-4D97-AF65-F5344CB8AC3E}">
        <p14:creationId xmlns:p14="http://schemas.microsoft.com/office/powerpoint/2010/main" val="1415739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4"/>
          <p:cNvSpPr/>
          <p:nvPr/>
        </p:nvSpPr>
        <p:spPr>
          <a:xfrm rot="-5400000">
            <a:off x="4010025" y="5133975"/>
            <a:ext cx="10287000" cy="0"/>
          </a:xfrm>
          <a:prstGeom prst="line">
            <a:avLst/>
          </a:prstGeom>
          <a:ln w="19050" cap="flat">
            <a:solidFill>
              <a:srgbClr val="141414"/>
            </a:solidFill>
            <a:prstDash val="solid"/>
            <a:headEnd type="none" w="sm" len="sm"/>
            <a:tailEnd type="none" w="sm" len="sm"/>
          </a:ln>
        </p:spPr>
      </p:sp>
      <p:sp>
        <p:nvSpPr>
          <p:cNvPr id="15" name="AutoShape 15"/>
          <p:cNvSpPr/>
          <p:nvPr/>
        </p:nvSpPr>
        <p:spPr>
          <a:xfrm>
            <a:off x="9169802" y="3335382"/>
            <a:ext cx="9278053" cy="0"/>
          </a:xfrm>
          <a:prstGeom prst="line">
            <a:avLst/>
          </a:prstGeom>
          <a:ln w="19050" cap="flat">
            <a:solidFill>
              <a:srgbClr val="141414"/>
            </a:solidFill>
            <a:prstDash val="solid"/>
            <a:headEnd type="none" w="sm" len="sm"/>
            <a:tailEnd type="none" w="sm" len="sm"/>
          </a:ln>
        </p:spPr>
      </p:sp>
      <p:grpSp>
        <p:nvGrpSpPr>
          <p:cNvPr id="17" name="Group 17"/>
          <p:cNvGrpSpPr/>
          <p:nvPr/>
        </p:nvGrpSpPr>
        <p:grpSpPr>
          <a:xfrm>
            <a:off x="10501322" y="5236370"/>
            <a:ext cx="6900942" cy="1709928"/>
            <a:chOff x="0" y="-66675"/>
            <a:chExt cx="9201256" cy="2279904"/>
          </a:xfrm>
        </p:grpSpPr>
        <p:sp>
          <p:nvSpPr>
            <p:cNvPr id="18" name="TextBox 18"/>
            <p:cNvSpPr txBox="1"/>
            <p:nvPr/>
          </p:nvSpPr>
          <p:spPr>
            <a:xfrm>
              <a:off x="0" y="-66675"/>
              <a:ext cx="9201256" cy="1794936"/>
            </a:xfrm>
            <a:prstGeom prst="rect">
              <a:avLst/>
            </a:prstGeom>
          </p:spPr>
          <p:txBody>
            <a:bodyPr lIns="0" tIns="0" rIns="0" bIns="0" rtlCol="0" anchor="t">
              <a:spAutoFit/>
            </a:bodyPr>
            <a:lstStyle/>
            <a:p>
              <a:pPr>
                <a:lnSpc>
                  <a:spcPts val="3640"/>
                </a:lnSpc>
              </a:pPr>
              <a:r>
                <a:rPr lang="en-IN" sz="2600" dirty="0">
                  <a:solidFill>
                    <a:srgbClr val="141414"/>
                  </a:solidFill>
                  <a:latin typeface="Public Sans"/>
                </a:rPr>
                <a:t>The manganese content is ideal in both the soils. </a:t>
              </a:r>
              <a:r>
                <a:rPr lang="en-GB" sz="2600" dirty="0">
                  <a:solidFill>
                    <a:srgbClr val="141414"/>
                  </a:solidFill>
                  <a:latin typeface="Public Sans"/>
                </a:rPr>
                <a:t> And it is a little higher in the neighbourhood soil compared to </a:t>
              </a:r>
              <a:r>
                <a:rPr lang="en-GB" sz="2600" dirty="0" err="1">
                  <a:solidFill>
                    <a:srgbClr val="141414"/>
                  </a:solidFill>
                  <a:latin typeface="Public Sans"/>
                </a:rPr>
                <a:t>madiwala</a:t>
              </a:r>
              <a:r>
                <a:rPr lang="en-GB" sz="2600" dirty="0">
                  <a:solidFill>
                    <a:srgbClr val="141414"/>
                  </a:solidFill>
                  <a:latin typeface="Public Sans"/>
                </a:rPr>
                <a:t> </a:t>
              </a:r>
              <a:endParaRPr lang="en-US" sz="2600" dirty="0">
                <a:solidFill>
                  <a:srgbClr val="141414"/>
                </a:solidFill>
                <a:latin typeface="Public Sans"/>
              </a:endParaRPr>
            </a:p>
          </p:txBody>
        </p:sp>
        <p:sp>
          <p:nvSpPr>
            <p:cNvPr id="19" name="TextBox 19"/>
            <p:cNvSpPr txBox="1"/>
            <p:nvPr/>
          </p:nvSpPr>
          <p:spPr>
            <a:xfrm>
              <a:off x="0" y="1636574"/>
              <a:ext cx="9201256" cy="576655"/>
            </a:xfrm>
            <a:prstGeom prst="rect">
              <a:avLst/>
            </a:prstGeom>
          </p:spPr>
          <p:txBody>
            <a:bodyPr lIns="0" tIns="0" rIns="0" bIns="0" rtlCol="0" anchor="t">
              <a:spAutoFit/>
            </a:bodyPr>
            <a:lstStyle/>
            <a:p>
              <a:pPr>
                <a:lnSpc>
                  <a:spcPts val="3718"/>
                </a:lnSpc>
              </a:pPr>
              <a:endParaRPr lang="en-US" sz="2600" dirty="0">
                <a:solidFill>
                  <a:srgbClr val="141414"/>
                </a:solidFill>
                <a:latin typeface="Public Sans"/>
              </a:endParaRPr>
            </a:p>
          </p:txBody>
        </p:sp>
      </p:grpSp>
      <p:sp>
        <p:nvSpPr>
          <p:cNvPr id="21" name="TextBox 37">
            <a:extLst>
              <a:ext uri="{FF2B5EF4-FFF2-40B4-BE49-F238E27FC236}">
                <a16:creationId xmlns:a16="http://schemas.microsoft.com/office/drawing/2014/main" id="{A799E769-4CB0-40DE-8BAC-2943281B5F72}"/>
              </a:ext>
            </a:extLst>
          </p:cNvPr>
          <p:cNvSpPr txBox="1"/>
          <p:nvPr/>
        </p:nvSpPr>
        <p:spPr>
          <a:xfrm>
            <a:off x="10214482" y="638175"/>
            <a:ext cx="7044818" cy="2769989"/>
          </a:xfrm>
          <a:prstGeom prst="rect">
            <a:avLst/>
          </a:prstGeom>
        </p:spPr>
        <p:txBody>
          <a:bodyPr lIns="0" tIns="0" rIns="0" bIns="0" rtlCol="0" anchor="t">
            <a:spAutoFit/>
          </a:bodyPr>
          <a:lstStyle/>
          <a:p>
            <a:pPr marL="0" lvl="0" indent="0">
              <a:lnSpc>
                <a:spcPts val="10800"/>
              </a:lnSpc>
              <a:spcBef>
                <a:spcPct val="0"/>
              </a:spcBef>
            </a:pPr>
            <a:r>
              <a:rPr lang="en-US" sz="9000" dirty="0">
                <a:solidFill>
                  <a:srgbClr val="141414"/>
                </a:solidFill>
                <a:latin typeface="Caladea Bold"/>
              </a:rPr>
              <a:t>Manganese</a:t>
            </a:r>
          </a:p>
          <a:p>
            <a:pPr marL="0" lvl="0" indent="0">
              <a:lnSpc>
                <a:spcPts val="10800"/>
              </a:lnSpc>
              <a:spcBef>
                <a:spcPct val="0"/>
              </a:spcBef>
            </a:pPr>
            <a:r>
              <a:rPr lang="en-US" sz="9000" u="none" dirty="0">
                <a:solidFill>
                  <a:srgbClr val="141414"/>
                </a:solidFill>
                <a:latin typeface="Caladea Bold"/>
              </a:rPr>
              <a:t>(ppm)</a:t>
            </a:r>
          </a:p>
        </p:txBody>
      </p:sp>
      <p:graphicFrame>
        <p:nvGraphicFramePr>
          <p:cNvPr id="9" name="Chart 8">
            <a:extLst>
              <a:ext uri="{FF2B5EF4-FFF2-40B4-BE49-F238E27FC236}">
                <a16:creationId xmlns:a16="http://schemas.microsoft.com/office/drawing/2014/main" id="{6AE3A55C-741C-4DED-A93C-09D3FE3A1A67}"/>
              </a:ext>
            </a:extLst>
          </p:cNvPr>
          <p:cNvGraphicFramePr/>
          <p:nvPr>
            <p:extLst>
              <p:ext uri="{D42A27DB-BD31-4B8C-83A1-F6EECF244321}">
                <p14:modId xmlns:p14="http://schemas.microsoft.com/office/powerpoint/2010/main" val="2906678255"/>
              </p:ext>
            </p:extLst>
          </p:nvPr>
        </p:nvGraphicFramePr>
        <p:xfrm>
          <a:off x="304800" y="876300"/>
          <a:ext cx="8610587" cy="8086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231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4"/>
          <p:cNvSpPr/>
          <p:nvPr/>
        </p:nvSpPr>
        <p:spPr>
          <a:xfrm rot="-5400000">
            <a:off x="4010025" y="5133975"/>
            <a:ext cx="10287000" cy="0"/>
          </a:xfrm>
          <a:prstGeom prst="line">
            <a:avLst/>
          </a:prstGeom>
          <a:ln w="19050" cap="flat">
            <a:solidFill>
              <a:srgbClr val="141414"/>
            </a:solidFill>
            <a:prstDash val="solid"/>
            <a:headEnd type="none" w="sm" len="sm"/>
            <a:tailEnd type="none" w="sm" len="sm"/>
          </a:ln>
        </p:spPr>
      </p:sp>
      <p:sp>
        <p:nvSpPr>
          <p:cNvPr id="15" name="AutoShape 15"/>
          <p:cNvSpPr/>
          <p:nvPr/>
        </p:nvSpPr>
        <p:spPr>
          <a:xfrm>
            <a:off x="9169802" y="3335382"/>
            <a:ext cx="9278053" cy="0"/>
          </a:xfrm>
          <a:prstGeom prst="line">
            <a:avLst/>
          </a:prstGeom>
          <a:ln w="19050" cap="flat">
            <a:solidFill>
              <a:srgbClr val="141414"/>
            </a:solidFill>
            <a:prstDash val="solid"/>
            <a:headEnd type="none" w="sm" len="sm"/>
            <a:tailEnd type="none" w="sm" len="sm"/>
          </a:ln>
        </p:spPr>
      </p:sp>
      <p:grpSp>
        <p:nvGrpSpPr>
          <p:cNvPr id="17" name="Group 17"/>
          <p:cNvGrpSpPr/>
          <p:nvPr/>
        </p:nvGrpSpPr>
        <p:grpSpPr>
          <a:xfrm>
            <a:off x="10043974" y="4198029"/>
            <a:ext cx="7285671" cy="4577856"/>
            <a:chOff x="-128255" y="-284947"/>
            <a:chExt cx="9329511" cy="6258699"/>
          </a:xfrm>
        </p:grpSpPr>
        <p:sp>
          <p:nvSpPr>
            <p:cNvPr id="18" name="TextBox 18"/>
            <p:cNvSpPr txBox="1"/>
            <p:nvPr/>
          </p:nvSpPr>
          <p:spPr>
            <a:xfrm>
              <a:off x="-128255" y="-284947"/>
              <a:ext cx="9239432" cy="6258699"/>
            </a:xfrm>
            <a:prstGeom prst="rect">
              <a:avLst/>
            </a:prstGeom>
          </p:spPr>
          <p:txBody>
            <a:bodyPr wrap="square" lIns="0" tIns="0" rIns="0" bIns="0" rtlCol="0" anchor="t">
              <a:spAutoFit/>
            </a:bodyPr>
            <a:lstStyle/>
            <a:p>
              <a:pPr>
                <a:lnSpc>
                  <a:spcPts val="3640"/>
                </a:lnSpc>
              </a:pPr>
              <a:r>
                <a:rPr lang="en-IN" sz="2600" dirty="0">
                  <a:solidFill>
                    <a:srgbClr val="141414"/>
                  </a:solidFill>
                  <a:latin typeface="Public Sans"/>
                </a:rPr>
                <a:t> </a:t>
              </a:r>
              <a:r>
                <a:rPr lang="en-GB" sz="2600" dirty="0" err="1">
                  <a:solidFill>
                    <a:srgbClr val="141414"/>
                  </a:solidFill>
                  <a:latin typeface="Public Sans"/>
                </a:rPr>
                <a:t>Ir</a:t>
              </a:r>
              <a:r>
                <a:rPr lang="en-IN" sz="2600" dirty="0">
                  <a:solidFill>
                    <a:srgbClr val="141414"/>
                  </a:solidFill>
                  <a:latin typeface="Public Sans"/>
                </a:rPr>
                <a:t>on content is high in </a:t>
              </a:r>
              <a:r>
                <a:rPr lang="en-IN" sz="2600" dirty="0" err="1">
                  <a:solidFill>
                    <a:srgbClr val="141414"/>
                  </a:solidFill>
                  <a:latin typeface="Public Sans"/>
                </a:rPr>
                <a:t>madiwala</a:t>
              </a:r>
              <a:r>
                <a:rPr lang="en-IN" sz="2600" dirty="0">
                  <a:solidFill>
                    <a:srgbClr val="141414"/>
                  </a:solidFill>
                  <a:latin typeface="Public Sans"/>
                </a:rPr>
                <a:t> lake soil and ideal in soil from the </a:t>
              </a:r>
              <a:r>
                <a:rPr lang="en-IN" sz="2600" dirty="0" err="1">
                  <a:solidFill>
                    <a:srgbClr val="141414"/>
                  </a:solidFill>
                  <a:latin typeface="Public Sans"/>
                </a:rPr>
                <a:t>neighborhood</a:t>
              </a:r>
              <a:r>
                <a:rPr lang="en-GB" sz="2600" dirty="0">
                  <a:solidFill>
                    <a:srgbClr val="141414"/>
                  </a:solidFill>
                  <a:latin typeface="Public Sans"/>
                </a:rPr>
                <a:t>. </a:t>
              </a:r>
            </a:p>
            <a:p>
              <a:pPr>
                <a:lnSpc>
                  <a:spcPts val="3640"/>
                </a:lnSpc>
              </a:pPr>
              <a:endParaRPr lang="en-GB" sz="2600" dirty="0">
                <a:solidFill>
                  <a:srgbClr val="141414"/>
                </a:solidFill>
                <a:latin typeface="Public Sans"/>
              </a:endParaRPr>
            </a:p>
            <a:p>
              <a:pPr>
                <a:lnSpc>
                  <a:spcPts val="3640"/>
                </a:lnSpc>
              </a:pPr>
              <a:r>
                <a:rPr lang="en-GB" sz="2600" dirty="0">
                  <a:solidFill>
                    <a:srgbClr val="141414"/>
                  </a:solidFill>
                  <a:latin typeface="Public Sans"/>
                </a:rPr>
                <a:t>High Iron content – Chlorophyll structure changes hence less absorption of sunlight</a:t>
              </a:r>
            </a:p>
            <a:p>
              <a:pPr>
                <a:lnSpc>
                  <a:spcPts val="3640"/>
                </a:lnSpc>
              </a:pPr>
              <a:endParaRPr lang="en-GB" sz="2600" dirty="0">
                <a:solidFill>
                  <a:srgbClr val="141414"/>
                </a:solidFill>
                <a:latin typeface="Public Sans"/>
              </a:endParaRPr>
            </a:p>
            <a:p>
              <a:pPr>
                <a:lnSpc>
                  <a:spcPts val="3640"/>
                </a:lnSpc>
              </a:pPr>
              <a:r>
                <a:rPr lang="en-IN" sz="2600" dirty="0">
                  <a:solidFill>
                    <a:srgbClr val="141414"/>
                  </a:solidFill>
                  <a:latin typeface="Public Sans"/>
                </a:rPr>
                <a:t>If plants take in too much iron, it affects the chlorophyll itself, causing it to change and inhibiting its ability to absorb energy from sunlight properly.</a:t>
              </a:r>
            </a:p>
          </p:txBody>
        </p:sp>
        <p:sp>
          <p:nvSpPr>
            <p:cNvPr id="19" name="TextBox 19"/>
            <p:cNvSpPr txBox="1"/>
            <p:nvPr/>
          </p:nvSpPr>
          <p:spPr>
            <a:xfrm>
              <a:off x="0" y="1636574"/>
              <a:ext cx="9201256" cy="576655"/>
            </a:xfrm>
            <a:prstGeom prst="rect">
              <a:avLst/>
            </a:prstGeom>
          </p:spPr>
          <p:txBody>
            <a:bodyPr lIns="0" tIns="0" rIns="0" bIns="0" rtlCol="0" anchor="t">
              <a:spAutoFit/>
            </a:bodyPr>
            <a:lstStyle/>
            <a:p>
              <a:pPr>
                <a:lnSpc>
                  <a:spcPts val="3718"/>
                </a:lnSpc>
              </a:pPr>
              <a:endParaRPr lang="en-US" sz="2600" dirty="0">
                <a:solidFill>
                  <a:srgbClr val="141414"/>
                </a:solidFill>
                <a:latin typeface="Public Sans"/>
              </a:endParaRPr>
            </a:p>
          </p:txBody>
        </p:sp>
      </p:grpSp>
      <p:sp>
        <p:nvSpPr>
          <p:cNvPr id="21" name="TextBox 37">
            <a:extLst>
              <a:ext uri="{FF2B5EF4-FFF2-40B4-BE49-F238E27FC236}">
                <a16:creationId xmlns:a16="http://schemas.microsoft.com/office/drawing/2014/main" id="{A799E769-4CB0-40DE-8BAC-2943281B5F72}"/>
              </a:ext>
            </a:extLst>
          </p:cNvPr>
          <p:cNvSpPr txBox="1"/>
          <p:nvPr/>
        </p:nvSpPr>
        <p:spPr>
          <a:xfrm>
            <a:off x="10214482" y="638175"/>
            <a:ext cx="7044818" cy="1390650"/>
          </a:xfrm>
          <a:prstGeom prst="rect">
            <a:avLst/>
          </a:prstGeom>
        </p:spPr>
        <p:txBody>
          <a:bodyPr lIns="0" tIns="0" rIns="0" bIns="0" rtlCol="0" anchor="t">
            <a:spAutoFit/>
          </a:bodyPr>
          <a:lstStyle/>
          <a:p>
            <a:pPr marL="0" lvl="0" indent="0">
              <a:lnSpc>
                <a:spcPts val="10800"/>
              </a:lnSpc>
              <a:spcBef>
                <a:spcPct val="0"/>
              </a:spcBef>
            </a:pPr>
            <a:r>
              <a:rPr lang="en-US" sz="9000" dirty="0">
                <a:solidFill>
                  <a:srgbClr val="141414"/>
                </a:solidFill>
                <a:latin typeface="Caladea Bold"/>
              </a:rPr>
              <a:t>Iron (ppm)</a:t>
            </a:r>
            <a:endParaRPr lang="en-US" sz="9000" u="none" dirty="0">
              <a:solidFill>
                <a:srgbClr val="141414"/>
              </a:solidFill>
              <a:latin typeface="Caladea Bold"/>
            </a:endParaRPr>
          </a:p>
        </p:txBody>
      </p:sp>
      <p:graphicFrame>
        <p:nvGraphicFramePr>
          <p:cNvPr id="9" name="Chart 8">
            <a:extLst>
              <a:ext uri="{FF2B5EF4-FFF2-40B4-BE49-F238E27FC236}">
                <a16:creationId xmlns:a16="http://schemas.microsoft.com/office/drawing/2014/main" id="{B0CC98D6-4BE4-4991-A9DA-01256D760469}"/>
              </a:ext>
            </a:extLst>
          </p:cNvPr>
          <p:cNvGraphicFramePr/>
          <p:nvPr>
            <p:extLst>
              <p:ext uri="{D42A27DB-BD31-4B8C-83A1-F6EECF244321}">
                <p14:modId xmlns:p14="http://schemas.microsoft.com/office/powerpoint/2010/main" val="3163068081"/>
              </p:ext>
            </p:extLst>
          </p:nvPr>
        </p:nvGraphicFramePr>
        <p:xfrm>
          <a:off x="304800" y="1104900"/>
          <a:ext cx="8458199" cy="7686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27357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4"/>
          <p:cNvSpPr/>
          <p:nvPr/>
        </p:nvSpPr>
        <p:spPr>
          <a:xfrm rot="-5400000">
            <a:off x="4010025" y="5133975"/>
            <a:ext cx="10287000" cy="0"/>
          </a:xfrm>
          <a:prstGeom prst="line">
            <a:avLst/>
          </a:prstGeom>
          <a:ln w="19050" cap="flat">
            <a:solidFill>
              <a:srgbClr val="141414"/>
            </a:solidFill>
            <a:prstDash val="solid"/>
            <a:headEnd type="none" w="sm" len="sm"/>
            <a:tailEnd type="none" w="sm" len="sm"/>
          </a:ln>
        </p:spPr>
      </p:sp>
      <p:sp>
        <p:nvSpPr>
          <p:cNvPr id="15" name="AutoShape 15"/>
          <p:cNvSpPr/>
          <p:nvPr/>
        </p:nvSpPr>
        <p:spPr>
          <a:xfrm>
            <a:off x="9169802" y="3335382"/>
            <a:ext cx="9278053" cy="0"/>
          </a:xfrm>
          <a:prstGeom prst="line">
            <a:avLst/>
          </a:prstGeom>
          <a:ln w="19050" cap="flat">
            <a:solidFill>
              <a:srgbClr val="141414"/>
            </a:solidFill>
            <a:prstDash val="solid"/>
            <a:headEnd type="none" w="sm" len="sm"/>
            <a:tailEnd type="none" w="sm" len="sm"/>
          </a:ln>
        </p:spPr>
      </p:sp>
      <p:grpSp>
        <p:nvGrpSpPr>
          <p:cNvPr id="17" name="Group 17"/>
          <p:cNvGrpSpPr/>
          <p:nvPr/>
        </p:nvGrpSpPr>
        <p:grpSpPr>
          <a:xfrm>
            <a:off x="10286420" y="4170361"/>
            <a:ext cx="6972880" cy="3654527"/>
            <a:chOff x="-95917" y="-1381802"/>
            <a:chExt cx="9297173" cy="4872703"/>
          </a:xfrm>
        </p:grpSpPr>
        <p:sp>
          <p:nvSpPr>
            <p:cNvPr id="18" name="TextBox 18"/>
            <p:cNvSpPr txBox="1"/>
            <p:nvPr/>
          </p:nvSpPr>
          <p:spPr>
            <a:xfrm>
              <a:off x="-95917" y="-1381802"/>
              <a:ext cx="9201256" cy="4872703"/>
            </a:xfrm>
            <a:prstGeom prst="rect">
              <a:avLst/>
            </a:prstGeom>
          </p:spPr>
          <p:txBody>
            <a:bodyPr lIns="0" tIns="0" rIns="0" bIns="0" rtlCol="0" anchor="t">
              <a:spAutoFit/>
            </a:bodyPr>
            <a:lstStyle/>
            <a:p>
              <a:pPr>
                <a:lnSpc>
                  <a:spcPts val="3640"/>
                </a:lnSpc>
              </a:pPr>
              <a:endParaRPr lang="en-IN" sz="2600" dirty="0">
                <a:solidFill>
                  <a:srgbClr val="141414"/>
                </a:solidFill>
                <a:latin typeface="Public Sans"/>
              </a:endParaRPr>
            </a:p>
            <a:p>
              <a:pPr>
                <a:lnSpc>
                  <a:spcPts val="3640"/>
                </a:lnSpc>
              </a:pPr>
              <a:r>
                <a:rPr lang="en-IN" sz="2600" dirty="0">
                  <a:solidFill>
                    <a:srgbClr val="141414"/>
                  </a:solidFill>
                  <a:latin typeface="Public Sans"/>
                </a:rPr>
                <a:t>Based on the graph, it is observed that the boron level in both the soil exceeds the critical limit. </a:t>
              </a:r>
            </a:p>
            <a:p>
              <a:pPr>
                <a:lnSpc>
                  <a:spcPts val="3640"/>
                </a:lnSpc>
              </a:pPr>
              <a:r>
                <a:rPr lang="en-IN" sz="2600" dirty="0">
                  <a:solidFill>
                    <a:srgbClr val="141414"/>
                  </a:solidFill>
                  <a:latin typeface="Public Sans"/>
                </a:rPr>
                <a:t>Boron toxicity causes the yellowing of leaf margin, tips, and sometimes between veins. This progresses to browning and premature drop in foliage.</a:t>
              </a:r>
            </a:p>
          </p:txBody>
        </p:sp>
        <p:sp>
          <p:nvSpPr>
            <p:cNvPr id="19" name="TextBox 19"/>
            <p:cNvSpPr txBox="1"/>
            <p:nvPr/>
          </p:nvSpPr>
          <p:spPr>
            <a:xfrm>
              <a:off x="0" y="1636575"/>
              <a:ext cx="9201256" cy="576655"/>
            </a:xfrm>
            <a:prstGeom prst="rect">
              <a:avLst/>
            </a:prstGeom>
          </p:spPr>
          <p:txBody>
            <a:bodyPr lIns="0" tIns="0" rIns="0" bIns="0" rtlCol="0" anchor="t">
              <a:spAutoFit/>
            </a:bodyPr>
            <a:lstStyle/>
            <a:p>
              <a:pPr>
                <a:lnSpc>
                  <a:spcPts val="3718"/>
                </a:lnSpc>
              </a:pPr>
              <a:endParaRPr lang="en-US" sz="2600" dirty="0">
                <a:solidFill>
                  <a:srgbClr val="141414"/>
                </a:solidFill>
                <a:latin typeface="Public Sans"/>
              </a:endParaRPr>
            </a:p>
          </p:txBody>
        </p:sp>
      </p:grpSp>
      <p:sp>
        <p:nvSpPr>
          <p:cNvPr id="21" name="TextBox 37">
            <a:extLst>
              <a:ext uri="{FF2B5EF4-FFF2-40B4-BE49-F238E27FC236}">
                <a16:creationId xmlns:a16="http://schemas.microsoft.com/office/drawing/2014/main" id="{A799E769-4CB0-40DE-8BAC-2943281B5F72}"/>
              </a:ext>
            </a:extLst>
          </p:cNvPr>
          <p:cNvSpPr txBox="1"/>
          <p:nvPr/>
        </p:nvSpPr>
        <p:spPr>
          <a:xfrm>
            <a:off x="10214482" y="638175"/>
            <a:ext cx="7044818" cy="1390650"/>
          </a:xfrm>
          <a:prstGeom prst="rect">
            <a:avLst/>
          </a:prstGeom>
        </p:spPr>
        <p:txBody>
          <a:bodyPr lIns="0" tIns="0" rIns="0" bIns="0" rtlCol="0" anchor="t">
            <a:spAutoFit/>
          </a:bodyPr>
          <a:lstStyle/>
          <a:p>
            <a:pPr marL="0" lvl="0" indent="0">
              <a:lnSpc>
                <a:spcPts val="10800"/>
              </a:lnSpc>
              <a:spcBef>
                <a:spcPct val="0"/>
              </a:spcBef>
            </a:pPr>
            <a:r>
              <a:rPr lang="en-US" sz="9000" dirty="0">
                <a:solidFill>
                  <a:srgbClr val="141414"/>
                </a:solidFill>
                <a:latin typeface="Caladea Bold"/>
              </a:rPr>
              <a:t>Boron (ppm)</a:t>
            </a:r>
            <a:endParaRPr lang="en-US" sz="9000" u="none" dirty="0">
              <a:solidFill>
                <a:srgbClr val="141414"/>
              </a:solidFill>
              <a:latin typeface="Caladea Bold"/>
            </a:endParaRPr>
          </a:p>
        </p:txBody>
      </p:sp>
      <p:graphicFrame>
        <p:nvGraphicFramePr>
          <p:cNvPr id="9" name="Chart 8">
            <a:extLst>
              <a:ext uri="{FF2B5EF4-FFF2-40B4-BE49-F238E27FC236}">
                <a16:creationId xmlns:a16="http://schemas.microsoft.com/office/drawing/2014/main" id="{78BD3FCF-720A-4BFE-95EB-E373478A7ACE}"/>
              </a:ext>
            </a:extLst>
          </p:cNvPr>
          <p:cNvGraphicFramePr/>
          <p:nvPr>
            <p:extLst>
              <p:ext uri="{D42A27DB-BD31-4B8C-83A1-F6EECF244321}">
                <p14:modId xmlns:p14="http://schemas.microsoft.com/office/powerpoint/2010/main" val="3091983953"/>
              </p:ext>
            </p:extLst>
          </p:nvPr>
        </p:nvGraphicFramePr>
        <p:xfrm>
          <a:off x="304800" y="952500"/>
          <a:ext cx="8610597" cy="7781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0867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09650"/>
            <a:ext cx="14596336" cy="1390650"/>
          </a:xfrm>
          <a:prstGeom prst="rect">
            <a:avLst/>
          </a:prstGeom>
        </p:spPr>
        <p:txBody>
          <a:bodyPr lIns="0" tIns="0" rIns="0" bIns="0" rtlCol="0" anchor="t">
            <a:spAutoFit/>
          </a:bodyPr>
          <a:lstStyle/>
          <a:p>
            <a:pPr marL="0" lvl="0" indent="0">
              <a:lnSpc>
                <a:spcPts val="10800"/>
              </a:lnSpc>
              <a:spcBef>
                <a:spcPct val="0"/>
              </a:spcBef>
            </a:pPr>
            <a:r>
              <a:rPr lang="en-US" sz="9000" u="none" dirty="0">
                <a:solidFill>
                  <a:srgbClr val="141414"/>
                </a:solidFill>
                <a:latin typeface="Caladea Bold"/>
              </a:rPr>
              <a:t>Discussion</a:t>
            </a:r>
          </a:p>
        </p:txBody>
      </p:sp>
      <p:sp>
        <p:nvSpPr>
          <p:cNvPr id="3" name="AutoShape 3"/>
          <p:cNvSpPr/>
          <p:nvPr/>
        </p:nvSpPr>
        <p:spPr>
          <a:xfrm>
            <a:off x="0" y="2889270"/>
            <a:ext cx="9134475" cy="7397730"/>
          </a:xfrm>
          <a:prstGeom prst="rect">
            <a:avLst/>
          </a:prstGeom>
          <a:solidFill>
            <a:srgbClr val="F6B744"/>
          </a:solidFill>
        </p:spPr>
      </p:sp>
      <p:sp>
        <p:nvSpPr>
          <p:cNvPr id="4" name="AutoShape 4"/>
          <p:cNvSpPr/>
          <p:nvPr/>
        </p:nvSpPr>
        <p:spPr>
          <a:xfrm>
            <a:off x="9144000" y="2870220"/>
            <a:ext cx="9134475" cy="7416780"/>
          </a:xfrm>
          <a:prstGeom prst="rect">
            <a:avLst/>
          </a:prstGeom>
          <a:solidFill>
            <a:srgbClr val="8268D6"/>
          </a:solidFill>
        </p:spPr>
      </p:sp>
      <p:sp>
        <p:nvSpPr>
          <p:cNvPr id="5" name="AutoShape 5"/>
          <p:cNvSpPr/>
          <p:nvPr/>
        </p:nvSpPr>
        <p:spPr>
          <a:xfrm>
            <a:off x="-134053" y="2870220"/>
            <a:ext cx="18556106" cy="0"/>
          </a:xfrm>
          <a:prstGeom prst="line">
            <a:avLst/>
          </a:prstGeom>
          <a:ln w="19050" cap="flat">
            <a:solidFill>
              <a:srgbClr val="141414"/>
            </a:solidFill>
            <a:prstDash val="solid"/>
            <a:headEnd type="none" w="sm" len="sm"/>
            <a:tailEnd type="none" w="sm" len="sm"/>
          </a:ln>
        </p:spPr>
      </p:sp>
      <p:sp>
        <p:nvSpPr>
          <p:cNvPr id="6" name="AutoShape 6"/>
          <p:cNvSpPr/>
          <p:nvPr/>
        </p:nvSpPr>
        <p:spPr>
          <a:xfrm rot="-5400000">
            <a:off x="5435610" y="6569085"/>
            <a:ext cx="7416780" cy="0"/>
          </a:xfrm>
          <a:prstGeom prst="line">
            <a:avLst/>
          </a:prstGeom>
          <a:ln w="19050" cap="flat">
            <a:solidFill>
              <a:srgbClr val="141414"/>
            </a:solidFill>
            <a:prstDash val="solid"/>
            <a:headEnd type="none" w="sm" len="sm"/>
            <a:tailEnd type="none" w="sm" len="sm"/>
          </a:ln>
        </p:spPr>
      </p:sp>
      <p:grpSp>
        <p:nvGrpSpPr>
          <p:cNvPr id="7" name="Group 7"/>
          <p:cNvGrpSpPr/>
          <p:nvPr/>
        </p:nvGrpSpPr>
        <p:grpSpPr>
          <a:xfrm>
            <a:off x="974191" y="7615786"/>
            <a:ext cx="7171863" cy="2076105"/>
            <a:chOff x="-59979" y="-47625"/>
            <a:chExt cx="9562485" cy="2768138"/>
          </a:xfrm>
        </p:grpSpPr>
        <p:sp>
          <p:nvSpPr>
            <p:cNvPr id="8" name="TextBox 8"/>
            <p:cNvSpPr txBox="1"/>
            <p:nvPr/>
          </p:nvSpPr>
          <p:spPr>
            <a:xfrm>
              <a:off x="-59979" y="296347"/>
              <a:ext cx="9502506" cy="2424166"/>
            </a:xfrm>
            <a:prstGeom prst="rect">
              <a:avLst/>
            </a:prstGeom>
          </p:spPr>
          <p:txBody>
            <a:bodyPr lIns="0" tIns="0" rIns="0" bIns="0" rtlCol="0" anchor="t">
              <a:spAutoFit/>
            </a:bodyPr>
            <a:lstStyle/>
            <a:p>
              <a:endParaRPr lang="en-US" sz="2400" dirty="0"/>
            </a:p>
            <a:p>
              <a:r>
                <a:rPr lang="en-US" sz="2400" dirty="0"/>
                <a:t>This was found suitable to grow plants and would be better suited after the following external applications :</a:t>
              </a:r>
            </a:p>
            <a:p>
              <a:r>
                <a:rPr lang="en-US" sz="2400" dirty="0"/>
                <a:t>Nitrogen, Phosphorus  Potassium Biofertilizers</a:t>
              </a:r>
            </a:p>
            <a:p>
              <a:pPr>
                <a:lnSpc>
                  <a:spcPts val="2940"/>
                </a:lnSpc>
              </a:pPr>
              <a:r>
                <a:rPr lang="en-US" sz="2100" dirty="0">
                  <a:solidFill>
                    <a:srgbClr val="141414"/>
                  </a:solidFill>
                  <a:latin typeface="Public Sans"/>
                </a:rPr>
                <a:t>.</a:t>
              </a:r>
            </a:p>
          </p:txBody>
        </p:sp>
        <p:sp>
          <p:nvSpPr>
            <p:cNvPr id="9" name="TextBox 9"/>
            <p:cNvSpPr txBox="1"/>
            <p:nvPr/>
          </p:nvSpPr>
          <p:spPr>
            <a:xfrm>
              <a:off x="0" y="-47625"/>
              <a:ext cx="9502506" cy="666849"/>
            </a:xfrm>
            <a:prstGeom prst="rect">
              <a:avLst/>
            </a:prstGeom>
          </p:spPr>
          <p:txBody>
            <a:bodyPr lIns="0" tIns="0" rIns="0" bIns="0" rtlCol="0" anchor="t">
              <a:spAutoFit/>
            </a:bodyPr>
            <a:lstStyle/>
            <a:p>
              <a:pPr marL="0" lvl="0" indent="0">
                <a:lnSpc>
                  <a:spcPts val="3900"/>
                </a:lnSpc>
                <a:spcBef>
                  <a:spcPct val="0"/>
                </a:spcBef>
              </a:pPr>
              <a:r>
                <a:rPr lang="en-US" sz="3000" u="none" dirty="0">
                  <a:solidFill>
                    <a:srgbClr val="002060"/>
                  </a:solidFill>
                  <a:latin typeface="Public Sans Bold"/>
                </a:rPr>
                <a:t>Soil Near Madiwala lake</a:t>
              </a:r>
              <a:endParaRPr lang="en-US" sz="3000" u="none" dirty="0">
                <a:solidFill>
                  <a:srgbClr val="141414"/>
                </a:solidFill>
                <a:latin typeface="Public Sans Bold"/>
              </a:endParaRPr>
            </a:p>
          </p:txBody>
        </p:sp>
      </p:grpSp>
      <p:grpSp>
        <p:nvGrpSpPr>
          <p:cNvPr id="10" name="Group 10"/>
          <p:cNvGrpSpPr/>
          <p:nvPr/>
        </p:nvGrpSpPr>
        <p:grpSpPr>
          <a:xfrm>
            <a:off x="10108666" y="7611341"/>
            <a:ext cx="7696192" cy="2476874"/>
            <a:chOff x="-58526" y="-47625"/>
            <a:chExt cx="10261589" cy="3302500"/>
          </a:xfrm>
        </p:grpSpPr>
        <p:sp>
          <p:nvSpPr>
            <p:cNvPr id="11" name="TextBox 11"/>
            <p:cNvSpPr txBox="1"/>
            <p:nvPr/>
          </p:nvSpPr>
          <p:spPr>
            <a:xfrm>
              <a:off x="-58526" y="817026"/>
              <a:ext cx="10261589" cy="2437849"/>
            </a:xfrm>
            <a:prstGeom prst="rect">
              <a:avLst/>
            </a:prstGeom>
          </p:spPr>
          <p:txBody>
            <a:bodyPr wrap="square" lIns="0" tIns="0" rIns="0" bIns="0" rtlCol="0" anchor="t">
              <a:spAutoFit/>
            </a:bodyPr>
            <a:lstStyle/>
            <a:p>
              <a:pPr>
                <a:lnSpc>
                  <a:spcPts val="2940"/>
                </a:lnSpc>
              </a:pPr>
              <a:r>
                <a:rPr lang="en-US" sz="2100" dirty="0">
                  <a:solidFill>
                    <a:srgbClr val="F1F1F1"/>
                  </a:solidFill>
                  <a:latin typeface="Public Sans"/>
                </a:rPr>
                <a:t>The soil can support only a few species of plants and would require the following external applications:</a:t>
              </a:r>
            </a:p>
            <a:p>
              <a:pPr>
                <a:lnSpc>
                  <a:spcPts val="2940"/>
                </a:lnSpc>
              </a:pPr>
              <a:r>
                <a:rPr lang="en-US" sz="2100" dirty="0">
                  <a:solidFill>
                    <a:srgbClr val="F1F1F1"/>
                  </a:solidFill>
                  <a:latin typeface="Public Sans"/>
                </a:rPr>
                <a:t>Sulfur ( to lower PH),  Nitrogen, Potassium , Phosphorous ,Biofertilizers and Farm Yard Manure ( FYM )</a:t>
              </a:r>
            </a:p>
            <a:p>
              <a:pPr>
                <a:lnSpc>
                  <a:spcPts val="2940"/>
                </a:lnSpc>
              </a:pPr>
              <a:endParaRPr lang="en-US" sz="2100" dirty="0">
                <a:solidFill>
                  <a:srgbClr val="F1F1F1"/>
                </a:solidFill>
                <a:latin typeface="Public Sans"/>
              </a:endParaRPr>
            </a:p>
          </p:txBody>
        </p:sp>
        <p:sp>
          <p:nvSpPr>
            <p:cNvPr id="12" name="TextBox 12"/>
            <p:cNvSpPr txBox="1"/>
            <p:nvPr/>
          </p:nvSpPr>
          <p:spPr>
            <a:xfrm>
              <a:off x="0" y="-47625"/>
              <a:ext cx="9475653" cy="618034"/>
            </a:xfrm>
            <a:prstGeom prst="rect">
              <a:avLst/>
            </a:prstGeom>
          </p:spPr>
          <p:txBody>
            <a:bodyPr lIns="0" tIns="0" rIns="0" bIns="0" rtlCol="0" anchor="t">
              <a:spAutoFit/>
            </a:bodyPr>
            <a:lstStyle/>
            <a:p>
              <a:pPr marL="0" lvl="0" indent="0">
                <a:lnSpc>
                  <a:spcPts val="3900"/>
                </a:lnSpc>
                <a:spcBef>
                  <a:spcPct val="0"/>
                </a:spcBef>
              </a:pPr>
              <a:r>
                <a:rPr lang="en-US" sz="3000" dirty="0">
                  <a:solidFill>
                    <a:srgbClr val="F1F1F1"/>
                  </a:solidFill>
                  <a:latin typeface="Public Sans Bold"/>
                </a:rPr>
                <a:t>Soil near </a:t>
              </a:r>
              <a:r>
                <a:rPr lang="en-US" sz="3000" dirty="0" err="1">
                  <a:solidFill>
                    <a:srgbClr val="F1F1F1"/>
                  </a:solidFill>
                  <a:latin typeface="Public Sans Bold"/>
                </a:rPr>
                <a:t>Anugraha</a:t>
              </a:r>
              <a:r>
                <a:rPr lang="en-US" sz="3000" dirty="0">
                  <a:solidFill>
                    <a:srgbClr val="F1F1F1"/>
                  </a:solidFill>
                  <a:latin typeface="Public Sans Bold"/>
                </a:rPr>
                <a:t> Layout</a:t>
              </a:r>
              <a:endParaRPr lang="en-US" sz="3000" u="none" dirty="0">
                <a:solidFill>
                  <a:srgbClr val="F1F1F1"/>
                </a:solidFill>
                <a:latin typeface="Public Sans Bold"/>
              </a:endParaRPr>
            </a:p>
          </p:txBody>
        </p:sp>
      </p:grpSp>
      <p:sp>
        <p:nvSpPr>
          <p:cNvPr id="8194" name="AutoShape 2" descr="Image result for madiwala lak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8196" name="AutoShape 4" descr="Image result for madiwala lak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8198" name="AutoShape 6" descr="Image result for madiwala lak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8200" name="AutoShape 8" descr="Image result for madiwala lak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8202" name="AutoShape 10" descr="Image result for madiwala lak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8204" name="Picture 12" descr="See the source image"/>
          <p:cNvPicPr>
            <a:picLocks noChangeAspect="1" noChangeArrowheads="1"/>
          </p:cNvPicPr>
          <p:nvPr/>
        </p:nvPicPr>
        <p:blipFill>
          <a:blip r:embed="rId2"/>
          <a:srcRect/>
          <a:stretch>
            <a:fillRect/>
          </a:stretch>
        </p:blipFill>
        <p:spPr bwMode="auto">
          <a:xfrm>
            <a:off x="697395" y="3500426"/>
            <a:ext cx="7286676" cy="3348616"/>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D7E05E2A-D450-4AE6-9583-DFF3FC49F68C}"/>
              </a:ext>
            </a:extLst>
          </p:cNvPr>
          <p:cNvPicPr>
            <a:picLocks noChangeAspect="1"/>
          </p:cNvPicPr>
          <p:nvPr/>
        </p:nvPicPr>
        <p:blipFill rotWithShape="1">
          <a:blip r:embed="rId3"/>
          <a:srcRect b="7616"/>
          <a:stretch/>
        </p:blipFill>
        <p:spPr>
          <a:xfrm>
            <a:off x="10213389" y="3549762"/>
            <a:ext cx="7174154" cy="33695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AutoShape 2"/>
          <p:cNvSpPr/>
          <p:nvPr/>
        </p:nvSpPr>
        <p:spPr>
          <a:xfrm>
            <a:off x="9743985" y="0"/>
            <a:ext cx="8544015" cy="10287000"/>
          </a:xfrm>
          <a:prstGeom prst="rect">
            <a:avLst/>
          </a:prstGeom>
          <a:solidFill>
            <a:srgbClr val="8268D6"/>
          </a:solidFill>
        </p:spPr>
      </p:sp>
      <p:sp>
        <p:nvSpPr>
          <p:cNvPr id="5" name="TextBox 5"/>
          <p:cNvSpPr txBox="1"/>
          <p:nvPr/>
        </p:nvSpPr>
        <p:spPr>
          <a:xfrm>
            <a:off x="802594" y="1333500"/>
            <a:ext cx="7853579" cy="1384995"/>
          </a:xfrm>
          <a:prstGeom prst="rect">
            <a:avLst/>
          </a:prstGeom>
        </p:spPr>
        <p:txBody>
          <a:bodyPr lIns="0" tIns="0" rIns="0" bIns="0" rtlCol="0" anchor="t">
            <a:spAutoFit/>
          </a:bodyPr>
          <a:lstStyle/>
          <a:p>
            <a:pPr marL="0" lvl="0" indent="0">
              <a:lnSpc>
                <a:spcPts val="10800"/>
              </a:lnSpc>
              <a:spcBef>
                <a:spcPct val="0"/>
              </a:spcBef>
            </a:pPr>
            <a:r>
              <a:rPr lang="en-US" sz="9000" u="none" dirty="0">
                <a:solidFill>
                  <a:srgbClr val="141414"/>
                </a:solidFill>
                <a:latin typeface="Caladea Bold"/>
              </a:rPr>
              <a:t>Conclusion</a:t>
            </a:r>
          </a:p>
        </p:txBody>
      </p:sp>
      <p:sp>
        <p:nvSpPr>
          <p:cNvPr id="6" name="AutoShape 6"/>
          <p:cNvSpPr/>
          <p:nvPr/>
        </p:nvSpPr>
        <p:spPr>
          <a:xfrm rot="-5400000">
            <a:off x="4610010" y="5133975"/>
            <a:ext cx="10287000" cy="0"/>
          </a:xfrm>
          <a:prstGeom prst="line">
            <a:avLst/>
          </a:prstGeom>
          <a:ln w="19050" cap="flat">
            <a:solidFill>
              <a:srgbClr val="141414"/>
            </a:solidFill>
            <a:prstDash val="solid"/>
            <a:headEnd type="none" w="sm" len="sm"/>
            <a:tailEnd type="none" w="sm" len="sm"/>
          </a:ln>
        </p:spPr>
      </p:sp>
      <p:sp>
        <p:nvSpPr>
          <p:cNvPr id="7" name="TextBox 7"/>
          <p:cNvSpPr txBox="1"/>
          <p:nvPr/>
        </p:nvSpPr>
        <p:spPr>
          <a:xfrm>
            <a:off x="791313" y="4135388"/>
            <a:ext cx="8305790" cy="4741363"/>
          </a:xfrm>
          <a:prstGeom prst="rect">
            <a:avLst/>
          </a:prstGeom>
        </p:spPr>
        <p:txBody>
          <a:bodyPr wrap="square" lIns="0" tIns="0" rIns="0" bIns="0" rtlCol="0" anchor="t">
            <a:spAutoFit/>
          </a:bodyPr>
          <a:lstStyle/>
          <a:p>
            <a:r>
              <a:rPr lang="en-US" sz="2800" b="1" dirty="0"/>
              <a:t> </a:t>
            </a:r>
            <a:endParaRPr lang="en-US" sz="2800" dirty="0"/>
          </a:p>
          <a:p>
            <a:pPr marL="457200" indent="-457200">
              <a:buFont typeface="Arial" panose="020B0604020202020204" pitchFamily="34" charset="0"/>
              <a:buChar char="•"/>
            </a:pPr>
            <a:r>
              <a:rPr lang="en-US" sz="2800" dirty="0"/>
              <a:t>The soil found in our neighborhood has an alkaline soil and lesser EC, OC, P, K, S, Cu, Zn, and Fe than the soil found near </a:t>
            </a:r>
            <a:r>
              <a:rPr lang="en-US" sz="2800" dirty="0" err="1"/>
              <a:t>Madiwala</a:t>
            </a:r>
            <a:r>
              <a:rPr lang="en-US" sz="2800" dirty="0"/>
              <a:t> lake</a:t>
            </a:r>
          </a:p>
          <a:p>
            <a:pPr marL="457200" indent="-457200">
              <a:buFont typeface="Arial" panose="020B0604020202020204" pitchFamily="34" charset="0"/>
              <a:buChar char="•"/>
            </a:pPr>
            <a:r>
              <a:rPr lang="en-US" sz="2800" dirty="0"/>
              <a:t>Apart from this, The heavy constructions that take place near </a:t>
            </a:r>
            <a:r>
              <a:rPr lang="en-US" sz="2800" dirty="0" err="1"/>
              <a:t>Anugraha</a:t>
            </a:r>
            <a:r>
              <a:rPr lang="en-US" sz="2800" dirty="0"/>
              <a:t> Layout may be another reason as to why there is B toxicity in the soil</a:t>
            </a:r>
          </a:p>
          <a:p>
            <a:pPr marL="457200" indent="-457200">
              <a:buFont typeface="Arial" panose="020B0604020202020204" pitchFamily="34" charset="0"/>
              <a:buChar char="•"/>
            </a:pPr>
            <a:r>
              <a:rPr lang="en-US" sz="2800" dirty="0"/>
              <a:t>All of these factors bring us to conclude that the lack of nutrients in the soil is the reason why plants don’t grow in the neighborhood soil  </a:t>
            </a:r>
          </a:p>
          <a:p>
            <a:pPr>
              <a:lnSpc>
                <a:spcPts val="3718"/>
              </a:lnSpc>
            </a:pPr>
            <a:endParaRPr lang="en-US" sz="2600" dirty="0">
              <a:solidFill>
                <a:srgbClr val="141414"/>
              </a:solidFill>
              <a:latin typeface="Public Sans"/>
            </a:endParaRPr>
          </a:p>
        </p:txBody>
      </p:sp>
      <p:pic>
        <p:nvPicPr>
          <p:cNvPr id="8" name="Picture 8" descr="See the source image">
            <a:extLst>
              <a:ext uri="{FF2B5EF4-FFF2-40B4-BE49-F238E27FC236}">
                <a16:creationId xmlns:a16="http://schemas.microsoft.com/office/drawing/2014/main" id="{62E7B246-D710-4E8E-9ED4-FE89BF9C066C}"/>
              </a:ext>
            </a:extLst>
          </p:cNvPr>
          <p:cNvPicPr>
            <a:picLocks noChangeAspect="1" noChangeArrowheads="1"/>
          </p:cNvPicPr>
          <p:nvPr/>
        </p:nvPicPr>
        <p:blipFill>
          <a:blip r:embed="rId2"/>
          <a:srcRect/>
          <a:stretch>
            <a:fillRect/>
          </a:stretch>
        </p:blipFill>
        <p:spPr bwMode="auto">
          <a:xfrm>
            <a:off x="10301248" y="-9525"/>
            <a:ext cx="7429488" cy="10287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 name="Group 4"/>
          <p:cNvGrpSpPr/>
          <p:nvPr/>
        </p:nvGrpSpPr>
        <p:grpSpPr>
          <a:xfrm>
            <a:off x="7311808" y="1014413"/>
            <a:ext cx="9612403" cy="7186541"/>
            <a:chOff x="0" y="-19050"/>
            <a:chExt cx="12816538" cy="9582055"/>
          </a:xfrm>
        </p:grpSpPr>
        <p:sp>
          <p:nvSpPr>
            <p:cNvPr id="5" name="TextBox 5"/>
            <p:cNvSpPr txBox="1"/>
            <p:nvPr/>
          </p:nvSpPr>
          <p:spPr>
            <a:xfrm>
              <a:off x="0" y="-19050"/>
              <a:ext cx="12816538" cy="1847850"/>
            </a:xfrm>
            <a:prstGeom prst="rect">
              <a:avLst/>
            </a:prstGeom>
          </p:spPr>
          <p:txBody>
            <a:bodyPr lIns="0" tIns="0" rIns="0" bIns="0" rtlCol="0" anchor="t">
              <a:spAutoFit/>
            </a:bodyPr>
            <a:lstStyle/>
            <a:p>
              <a:pPr marL="0" lvl="0" indent="0">
                <a:lnSpc>
                  <a:spcPts val="10800"/>
                </a:lnSpc>
                <a:spcBef>
                  <a:spcPct val="0"/>
                </a:spcBef>
              </a:pPr>
              <a:r>
                <a:rPr lang="en-US" sz="9000" u="none" dirty="0">
                  <a:solidFill>
                    <a:srgbClr val="141414"/>
                  </a:solidFill>
                  <a:latin typeface="Caladea Bold"/>
                </a:rPr>
                <a:t>Gallery </a:t>
              </a:r>
            </a:p>
          </p:txBody>
        </p:sp>
        <p:sp>
          <p:nvSpPr>
            <p:cNvPr id="6" name="TextBox 6"/>
            <p:cNvSpPr txBox="1"/>
            <p:nvPr/>
          </p:nvSpPr>
          <p:spPr>
            <a:xfrm>
              <a:off x="0" y="3928247"/>
              <a:ext cx="11219077" cy="576655"/>
            </a:xfrm>
            <a:prstGeom prst="rect">
              <a:avLst/>
            </a:prstGeom>
          </p:spPr>
          <p:txBody>
            <a:bodyPr lIns="0" tIns="0" rIns="0" bIns="0" rtlCol="0" anchor="t">
              <a:spAutoFit/>
            </a:bodyPr>
            <a:lstStyle/>
            <a:p>
              <a:pPr>
                <a:lnSpc>
                  <a:spcPts val="3718"/>
                </a:lnSpc>
              </a:pPr>
              <a:endParaRPr lang="en-US" sz="2600" dirty="0">
                <a:solidFill>
                  <a:srgbClr val="141414"/>
                </a:solidFill>
                <a:latin typeface="Public Sans"/>
              </a:endParaRPr>
            </a:p>
          </p:txBody>
        </p:sp>
        <p:sp>
          <p:nvSpPr>
            <p:cNvPr id="7" name="TextBox 7"/>
            <p:cNvSpPr txBox="1"/>
            <p:nvPr/>
          </p:nvSpPr>
          <p:spPr>
            <a:xfrm>
              <a:off x="0" y="2727982"/>
              <a:ext cx="11219077" cy="618033"/>
            </a:xfrm>
            <a:prstGeom prst="rect">
              <a:avLst/>
            </a:prstGeom>
          </p:spPr>
          <p:txBody>
            <a:bodyPr lIns="0" tIns="0" rIns="0" bIns="0" rtlCol="0" anchor="t">
              <a:spAutoFit/>
            </a:bodyPr>
            <a:lstStyle/>
            <a:p>
              <a:pPr marL="0" lvl="0" indent="0">
                <a:lnSpc>
                  <a:spcPts val="3900"/>
                </a:lnSpc>
                <a:spcBef>
                  <a:spcPct val="0"/>
                </a:spcBef>
              </a:pPr>
              <a:r>
                <a:rPr lang="en-US" sz="3000" u="none" dirty="0">
                  <a:solidFill>
                    <a:srgbClr val="141414"/>
                  </a:solidFill>
                  <a:latin typeface="Public Sans Bold"/>
                </a:rPr>
                <a:t>.</a:t>
              </a:r>
            </a:p>
          </p:txBody>
        </p:sp>
        <p:sp>
          <p:nvSpPr>
            <p:cNvPr id="8" name="TextBox 8"/>
            <p:cNvSpPr txBox="1"/>
            <p:nvPr/>
          </p:nvSpPr>
          <p:spPr>
            <a:xfrm>
              <a:off x="0" y="8986350"/>
              <a:ext cx="11219077" cy="576655"/>
            </a:xfrm>
            <a:prstGeom prst="rect">
              <a:avLst/>
            </a:prstGeom>
          </p:spPr>
          <p:txBody>
            <a:bodyPr lIns="0" tIns="0" rIns="0" bIns="0" rtlCol="0" anchor="t">
              <a:spAutoFit/>
            </a:bodyPr>
            <a:lstStyle/>
            <a:p>
              <a:pPr>
                <a:lnSpc>
                  <a:spcPts val="3718"/>
                </a:lnSpc>
              </a:pPr>
              <a:endParaRPr lang="en-US" sz="2600" dirty="0">
                <a:solidFill>
                  <a:srgbClr val="141414"/>
                </a:solidFill>
                <a:latin typeface="Public Sans"/>
              </a:endParaRPr>
            </a:p>
          </p:txBody>
        </p:sp>
        <p:sp>
          <p:nvSpPr>
            <p:cNvPr id="9" name="TextBox 9"/>
            <p:cNvSpPr txBox="1"/>
            <p:nvPr/>
          </p:nvSpPr>
          <p:spPr>
            <a:xfrm>
              <a:off x="0" y="7786086"/>
              <a:ext cx="11219077" cy="618033"/>
            </a:xfrm>
            <a:prstGeom prst="rect">
              <a:avLst/>
            </a:prstGeom>
          </p:spPr>
          <p:txBody>
            <a:bodyPr lIns="0" tIns="0" rIns="0" bIns="0" rtlCol="0" anchor="t">
              <a:spAutoFit/>
            </a:bodyPr>
            <a:lstStyle/>
            <a:p>
              <a:pPr marL="0" lvl="0" indent="0">
                <a:lnSpc>
                  <a:spcPts val="3900"/>
                </a:lnSpc>
                <a:spcBef>
                  <a:spcPct val="0"/>
                </a:spcBef>
              </a:pPr>
              <a:r>
                <a:rPr lang="en-US" sz="3000" u="none" dirty="0">
                  <a:solidFill>
                    <a:srgbClr val="141414"/>
                  </a:solidFill>
                  <a:latin typeface="Public Sans Bold"/>
                </a:rPr>
                <a:t>.</a:t>
              </a:r>
            </a:p>
          </p:txBody>
        </p:sp>
      </p:grpSp>
      <p:sp>
        <p:nvSpPr>
          <p:cNvPr id="6146" name="AutoShape 2" descr="blob:https://web.whatsapp.com/cce5b137-83d5-4198-aa3a-108a6330f20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6148" name="AutoShape 4" descr="blob:https://web.whatsapp.com/cce5b137-83d5-4198-aa3a-108a6330f20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6150" name="AutoShape 6" descr="blob:https://web.whatsapp.com/cce5b137-83d5-4198-aa3a-108a6330f20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6152" name="AutoShape 8" descr="blob:https://web.whatsapp.com/cce5b137-83d5-4198-aa3a-108a6330f20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6154" name="AutoShape 10" descr="Image result for ph met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6158" name="AutoShape 14" descr="blob:https://web.whatsapp.com/4655fdb0-677b-4697-a69b-6e8a39b25e8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6160" name="AutoShape 16" descr="blob:https://web.whatsapp.com/4655fdb0-677b-4697-a69b-6e8a39b25e8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6162" name="AutoShape 18" descr="blob:https://web.whatsapp.com/4655fdb0-677b-4697-a69b-6e8a39b25e8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6164" name="AutoShape 20" descr="blob:https://web.whatsapp.com/4655fdb0-677b-4697-a69b-6e8a39b25e8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9" name="Picture 18">
            <a:extLst>
              <a:ext uri="{FF2B5EF4-FFF2-40B4-BE49-F238E27FC236}">
                <a16:creationId xmlns:a16="http://schemas.microsoft.com/office/drawing/2014/main" id="{CF10C7AC-FBB7-4CFF-A7F7-F5E7CAEB0129}"/>
              </a:ext>
            </a:extLst>
          </p:cNvPr>
          <p:cNvPicPr>
            <a:picLocks noChangeAspect="1"/>
          </p:cNvPicPr>
          <p:nvPr/>
        </p:nvPicPr>
        <p:blipFill rotWithShape="1">
          <a:blip r:embed="rId2"/>
          <a:srcRect t="5170" b="6679"/>
          <a:stretch/>
        </p:blipFill>
        <p:spPr>
          <a:xfrm>
            <a:off x="1860581" y="2551212"/>
            <a:ext cx="5800656" cy="6721375"/>
          </a:xfrm>
          <a:prstGeom prst="rect">
            <a:avLst/>
          </a:prstGeom>
        </p:spPr>
      </p:pic>
      <p:pic>
        <p:nvPicPr>
          <p:cNvPr id="2" name="Picture 1">
            <a:extLst>
              <a:ext uri="{FF2B5EF4-FFF2-40B4-BE49-F238E27FC236}">
                <a16:creationId xmlns:a16="http://schemas.microsoft.com/office/drawing/2014/main" id="{98709DC6-9C52-3918-B187-89B7BF51FAC5}"/>
              </a:ext>
            </a:extLst>
          </p:cNvPr>
          <p:cNvPicPr>
            <a:picLocks noChangeAspect="1"/>
          </p:cNvPicPr>
          <p:nvPr/>
        </p:nvPicPr>
        <p:blipFill>
          <a:blip r:embed="rId3"/>
          <a:stretch>
            <a:fillRect/>
          </a:stretch>
        </p:blipFill>
        <p:spPr>
          <a:xfrm>
            <a:off x="9145951" y="2633468"/>
            <a:ext cx="6334753" cy="663911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825E6-CECA-4642-87B9-32EC1DA25CE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14E5E70-50EB-4520-94DE-B5C559ECC4E4}"/>
              </a:ext>
            </a:extLst>
          </p:cNvPr>
          <p:cNvSpPr>
            <a:spLocks noGrp="1"/>
          </p:cNvSpPr>
          <p:nvPr>
            <p:ph type="subTitle" idx="1"/>
          </p:nvPr>
        </p:nvSpPr>
        <p:spPr/>
        <p:txBody>
          <a:bodyPr/>
          <a:lstStyle/>
          <a:p>
            <a:endParaRPr lang="en-US"/>
          </a:p>
        </p:txBody>
      </p:sp>
      <p:sp>
        <p:nvSpPr>
          <p:cNvPr id="5122" name="AutoShape 2" descr="blob:https://web.whatsapp.com/4655fdb0-677b-4697-a69b-6e8a39b25e8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4" name="Picture 3">
            <a:extLst>
              <a:ext uri="{FF2B5EF4-FFF2-40B4-BE49-F238E27FC236}">
                <a16:creationId xmlns:a16="http://schemas.microsoft.com/office/drawing/2014/main" id="{6E0818DB-EA3F-449C-B22A-AFAEFEA4A433}"/>
              </a:ext>
            </a:extLst>
          </p:cNvPr>
          <p:cNvPicPr>
            <a:picLocks noChangeAspect="1"/>
          </p:cNvPicPr>
          <p:nvPr/>
        </p:nvPicPr>
        <p:blipFill>
          <a:blip r:embed="rId2"/>
          <a:stretch>
            <a:fillRect/>
          </a:stretch>
        </p:blipFill>
        <p:spPr>
          <a:xfrm>
            <a:off x="1400795" y="1211826"/>
            <a:ext cx="6400800" cy="7863348"/>
          </a:xfrm>
          <a:prstGeom prst="rect">
            <a:avLst/>
          </a:prstGeom>
        </p:spPr>
      </p:pic>
      <p:pic>
        <p:nvPicPr>
          <p:cNvPr id="5" name="Picture 4">
            <a:extLst>
              <a:ext uri="{FF2B5EF4-FFF2-40B4-BE49-F238E27FC236}">
                <a16:creationId xmlns:a16="http://schemas.microsoft.com/office/drawing/2014/main" id="{2A2CF186-A0B4-4960-BF66-8D965AA81535}"/>
              </a:ext>
            </a:extLst>
          </p:cNvPr>
          <p:cNvPicPr>
            <a:picLocks noChangeAspect="1"/>
          </p:cNvPicPr>
          <p:nvPr/>
        </p:nvPicPr>
        <p:blipFill>
          <a:blip r:embed="rId3"/>
          <a:stretch>
            <a:fillRect/>
          </a:stretch>
        </p:blipFill>
        <p:spPr>
          <a:xfrm>
            <a:off x="9600679" y="1211826"/>
            <a:ext cx="7344816" cy="7724392"/>
          </a:xfrm>
          <a:prstGeom prst="rect">
            <a:avLst/>
          </a:prstGeom>
        </p:spPr>
      </p:pic>
    </p:spTree>
    <p:extLst>
      <p:ext uri="{BB962C8B-B14F-4D97-AF65-F5344CB8AC3E}">
        <p14:creationId xmlns:p14="http://schemas.microsoft.com/office/powerpoint/2010/main" val="2523706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6575" y="-121920"/>
            <a:ext cx="10661425" cy="5133975"/>
          </a:xfrm>
          <a:prstGeom prst="rect">
            <a:avLst/>
          </a:prstGeom>
          <a:solidFill>
            <a:srgbClr val="ED9FBD"/>
          </a:solidFill>
        </p:spPr>
      </p:sp>
      <p:sp>
        <p:nvSpPr>
          <p:cNvPr id="3" name="AutoShape 3"/>
          <p:cNvSpPr/>
          <p:nvPr/>
        </p:nvSpPr>
        <p:spPr>
          <a:xfrm rot="-5400000">
            <a:off x="2492600" y="5133975"/>
            <a:ext cx="10287000" cy="0"/>
          </a:xfrm>
          <a:prstGeom prst="line">
            <a:avLst/>
          </a:prstGeom>
          <a:ln w="19050" cap="flat">
            <a:solidFill>
              <a:srgbClr val="141414"/>
            </a:solidFill>
            <a:prstDash val="solid"/>
            <a:headEnd type="none" w="sm" len="sm"/>
            <a:tailEnd type="none" w="sm" len="sm"/>
          </a:ln>
        </p:spPr>
      </p:sp>
      <p:sp>
        <p:nvSpPr>
          <p:cNvPr id="4" name="AutoShape 4"/>
          <p:cNvSpPr/>
          <p:nvPr/>
        </p:nvSpPr>
        <p:spPr>
          <a:xfrm>
            <a:off x="7626575" y="5133975"/>
            <a:ext cx="10661425" cy="0"/>
          </a:xfrm>
          <a:prstGeom prst="line">
            <a:avLst/>
          </a:prstGeom>
          <a:ln w="19050" cap="flat">
            <a:solidFill>
              <a:srgbClr val="141414"/>
            </a:solidFill>
            <a:prstDash val="solid"/>
            <a:headEnd type="none" w="sm" len="sm"/>
            <a:tailEnd type="none" w="sm" len="sm"/>
          </a:ln>
        </p:spPr>
      </p:sp>
      <p:grpSp>
        <p:nvGrpSpPr>
          <p:cNvPr id="5" name="Group 5"/>
          <p:cNvGrpSpPr/>
          <p:nvPr/>
        </p:nvGrpSpPr>
        <p:grpSpPr>
          <a:xfrm>
            <a:off x="9447307" y="1654673"/>
            <a:ext cx="7154014" cy="2191512"/>
            <a:chOff x="0" y="-19050"/>
            <a:chExt cx="9538685" cy="2922016"/>
          </a:xfrm>
        </p:grpSpPr>
        <p:sp>
          <p:nvSpPr>
            <p:cNvPr id="6" name="TextBox 6"/>
            <p:cNvSpPr txBox="1"/>
            <p:nvPr/>
          </p:nvSpPr>
          <p:spPr>
            <a:xfrm>
              <a:off x="0" y="-19050"/>
              <a:ext cx="9538685" cy="1847851"/>
            </a:xfrm>
            <a:prstGeom prst="rect">
              <a:avLst/>
            </a:prstGeom>
          </p:spPr>
          <p:txBody>
            <a:bodyPr lIns="0" tIns="0" rIns="0" bIns="0" rtlCol="0" anchor="t">
              <a:spAutoFit/>
            </a:bodyPr>
            <a:lstStyle/>
            <a:p>
              <a:pPr marL="0" lvl="0" indent="0">
                <a:lnSpc>
                  <a:spcPts val="10800"/>
                </a:lnSpc>
                <a:spcBef>
                  <a:spcPct val="0"/>
                </a:spcBef>
              </a:pPr>
              <a:endParaRPr lang="en-US" sz="9000" u="none" dirty="0">
                <a:solidFill>
                  <a:srgbClr val="141414"/>
                </a:solidFill>
                <a:latin typeface="Caladea Bold"/>
              </a:endParaRPr>
            </a:p>
          </p:txBody>
        </p:sp>
        <p:sp>
          <p:nvSpPr>
            <p:cNvPr id="7" name="TextBox 7"/>
            <p:cNvSpPr txBox="1"/>
            <p:nvPr/>
          </p:nvSpPr>
          <p:spPr>
            <a:xfrm>
              <a:off x="0" y="2284933"/>
              <a:ext cx="9538685" cy="618033"/>
            </a:xfrm>
            <a:prstGeom prst="rect">
              <a:avLst/>
            </a:prstGeom>
          </p:spPr>
          <p:txBody>
            <a:bodyPr lIns="0" tIns="0" rIns="0" bIns="0" rtlCol="0" anchor="t">
              <a:spAutoFit/>
            </a:bodyPr>
            <a:lstStyle/>
            <a:p>
              <a:pPr marL="0" lvl="0" indent="0">
                <a:lnSpc>
                  <a:spcPts val="3900"/>
                </a:lnSpc>
                <a:spcBef>
                  <a:spcPct val="0"/>
                </a:spcBef>
              </a:pPr>
              <a:endParaRPr lang="en-US" sz="3000" u="none" dirty="0">
                <a:solidFill>
                  <a:srgbClr val="141414"/>
                </a:solidFill>
                <a:latin typeface="Public Sans Bold"/>
              </a:endParaRPr>
            </a:p>
          </p:txBody>
        </p:sp>
      </p:grpSp>
      <p:sp>
        <p:nvSpPr>
          <p:cNvPr id="8" name="TextBox 8"/>
          <p:cNvSpPr txBox="1"/>
          <p:nvPr/>
        </p:nvSpPr>
        <p:spPr>
          <a:xfrm>
            <a:off x="9447307" y="6554728"/>
            <a:ext cx="7154014" cy="2804935"/>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Study area:  (</a:t>
            </a:r>
            <a:r>
              <a:rPr lang="en-US" sz="2600" dirty="0" err="1">
                <a:solidFill>
                  <a:srgbClr val="141414"/>
                </a:solidFill>
                <a:latin typeface="Public Sans"/>
              </a:rPr>
              <a:t>Anugraha</a:t>
            </a:r>
            <a:r>
              <a:rPr lang="en-US" sz="2600" dirty="0">
                <a:solidFill>
                  <a:srgbClr val="141414"/>
                </a:solidFill>
                <a:latin typeface="Public Sans"/>
              </a:rPr>
              <a:t> Layout and </a:t>
            </a:r>
            <a:r>
              <a:rPr lang="en-US" sz="2600" dirty="0" err="1">
                <a:solidFill>
                  <a:srgbClr val="141414"/>
                </a:solidFill>
                <a:latin typeface="Public Sans"/>
              </a:rPr>
              <a:t>Madiwala</a:t>
            </a:r>
            <a:r>
              <a:rPr lang="en-US" sz="2600" dirty="0">
                <a:solidFill>
                  <a:srgbClr val="141414"/>
                </a:solidFill>
                <a:latin typeface="Public Sans"/>
              </a:rPr>
              <a:t> lake ) are 1 km away from each other and thus have the same terrain and level of pollution/weather. Thus the soil found in the wetland must differ from that found in </a:t>
            </a:r>
            <a:r>
              <a:rPr lang="en-US" sz="2600" dirty="0" err="1">
                <a:solidFill>
                  <a:srgbClr val="141414"/>
                </a:solidFill>
                <a:latin typeface="Public Sans"/>
              </a:rPr>
              <a:t>Billekalli</a:t>
            </a:r>
            <a:endParaRPr lang="en-US" sz="2600" dirty="0">
              <a:solidFill>
                <a:srgbClr val="141414"/>
              </a:solidFill>
              <a:latin typeface="Public Sans"/>
            </a:endParaRPr>
          </a:p>
        </p:txBody>
      </p:sp>
      <p:sp>
        <p:nvSpPr>
          <p:cNvPr id="9" name="TextBox 9"/>
          <p:cNvSpPr txBox="1"/>
          <p:nvPr/>
        </p:nvSpPr>
        <p:spPr>
          <a:xfrm>
            <a:off x="1028700" y="4438650"/>
            <a:ext cx="5340211" cy="1390650"/>
          </a:xfrm>
          <a:prstGeom prst="rect">
            <a:avLst/>
          </a:prstGeom>
        </p:spPr>
        <p:txBody>
          <a:bodyPr lIns="0" tIns="0" rIns="0" bIns="0" rtlCol="0" anchor="t">
            <a:spAutoFit/>
          </a:bodyPr>
          <a:lstStyle/>
          <a:p>
            <a:pPr marL="0" lvl="0" indent="0">
              <a:lnSpc>
                <a:spcPts val="10800"/>
              </a:lnSpc>
              <a:spcBef>
                <a:spcPct val="0"/>
              </a:spcBef>
            </a:pPr>
            <a:r>
              <a:rPr lang="en-US" sz="9000" u="none">
                <a:solidFill>
                  <a:srgbClr val="141414"/>
                </a:solidFill>
                <a:latin typeface="Caladea Bold"/>
              </a:rPr>
              <a:t>Problem</a:t>
            </a:r>
          </a:p>
        </p:txBody>
      </p:sp>
      <p:sp>
        <p:nvSpPr>
          <p:cNvPr id="10" name="TextBox 8">
            <a:extLst>
              <a:ext uri="{FF2B5EF4-FFF2-40B4-BE49-F238E27FC236}">
                <a16:creationId xmlns:a16="http://schemas.microsoft.com/office/drawing/2014/main" id="{54DBA1C5-9A95-4C3A-9D4E-54254794D05D}"/>
              </a:ext>
            </a:extLst>
          </p:cNvPr>
          <p:cNvSpPr txBox="1"/>
          <p:nvPr/>
        </p:nvSpPr>
        <p:spPr>
          <a:xfrm>
            <a:off x="9380280" y="1414040"/>
            <a:ext cx="7154014" cy="2804935"/>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Planting plants every year in the neighborhood soil  die </a:t>
            </a:r>
          </a:p>
          <a:p>
            <a:pPr>
              <a:lnSpc>
                <a:spcPts val="3718"/>
              </a:lnSpc>
            </a:pPr>
            <a:endParaRPr lang="en-US" sz="2600" dirty="0">
              <a:solidFill>
                <a:srgbClr val="141414"/>
              </a:solidFill>
              <a:latin typeface="Public Sans"/>
            </a:endParaRPr>
          </a:p>
          <a:p>
            <a:pPr>
              <a:lnSpc>
                <a:spcPts val="3718"/>
              </a:lnSpc>
            </a:pPr>
            <a:r>
              <a:rPr lang="en-US" sz="2600" dirty="0">
                <a:solidFill>
                  <a:srgbClr val="141414"/>
                </a:solidFill>
                <a:latin typeface="Public Sans"/>
              </a:rPr>
              <a:t>The plants growing on the soil near </a:t>
            </a:r>
            <a:r>
              <a:rPr lang="en-US" sz="2600" dirty="0" err="1">
                <a:solidFill>
                  <a:srgbClr val="141414"/>
                </a:solidFill>
                <a:latin typeface="Public Sans"/>
              </a:rPr>
              <a:t>madiwala</a:t>
            </a:r>
            <a:r>
              <a:rPr lang="en-US" sz="2600" dirty="0">
                <a:solidFill>
                  <a:srgbClr val="141414"/>
                </a:solidFill>
                <a:latin typeface="Public Sans"/>
              </a:rPr>
              <a:t> lake are lush , green and have a long life . </a:t>
            </a:r>
          </a:p>
          <a:p>
            <a:pPr>
              <a:lnSpc>
                <a:spcPts val="3718"/>
              </a:lnSpc>
            </a:pPr>
            <a:endParaRPr lang="en-US" sz="2600" dirty="0">
              <a:solidFill>
                <a:srgbClr val="141414"/>
              </a:solidFill>
              <a:latin typeface="Public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4" name="Group 4"/>
          <p:cNvGrpSpPr/>
          <p:nvPr/>
        </p:nvGrpSpPr>
        <p:grpSpPr>
          <a:xfrm>
            <a:off x="7429488" y="1014413"/>
            <a:ext cx="10644262" cy="7481887"/>
            <a:chOff x="0" y="-19050"/>
            <a:chExt cx="12816538" cy="9975850"/>
          </a:xfrm>
        </p:grpSpPr>
        <p:sp>
          <p:nvSpPr>
            <p:cNvPr id="5" name="TextBox 5"/>
            <p:cNvSpPr txBox="1"/>
            <p:nvPr/>
          </p:nvSpPr>
          <p:spPr>
            <a:xfrm>
              <a:off x="0" y="-19050"/>
              <a:ext cx="12816538" cy="1846660"/>
            </a:xfrm>
            <a:prstGeom prst="rect">
              <a:avLst/>
            </a:prstGeom>
          </p:spPr>
          <p:txBody>
            <a:bodyPr lIns="0" tIns="0" rIns="0" bIns="0" rtlCol="0" anchor="t">
              <a:spAutoFit/>
            </a:bodyPr>
            <a:lstStyle/>
            <a:p>
              <a:pPr marL="0" lvl="0" indent="0">
                <a:lnSpc>
                  <a:spcPts val="10800"/>
                </a:lnSpc>
                <a:spcBef>
                  <a:spcPct val="0"/>
                </a:spcBef>
              </a:pPr>
              <a:r>
                <a:rPr lang="en-US" sz="9000" u="none" dirty="0">
                  <a:solidFill>
                    <a:srgbClr val="141414"/>
                  </a:solidFill>
                  <a:latin typeface="Caladea Bold"/>
                </a:rPr>
                <a:t>   Acknowledgement</a:t>
              </a:r>
            </a:p>
          </p:txBody>
        </p:sp>
        <p:sp>
          <p:nvSpPr>
            <p:cNvPr id="6" name="TextBox 6"/>
            <p:cNvSpPr txBox="1"/>
            <p:nvPr/>
          </p:nvSpPr>
          <p:spPr>
            <a:xfrm>
              <a:off x="1075988" y="2533629"/>
              <a:ext cx="11219078" cy="5061215"/>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 We are grateful to our school, PSBS, for giving us the golden opportunity to participate in this project from the school and to the Biotechnology Centre, </a:t>
              </a:r>
              <a:r>
                <a:rPr lang="en-US" sz="2600" dirty="0" err="1">
                  <a:solidFill>
                    <a:srgbClr val="141414"/>
                  </a:solidFill>
                  <a:latin typeface="Public Sans"/>
                </a:rPr>
                <a:t>Hulimavu</a:t>
              </a:r>
              <a:r>
                <a:rPr lang="en-US" sz="2600" dirty="0">
                  <a:solidFill>
                    <a:srgbClr val="141414"/>
                  </a:solidFill>
                  <a:latin typeface="Public Sans"/>
                </a:rPr>
                <a:t>,  Dept. of Horticulture, Govt. of Karnataka, for helping us with testing the soil.</a:t>
              </a:r>
            </a:p>
            <a:p>
              <a:pPr>
                <a:lnSpc>
                  <a:spcPts val="3718"/>
                </a:lnSpc>
              </a:pPr>
              <a:r>
                <a:rPr lang="en-US" sz="2600" dirty="0">
                  <a:solidFill>
                    <a:srgbClr val="141414"/>
                  </a:solidFill>
                  <a:latin typeface="Public Sans"/>
                </a:rPr>
                <a:t>We would also like to thank our Biology teacher Indumathi </a:t>
              </a:r>
              <a:r>
                <a:rPr lang="en-US" sz="2600" dirty="0" err="1">
                  <a:solidFill>
                    <a:srgbClr val="141414"/>
                  </a:solidFill>
                  <a:latin typeface="Public Sans"/>
                </a:rPr>
                <a:t>maam</a:t>
              </a:r>
              <a:r>
                <a:rPr lang="en-US" sz="2600" dirty="0">
                  <a:solidFill>
                    <a:srgbClr val="141414"/>
                  </a:solidFill>
                  <a:latin typeface="Public Sans"/>
                </a:rPr>
                <a:t>, for giving us better insights on the project.</a:t>
              </a:r>
            </a:p>
            <a:p>
              <a:pPr>
                <a:lnSpc>
                  <a:spcPts val="3718"/>
                </a:lnSpc>
              </a:pPr>
              <a:r>
                <a:rPr lang="en-US" sz="2600" dirty="0">
                  <a:solidFill>
                    <a:srgbClr val="141414"/>
                  </a:solidFill>
                  <a:latin typeface="Public Sans"/>
                </a:rPr>
                <a:t>Lastly, we would like to thank IISC for hosting this event</a:t>
              </a:r>
            </a:p>
          </p:txBody>
        </p:sp>
        <p:sp>
          <p:nvSpPr>
            <p:cNvPr id="7" name="TextBox 7"/>
            <p:cNvSpPr txBox="1"/>
            <p:nvPr/>
          </p:nvSpPr>
          <p:spPr>
            <a:xfrm>
              <a:off x="0" y="2727982"/>
              <a:ext cx="11219078" cy="618033"/>
            </a:xfrm>
            <a:prstGeom prst="rect">
              <a:avLst/>
            </a:prstGeom>
          </p:spPr>
          <p:txBody>
            <a:bodyPr lIns="0" tIns="0" rIns="0" bIns="0" rtlCol="0" anchor="t">
              <a:spAutoFit/>
            </a:bodyPr>
            <a:lstStyle/>
            <a:p>
              <a:pPr marL="0" lvl="0" indent="0">
                <a:lnSpc>
                  <a:spcPts val="3900"/>
                </a:lnSpc>
                <a:spcBef>
                  <a:spcPct val="0"/>
                </a:spcBef>
              </a:pPr>
              <a:endParaRPr lang="en-US" sz="3000" u="none" dirty="0">
                <a:solidFill>
                  <a:srgbClr val="141414"/>
                </a:solidFill>
                <a:latin typeface="Public Sans Bold"/>
              </a:endParaRPr>
            </a:p>
          </p:txBody>
        </p:sp>
        <p:sp>
          <p:nvSpPr>
            <p:cNvPr id="8" name="TextBox 8"/>
            <p:cNvSpPr txBox="1"/>
            <p:nvPr/>
          </p:nvSpPr>
          <p:spPr>
            <a:xfrm>
              <a:off x="0" y="8986350"/>
              <a:ext cx="11219077" cy="576655"/>
            </a:xfrm>
            <a:prstGeom prst="rect">
              <a:avLst/>
            </a:prstGeom>
          </p:spPr>
          <p:txBody>
            <a:bodyPr lIns="0" tIns="0" rIns="0" bIns="0" rtlCol="0" anchor="t">
              <a:spAutoFit/>
            </a:bodyPr>
            <a:lstStyle/>
            <a:p>
              <a:pPr>
                <a:lnSpc>
                  <a:spcPts val="3718"/>
                </a:lnSpc>
              </a:pPr>
              <a:endParaRPr lang="en-US" sz="2600" dirty="0">
                <a:solidFill>
                  <a:srgbClr val="141414"/>
                </a:solidFill>
                <a:latin typeface="Public Sans"/>
              </a:endParaRPr>
            </a:p>
          </p:txBody>
        </p:sp>
        <p:sp>
          <p:nvSpPr>
            <p:cNvPr id="9" name="TextBox 9"/>
            <p:cNvSpPr txBox="1"/>
            <p:nvPr/>
          </p:nvSpPr>
          <p:spPr>
            <a:xfrm>
              <a:off x="0" y="7786086"/>
              <a:ext cx="11219077" cy="618033"/>
            </a:xfrm>
            <a:prstGeom prst="rect">
              <a:avLst/>
            </a:prstGeom>
          </p:spPr>
          <p:txBody>
            <a:bodyPr lIns="0" tIns="0" rIns="0" bIns="0" rtlCol="0" anchor="t">
              <a:spAutoFit/>
            </a:bodyPr>
            <a:lstStyle/>
            <a:p>
              <a:pPr marL="0" lvl="0" indent="0">
                <a:lnSpc>
                  <a:spcPts val="3900"/>
                </a:lnSpc>
                <a:spcBef>
                  <a:spcPct val="0"/>
                </a:spcBef>
              </a:pPr>
              <a:endParaRPr lang="en-US" sz="3000" u="none" dirty="0">
                <a:solidFill>
                  <a:srgbClr val="141414"/>
                </a:solidFill>
                <a:latin typeface="Public Sans Bold"/>
              </a:endParaRPr>
            </a:p>
          </p:txBody>
        </p:sp>
        <p:sp>
          <p:nvSpPr>
            <p:cNvPr id="10" name="AutoShape 10"/>
            <p:cNvSpPr/>
            <p:nvPr/>
          </p:nvSpPr>
          <p:spPr>
            <a:xfrm>
              <a:off x="0" y="9956800"/>
              <a:ext cx="12816538" cy="0"/>
            </a:xfrm>
            <a:prstGeom prst="line">
              <a:avLst/>
            </a:prstGeom>
            <a:ln w="25400" cap="flat">
              <a:solidFill>
                <a:srgbClr val="141414"/>
              </a:solidFill>
              <a:prstDash val="solid"/>
              <a:headEnd type="none" w="sm" len="sm"/>
              <a:tailEnd type="none" w="sm" len="sm"/>
            </a:ln>
          </p:spPr>
          <p:txBody>
            <a:bodyPr/>
            <a:lstStyle/>
            <a:p>
              <a:endParaRPr lang="en-US" dirty="0"/>
            </a:p>
          </p:txBody>
        </p:sp>
      </p:grpSp>
      <p:sp>
        <p:nvSpPr>
          <p:cNvPr id="2050" name="AutoShape 2" descr="Image result for protect soil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2" name="AutoShape 4" descr="Image result for protect soil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4" name="AutoShape 6" descr="Image result for protect soil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BDFB2"/>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818505420"/>
              </p:ext>
            </p:extLst>
          </p:nvPr>
        </p:nvGraphicFramePr>
        <p:xfrm>
          <a:off x="8304264" y="395018"/>
          <a:ext cx="8955037" cy="8833743"/>
        </p:xfrm>
        <a:graphic>
          <a:graphicData uri="http://schemas.openxmlformats.org/drawingml/2006/table">
            <a:tbl>
              <a:tblPr/>
              <a:tblGrid>
                <a:gridCol w="1160791">
                  <a:extLst>
                    <a:ext uri="{9D8B030D-6E8A-4147-A177-3AD203B41FA5}">
                      <a16:colId xmlns:a16="http://schemas.microsoft.com/office/drawing/2014/main" val="20000"/>
                    </a:ext>
                  </a:extLst>
                </a:gridCol>
                <a:gridCol w="7794246">
                  <a:extLst>
                    <a:ext uri="{9D8B030D-6E8A-4147-A177-3AD203B41FA5}">
                      <a16:colId xmlns:a16="http://schemas.microsoft.com/office/drawing/2014/main" val="20001"/>
                    </a:ext>
                  </a:extLst>
                </a:gridCol>
              </a:tblGrid>
              <a:tr h="1769799">
                <a:tc>
                  <a:txBody>
                    <a:bodyPr/>
                    <a:lstStyle/>
                    <a:p>
                      <a:pPr algn="l">
                        <a:defRPr/>
                      </a:pPr>
                      <a:r>
                        <a:rPr lang="en-US" sz="2499" dirty="0">
                          <a:solidFill>
                            <a:srgbClr val="141414"/>
                          </a:solidFill>
                          <a:latin typeface="Caladea"/>
                        </a:rPr>
                        <a:t>01</a:t>
                      </a:r>
                      <a:endParaRPr lang="en-US" sz="1100" dirty="0"/>
                    </a:p>
                  </a:txBody>
                  <a:tcPr>
                    <a:lnL w="38100" cap="flat" cmpd="sng" algn="ctr">
                      <a:solidFill>
                        <a:srgbClr val="9BDFB2"/>
                      </a:solidFill>
                      <a:prstDash val="solid"/>
                      <a:round/>
                      <a:headEnd type="none" w="med" len="med"/>
                      <a:tailEnd type="none" w="med" len="med"/>
                    </a:lnL>
                    <a:lnR w="38100" cap="flat" cmpd="sng" algn="ctr">
                      <a:solidFill>
                        <a:srgbClr val="9BDFB2"/>
                      </a:solidFill>
                      <a:prstDash val="solid"/>
                      <a:round/>
                      <a:headEnd type="none" w="med" len="med"/>
                      <a:tailEnd type="none" w="med" len="med"/>
                    </a:lnR>
                    <a:lnT w="38100" cap="flat" cmpd="sng" algn="ctr">
                      <a:solidFill>
                        <a:srgbClr val="9BDFB2"/>
                      </a:solidFill>
                      <a:prstDash val="solid"/>
                      <a:round/>
                      <a:headEnd type="none" w="med" len="med"/>
                      <a:tailEnd type="none" w="med" len="med"/>
                    </a:lnT>
                    <a:lnB w="9525" cap="flat" cmpd="sng" algn="ctr">
                      <a:solidFill>
                        <a:srgbClr val="141414"/>
                      </a:solidFill>
                      <a:prstDash val="solid"/>
                      <a:round/>
                      <a:headEnd type="none" w="med" len="med"/>
                      <a:tailEnd type="none" w="med" len="med"/>
                    </a:lnB>
                  </a:tcPr>
                </a:tc>
                <a:tc>
                  <a:txBody>
                    <a:bodyPr/>
                    <a:lstStyle/>
                    <a:p>
                      <a:pPr algn="l">
                        <a:defRPr/>
                      </a:pPr>
                      <a:r>
                        <a:rPr lang="en-US" sz="3000" dirty="0">
                          <a:solidFill>
                            <a:srgbClr val="141414"/>
                          </a:solidFill>
                          <a:latin typeface="Public Sans Bold"/>
                        </a:rPr>
                        <a:t>Nutrient Management Module No.9  Montana State University Extension</a:t>
                      </a:r>
                      <a:endParaRPr lang="en-US" sz="1100" dirty="0"/>
                    </a:p>
                  </a:txBody>
                  <a:tcPr>
                    <a:lnL w="38100" cap="flat" cmpd="sng" algn="ctr">
                      <a:solidFill>
                        <a:srgbClr val="9BDFB2"/>
                      </a:solidFill>
                      <a:prstDash val="solid"/>
                      <a:round/>
                      <a:headEnd type="none" w="med" len="med"/>
                      <a:tailEnd type="none" w="med" len="med"/>
                    </a:lnL>
                    <a:lnR w="38100" cap="flat" cmpd="sng" algn="ctr">
                      <a:solidFill>
                        <a:srgbClr val="9BDFB2"/>
                      </a:solidFill>
                      <a:prstDash val="solid"/>
                      <a:round/>
                      <a:headEnd type="none" w="med" len="med"/>
                      <a:tailEnd type="none" w="med" len="med"/>
                    </a:lnR>
                    <a:lnT w="38100" cap="flat" cmpd="sng" algn="ctr">
                      <a:solidFill>
                        <a:srgbClr val="9BDFB2"/>
                      </a:solidFill>
                      <a:prstDash val="solid"/>
                      <a:round/>
                      <a:headEnd type="none" w="med" len="med"/>
                      <a:tailEnd type="none" w="med" len="med"/>
                    </a:lnT>
                    <a:lnB w="9525" cap="flat" cmpd="sng" algn="ctr">
                      <a:solidFill>
                        <a:srgbClr val="141414"/>
                      </a:solidFill>
                      <a:prstDash val="solid"/>
                      <a:round/>
                      <a:headEnd type="none" w="med" len="med"/>
                      <a:tailEnd type="none" w="med" len="med"/>
                    </a:lnB>
                  </a:tcPr>
                </a:tc>
                <a:extLst>
                  <a:ext uri="{0D108BD9-81ED-4DB2-BD59-A6C34878D82A}">
                    <a16:rowId xmlns:a16="http://schemas.microsoft.com/office/drawing/2014/main" val="10000"/>
                  </a:ext>
                </a:extLst>
              </a:tr>
              <a:tr h="1754547">
                <a:tc>
                  <a:txBody>
                    <a:bodyPr/>
                    <a:lstStyle/>
                    <a:p>
                      <a:pPr algn="l">
                        <a:defRPr/>
                      </a:pPr>
                      <a:r>
                        <a:rPr lang="en-US" sz="2499">
                          <a:solidFill>
                            <a:srgbClr val="141414"/>
                          </a:solidFill>
                          <a:latin typeface="Caladea"/>
                        </a:rPr>
                        <a:t>02</a:t>
                      </a:r>
                      <a:endParaRPr lang="en-US" sz="1100"/>
                    </a:p>
                  </a:txBody>
                  <a:tcPr>
                    <a:lnL w="38100" cap="flat" cmpd="sng" algn="ctr">
                      <a:solidFill>
                        <a:srgbClr val="9BDFB2"/>
                      </a:solidFill>
                      <a:prstDash val="solid"/>
                      <a:round/>
                      <a:headEnd type="none" w="med" len="med"/>
                      <a:tailEnd type="none" w="med" len="med"/>
                    </a:lnL>
                    <a:lnR w="38100" cap="flat" cmpd="sng" algn="ctr">
                      <a:solidFill>
                        <a:srgbClr val="9BDFB2"/>
                      </a:solidFill>
                      <a:prstDash val="solid"/>
                      <a:round/>
                      <a:headEnd type="none" w="med" len="med"/>
                      <a:tailEnd type="none" w="med" len="med"/>
                    </a:lnR>
                    <a:lnT w="9525" cap="flat" cmpd="sng" algn="ctr">
                      <a:solidFill>
                        <a:srgbClr val="141414"/>
                      </a:solidFill>
                      <a:prstDash val="solid"/>
                      <a:round/>
                      <a:headEnd type="none" w="med" len="med"/>
                      <a:tailEnd type="none" w="med" len="med"/>
                    </a:lnT>
                    <a:lnB w="9525" cap="flat" cmpd="sng" algn="ctr">
                      <a:solidFill>
                        <a:srgbClr val="141414"/>
                      </a:solidFill>
                      <a:prstDash val="solid"/>
                      <a:round/>
                      <a:headEnd type="none" w="med" len="med"/>
                      <a:tailEnd type="none" w="med" len="med"/>
                    </a:lnB>
                  </a:tcPr>
                </a:tc>
                <a:tc>
                  <a:txBody>
                    <a:bodyPr/>
                    <a:lstStyle/>
                    <a:p>
                      <a:pPr algn="l">
                        <a:defRPr/>
                      </a:pPr>
                      <a:r>
                        <a:rPr lang="en-US" sz="3000" dirty="0">
                          <a:solidFill>
                            <a:srgbClr val="141414"/>
                          </a:solidFill>
                          <a:latin typeface="Public Sans Bold"/>
                        </a:rPr>
                        <a:t>Purdue Extension : Collecting Soil samples for Testing</a:t>
                      </a:r>
                      <a:endParaRPr lang="en-US" sz="1100" dirty="0"/>
                    </a:p>
                  </a:txBody>
                  <a:tcPr>
                    <a:lnL w="38100" cap="flat" cmpd="sng" algn="ctr">
                      <a:solidFill>
                        <a:srgbClr val="9BDFB2"/>
                      </a:solidFill>
                      <a:prstDash val="solid"/>
                      <a:round/>
                      <a:headEnd type="none" w="med" len="med"/>
                      <a:tailEnd type="none" w="med" len="med"/>
                    </a:lnL>
                    <a:lnR w="38100" cap="flat" cmpd="sng" algn="ctr">
                      <a:solidFill>
                        <a:srgbClr val="9BDFB2"/>
                      </a:solidFill>
                      <a:prstDash val="solid"/>
                      <a:round/>
                      <a:headEnd type="none" w="med" len="med"/>
                      <a:tailEnd type="none" w="med" len="med"/>
                    </a:lnR>
                    <a:lnT w="9525" cap="flat" cmpd="sng" algn="ctr">
                      <a:solidFill>
                        <a:srgbClr val="141414"/>
                      </a:solidFill>
                      <a:prstDash val="solid"/>
                      <a:round/>
                      <a:headEnd type="none" w="med" len="med"/>
                      <a:tailEnd type="none" w="med" len="med"/>
                    </a:lnT>
                    <a:lnB w="9525" cap="flat" cmpd="sng" algn="ctr">
                      <a:solidFill>
                        <a:srgbClr val="141414"/>
                      </a:solidFill>
                      <a:prstDash val="solid"/>
                      <a:round/>
                      <a:headEnd type="none" w="med" len="med"/>
                      <a:tailEnd type="none" w="med" len="med"/>
                    </a:lnB>
                  </a:tcPr>
                </a:tc>
                <a:extLst>
                  <a:ext uri="{0D108BD9-81ED-4DB2-BD59-A6C34878D82A}">
                    <a16:rowId xmlns:a16="http://schemas.microsoft.com/office/drawing/2014/main" val="10001"/>
                  </a:ext>
                </a:extLst>
              </a:tr>
              <a:tr h="1769799">
                <a:tc>
                  <a:txBody>
                    <a:bodyPr/>
                    <a:lstStyle/>
                    <a:p>
                      <a:pPr algn="l">
                        <a:defRPr/>
                      </a:pPr>
                      <a:r>
                        <a:rPr lang="en-US" sz="2499">
                          <a:solidFill>
                            <a:srgbClr val="141414"/>
                          </a:solidFill>
                          <a:latin typeface="Caladea"/>
                        </a:rPr>
                        <a:t>03</a:t>
                      </a:r>
                      <a:endParaRPr lang="en-US" sz="1100"/>
                    </a:p>
                  </a:txBody>
                  <a:tcPr>
                    <a:lnL w="38100" cap="flat" cmpd="sng" algn="ctr">
                      <a:solidFill>
                        <a:srgbClr val="9BDFB2"/>
                      </a:solidFill>
                      <a:prstDash val="solid"/>
                      <a:round/>
                      <a:headEnd type="none" w="med" len="med"/>
                      <a:tailEnd type="none" w="med" len="med"/>
                    </a:lnL>
                    <a:lnR w="38100" cap="flat" cmpd="sng" algn="ctr">
                      <a:solidFill>
                        <a:srgbClr val="9BDFB2"/>
                      </a:solidFill>
                      <a:prstDash val="solid"/>
                      <a:round/>
                      <a:headEnd type="none" w="med" len="med"/>
                      <a:tailEnd type="none" w="med" len="med"/>
                    </a:lnR>
                    <a:lnT w="9525" cap="flat" cmpd="sng" algn="ctr">
                      <a:solidFill>
                        <a:srgbClr val="141414"/>
                      </a:solidFill>
                      <a:prstDash val="solid"/>
                      <a:round/>
                      <a:headEnd type="none" w="med" len="med"/>
                      <a:tailEnd type="none" w="med" len="med"/>
                    </a:lnT>
                    <a:lnB w="9525" cap="flat" cmpd="sng" algn="ctr">
                      <a:solidFill>
                        <a:srgbClr val="141414"/>
                      </a:solidFill>
                      <a:prstDash val="solid"/>
                      <a:round/>
                      <a:headEnd type="none" w="med" len="med"/>
                      <a:tailEnd type="none" w="med" len="med"/>
                    </a:lnB>
                  </a:tcPr>
                </a:tc>
                <a:tc>
                  <a:txBody>
                    <a:bodyPr/>
                    <a:lstStyle/>
                    <a:p>
                      <a:pPr algn="l">
                        <a:defRPr/>
                      </a:pPr>
                      <a:r>
                        <a:rPr lang="en-US" sz="3000" kern="1200" dirty="0">
                          <a:solidFill>
                            <a:srgbClr val="141414"/>
                          </a:solidFill>
                          <a:latin typeface="Public Sans Bold"/>
                          <a:ea typeface="+mn-ea"/>
                          <a:cs typeface="+mn-cs"/>
                        </a:rPr>
                        <a:t>NCERT Biology Grade 11</a:t>
                      </a:r>
                    </a:p>
                  </a:txBody>
                  <a:tcPr>
                    <a:lnL w="38100" cap="flat" cmpd="sng" algn="ctr">
                      <a:solidFill>
                        <a:srgbClr val="9BDFB2"/>
                      </a:solidFill>
                      <a:prstDash val="solid"/>
                      <a:round/>
                      <a:headEnd type="none" w="med" len="med"/>
                      <a:tailEnd type="none" w="med" len="med"/>
                    </a:lnL>
                    <a:lnR w="38100" cap="flat" cmpd="sng" algn="ctr">
                      <a:solidFill>
                        <a:srgbClr val="9BDFB2"/>
                      </a:solidFill>
                      <a:prstDash val="solid"/>
                      <a:round/>
                      <a:headEnd type="none" w="med" len="med"/>
                      <a:tailEnd type="none" w="med" len="med"/>
                    </a:lnR>
                    <a:lnT w="9525" cap="flat" cmpd="sng" algn="ctr">
                      <a:solidFill>
                        <a:srgbClr val="141414"/>
                      </a:solidFill>
                      <a:prstDash val="solid"/>
                      <a:round/>
                      <a:headEnd type="none" w="med" len="med"/>
                      <a:tailEnd type="none" w="med" len="med"/>
                    </a:lnT>
                    <a:lnB w="9525" cap="flat" cmpd="sng" algn="ctr">
                      <a:solidFill>
                        <a:srgbClr val="141414"/>
                      </a:solidFill>
                      <a:prstDash val="solid"/>
                      <a:round/>
                      <a:headEnd type="none" w="med" len="med"/>
                      <a:tailEnd type="none" w="med" len="med"/>
                    </a:lnB>
                  </a:tcPr>
                </a:tc>
                <a:extLst>
                  <a:ext uri="{0D108BD9-81ED-4DB2-BD59-A6C34878D82A}">
                    <a16:rowId xmlns:a16="http://schemas.microsoft.com/office/drawing/2014/main" val="10002"/>
                  </a:ext>
                </a:extLst>
              </a:tr>
              <a:tr h="1769799">
                <a:tc>
                  <a:txBody>
                    <a:bodyPr/>
                    <a:lstStyle/>
                    <a:p>
                      <a:pPr algn="l">
                        <a:defRPr/>
                      </a:pPr>
                      <a:r>
                        <a:rPr lang="en-US" sz="2499" dirty="0">
                          <a:solidFill>
                            <a:srgbClr val="141414"/>
                          </a:solidFill>
                          <a:latin typeface="Caladea"/>
                        </a:rPr>
                        <a:t>04</a:t>
                      </a:r>
                      <a:endParaRPr lang="en-US" sz="1100" dirty="0"/>
                    </a:p>
                  </a:txBody>
                  <a:tcPr>
                    <a:lnL w="38100" cap="flat" cmpd="sng" algn="ctr">
                      <a:solidFill>
                        <a:srgbClr val="9BDFB2"/>
                      </a:solidFill>
                      <a:prstDash val="solid"/>
                      <a:round/>
                      <a:headEnd type="none" w="med" len="med"/>
                      <a:tailEnd type="none" w="med" len="med"/>
                    </a:lnL>
                    <a:lnR w="38100" cap="flat" cmpd="sng" algn="ctr">
                      <a:solidFill>
                        <a:srgbClr val="9BDFB2"/>
                      </a:solidFill>
                      <a:prstDash val="solid"/>
                      <a:round/>
                      <a:headEnd type="none" w="med" len="med"/>
                      <a:tailEnd type="none" w="med" len="med"/>
                    </a:lnR>
                    <a:lnT w="9525" cap="flat" cmpd="sng" algn="ctr">
                      <a:solidFill>
                        <a:srgbClr val="141414"/>
                      </a:solidFill>
                      <a:prstDash val="solid"/>
                      <a:round/>
                      <a:headEnd type="none" w="med" len="med"/>
                      <a:tailEnd type="none" w="med" len="med"/>
                    </a:lnT>
                    <a:lnB w="9525" cap="flat" cmpd="sng" algn="ctr">
                      <a:solidFill>
                        <a:srgbClr val="141414"/>
                      </a:solidFill>
                      <a:prstDash val="solid"/>
                      <a:round/>
                      <a:headEnd type="none" w="med" len="med"/>
                      <a:tailEnd type="none" w="med" len="med"/>
                    </a:lnB>
                  </a:tcPr>
                </a:tc>
                <a:tc>
                  <a:txBody>
                    <a:bodyPr/>
                    <a:lstStyle/>
                    <a:p>
                      <a:pPr algn="l">
                        <a:defRPr/>
                      </a:pPr>
                      <a:r>
                        <a:rPr lang="en-US" sz="3000" kern="1200" dirty="0">
                          <a:solidFill>
                            <a:srgbClr val="141414"/>
                          </a:solidFill>
                          <a:latin typeface="Public Sans Bold"/>
                          <a:ea typeface="+mn-ea"/>
                          <a:cs typeface="+mn-cs"/>
                        </a:rPr>
                        <a:t>Recommended Chemical Soil Test Procedures  Missouri Agricultural Experiment Station</a:t>
                      </a:r>
                    </a:p>
                  </a:txBody>
                  <a:tcPr>
                    <a:lnL w="38100" cap="flat" cmpd="sng" algn="ctr">
                      <a:solidFill>
                        <a:srgbClr val="9BDFB2"/>
                      </a:solidFill>
                      <a:prstDash val="solid"/>
                      <a:round/>
                      <a:headEnd type="none" w="med" len="med"/>
                      <a:tailEnd type="none" w="med" len="med"/>
                    </a:lnL>
                    <a:lnR w="38100" cap="flat" cmpd="sng" algn="ctr">
                      <a:solidFill>
                        <a:srgbClr val="9BDFB2"/>
                      </a:solidFill>
                      <a:prstDash val="solid"/>
                      <a:round/>
                      <a:headEnd type="none" w="med" len="med"/>
                      <a:tailEnd type="none" w="med" len="med"/>
                    </a:lnR>
                    <a:lnT w="9525" cap="flat" cmpd="sng" algn="ctr">
                      <a:solidFill>
                        <a:srgbClr val="141414"/>
                      </a:solidFill>
                      <a:prstDash val="solid"/>
                      <a:round/>
                      <a:headEnd type="none" w="med" len="med"/>
                      <a:tailEnd type="none" w="med" len="med"/>
                    </a:lnT>
                    <a:lnB w="9525" cap="flat" cmpd="sng" algn="ctr">
                      <a:solidFill>
                        <a:srgbClr val="141414"/>
                      </a:solidFill>
                      <a:prstDash val="solid"/>
                      <a:round/>
                      <a:headEnd type="none" w="med" len="med"/>
                      <a:tailEnd type="none" w="med" len="med"/>
                    </a:lnB>
                  </a:tcPr>
                </a:tc>
                <a:extLst>
                  <a:ext uri="{0D108BD9-81ED-4DB2-BD59-A6C34878D82A}">
                    <a16:rowId xmlns:a16="http://schemas.microsoft.com/office/drawing/2014/main" val="10003"/>
                  </a:ext>
                </a:extLst>
              </a:tr>
              <a:tr h="1769799">
                <a:tc>
                  <a:txBody>
                    <a:bodyPr/>
                    <a:lstStyle/>
                    <a:p>
                      <a:pPr algn="l">
                        <a:defRPr/>
                      </a:pPr>
                      <a:r>
                        <a:rPr lang="en-US" sz="2499">
                          <a:solidFill>
                            <a:srgbClr val="141414"/>
                          </a:solidFill>
                          <a:latin typeface="Caladea"/>
                        </a:rPr>
                        <a:t>05</a:t>
                      </a:r>
                      <a:endParaRPr lang="en-US" sz="1100"/>
                    </a:p>
                  </a:txBody>
                  <a:tcPr>
                    <a:lnL w="38100" cap="flat" cmpd="sng" algn="ctr">
                      <a:solidFill>
                        <a:srgbClr val="9BDFB2"/>
                      </a:solidFill>
                      <a:prstDash val="solid"/>
                      <a:round/>
                      <a:headEnd type="none" w="med" len="med"/>
                      <a:tailEnd type="none" w="med" len="med"/>
                    </a:lnL>
                    <a:lnR w="38100" cap="flat" cmpd="sng" algn="ctr">
                      <a:solidFill>
                        <a:srgbClr val="9BDFB2"/>
                      </a:solidFill>
                      <a:prstDash val="solid"/>
                      <a:round/>
                      <a:headEnd type="none" w="med" len="med"/>
                      <a:tailEnd type="none" w="med" len="med"/>
                    </a:lnR>
                    <a:lnT w="9525" cap="flat" cmpd="sng" algn="ctr">
                      <a:solidFill>
                        <a:srgbClr val="141414"/>
                      </a:solidFill>
                      <a:prstDash val="solid"/>
                      <a:round/>
                      <a:headEnd type="none" w="med" len="med"/>
                      <a:tailEnd type="none" w="med" len="med"/>
                    </a:lnT>
                    <a:lnB w="9525" cap="flat" cmpd="sng" algn="ctr">
                      <a:solidFill>
                        <a:srgbClr val="14141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kern="1200" dirty="0">
                          <a:solidFill>
                            <a:srgbClr val="141414"/>
                          </a:solidFill>
                          <a:latin typeface="Public Sans Bold"/>
                          <a:ea typeface="+mn-ea"/>
                          <a:cs typeface="+mn-cs"/>
                        </a:rPr>
                        <a:t>How To Take Samples And Read Results EOS Data Analytics</a:t>
                      </a:r>
                    </a:p>
                    <a:p>
                      <a:pPr algn="l">
                        <a:defRPr/>
                      </a:pPr>
                      <a:endParaRPr lang="en-US" sz="1100" dirty="0"/>
                    </a:p>
                  </a:txBody>
                  <a:tcPr>
                    <a:lnL w="38100" cap="flat" cmpd="sng" algn="ctr">
                      <a:solidFill>
                        <a:srgbClr val="9BDFB2"/>
                      </a:solidFill>
                      <a:prstDash val="solid"/>
                      <a:round/>
                      <a:headEnd type="none" w="med" len="med"/>
                      <a:tailEnd type="none" w="med" len="med"/>
                    </a:lnL>
                    <a:lnR w="38100" cap="flat" cmpd="sng" algn="ctr">
                      <a:solidFill>
                        <a:srgbClr val="9BDFB2"/>
                      </a:solidFill>
                      <a:prstDash val="solid"/>
                      <a:round/>
                      <a:headEnd type="none" w="med" len="med"/>
                      <a:tailEnd type="none" w="med" len="med"/>
                    </a:lnR>
                    <a:lnT w="9525" cap="flat" cmpd="sng" algn="ctr">
                      <a:solidFill>
                        <a:srgbClr val="141414"/>
                      </a:solidFill>
                      <a:prstDash val="solid"/>
                      <a:round/>
                      <a:headEnd type="none" w="med" len="med"/>
                      <a:tailEnd type="none" w="med" len="med"/>
                    </a:lnT>
                    <a:lnB w="9525" cap="flat" cmpd="sng" algn="ctr">
                      <a:solidFill>
                        <a:srgbClr val="14141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1028700" y="1057937"/>
            <a:ext cx="6334812" cy="1390650"/>
          </a:xfrm>
          <a:prstGeom prst="rect">
            <a:avLst/>
          </a:prstGeom>
        </p:spPr>
        <p:txBody>
          <a:bodyPr lIns="0" tIns="0" rIns="0" bIns="0" rtlCol="0" anchor="t">
            <a:spAutoFit/>
          </a:bodyPr>
          <a:lstStyle/>
          <a:p>
            <a:pPr marL="0" lvl="0" indent="0">
              <a:lnSpc>
                <a:spcPts val="10800"/>
              </a:lnSpc>
              <a:spcBef>
                <a:spcPct val="0"/>
              </a:spcBef>
            </a:pPr>
            <a:r>
              <a:rPr lang="en-US" sz="9000" u="none" dirty="0">
                <a:solidFill>
                  <a:srgbClr val="141414"/>
                </a:solidFill>
                <a:latin typeface="Caladea Bold"/>
              </a:rPr>
              <a:t>References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nk You GIF - Thank You GIFs">
            <a:extLst>
              <a:ext uri="{FF2B5EF4-FFF2-40B4-BE49-F238E27FC236}">
                <a16:creationId xmlns:a16="http://schemas.microsoft.com/office/drawing/2014/main" id="{20960DBC-C999-4F0D-9CA3-07A72BC8A79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79304" y="606996"/>
            <a:ext cx="11737304" cy="874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439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a:off x="7086601" y="3252929"/>
            <a:ext cx="11201398" cy="6033945"/>
          </a:xfrm>
          <a:prstGeom prst="rect">
            <a:avLst/>
          </a:prstGeom>
          <a:solidFill>
            <a:srgbClr val="9BDFB2"/>
          </a:solidFill>
        </p:spPr>
      </p:sp>
      <p:sp>
        <p:nvSpPr>
          <p:cNvPr id="3" name="AutoShape 3"/>
          <p:cNvSpPr/>
          <p:nvPr/>
        </p:nvSpPr>
        <p:spPr>
          <a:xfrm>
            <a:off x="1" y="3243405"/>
            <a:ext cx="7086600" cy="6033945"/>
          </a:xfrm>
          <a:prstGeom prst="rect">
            <a:avLst/>
          </a:prstGeom>
          <a:solidFill>
            <a:srgbClr val="F6B744"/>
          </a:solidFill>
        </p:spPr>
      </p:sp>
      <p:sp>
        <p:nvSpPr>
          <p:cNvPr id="4" name="AutoShape 4"/>
          <p:cNvSpPr/>
          <p:nvPr/>
        </p:nvSpPr>
        <p:spPr>
          <a:xfrm>
            <a:off x="-134053" y="9258300"/>
            <a:ext cx="18556106" cy="0"/>
          </a:xfrm>
          <a:prstGeom prst="line">
            <a:avLst/>
          </a:prstGeom>
          <a:ln w="19050" cap="flat">
            <a:solidFill>
              <a:srgbClr val="141414"/>
            </a:solidFill>
            <a:prstDash val="solid"/>
            <a:headEnd type="none" w="sm" len="sm"/>
            <a:tailEnd type="none" w="sm" len="sm"/>
          </a:ln>
        </p:spPr>
      </p:sp>
      <p:sp>
        <p:nvSpPr>
          <p:cNvPr id="5" name="AutoShape 5"/>
          <p:cNvSpPr/>
          <p:nvPr/>
        </p:nvSpPr>
        <p:spPr>
          <a:xfrm rot="-5400000">
            <a:off x="4088679" y="6298474"/>
            <a:ext cx="5995845" cy="0"/>
          </a:xfrm>
          <a:prstGeom prst="line">
            <a:avLst/>
          </a:prstGeom>
          <a:ln w="19050" cap="flat">
            <a:solidFill>
              <a:srgbClr val="141414"/>
            </a:solidFill>
            <a:prstDash val="solid"/>
            <a:headEnd type="none" w="sm" len="sm"/>
            <a:tailEnd type="none" w="sm" len="sm"/>
          </a:ln>
        </p:spPr>
      </p:sp>
      <p:sp>
        <p:nvSpPr>
          <p:cNvPr id="6" name="AutoShape 6"/>
          <p:cNvSpPr/>
          <p:nvPr/>
        </p:nvSpPr>
        <p:spPr>
          <a:xfrm>
            <a:off x="0" y="3243405"/>
            <a:ext cx="18556106" cy="0"/>
          </a:xfrm>
          <a:prstGeom prst="line">
            <a:avLst/>
          </a:prstGeom>
          <a:ln w="19050" cap="flat">
            <a:solidFill>
              <a:srgbClr val="141414"/>
            </a:solidFill>
            <a:prstDash val="solid"/>
            <a:headEnd type="none" w="sm" len="sm"/>
            <a:tailEnd type="none" w="sm" len="sm"/>
          </a:ln>
        </p:spPr>
      </p:sp>
      <p:sp>
        <p:nvSpPr>
          <p:cNvPr id="7" name="TextBox 7"/>
          <p:cNvSpPr txBox="1"/>
          <p:nvPr/>
        </p:nvSpPr>
        <p:spPr>
          <a:xfrm>
            <a:off x="811272" y="5027087"/>
            <a:ext cx="6821611" cy="4228402"/>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Soil from the following areas will be collected for the assessment.</a:t>
            </a:r>
          </a:p>
          <a:p>
            <a:pPr>
              <a:lnSpc>
                <a:spcPts val="3718"/>
              </a:lnSpc>
            </a:pPr>
            <a:endParaRPr lang="en-US" sz="2600" dirty="0">
              <a:solidFill>
                <a:srgbClr val="141414"/>
              </a:solidFill>
              <a:latin typeface="Public Sans"/>
            </a:endParaRPr>
          </a:p>
          <a:p>
            <a:pPr>
              <a:lnSpc>
                <a:spcPts val="3718"/>
              </a:lnSpc>
            </a:pPr>
            <a:r>
              <a:rPr lang="en-US" sz="2600" dirty="0">
                <a:solidFill>
                  <a:srgbClr val="141414"/>
                </a:solidFill>
                <a:latin typeface="Public Sans"/>
              </a:rPr>
              <a:t>Soil near </a:t>
            </a:r>
            <a:r>
              <a:rPr lang="en-US" sz="2600" dirty="0" err="1">
                <a:solidFill>
                  <a:srgbClr val="141414"/>
                </a:solidFill>
                <a:latin typeface="Public Sans"/>
              </a:rPr>
              <a:t>Madiwala</a:t>
            </a:r>
            <a:r>
              <a:rPr lang="en-US" sz="2600" dirty="0">
                <a:solidFill>
                  <a:srgbClr val="141414"/>
                </a:solidFill>
                <a:latin typeface="Public Sans"/>
              </a:rPr>
              <a:t> Lake.</a:t>
            </a:r>
          </a:p>
          <a:p>
            <a:pPr>
              <a:lnSpc>
                <a:spcPts val="3718"/>
              </a:lnSpc>
            </a:pPr>
            <a:r>
              <a:rPr lang="en-US" sz="2600" dirty="0">
                <a:solidFill>
                  <a:srgbClr val="141414"/>
                </a:solidFill>
                <a:latin typeface="Public Sans"/>
              </a:rPr>
              <a:t>Soil found in the school garden and its </a:t>
            </a:r>
            <a:r>
              <a:rPr lang="en-US" sz="2600" dirty="0" err="1">
                <a:solidFill>
                  <a:srgbClr val="141414"/>
                </a:solidFill>
                <a:latin typeface="Public Sans"/>
              </a:rPr>
              <a:t>neighbourhood</a:t>
            </a:r>
            <a:r>
              <a:rPr lang="en-US" sz="2600" dirty="0">
                <a:solidFill>
                  <a:srgbClr val="141414"/>
                </a:solidFill>
                <a:latin typeface="Public Sans"/>
              </a:rPr>
              <a:t> (</a:t>
            </a:r>
            <a:r>
              <a:rPr lang="en-US" sz="2600" dirty="0" err="1">
                <a:solidFill>
                  <a:srgbClr val="141414"/>
                </a:solidFill>
                <a:latin typeface="Public Sans"/>
              </a:rPr>
              <a:t>Anugraha</a:t>
            </a:r>
            <a:r>
              <a:rPr lang="en-US" sz="2600" dirty="0">
                <a:solidFill>
                  <a:srgbClr val="141414"/>
                </a:solidFill>
                <a:latin typeface="Public Sans"/>
              </a:rPr>
              <a:t> layout, </a:t>
            </a:r>
            <a:r>
              <a:rPr lang="en-US" sz="2600" dirty="0" err="1">
                <a:solidFill>
                  <a:srgbClr val="141414"/>
                </a:solidFill>
                <a:latin typeface="Public Sans"/>
              </a:rPr>
              <a:t>Bilekahalli</a:t>
            </a:r>
            <a:r>
              <a:rPr lang="en-US" sz="2600" dirty="0">
                <a:solidFill>
                  <a:srgbClr val="141414"/>
                </a:solidFill>
                <a:latin typeface="Public Sans"/>
              </a:rPr>
              <a:t>)</a:t>
            </a:r>
          </a:p>
          <a:p>
            <a:pPr>
              <a:lnSpc>
                <a:spcPts val="3718"/>
              </a:lnSpc>
            </a:pPr>
            <a:endParaRPr lang="en-US" sz="2600" dirty="0">
              <a:solidFill>
                <a:srgbClr val="141414"/>
              </a:solidFill>
              <a:latin typeface="Public Sans"/>
            </a:endParaRPr>
          </a:p>
          <a:p>
            <a:pPr>
              <a:lnSpc>
                <a:spcPts val="3718"/>
              </a:lnSpc>
            </a:pPr>
            <a:r>
              <a:rPr lang="en-US" sz="2600" dirty="0">
                <a:solidFill>
                  <a:srgbClr val="141414"/>
                </a:solidFill>
                <a:latin typeface="Public Sans"/>
              </a:rPr>
              <a:t> </a:t>
            </a:r>
          </a:p>
        </p:txBody>
      </p:sp>
      <p:sp>
        <p:nvSpPr>
          <p:cNvPr id="9" name="TextBox 9"/>
          <p:cNvSpPr txBox="1"/>
          <p:nvPr/>
        </p:nvSpPr>
        <p:spPr>
          <a:xfrm>
            <a:off x="1066800" y="1098506"/>
            <a:ext cx="14596336" cy="1390650"/>
          </a:xfrm>
          <a:prstGeom prst="rect">
            <a:avLst/>
          </a:prstGeom>
        </p:spPr>
        <p:txBody>
          <a:bodyPr lIns="0" tIns="0" rIns="0" bIns="0" rtlCol="0" anchor="t">
            <a:spAutoFit/>
          </a:bodyPr>
          <a:lstStyle/>
          <a:p>
            <a:pPr marL="0" lvl="0" indent="0">
              <a:lnSpc>
                <a:spcPts val="10800"/>
              </a:lnSpc>
              <a:spcBef>
                <a:spcPct val="0"/>
              </a:spcBef>
            </a:pPr>
            <a:r>
              <a:rPr lang="en-US" sz="9000" u="none" dirty="0">
                <a:solidFill>
                  <a:srgbClr val="141414"/>
                </a:solidFill>
                <a:latin typeface="Caladea Bold"/>
              </a:rPr>
              <a:t>Study Area</a:t>
            </a:r>
          </a:p>
        </p:txBody>
      </p:sp>
      <p:sp>
        <p:nvSpPr>
          <p:cNvPr id="10" name="TextBox 9">
            <a:extLst>
              <a:ext uri="{FF2B5EF4-FFF2-40B4-BE49-F238E27FC236}">
                <a16:creationId xmlns:a16="http://schemas.microsoft.com/office/drawing/2014/main" id="{6D2E1E79-4063-4668-BC0B-C9803AE47E59}"/>
              </a:ext>
            </a:extLst>
          </p:cNvPr>
          <p:cNvSpPr txBox="1"/>
          <p:nvPr/>
        </p:nvSpPr>
        <p:spPr>
          <a:xfrm>
            <a:off x="7618595" y="4444395"/>
            <a:ext cx="10363199" cy="2862322"/>
          </a:xfrm>
          <a:prstGeom prst="rect">
            <a:avLst/>
          </a:prstGeom>
          <a:noFill/>
        </p:spPr>
        <p:txBody>
          <a:bodyPr wrap="square" rtlCol="0">
            <a:spAutoFit/>
          </a:bodyPr>
          <a:lstStyle/>
          <a:p>
            <a:r>
              <a:rPr lang="en-US" sz="2400" dirty="0"/>
              <a:t>Specific parameters of soil  tested. These parameters are as follows:</a:t>
            </a:r>
          </a:p>
          <a:p>
            <a:endParaRPr lang="en-US" sz="2400" dirty="0"/>
          </a:p>
          <a:p>
            <a:r>
              <a:rPr lang="en-US" sz="2400" dirty="0"/>
              <a:t>PHYSICAL PARAMETERS :</a:t>
            </a:r>
          </a:p>
          <a:p>
            <a:pPr lvl="0"/>
            <a:r>
              <a:rPr lang="en-IN" sz="2400" dirty="0"/>
              <a:t>Texture</a:t>
            </a:r>
            <a:endParaRPr lang="en-US" sz="2400" dirty="0"/>
          </a:p>
          <a:p>
            <a:pPr lvl="0"/>
            <a:r>
              <a:rPr lang="en-IN" sz="2400" dirty="0"/>
              <a:t>Colour</a:t>
            </a:r>
            <a:endParaRPr lang="en-US" sz="2400" dirty="0"/>
          </a:p>
          <a:p>
            <a:pPr lvl="0"/>
            <a:r>
              <a:rPr lang="en-IN" sz="2400" dirty="0"/>
              <a:t>PH</a:t>
            </a:r>
            <a:endParaRPr lang="en-US" sz="2400" dirty="0"/>
          </a:p>
          <a:p>
            <a:r>
              <a:rPr lang="en-US" dirty="0"/>
              <a:t> </a:t>
            </a:r>
          </a:p>
          <a:p>
            <a:endParaRPr lang="en-US" dirty="0"/>
          </a:p>
        </p:txBody>
      </p:sp>
      <p:sp>
        <p:nvSpPr>
          <p:cNvPr id="12" name="TextBox 11">
            <a:extLst>
              <a:ext uri="{FF2B5EF4-FFF2-40B4-BE49-F238E27FC236}">
                <a16:creationId xmlns:a16="http://schemas.microsoft.com/office/drawing/2014/main" id="{5B4E62C9-A7BA-422D-AC1F-9F4B68F5BEA0}"/>
              </a:ext>
            </a:extLst>
          </p:cNvPr>
          <p:cNvSpPr txBox="1"/>
          <p:nvPr/>
        </p:nvSpPr>
        <p:spPr>
          <a:xfrm>
            <a:off x="12337964" y="5143500"/>
            <a:ext cx="5321107" cy="2585323"/>
          </a:xfrm>
          <a:prstGeom prst="rect">
            <a:avLst/>
          </a:prstGeom>
          <a:noFill/>
        </p:spPr>
        <p:txBody>
          <a:bodyPr wrap="square" rtlCol="0">
            <a:spAutoFit/>
          </a:bodyPr>
          <a:lstStyle/>
          <a:p>
            <a:pPr lvl="0"/>
            <a:r>
              <a:rPr lang="en-IN" sz="2400" dirty="0"/>
              <a:t>MICRONUTRIENTS</a:t>
            </a:r>
          </a:p>
          <a:p>
            <a:pPr lvl="0"/>
            <a:r>
              <a:rPr lang="en-IN" sz="2400" dirty="0"/>
              <a:t>Cu</a:t>
            </a:r>
            <a:endParaRPr lang="en-US" sz="2400" dirty="0"/>
          </a:p>
          <a:p>
            <a:pPr lvl="0"/>
            <a:r>
              <a:rPr lang="en-IN" sz="2400" dirty="0"/>
              <a:t>Zn</a:t>
            </a:r>
            <a:endParaRPr lang="en-US" sz="2400" dirty="0"/>
          </a:p>
          <a:p>
            <a:pPr lvl="0"/>
            <a:r>
              <a:rPr lang="en-IN" sz="2400" dirty="0"/>
              <a:t>Mn</a:t>
            </a:r>
            <a:endParaRPr lang="en-US" sz="2400" dirty="0"/>
          </a:p>
          <a:p>
            <a:pPr lvl="0"/>
            <a:r>
              <a:rPr lang="en-IN" sz="2400" dirty="0"/>
              <a:t>Fe</a:t>
            </a:r>
            <a:endParaRPr lang="en-US" sz="2400" dirty="0"/>
          </a:p>
          <a:p>
            <a:pPr lvl="0"/>
            <a:r>
              <a:rPr lang="en-IN" sz="2400" dirty="0"/>
              <a:t>B</a:t>
            </a:r>
            <a:endParaRPr lang="en-US" sz="2400" dirty="0"/>
          </a:p>
          <a:p>
            <a:endParaRPr lang="en-US" dirty="0"/>
          </a:p>
        </p:txBody>
      </p:sp>
      <p:sp>
        <p:nvSpPr>
          <p:cNvPr id="13" name="TextBox 12">
            <a:extLst>
              <a:ext uri="{FF2B5EF4-FFF2-40B4-BE49-F238E27FC236}">
                <a16:creationId xmlns:a16="http://schemas.microsoft.com/office/drawing/2014/main" id="{60B8D531-D5ED-4E7C-BDDD-FA87B2168A71}"/>
              </a:ext>
            </a:extLst>
          </p:cNvPr>
          <p:cNvSpPr txBox="1"/>
          <p:nvPr/>
        </p:nvSpPr>
        <p:spPr>
          <a:xfrm>
            <a:off x="15314792" y="5143500"/>
            <a:ext cx="3505200" cy="3693319"/>
          </a:xfrm>
          <a:prstGeom prst="rect">
            <a:avLst/>
          </a:prstGeom>
          <a:noFill/>
        </p:spPr>
        <p:txBody>
          <a:bodyPr wrap="square" rtlCol="0">
            <a:spAutoFit/>
          </a:bodyPr>
          <a:lstStyle/>
          <a:p>
            <a:r>
              <a:rPr lang="en-US" sz="2400" dirty="0"/>
              <a:t>MACRONUTRIENTS</a:t>
            </a:r>
          </a:p>
          <a:p>
            <a:pPr lvl="0"/>
            <a:r>
              <a:rPr lang="en-IN" sz="2400" dirty="0"/>
              <a:t>Electrical Conductivity</a:t>
            </a:r>
            <a:endParaRPr lang="en-US" sz="2400" dirty="0"/>
          </a:p>
          <a:p>
            <a:pPr lvl="0"/>
            <a:r>
              <a:rPr lang="en-IN" sz="2400" dirty="0"/>
              <a:t>Organic Carbon</a:t>
            </a:r>
            <a:endParaRPr lang="en-US" sz="2400" dirty="0"/>
          </a:p>
          <a:p>
            <a:pPr lvl="0"/>
            <a:r>
              <a:rPr lang="en-IN" sz="2400" dirty="0"/>
              <a:t>N</a:t>
            </a:r>
          </a:p>
          <a:p>
            <a:r>
              <a:rPr lang="en-IN" sz="2400" dirty="0"/>
              <a:t>P</a:t>
            </a:r>
            <a:endParaRPr lang="en-US" sz="2400" dirty="0"/>
          </a:p>
          <a:p>
            <a:r>
              <a:rPr lang="en-IN" sz="2400" dirty="0"/>
              <a:t>K</a:t>
            </a:r>
            <a:endParaRPr lang="en-US" sz="2400" dirty="0"/>
          </a:p>
          <a:p>
            <a:r>
              <a:rPr lang="en-IN" sz="2400" dirty="0"/>
              <a:t>Ca</a:t>
            </a:r>
            <a:endParaRPr lang="en-US" sz="2400" dirty="0"/>
          </a:p>
          <a:p>
            <a:r>
              <a:rPr lang="en-IN" sz="2400" dirty="0"/>
              <a:t>Mg</a:t>
            </a:r>
            <a:endParaRPr lang="en-US" sz="2400" dirty="0"/>
          </a:p>
          <a:p>
            <a:r>
              <a:rPr lang="en-IN" sz="2400" dirty="0"/>
              <a:t>S</a:t>
            </a:r>
            <a:endParaRPr lang="en-US" sz="2400" dirty="0"/>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09650"/>
            <a:ext cx="14596336" cy="1390650"/>
          </a:xfrm>
          <a:prstGeom prst="rect">
            <a:avLst/>
          </a:prstGeom>
        </p:spPr>
        <p:txBody>
          <a:bodyPr lIns="0" tIns="0" rIns="0" bIns="0" rtlCol="0" anchor="t">
            <a:spAutoFit/>
          </a:bodyPr>
          <a:lstStyle/>
          <a:p>
            <a:pPr marL="0" lvl="0" indent="0">
              <a:lnSpc>
                <a:spcPts val="10800"/>
              </a:lnSpc>
              <a:spcBef>
                <a:spcPct val="0"/>
              </a:spcBef>
            </a:pPr>
            <a:r>
              <a:rPr lang="en-US" sz="9000" u="none" dirty="0">
                <a:solidFill>
                  <a:srgbClr val="141414"/>
                </a:solidFill>
                <a:latin typeface="Caladea Bold"/>
              </a:rPr>
              <a:t>The Area</a:t>
            </a:r>
          </a:p>
        </p:txBody>
      </p:sp>
      <p:sp>
        <p:nvSpPr>
          <p:cNvPr id="3" name="AutoShape 3"/>
          <p:cNvSpPr/>
          <p:nvPr/>
        </p:nvSpPr>
        <p:spPr>
          <a:xfrm>
            <a:off x="9107383" y="2884508"/>
            <a:ext cx="9134475" cy="7397730"/>
          </a:xfrm>
          <a:prstGeom prst="rect">
            <a:avLst/>
          </a:prstGeom>
          <a:solidFill>
            <a:srgbClr val="F6B744"/>
          </a:solidFill>
        </p:spPr>
      </p:sp>
      <p:sp>
        <p:nvSpPr>
          <p:cNvPr id="4" name="AutoShape 4"/>
          <p:cNvSpPr/>
          <p:nvPr/>
        </p:nvSpPr>
        <p:spPr>
          <a:xfrm>
            <a:off x="28575" y="2879746"/>
            <a:ext cx="9134475" cy="7416780"/>
          </a:xfrm>
          <a:prstGeom prst="rect">
            <a:avLst/>
          </a:prstGeom>
          <a:solidFill>
            <a:srgbClr val="8268D6"/>
          </a:solidFill>
        </p:spPr>
      </p:sp>
      <p:sp>
        <p:nvSpPr>
          <p:cNvPr id="5" name="AutoShape 5"/>
          <p:cNvSpPr/>
          <p:nvPr/>
        </p:nvSpPr>
        <p:spPr>
          <a:xfrm>
            <a:off x="-134053" y="2870220"/>
            <a:ext cx="18556106" cy="0"/>
          </a:xfrm>
          <a:prstGeom prst="line">
            <a:avLst/>
          </a:prstGeom>
          <a:ln w="19050" cap="flat">
            <a:solidFill>
              <a:srgbClr val="141414"/>
            </a:solidFill>
            <a:prstDash val="solid"/>
            <a:headEnd type="none" w="sm" len="sm"/>
            <a:tailEnd type="none" w="sm" len="sm"/>
          </a:ln>
        </p:spPr>
      </p:sp>
      <p:sp>
        <p:nvSpPr>
          <p:cNvPr id="6" name="AutoShape 6"/>
          <p:cNvSpPr/>
          <p:nvPr/>
        </p:nvSpPr>
        <p:spPr>
          <a:xfrm rot="-5400000">
            <a:off x="5435610" y="6569085"/>
            <a:ext cx="7416780" cy="0"/>
          </a:xfrm>
          <a:prstGeom prst="line">
            <a:avLst/>
          </a:prstGeom>
          <a:ln w="19050" cap="flat">
            <a:solidFill>
              <a:srgbClr val="141414"/>
            </a:solidFill>
            <a:prstDash val="solid"/>
            <a:headEnd type="none" w="sm" len="sm"/>
            <a:tailEnd type="none" w="sm" len="sm"/>
          </a:ln>
        </p:spPr>
      </p:sp>
      <p:grpSp>
        <p:nvGrpSpPr>
          <p:cNvPr id="7" name="Group 7"/>
          <p:cNvGrpSpPr/>
          <p:nvPr/>
        </p:nvGrpSpPr>
        <p:grpSpPr>
          <a:xfrm>
            <a:off x="1019175" y="7615786"/>
            <a:ext cx="7126879" cy="1594163"/>
            <a:chOff x="0" y="-47625"/>
            <a:chExt cx="9502506" cy="2125550"/>
          </a:xfrm>
        </p:grpSpPr>
        <p:sp>
          <p:nvSpPr>
            <p:cNvPr id="8" name="TextBox 8"/>
            <p:cNvSpPr txBox="1"/>
            <p:nvPr/>
          </p:nvSpPr>
          <p:spPr>
            <a:xfrm>
              <a:off x="0" y="1127664"/>
              <a:ext cx="9502506" cy="950261"/>
            </a:xfrm>
            <a:prstGeom prst="rect">
              <a:avLst/>
            </a:prstGeom>
          </p:spPr>
          <p:txBody>
            <a:bodyPr lIns="0" tIns="0" rIns="0" bIns="0" rtlCol="0" anchor="t">
              <a:spAutoFit/>
            </a:bodyPr>
            <a:lstStyle/>
            <a:p>
              <a:pPr>
                <a:lnSpc>
                  <a:spcPts val="2940"/>
                </a:lnSpc>
              </a:pPr>
              <a:r>
                <a:rPr lang="en-US" sz="2100" dirty="0">
                  <a:solidFill>
                    <a:srgbClr val="141414"/>
                  </a:solidFill>
                  <a:latin typeface="Public Sans"/>
                </a:rPr>
                <a:t>.in the BTM Layout at 12° 54' 28" North, 77° 37' 0" East in Bangalore city.</a:t>
              </a:r>
            </a:p>
          </p:txBody>
        </p:sp>
        <p:sp>
          <p:nvSpPr>
            <p:cNvPr id="9" name="TextBox 9"/>
            <p:cNvSpPr txBox="1"/>
            <p:nvPr/>
          </p:nvSpPr>
          <p:spPr>
            <a:xfrm>
              <a:off x="0" y="-47625"/>
              <a:ext cx="9502506" cy="618033"/>
            </a:xfrm>
            <a:prstGeom prst="rect">
              <a:avLst/>
            </a:prstGeom>
          </p:spPr>
          <p:txBody>
            <a:bodyPr lIns="0" tIns="0" rIns="0" bIns="0" rtlCol="0" anchor="t">
              <a:spAutoFit/>
            </a:bodyPr>
            <a:lstStyle/>
            <a:p>
              <a:pPr marL="0" lvl="0" indent="0">
                <a:lnSpc>
                  <a:spcPts val="3900"/>
                </a:lnSpc>
                <a:spcBef>
                  <a:spcPct val="0"/>
                </a:spcBef>
              </a:pPr>
              <a:r>
                <a:rPr lang="en-US" sz="3000" u="none" dirty="0" err="1">
                  <a:solidFill>
                    <a:srgbClr val="141414"/>
                  </a:solidFill>
                  <a:latin typeface="Public Sans Bold"/>
                </a:rPr>
                <a:t>Madiwala</a:t>
              </a:r>
              <a:r>
                <a:rPr lang="en-US" sz="3000" u="none" dirty="0">
                  <a:solidFill>
                    <a:srgbClr val="141414"/>
                  </a:solidFill>
                  <a:latin typeface="Public Sans Bold"/>
                </a:rPr>
                <a:t> Lake .</a:t>
              </a:r>
            </a:p>
          </p:txBody>
        </p:sp>
      </p:grpSp>
      <p:grpSp>
        <p:nvGrpSpPr>
          <p:cNvPr id="10" name="Group 10"/>
          <p:cNvGrpSpPr/>
          <p:nvPr/>
        </p:nvGrpSpPr>
        <p:grpSpPr>
          <a:xfrm>
            <a:off x="10152560" y="7611341"/>
            <a:ext cx="7106740" cy="1894472"/>
            <a:chOff x="0" y="-47625"/>
            <a:chExt cx="9475653" cy="2525964"/>
          </a:xfrm>
        </p:grpSpPr>
        <p:sp>
          <p:nvSpPr>
            <p:cNvPr id="11" name="TextBox 11"/>
            <p:cNvSpPr txBox="1"/>
            <p:nvPr/>
          </p:nvSpPr>
          <p:spPr>
            <a:xfrm>
              <a:off x="0" y="1162165"/>
              <a:ext cx="9475653" cy="1316174"/>
            </a:xfrm>
            <a:prstGeom prst="rect">
              <a:avLst/>
            </a:prstGeom>
          </p:spPr>
          <p:txBody>
            <a:bodyPr lIns="0" tIns="0" rIns="0" bIns="0" rtlCol="0" anchor="t">
              <a:spAutoFit/>
            </a:bodyPr>
            <a:lstStyle/>
            <a:p>
              <a:pPr fontAlgn="base"/>
              <a:r>
                <a:rPr lang="en-US" sz="2100" dirty="0" err="1">
                  <a:solidFill>
                    <a:srgbClr val="F1F1F1"/>
                  </a:solidFill>
                  <a:latin typeface="Public Sans"/>
                </a:rPr>
                <a:t>Ramanashree</a:t>
              </a:r>
              <a:r>
                <a:rPr lang="en-US" sz="2100" dirty="0">
                  <a:solidFill>
                    <a:srgbClr val="F1F1F1"/>
                  </a:solidFill>
                  <a:latin typeface="Public Sans"/>
                </a:rPr>
                <a:t> Enclave, </a:t>
              </a:r>
              <a:r>
                <a:rPr lang="en-US" sz="2100" dirty="0" err="1">
                  <a:solidFill>
                    <a:srgbClr val="F1F1F1"/>
                  </a:solidFill>
                  <a:latin typeface="Public Sans"/>
                </a:rPr>
                <a:t>Bilekahalli</a:t>
              </a:r>
              <a:r>
                <a:rPr lang="en-US" sz="2100" dirty="0">
                  <a:solidFill>
                    <a:srgbClr val="F1F1F1"/>
                  </a:solidFill>
                  <a:latin typeface="Public Sans"/>
                </a:rPr>
                <a:t> Bengaluru, Karnataka</a:t>
              </a:r>
            </a:p>
            <a:p>
              <a:pPr fontAlgn="base"/>
              <a:r>
                <a:rPr lang="en-US" sz="2100" dirty="0">
                  <a:solidFill>
                    <a:srgbClr val="F1F1F1"/>
                  </a:solidFill>
                  <a:latin typeface="Public Sans"/>
                </a:rPr>
                <a:t>Coordinates : 13.00253,77.722</a:t>
              </a:r>
            </a:p>
            <a:p>
              <a:pPr>
                <a:lnSpc>
                  <a:spcPts val="2940"/>
                </a:lnSpc>
              </a:pPr>
              <a:endParaRPr lang="en-US" sz="2100" dirty="0">
                <a:solidFill>
                  <a:srgbClr val="F1F1F1"/>
                </a:solidFill>
                <a:latin typeface="Public Sans"/>
              </a:endParaRPr>
            </a:p>
          </p:txBody>
        </p:sp>
        <p:sp>
          <p:nvSpPr>
            <p:cNvPr id="12" name="TextBox 12"/>
            <p:cNvSpPr txBox="1"/>
            <p:nvPr/>
          </p:nvSpPr>
          <p:spPr>
            <a:xfrm>
              <a:off x="0" y="-47625"/>
              <a:ext cx="9475653" cy="618034"/>
            </a:xfrm>
            <a:prstGeom prst="rect">
              <a:avLst/>
            </a:prstGeom>
          </p:spPr>
          <p:txBody>
            <a:bodyPr lIns="0" tIns="0" rIns="0" bIns="0" rtlCol="0" anchor="t">
              <a:spAutoFit/>
            </a:bodyPr>
            <a:lstStyle/>
            <a:p>
              <a:pPr marL="0" lvl="0" indent="0">
                <a:lnSpc>
                  <a:spcPts val="3900"/>
                </a:lnSpc>
                <a:spcBef>
                  <a:spcPct val="0"/>
                </a:spcBef>
              </a:pPr>
              <a:r>
                <a:rPr lang="en-US" sz="3000" u="none" dirty="0" err="1">
                  <a:solidFill>
                    <a:srgbClr val="F1F1F1"/>
                  </a:solidFill>
                  <a:latin typeface="Public Sans Bold"/>
                </a:rPr>
                <a:t>Anugraha</a:t>
              </a:r>
              <a:r>
                <a:rPr lang="en-US" sz="3000" u="none" dirty="0">
                  <a:solidFill>
                    <a:srgbClr val="F1F1F1"/>
                  </a:solidFill>
                  <a:latin typeface="Public Sans Bold"/>
                </a:rPr>
                <a:t> Layout </a:t>
              </a:r>
            </a:p>
          </p:txBody>
        </p:sp>
      </p:grpSp>
      <p:pic>
        <p:nvPicPr>
          <p:cNvPr id="17" name="Picture 16">
            <a:extLst>
              <a:ext uri="{FF2B5EF4-FFF2-40B4-BE49-F238E27FC236}">
                <a16:creationId xmlns:a16="http://schemas.microsoft.com/office/drawing/2014/main" id="{706C29BB-301B-44B3-8A58-5BD57CC52F2D}"/>
              </a:ext>
            </a:extLst>
          </p:cNvPr>
          <p:cNvPicPr>
            <a:picLocks noChangeAspect="1"/>
          </p:cNvPicPr>
          <p:nvPr/>
        </p:nvPicPr>
        <p:blipFill>
          <a:blip r:embed="rId2"/>
          <a:stretch>
            <a:fillRect/>
          </a:stretch>
        </p:blipFill>
        <p:spPr>
          <a:xfrm>
            <a:off x="10008096" y="3420169"/>
            <a:ext cx="7117353" cy="36555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a:extLst>
              <a:ext uri="{FF2B5EF4-FFF2-40B4-BE49-F238E27FC236}">
                <a16:creationId xmlns:a16="http://schemas.microsoft.com/office/drawing/2014/main" id="{ADDB3BC9-B8A4-40A1-A9B4-DE604F512E7A}"/>
              </a:ext>
            </a:extLst>
          </p:cNvPr>
          <p:cNvPicPr>
            <a:picLocks noChangeAspect="1"/>
          </p:cNvPicPr>
          <p:nvPr/>
        </p:nvPicPr>
        <p:blipFill rotWithShape="1">
          <a:blip r:embed="rId3"/>
          <a:srcRect b="10499"/>
          <a:stretch/>
        </p:blipFill>
        <p:spPr>
          <a:xfrm>
            <a:off x="863080" y="3550534"/>
            <a:ext cx="6887542" cy="339446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TextBox 2"/>
          <p:cNvSpPr txBox="1"/>
          <p:nvPr/>
        </p:nvSpPr>
        <p:spPr>
          <a:xfrm>
            <a:off x="1028700" y="4408686"/>
            <a:ext cx="6410643" cy="1390650"/>
          </a:xfrm>
          <a:prstGeom prst="rect">
            <a:avLst/>
          </a:prstGeom>
        </p:spPr>
        <p:txBody>
          <a:bodyPr lIns="0" tIns="0" rIns="0" bIns="0" rtlCol="0" anchor="t">
            <a:spAutoFit/>
          </a:bodyPr>
          <a:lstStyle/>
          <a:p>
            <a:pPr marL="0" lvl="0" indent="0">
              <a:lnSpc>
                <a:spcPts val="10800"/>
              </a:lnSpc>
              <a:spcBef>
                <a:spcPct val="0"/>
              </a:spcBef>
            </a:pPr>
            <a:r>
              <a:rPr lang="en-US" sz="9000" u="none">
                <a:solidFill>
                  <a:srgbClr val="141414"/>
                </a:solidFill>
                <a:latin typeface="Caladea Bold"/>
              </a:rPr>
              <a:t>Objectives</a:t>
            </a:r>
          </a:p>
        </p:txBody>
      </p:sp>
      <p:grpSp>
        <p:nvGrpSpPr>
          <p:cNvPr id="3" name="Group 3"/>
          <p:cNvGrpSpPr/>
          <p:nvPr/>
        </p:nvGrpSpPr>
        <p:grpSpPr>
          <a:xfrm>
            <a:off x="8915400" y="822939"/>
            <a:ext cx="8134350" cy="8641122"/>
            <a:chOff x="-25400" y="-47625"/>
            <a:chExt cx="10845800" cy="11521495"/>
          </a:xfrm>
        </p:grpSpPr>
        <p:sp>
          <p:nvSpPr>
            <p:cNvPr id="4" name="TextBox 4"/>
            <p:cNvSpPr txBox="1"/>
            <p:nvPr/>
          </p:nvSpPr>
          <p:spPr>
            <a:xfrm>
              <a:off x="0" y="1050110"/>
              <a:ext cx="10706640" cy="1841957"/>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To collect and assess the soil sample collected from two areas : </a:t>
              </a:r>
              <a:r>
                <a:rPr lang="en-US" sz="2600" dirty="0" err="1">
                  <a:solidFill>
                    <a:srgbClr val="141414"/>
                  </a:solidFill>
                  <a:latin typeface="Public Sans"/>
                </a:rPr>
                <a:t>Madiwala</a:t>
              </a:r>
              <a:r>
                <a:rPr lang="en-US" sz="2600" dirty="0">
                  <a:solidFill>
                    <a:srgbClr val="141414"/>
                  </a:solidFill>
                  <a:latin typeface="Public Sans"/>
                </a:rPr>
                <a:t> lake and the school and its </a:t>
              </a:r>
              <a:r>
                <a:rPr lang="en-US" sz="2600" dirty="0" err="1">
                  <a:solidFill>
                    <a:srgbClr val="141414"/>
                  </a:solidFill>
                  <a:latin typeface="Public Sans"/>
                </a:rPr>
                <a:t>neighbourhood</a:t>
              </a:r>
              <a:r>
                <a:rPr lang="en-US" sz="2600" dirty="0">
                  <a:solidFill>
                    <a:srgbClr val="141414"/>
                  </a:solidFill>
                  <a:latin typeface="Public Sans"/>
                </a:rPr>
                <a:t> ( </a:t>
              </a:r>
              <a:r>
                <a:rPr lang="en-US" sz="2600" dirty="0" err="1">
                  <a:solidFill>
                    <a:srgbClr val="141414"/>
                  </a:solidFill>
                  <a:latin typeface="Public Sans"/>
                </a:rPr>
                <a:t>Anugraha</a:t>
              </a:r>
              <a:r>
                <a:rPr lang="en-US" sz="2600" dirty="0">
                  <a:solidFill>
                    <a:srgbClr val="141414"/>
                  </a:solidFill>
                  <a:latin typeface="Public Sans"/>
                </a:rPr>
                <a:t> Layout )</a:t>
              </a:r>
            </a:p>
          </p:txBody>
        </p:sp>
        <p:sp>
          <p:nvSpPr>
            <p:cNvPr id="5" name="TextBox 5"/>
            <p:cNvSpPr txBox="1"/>
            <p:nvPr/>
          </p:nvSpPr>
          <p:spPr>
            <a:xfrm>
              <a:off x="0" y="-47625"/>
              <a:ext cx="10706640" cy="657225"/>
            </a:xfrm>
            <a:prstGeom prst="rect">
              <a:avLst/>
            </a:prstGeom>
          </p:spPr>
          <p:txBody>
            <a:bodyPr lIns="0" tIns="0" rIns="0" bIns="0" rtlCol="0" anchor="t">
              <a:spAutoFit/>
            </a:bodyPr>
            <a:lstStyle/>
            <a:p>
              <a:pPr marL="0" lvl="0" indent="0">
                <a:lnSpc>
                  <a:spcPts val="3900"/>
                </a:lnSpc>
                <a:spcBef>
                  <a:spcPct val="0"/>
                </a:spcBef>
              </a:pPr>
              <a:r>
                <a:rPr lang="en-US" sz="3000" u="none" dirty="0">
                  <a:solidFill>
                    <a:srgbClr val="141414"/>
                  </a:solidFill>
                  <a:latin typeface="Public Sans Bold"/>
                </a:rPr>
                <a:t>The First Objective</a:t>
              </a:r>
            </a:p>
          </p:txBody>
        </p:sp>
        <p:sp>
          <p:nvSpPr>
            <p:cNvPr id="6" name="TextBox 6"/>
            <p:cNvSpPr txBox="1"/>
            <p:nvPr/>
          </p:nvSpPr>
          <p:spPr>
            <a:xfrm>
              <a:off x="0" y="5000874"/>
              <a:ext cx="10820400" cy="1841957"/>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To draft a comparative analysis between the structure , chemical properties and various parameters of the soil</a:t>
              </a:r>
            </a:p>
          </p:txBody>
        </p:sp>
        <p:sp>
          <p:nvSpPr>
            <p:cNvPr id="7" name="TextBox 7"/>
            <p:cNvSpPr txBox="1"/>
            <p:nvPr/>
          </p:nvSpPr>
          <p:spPr>
            <a:xfrm>
              <a:off x="0" y="3903139"/>
              <a:ext cx="10820400" cy="657225"/>
            </a:xfrm>
            <a:prstGeom prst="rect">
              <a:avLst/>
            </a:prstGeom>
          </p:spPr>
          <p:txBody>
            <a:bodyPr lIns="0" tIns="0" rIns="0" bIns="0" rtlCol="0" anchor="t">
              <a:spAutoFit/>
            </a:bodyPr>
            <a:lstStyle/>
            <a:p>
              <a:pPr marL="0" lvl="0" indent="0">
                <a:lnSpc>
                  <a:spcPts val="3900"/>
                </a:lnSpc>
                <a:spcBef>
                  <a:spcPct val="0"/>
                </a:spcBef>
              </a:pPr>
              <a:r>
                <a:rPr lang="en-US" sz="3000" u="none">
                  <a:solidFill>
                    <a:srgbClr val="141414"/>
                  </a:solidFill>
                  <a:latin typeface="Public Sans Bold"/>
                </a:rPr>
                <a:t>The Second Objective</a:t>
              </a:r>
            </a:p>
          </p:txBody>
        </p:sp>
        <p:sp>
          <p:nvSpPr>
            <p:cNvPr id="8" name="TextBox 8"/>
            <p:cNvSpPr txBox="1"/>
            <p:nvPr/>
          </p:nvSpPr>
          <p:spPr>
            <a:xfrm>
              <a:off x="0" y="7853904"/>
              <a:ext cx="10706640" cy="657225"/>
            </a:xfrm>
            <a:prstGeom prst="rect">
              <a:avLst/>
            </a:prstGeom>
          </p:spPr>
          <p:txBody>
            <a:bodyPr lIns="0" tIns="0" rIns="0" bIns="0" rtlCol="0" anchor="t">
              <a:spAutoFit/>
            </a:bodyPr>
            <a:lstStyle/>
            <a:p>
              <a:pPr marL="0" lvl="0" indent="0">
                <a:lnSpc>
                  <a:spcPts val="3900"/>
                </a:lnSpc>
                <a:spcBef>
                  <a:spcPct val="0"/>
                </a:spcBef>
              </a:pPr>
              <a:r>
                <a:rPr lang="en-US" sz="3000" u="none">
                  <a:solidFill>
                    <a:srgbClr val="141414"/>
                  </a:solidFill>
                  <a:latin typeface="Public Sans Bold"/>
                </a:rPr>
                <a:t>The Third Objective</a:t>
              </a:r>
            </a:p>
          </p:txBody>
        </p:sp>
        <p:sp>
          <p:nvSpPr>
            <p:cNvPr id="9" name="TextBox 9"/>
            <p:cNvSpPr txBox="1"/>
            <p:nvPr/>
          </p:nvSpPr>
          <p:spPr>
            <a:xfrm>
              <a:off x="-25400" y="8999261"/>
              <a:ext cx="10706640" cy="2474609"/>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To discuss the suitability of these soils for plants to suggest methods for improvement, and to find out why plants grow abundantly near </a:t>
              </a:r>
              <a:r>
                <a:rPr lang="en-US" sz="2600" dirty="0" err="1">
                  <a:solidFill>
                    <a:srgbClr val="141414"/>
                  </a:solidFill>
                  <a:latin typeface="Public Sans"/>
                </a:rPr>
                <a:t>Madiwala</a:t>
              </a:r>
              <a:r>
                <a:rPr lang="en-US" sz="2600" dirty="0">
                  <a:solidFill>
                    <a:srgbClr val="141414"/>
                  </a:solidFill>
                  <a:latin typeface="Public Sans"/>
                </a:rPr>
                <a:t> but very scarcely near </a:t>
              </a:r>
              <a:r>
                <a:rPr lang="en-US" sz="2600" dirty="0" err="1">
                  <a:solidFill>
                    <a:srgbClr val="141414"/>
                  </a:solidFill>
                  <a:latin typeface="Public Sans"/>
                </a:rPr>
                <a:t>Anugraha</a:t>
              </a:r>
              <a:r>
                <a:rPr lang="en-US" sz="2600" dirty="0">
                  <a:solidFill>
                    <a:srgbClr val="141414"/>
                  </a:solidFill>
                  <a:latin typeface="Public Sans"/>
                </a:rPr>
                <a:t> Layout</a:t>
              </a:r>
            </a:p>
          </p:txBody>
        </p:sp>
        <p:sp>
          <p:nvSpPr>
            <p:cNvPr id="10" name="AutoShape 10"/>
            <p:cNvSpPr/>
            <p:nvPr/>
          </p:nvSpPr>
          <p:spPr>
            <a:xfrm>
              <a:off x="0" y="3408656"/>
              <a:ext cx="10820400" cy="0"/>
            </a:xfrm>
            <a:prstGeom prst="line">
              <a:avLst/>
            </a:prstGeom>
            <a:ln w="25400" cap="rnd">
              <a:solidFill>
                <a:srgbClr val="141414"/>
              </a:solidFill>
              <a:prstDash val="sysDot"/>
              <a:headEnd type="none" w="sm" len="sm"/>
              <a:tailEnd type="none" w="sm" len="sm"/>
            </a:ln>
          </p:spPr>
        </p:sp>
        <p:sp>
          <p:nvSpPr>
            <p:cNvPr id="11" name="AutoShape 11"/>
            <p:cNvSpPr/>
            <p:nvPr/>
          </p:nvSpPr>
          <p:spPr>
            <a:xfrm>
              <a:off x="0" y="7359420"/>
              <a:ext cx="10820400" cy="0"/>
            </a:xfrm>
            <a:prstGeom prst="line">
              <a:avLst/>
            </a:prstGeom>
            <a:ln w="25400" cap="rnd">
              <a:solidFill>
                <a:srgbClr val="141414"/>
              </a:solidFill>
              <a:prstDash val="sysDot"/>
              <a:headEnd type="none" w="sm" len="sm"/>
              <a:tailEnd type="none" w="sm" len="sm"/>
            </a:ln>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a:off x="0" y="0"/>
            <a:ext cx="9704126" cy="3531622"/>
          </a:xfrm>
          <a:prstGeom prst="rect">
            <a:avLst/>
          </a:prstGeom>
          <a:solidFill>
            <a:srgbClr val="8268D6"/>
          </a:solidFill>
        </p:spPr>
      </p:sp>
      <p:grpSp>
        <p:nvGrpSpPr>
          <p:cNvPr id="3" name="Group 3"/>
          <p:cNvGrpSpPr/>
          <p:nvPr/>
        </p:nvGrpSpPr>
        <p:grpSpPr>
          <a:xfrm>
            <a:off x="-268106" y="0"/>
            <a:ext cx="9991282" cy="10287000"/>
            <a:chOff x="0" y="0"/>
            <a:chExt cx="13321710" cy="13716000"/>
          </a:xfrm>
        </p:grpSpPr>
        <p:sp>
          <p:nvSpPr>
            <p:cNvPr id="4" name="AutoShape 4"/>
            <p:cNvSpPr/>
            <p:nvPr/>
          </p:nvSpPr>
          <p:spPr>
            <a:xfrm rot="-5400000">
              <a:off x="6451010" y="6845300"/>
              <a:ext cx="13716000" cy="0"/>
            </a:xfrm>
            <a:prstGeom prst="line">
              <a:avLst/>
            </a:prstGeom>
            <a:ln w="25400" cap="flat">
              <a:solidFill>
                <a:srgbClr val="141414"/>
              </a:solidFill>
              <a:prstDash val="solid"/>
              <a:headEnd type="none" w="sm" len="sm"/>
              <a:tailEnd type="none" w="sm" len="sm"/>
            </a:ln>
          </p:spPr>
        </p:sp>
        <p:sp>
          <p:nvSpPr>
            <p:cNvPr id="5" name="AutoShape 5"/>
            <p:cNvSpPr/>
            <p:nvPr/>
          </p:nvSpPr>
          <p:spPr>
            <a:xfrm>
              <a:off x="0" y="4683430"/>
              <a:ext cx="13309010" cy="0"/>
            </a:xfrm>
            <a:prstGeom prst="line">
              <a:avLst/>
            </a:prstGeom>
            <a:ln w="25400" cap="flat">
              <a:solidFill>
                <a:srgbClr val="141414"/>
              </a:solidFill>
              <a:prstDash val="solid"/>
              <a:headEnd type="none" w="sm" len="sm"/>
              <a:tailEnd type="none" w="sm" len="sm"/>
            </a:ln>
          </p:spPr>
        </p:sp>
      </p:grpSp>
      <p:sp>
        <p:nvSpPr>
          <p:cNvPr id="8" name="TextBox 8"/>
          <p:cNvSpPr txBox="1"/>
          <p:nvPr/>
        </p:nvSpPr>
        <p:spPr>
          <a:xfrm>
            <a:off x="1028700" y="1009650"/>
            <a:ext cx="7587193" cy="1388269"/>
          </a:xfrm>
          <a:prstGeom prst="rect">
            <a:avLst/>
          </a:prstGeom>
        </p:spPr>
        <p:txBody>
          <a:bodyPr lIns="0" tIns="0" rIns="0" bIns="0" rtlCol="0" anchor="t">
            <a:spAutoFit/>
          </a:bodyPr>
          <a:lstStyle/>
          <a:p>
            <a:pPr marL="0" lvl="0" indent="0" algn="ctr">
              <a:lnSpc>
                <a:spcPts val="10800"/>
              </a:lnSpc>
              <a:spcBef>
                <a:spcPct val="0"/>
              </a:spcBef>
            </a:pPr>
            <a:r>
              <a:rPr lang="en-US" sz="9000" u="none" dirty="0">
                <a:solidFill>
                  <a:srgbClr val="F1F1F1"/>
                </a:solidFill>
                <a:latin typeface="Caladea Bold"/>
              </a:rPr>
              <a:t>Methods</a:t>
            </a:r>
          </a:p>
        </p:txBody>
      </p:sp>
      <p:grpSp>
        <p:nvGrpSpPr>
          <p:cNvPr id="9" name="Group 9"/>
          <p:cNvGrpSpPr/>
          <p:nvPr/>
        </p:nvGrpSpPr>
        <p:grpSpPr>
          <a:xfrm>
            <a:off x="11047997" y="1489492"/>
            <a:ext cx="6277978" cy="7695432"/>
            <a:chOff x="0" y="-47625"/>
            <a:chExt cx="8370638" cy="11019246"/>
          </a:xfrm>
        </p:grpSpPr>
        <p:sp>
          <p:nvSpPr>
            <p:cNvPr id="10" name="TextBox 10"/>
            <p:cNvSpPr txBox="1"/>
            <p:nvPr/>
          </p:nvSpPr>
          <p:spPr>
            <a:xfrm>
              <a:off x="0" y="1152639"/>
              <a:ext cx="8319838" cy="4016444"/>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A workshop conducted by the Biocentre in </a:t>
              </a:r>
              <a:r>
                <a:rPr lang="en-US" sz="2600" dirty="0" err="1">
                  <a:solidFill>
                    <a:srgbClr val="141414"/>
                  </a:solidFill>
                  <a:latin typeface="Public Sans"/>
                </a:rPr>
                <a:t>Hulimavu</a:t>
              </a:r>
              <a:r>
                <a:rPr lang="en-US" sz="2600" dirty="0">
                  <a:solidFill>
                    <a:srgbClr val="141414"/>
                  </a:solidFill>
                  <a:latin typeface="Public Sans"/>
                </a:rPr>
                <a:t> was attended to understand the process of soil collection and the various methods to analyze its parameters</a:t>
              </a:r>
            </a:p>
            <a:p>
              <a:pPr>
                <a:lnSpc>
                  <a:spcPts val="3718"/>
                </a:lnSpc>
              </a:pPr>
              <a:endParaRPr lang="en-US" sz="2600" dirty="0">
                <a:solidFill>
                  <a:srgbClr val="141414"/>
                </a:solidFill>
                <a:latin typeface="Public Sans"/>
              </a:endParaRPr>
            </a:p>
          </p:txBody>
        </p:sp>
        <p:sp>
          <p:nvSpPr>
            <p:cNvPr id="11" name="TextBox 11"/>
            <p:cNvSpPr txBox="1"/>
            <p:nvPr/>
          </p:nvSpPr>
          <p:spPr>
            <a:xfrm>
              <a:off x="0" y="-47625"/>
              <a:ext cx="7607034" cy="663731"/>
            </a:xfrm>
            <a:prstGeom prst="rect">
              <a:avLst/>
            </a:prstGeom>
          </p:spPr>
          <p:txBody>
            <a:bodyPr lIns="0" tIns="0" rIns="0" bIns="0" rtlCol="0" anchor="t">
              <a:spAutoFit/>
            </a:bodyPr>
            <a:lstStyle/>
            <a:p>
              <a:pPr marL="0" lvl="0" indent="0">
                <a:lnSpc>
                  <a:spcPts val="3900"/>
                </a:lnSpc>
                <a:spcBef>
                  <a:spcPct val="0"/>
                </a:spcBef>
              </a:pPr>
              <a:r>
                <a:rPr lang="en-US" sz="3000" u="none" dirty="0">
                  <a:solidFill>
                    <a:srgbClr val="141414"/>
                  </a:solidFill>
                  <a:latin typeface="Public Sans Bold"/>
                </a:rPr>
                <a:t>Information</a:t>
              </a:r>
            </a:p>
          </p:txBody>
        </p:sp>
        <p:sp>
          <p:nvSpPr>
            <p:cNvPr id="12" name="TextBox 12"/>
            <p:cNvSpPr txBox="1"/>
            <p:nvPr/>
          </p:nvSpPr>
          <p:spPr>
            <a:xfrm>
              <a:off x="50800" y="6275747"/>
              <a:ext cx="8319838" cy="4695874"/>
            </a:xfrm>
            <a:prstGeom prst="rect">
              <a:avLst/>
            </a:prstGeom>
          </p:spPr>
          <p:txBody>
            <a:bodyPr lIns="0" tIns="0" rIns="0" bIns="0" rtlCol="0" anchor="t">
              <a:spAutoFit/>
            </a:bodyPr>
            <a:lstStyle/>
            <a:p>
              <a:pPr>
                <a:lnSpc>
                  <a:spcPts val="3718"/>
                </a:lnSpc>
              </a:pPr>
              <a:r>
                <a:rPr lang="en-US" sz="2600" dirty="0">
                  <a:solidFill>
                    <a:srgbClr val="141414"/>
                  </a:solidFill>
                  <a:latin typeface="Public Sans"/>
                </a:rPr>
                <a:t>Dig 15cm deep into the soil in a v shape with a spade. Take thin slices of soil ( from top to down ). Remove roots, shrubs, rocks, or other small things. Take soil samples like this from 10-12 places and mix them using the quartering method . </a:t>
              </a:r>
            </a:p>
          </p:txBody>
        </p:sp>
        <p:sp>
          <p:nvSpPr>
            <p:cNvPr id="13" name="TextBox 13"/>
            <p:cNvSpPr txBox="1"/>
            <p:nvPr/>
          </p:nvSpPr>
          <p:spPr>
            <a:xfrm>
              <a:off x="50800" y="5289596"/>
              <a:ext cx="7607034" cy="663731"/>
            </a:xfrm>
            <a:prstGeom prst="rect">
              <a:avLst/>
            </a:prstGeom>
          </p:spPr>
          <p:txBody>
            <a:bodyPr lIns="0" tIns="0" rIns="0" bIns="0" rtlCol="0" anchor="t">
              <a:spAutoFit/>
            </a:bodyPr>
            <a:lstStyle/>
            <a:p>
              <a:pPr marL="0" lvl="0" indent="0">
                <a:lnSpc>
                  <a:spcPts val="3900"/>
                </a:lnSpc>
                <a:spcBef>
                  <a:spcPct val="0"/>
                </a:spcBef>
              </a:pPr>
              <a:r>
                <a:rPr lang="en-US" sz="3000" u="none" dirty="0">
                  <a:solidFill>
                    <a:srgbClr val="141414"/>
                  </a:solidFill>
                  <a:latin typeface="Public Sans Bold"/>
                </a:rPr>
                <a:t>Soil Collection</a:t>
              </a:r>
            </a:p>
          </p:txBody>
        </p:sp>
      </p:grpSp>
      <p:pic>
        <p:nvPicPr>
          <p:cNvPr id="14" name="Picture 13">
            <a:extLst>
              <a:ext uri="{FF2B5EF4-FFF2-40B4-BE49-F238E27FC236}">
                <a16:creationId xmlns:a16="http://schemas.microsoft.com/office/drawing/2014/main" id="{D0CF8B6D-502E-4408-A8BC-F64D35582BC7}"/>
              </a:ext>
            </a:extLst>
          </p:cNvPr>
          <p:cNvPicPr>
            <a:picLocks noChangeAspect="1"/>
          </p:cNvPicPr>
          <p:nvPr/>
        </p:nvPicPr>
        <p:blipFill>
          <a:blip r:embed="rId2"/>
          <a:stretch>
            <a:fillRect/>
          </a:stretch>
        </p:blipFill>
        <p:spPr>
          <a:xfrm>
            <a:off x="-19041" y="3541147"/>
            <a:ext cx="9704117" cy="78793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4" name="Group 4"/>
          <p:cNvGrpSpPr/>
          <p:nvPr/>
        </p:nvGrpSpPr>
        <p:grpSpPr>
          <a:xfrm>
            <a:off x="8561085" y="199414"/>
            <a:ext cx="8745310" cy="8979810"/>
            <a:chOff x="-126479" y="-1105714"/>
            <a:chExt cx="11660414" cy="11973077"/>
          </a:xfrm>
        </p:grpSpPr>
        <p:sp>
          <p:nvSpPr>
            <p:cNvPr id="5" name="TextBox 5"/>
            <p:cNvSpPr txBox="1"/>
            <p:nvPr/>
          </p:nvSpPr>
          <p:spPr>
            <a:xfrm>
              <a:off x="62793" y="-1105714"/>
              <a:ext cx="11471142" cy="3693318"/>
            </a:xfrm>
            <a:prstGeom prst="rect">
              <a:avLst/>
            </a:prstGeom>
          </p:spPr>
          <p:txBody>
            <a:bodyPr wrap="square" lIns="0" tIns="0" rIns="0" bIns="0" rtlCol="0" anchor="t">
              <a:spAutoFit/>
            </a:bodyPr>
            <a:lstStyle/>
            <a:p>
              <a:pPr marL="0" lvl="0" indent="0">
                <a:lnSpc>
                  <a:spcPts val="10800"/>
                </a:lnSpc>
                <a:spcBef>
                  <a:spcPct val="0"/>
                </a:spcBef>
              </a:pPr>
              <a:r>
                <a:rPr lang="en-US" sz="9000" u="none" dirty="0">
                  <a:solidFill>
                    <a:srgbClr val="141414"/>
                  </a:solidFill>
                  <a:latin typeface="Caladea Bold"/>
                </a:rPr>
                <a:t>Physical Parameters</a:t>
              </a:r>
            </a:p>
          </p:txBody>
        </p:sp>
        <p:sp>
          <p:nvSpPr>
            <p:cNvPr id="6" name="TextBox 6"/>
            <p:cNvSpPr txBox="1"/>
            <p:nvPr/>
          </p:nvSpPr>
          <p:spPr>
            <a:xfrm>
              <a:off x="37393" y="3996893"/>
              <a:ext cx="11471142" cy="2915755"/>
            </a:xfrm>
            <a:prstGeom prst="rect">
              <a:avLst/>
            </a:prstGeom>
          </p:spPr>
          <p:txBody>
            <a:bodyPr lIns="0" tIns="0" rIns="0" bIns="0" rtlCol="0" anchor="t">
              <a:spAutoFit/>
            </a:bodyPr>
            <a:lstStyle/>
            <a:p>
              <a:pPr fontAlgn="base"/>
              <a:endParaRPr lang="en-US" dirty="0"/>
            </a:p>
            <a:p>
              <a:pPr fontAlgn="base"/>
              <a:r>
                <a:rPr lang="en-US" sz="2400" dirty="0"/>
                <a:t>Measure it using jar method. The jar method follows: Take soil in a jar and allow it to settle. Using a ruler, measure and record the height of each layer and the total height of all three layers. Use the soil texture analysis worksheet below to record the results.</a:t>
              </a:r>
            </a:p>
            <a:p>
              <a:pPr>
                <a:lnSpc>
                  <a:spcPts val="3718"/>
                </a:lnSpc>
              </a:pPr>
              <a:endParaRPr lang="en-US" sz="2600" dirty="0">
                <a:solidFill>
                  <a:srgbClr val="141414"/>
                </a:solidFill>
                <a:latin typeface="Public Sans"/>
              </a:endParaRPr>
            </a:p>
          </p:txBody>
        </p:sp>
        <p:sp>
          <p:nvSpPr>
            <p:cNvPr id="7" name="TextBox 7"/>
            <p:cNvSpPr txBox="1"/>
            <p:nvPr/>
          </p:nvSpPr>
          <p:spPr>
            <a:xfrm>
              <a:off x="0" y="3372511"/>
              <a:ext cx="11471142" cy="618033"/>
            </a:xfrm>
            <a:prstGeom prst="rect">
              <a:avLst/>
            </a:prstGeom>
          </p:spPr>
          <p:txBody>
            <a:bodyPr lIns="0" tIns="0" rIns="0" bIns="0" rtlCol="0" anchor="t">
              <a:spAutoFit/>
            </a:bodyPr>
            <a:lstStyle/>
            <a:p>
              <a:pPr marL="0" lvl="0" indent="0">
                <a:lnSpc>
                  <a:spcPts val="3900"/>
                </a:lnSpc>
                <a:spcBef>
                  <a:spcPct val="0"/>
                </a:spcBef>
              </a:pPr>
              <a:r>
                <a:rPr lang="en-US" sz="3000" u="none" dirty="0">
                  <a:solidFill>
                    <a:srgbClr val="141414"/>
                  </a:solidFill>
                  <a:latin typeface="Public Sans Bold"/>
                </a:rPr>
                <a:t>Texture</a:t>
              </a:r>
            </a:p>
          </p:txBody>
        </p:sp>
        <p:sp>
          <p:nvSpPr>
            <p:cNvPr id="8" name="TextBox 8"/>
            <p:cNvSpPr txBox="1"/>
            <p:nvPr/>
          </p:nvSpPr>
          <p:spPr>
            <a:xfrm>
              <a:off x="-126479" y="8368815"/>
              <a:ext cx="11471142" cy="2498548"/>
            </a:xfrm>
            <a:prstGeom prst="rect">
              <a:avLst/>
            </a:prstGeom>
          </p:spPr>
          <p:txBody>
            <a:bodyPr lIns="0" tIns="0" rIns="0" bIns="0" rtlCol="0" anchor="t">
              <a:spAutoFit/>
            </a:bodyPr>
            <a:lstStyle/>
            <a:p>
              <a:r>
                <a:rPr lang="en-IN" sz="3200" b="1" dirty="0"/>
                <a:t> </a:t>
              </a:r>
              <a:endParaRPr lang="en-US" sz="3200" dirty="0"/>
            </a:p>
            <a:p>
              <a:pPr>
                <a:lnSpc>
                  <a:spcPts val="3718"/>
                </a:lnSpc>
              </a:pPr>
              <a:r>
                <a:rPr lang="en-US" sz="2400" dirty="0"/>
                <a:t> Take a sample of soil and compare It to a color scale like the Munsell scale or note down the standard color of the soil.</a:t>
              </a:r>
            </a:p>
            <a:p>
              <a:pPr>
                <a:lnSpc>
                  <a:spcPts val="3718"/>
                </a:lnSpc>
              </a:pPr>
              <a:endParaRPr lang="en-US" sz="2600" dirty="0">
                <a:solidFill>
                  <a:srgbClr val="141414"/>
                </a:solidFill>
                <a:latin typeface="Public Sans"/>
              </a:endParaRPr>
            </a:p>
          </p:txBody>
        </p:sp>
        <p:sp>
          <p:nvSpPr>
            <p:cNvPr id="9" name="TextBox 9"/>
            <p:cNvSpPr txBox="1"/>
            <p:nvPr/>
          </p:nvSpPr>
          <p:spPr>
            <a:xfrm>
              <a:off x="-447" y="8196346"/>
              <a:ext cx="11471142" cy="618033"/>
            </a:xfrm>
            <a:prstGeom prst="rect">
              <a:avLst/>
            </a:prstGeom>
          </p:spPr>
          <p:txBody>
            <a:bodyPr lIns="0" tIns="0" rIns="0" bIns="0" rtlCol="0" anchor="t">
              <a:spAutoFit/>
            </a:bodyPr>
            <a:lstStyle/>
            <a:p>
              <a:pPr marL="0" lvl="0" indent="0">
                <a:lnSpc>
                  <a:spcPts val="3900"/>
                </a:lnSpc>
                <a:spcBef>
                  <a:spcPct val="0"/>
                </a:spcBef>
              </a:pPr>
              <a:r>
                <a:rPr lang="en-US" sz="3000" u="none" dirty="0" err="1">
                  <a:solidFill>
                    <a:srgbClr val="141414"/>
                  </a:solidFill>
                  <a:latin typeface="Public Sans Bold"/>
                </a:rPr>
                <a:t>Colour</a:t>
              </a:r>
              <a:endParaRPr lang="en-US" sz="3000" u="none" dirty="0">
                <a:solidFill>
                  <a:srgbClr val="141414"/>
                </a:solidFill>
                <a:latin typeface="Public Sans Bold"/>
              </a:endParaRPr>
            </a:p>
          </p:txBody>
        </p:sp>
        <p:sp>
          <p:nvSpPr>
            <p:cNvPr id="10" name="AutoShape 10"/>
            <p:cNvSpPr/>
            <p:nvPr/>
          </p:nvSpPr>
          <p:spPr>
            <a:xfrm>
              <a:off x="100632" y="7518399"/>
              <a:ext cx="11344663" cy="0"/>
            </a:xfrm>
            <a:prstGeom prst="line">
              <a:avLst/>
            </a:prstGeom>
            <a:ln w="25400" cap="flat">
              <a:solidFill>
                <a:srgbClr val="141414"/>
              </a:solidFill>
              <a:prstDash val="solid"/>
              <a:headEnd type="none" w="sm" len="sm"/>
              <a:tailEnd type="none" w="sm" len="sm"/>
            </a:ln>
          </p:spPr>
        </p:sp>
        <p:sp>
          <p:nvSpPr>
            <p:cNvPr id="11" name="AutoShape 11"/>
            <p:cNvSpPr/>
            <p:nvPr/>
          </p:nvSpPr>
          <p:spPr>
            <a:xfrm>
              <a:off x="125587" y="2435561"/>
              <a:ext cx="11345555" cy="0"/>
            </a:xfrm>
            <a:prstGeom prst="line">
              <a:avLst/>
            </a:prstGeom>
            <a:ln w="25400" cap="flat">
              <a:solidFill>
                <a:srgbClr val="141414"/>
              </a:solidFill>
              <a:prstDash val="solid"/>
              <a:headEnd type="none" w="sm" len="sm"/>
              <a:tailEnd type="none" w="sm" len="sm"/>
            </a:ln>
          </p:spPr>
        </p:sp>
      </p:grpSp>
      <p:sp>
        <p:nvSpPr>
          <p:cNvPr id="12" name="AutoShape 12"/>
          <p:cNvSpPr/>
          <p:nvPr/>
        </p:nvSpPr>
        <p:spPr>
          <a:xfrm rot="-5400000">
            <a:off x="2216179" y="5133975"/>
            <a:ext cx="10287000" cy="0"/>
          </a:xfrm>
          <a:prstGeom prst="line">
            <a:avLst/>
          </a:prstGeom>
          <a:ln w="19050" cap="flat">
            <a:solidFill>
              <a:srgbClr val="141414"/>
            </a:solidFill>
            <a:prstDash val="solid"/>
            <a:headEnd type="none" w="sm" len="sm"/>
            <a:tailEnd type="none" w="sm" len="sm"/>
          </a:ln>
        </p:spPr>
      </p:sp>
      <p:pic>
        <p:nvPicPr>
          <p:cNvPr id="13" name="Picture 12" descr="Soil texture triangle to estimate the soil type for the site">
            <a:hlinkClick r:id="rId2"/>
            <a:extLst>
              <a:ext uri="{FF2B5EF4-FFF2-40B4-BE49-F238E27FC236}">
                <a16:creationId xmlns:a16="http://schemas.microsoft.com/office/drawing/2014/main" id="{CCCE51B3-18F6-4A00-A664-ED9EE97A654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813" y="-114300"/>
            <a:ext cx="7383489" cy="5715000"/>
          </a:xfrm>
          <a:prstGeom prst="rect">
            <a:avLst/>
          </a:prstGeom>
          <a:noFill/>
        </p:spPr>
      </p:pic>
      <p:pic>
        <p:nvPicPr>
          <p:cNvPr id="14" name="Picture 13">
            <a:extLst>
              <a:ext uri="{FF2B5EF4-FFF2-40B4-BE49-F238E27FC236}">
                <a16:creationId xmlns:a16="http://schemas.microsoft.com/office/drawing/2014/main" id="{D5BB106F-3358-4D8C-B859-617DAF36477A}"/>
              </a:ext>
            </a:extLst>
          </p:cNvPr>
          <p:cNvPicPr>
            <a:picLocks noChangeAspect="1"/>
          </p:cNvPicPr>
          <p:nvPr/>
        </p:nvPicPr>
        <p:blipFill>
          <a:blip r:embed="rId4"/>
          <a:stretch>
            <a:fillRect/>
          </a:stretch>
        </p:blipFill>
        <p:spPr>
          <a:xfrm>
            <a:off x="-1" y="5600700"/>
            <a:ext cx="7359675" cy="4828745"/>
          </a:xfrm>
          <a:prstGeom prst="rect">
            <a:avLst/>
          </a:prstGeom>
        </p:spPr>
      </p:pic>
    </p:spTree>
    <p:extLst>
      <p:ext uri="{BB962C8B-B14F-4D97-AF65-F5344CB8AC3E}">
        <p14:creationId xmlns:p14="http://schemas.microsoft.com/office/powerpoint/2010/main" val="172265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4" name="Group 4"/>
          <p:cNvGrpSpPr/>
          <p:nvPr/>
        </p:nvGrpSpPr>
        <p:grpSpPr>
          <a:xfrm>
            <a:off x="8561085" y="199414"/>
            <a:ext cx="8745310" cy="10185268"/>
            <a:chOff x="-126479" y="-1105714"/>
            <a:chExt cx="11660414" cy="13580354"/>
          </a:xfrm>
        </p:grpSpPr>
        <p:sp>
          <p:nvSpPr>
            <p:cNvPr id="5" name="TextBox 5"/>
            <p:cNvSpPr txBox="1"/>
            <p:nvPr/>
          </p:nvSpPr>
          <p:spPr>
            <a:xfrm>
              <a:off x="62793" y="-1105714"/>
              <a:ext cx="11471142" cy="3693319"/>
            </a:xfrm>
            <a:prstGeom prst="rect">
              <a:avLst/>
            </a:prstGeom>
          </p:spPr>
          <p:txBody>
            <a:bodyPr wrap="square" lIns="0" tIns="0" rIns="0" bIns="0" rtlCol="0" anchor="t">
              <a:spAutoFit/>
            </a:bodyPr>
            <a:lstStyle/>
            <a:p>
              <a:pPr marL="0" lvl="0" indent="0">
                <a:lnSpc>
                  <a:spcPts val="10800"/>
                </a:lnSpc>
                <a:spcBef>
                  <a:spcPct val="0"/>
                </a:spcBef>
              </a:pPr>
              <a:r>
                <a:rPr lang="en-US" sz="9000" u="none" dirty="0">
                  <a:solidFill>
                    <a:srgbClr val="141414"/>
                  </a:solidFill>
                  <a:latin typeface="Caladea Bold"/>
                </a:rPr>
                <a:t>Major &amp; Micronutrients</a:t>
              </a:r>
            </a:p>
          </p:txBody>
        </p:sp>
        <p:sp>
          <p:nvSpPr>
            <p:cNvPr id="6" name="TextBox 6"/>
            <p:cNvSpPr txBox="1"/>
            <p:nvPr/>
          </p:nvSpPr>
          <p:spPr>
            <a:xfrm>
              <a:off x="-63240" y="4548398"/>
              <a:ext cx="11471142" cy="2053981"/>
            </a:xfrm>
            <a:prstGeom prst="rect">
              <a:avLst/>
            </a:prstGeom>
          </p:spPr>
          <p:txBody>
            <a:bodyPr lIns="0" tIns="0" rIns="0" bIns="0" rtlCol="0" anchor="t">
              <a:spAutoFit/>
            </a:bodyPr>
            <a:lstStyle/>
            <a:p>
              <a:r>
                <a:rPr lang="en-IN" sz="2400" dirty="0"/>
                <a:t>For this test, the solution is stirred and kept undisturbed for 1 hour. If salt increases, conductivity increases, and resistance decrease. Total dissolved salt should be less than 300 ppm.</a:t>
              </a:r>
              <a:endParaRPr lang="en-US" sz="2400" dirty="0"/>
            </a:p>
            <a:p>
              <a:pPr>
                <a:lnSpc>
                  <a:spcPts val="3718"/>
                </a:lnSpc>
              </a:pPr>
              <a:endParaRPr lang="en-US" sz="2600" dirty="0">
                <a:solidFill>
                  <a:srgbClr val="141414"/>
                </a:solidFill>
                <a:latin typeface="Public Sans"/>
              </a:endParaRPr>
            </a:p>
          </p:txBody>
        </p:sp>
        <p:sp>
          <p:nvSpPr>
            <p:cNvPr id="7" name="TextBox 7"/>
            <p:cNvSpPr txBox="1"/>
            <p:nvPr/>
          </p:nvSpPr>
          <p:spPr>
            <a:xfrm>
              <a:off x="0" y="3372511"/>
              <a:ext cx="11471142" cy="618033"/>
            </a:xfrm>
            <a:prstGeom prst="rect">
              <a:avLst/>
            </a:prstGeom>
          </p:spPr>
          <p:txBody>
            <a:bodyPr lIns="0" tIns="0" rIns="0" bIns="0" rtlCol="0" anchor="t">
              <a:spAutoFit/>
            </a:bodyPr>
            <a:lstStyle/>
            <a:p>
              <a:pPr marL="0" lvl="0" indent="0">
                <a:lnSpc>
                  <a:spcPts val="3900"/>
                </a:lnSpc>
                <a:spcBef>
                  <a:spcPct val="0"/>
                </a:spcBef>
              </a:pPr>
              <a:r>
                <a:rPr lang="en-US" sz="3000" u="none" dirty="0">
                  <a:solidFill>
                    <a:srgbClr val="141414"/>
                  </a:solidFill>
                  <a:latin typeface="Public Sans Bold"/>
                </a:rPr>
                <a:t>Electrica</a:t>
              </a:r>
              <a:r>
                <a:rPr lang="en-US" sz="3000" dirty="0">
                  <a:solidFill>
                    <a:srgbClr val="141414"/>
                  </a:solidFill>
                  <a:latin typeface="Public Sans Bold"/>
                </a:rPr>
                <a:t>l Conductivity</a:t>
              </a:r>
              <a:endParaRPr lang="en-US" sz="3000" u="none" dirty="0">
                <a:solidFill>
                  <a:srgbClr val="141414"/>
                </a:solidFill>
                <a:latin typeface="Public Sans Bold"/>
              </a:endParaRPr>
            </a:p>
          </p:txBody>
        </p:sp>
        <p:sp>
          <p:nvSpPr>
            <p:cNvPr id="8" name="TextBox 8"/>
            <p:cNvSpPr txBox="1"/>
            <p:nvPr/>
          </p:nvSpPr>
          <p:spPr>
            <a:xfrm>
              <a:off x="-126479" y="8368815"/>
              <a:ext cx="11471142" cy="4105825"/>
            </a:xfrm>
            <a:prstGeom prst="rect">
              <a:avLst/>
            </a:prstGeom>
          </p:spPr>
          <p:txBody>
            <a:bodyPr lIns="0" tIns="0" rIns="0" bIns="0" rtlCol="0" anchor="t">
              <a:spAutoFit/>
            </a:bodyPr>
            <a:lstStyle/>
            <a:p>
              <a:r>
                <a:rPr lang="en-IN" sz="2400" b="1" dirty="0"/>
                <a:t> </a:t>
              </a:r>
              <a:endParaRPr lang="en-US" sz="2400" dirty="0"/>
            </a:p>
            <a:p>
              <a:r>
                <a:rPr lang="en-IN" sz="2400" dirty="0"/>
                <a:t>The known weight of soil is treated with K2Cr2O7 in the presence of </a:t>
              </a:r>
              <a:r>
                <a:rPr lang="en-IN" sz="2400" dirty="0" err="1"/>
                <a:t>conc</a:t>
              </a:r>
              <a:r>
                <a:rPr lang="en-IN" sz="2400" dirty="0"/>
                <a:t> sulphuric acid. soil is oxidized to CO</a:t>
              </a:r>
              <a:r>
                <a:rPr lang="en-IN" sz="1100" dirty="0"/>
                <a:t>2</a:t>
              </a:r>
              <a:r>
                <a:rPr lang="en-IN" sz="2400" dirty="0"/>
                <a:t>. The excess of K2Cr2O7 unused I  oxidation is titrated back against the standard ferrous ammonium sulphate solution in the presence of (indicator).</a:t>
              </a:r>
              <a:endParaRPr lang="en-US" sz="2400" dirty="0"/>
            </a:p>
            <a:p>
              <a:r>
                <a:rPr lang="en-IN" sz="2400" dirty="0"/>
                <a:t>OC is calculated using a relation</a:t>
              </a:r>
              <a:endParaRPr lang="en-US" sz="2400" dirty="0"/>
            </a:p>
            <a:p>
              <a:r>
                <a:rPr lang="en-IN" sz="2400" dirty="0"/>
                <a:t>  1ml of 1N K2Cr2O7=0.003g of organic carbon.</a:t>
              </a:r>
              <a:endParaRPr lang="en-US" sz="2400" dirty="0"/>
            </a:p>
            <a:p>
              <a:pPr>
                <a:lnSpc>
                  <a:spcPts val="3718"/>
                </a:lnSpc>
              </a:pPr>
              <a:endParaRPr lang="en-US" sz="2600" dirty="0">
                <a:solidFill>
                  <a:srgbClr val="141414"/>
                </a:solidFill>
                <a:latin typeface="Public Sans"/>
              </a:endParaRPr>
            </a:p>
          </p:txBody>
        </p:sp>
        <p:sp>
          <p:nvSpPr>
            <p:cNvPr id="9" name="TextBox 9"/>
            <p:cNvSpPr txBox="1"/>
            <p:nvPr/>
          </p:nvSpPr>
          <p:spPr>
            <a:xfrm>
              <a:off x="37393" y="7750782"/>
              <a:ext cx="11471142" cy="618033"/>
            </a:xfrm>
            <a:prstGeom prst="rect">
              <a:avLst/>
            </a:prstGeom>
          </p:spPr>
          <p:txBody>
            <a:bodyPr lIns="0" tIns="0" rIns="0" bIns="0" rtlCol="0" anchor="t">
              <a:spAutoFit/>
            </a:bodyPr>
            <a:lstStyle/>
            <a:p>
              <a:pPr marL="0" lvl="0" indent="0">
                <a:lnSpc>
                  <a:spcPts val="3900"/>
                </a:lnSpc>
                <a:spcBef>
                  <a:spcPct val="0"/>
                </a:spcBef>
              </a:pPr>
              <a:r>
                <a:rPr lang="en-US" sz="3000" dirty="0">
                  <a:solidFill>
                    <a:srgbClr val="141414"/>
                  </a:solidFill>
                  <a:latin typeface="Public Sans Bold"/>
                </a:rPr>
                <a:t>Organic Carbon</a:t>
              </a:r>
              <a:endParaRPr lang="en-US" sz="3000" u="none" dirty="0">
                <a:solidFill>
                  <a:srgbClr val="141414"/>
                </a:solidFill>
                <a:latin typeface="Public Sans Bold"/>
              </a:endParaRPr>
            </a:p>
          </p:txBody>
        </p:sp>
        <p:sp>
          <p:nvSpPr>
            <p:cNvPr id="10" name="AutoShape 10"/>
            <p:cNvSpPr/>
            <p:nvPr/>
          </p:nvSpPr>
          <p:spPr>
            <a:xfrm>
              <a:off x="0" y="7004381"/>
              <a:ext cx="11344663" cy="0"/>
            </a:xfrm>
            <a:prstGeom prst="line">
              <a:avLst/>
            </a:prstGeom>
            <a:ln w="25400" cap="flat">
              <a:solidFill>
                <a:srgbClr val="141414"/>
              </a:solidFill>
              <a:prstDash val="solid"/>
              <a:headEnd type="none" w="sm" len="sm"/>
              <a:tailEnd type="none" w="sm" len="sm"/>
            </a:ln>
          </p:spPr>
        </p:sp>
        <p:sp>
          <p:nvSpPr>
            <p:cNvPr id="11" name="AutoShape 11"/>
            <p:cNvSpPr/>
            <p:nvPr/>
          </p:nvSpPr>
          <p:spPr>
            <a:xfrm>
              <a:off x="125587" y="2435561"/>
              <a:ext cx="11345555" cy="0"/>
            </a:xfrm>
            <a:prstGeom prst="line">
              <a:avLst/>
            </a:prstGeom>
            <a:ln w="25400" cap="flat">
              <a:solidFill>
                <a:srgbClr val="141414"/>
              </a:solidFill>
              <a:prstDash val="solid"/>
              <a:headEnd type="none" w="sm" len="sm"/>
              <a:tailEnd type="none" w="sm" len="sm"/>
            </a:ln>
          </p:spPr>
        </p:sp>
      </p:grpSp>
      <p:sp>
        <p:nvSpPr>
          <p:cNvPr id="12" name="AutoShape 12"/>
          <p:cNvSpPr/>
          <p:nvPr/>
        </p:nvSpPr>
        <p:spPr>
          <a:xfrm rot="-5400000">
            <a:off x="2216179" y="5133975"/>
            <a:ext cx="10287000" cy="0"/>
          </a:xfrm>
          <a:prstGeom prst="line">
            <a:avLst/>
          </a:prstGeom>
          <a:ln w="19050" cap="flat">
            <a:solidFill>
              <a:srgbClr val="141414"/>
            </a:solidFill>
            <a:prstDash val="solid"/>
            <a:headEnd type="none" w="sm" len="sm"/>
            <a:tailEnd type="none" w="sm" len="sm"/>
          </a:ln>
        </p:spPr>
      </p:sp>
      <p:pic>
        <p:nvPicPr>
          <p:cNvPr id="23554" name="Picture 2" descr="See the source image"/>
          <p:cNvPicPr>
            <a:picLocks noChangeAspect="1" noChangeArrowheads="1"/>
          </p:cNvPicPr>
          <p:nvPr/>
        </p:nvPicPr>
        <p:blipFill>
          <a:blip r:embed="rId2"/>
          <a:srcRect/>
          <a:stretch>
            <a:fillRect/>
          </a:stretch>
        </p:blipFill>
        <p:spPr bwMode="auto">
          <a:xfrm>
            <a:off x="0" y="0"/>
            <a:ext cx="7358050" cy="4929186"/>
          </a:xfrm>
          <a:prstGeom prst="rect">
            <a:avLst/>
          </a:prstGeom>
          <a:noFill/>
        </p:spPr>
      </p:pic>
      <p:pic>
        <p:nvPicPr>
          <p:cNvPr id="23556" name="Picture 4" descr="Image result for ph meter for soil test in lab"/>
          <p:cNvPicPr>
            <a:picLocks noChangeAspect="1" noChangeArrowheads="1"/>
          </p:cNvPicPr>
          <p:nvPr/>
        </p:nvPicPr>
        <p:blipFill>
          <a:blip r:embed="rId3"/>
          <a:srcRect/>
          <a:stretch>
            <a:fillRect/>
          </a:stretch>
        </p:blipFill>
        <p:spPr bwMode="auto">
          <a:xfrm>
            <a:off x="0" y="4929186"/>
            <a:ext cx="7358050" cy="5357814"/>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3467</TotalTime>
  <Words>1886</Words>
  <Application>Microsoft Office PowerPoint</Application>
  <PresentationFormat>Custom</PresentationFormat>
  <Paragraphs>270</Paragraphs>
  <Slides>32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Public Sans</vt:lpstr>
      <vt:lpstr>Public Sans Bold</vt:lpstr>
      <vt:lpstr>Wingdings</vt:lpstr>
      <vt:lpstr>Arial</vt:lpstr>
      <vt:lpstr>Calibri</vt:lpstr>
      <vt:lpstr>Caladea Bold</vt:lpstr>
      <vt:lpstr>Caladea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Grids and Tables Thesis Education Presentation</dc:title>
  <dc:creator>admin</dc:creator>
  <cp:lastModifiedBy>Indumathi - HOD Biology Dept</cp:lastModifiedBy>
  <cp:revision>84</cp:revision>
  <dcterms:created xsi:type="dcterms:W3CDTF">2006-08-16T00:00:00Z</dcterms:created>
  <dcterms:modified xsi:type="dcterms:W3CDTF">2022-12-15T12:57:30Z</dcterms:modified>
  <dc:identifier>DAFS87Ffsmk</dc:identifier>
</cp:coreProperties>
</file>