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68" r:id="rId4"/>
    <p:sldId id="270" r:id="rId5"/>
    <p:sldId id="271" r:id="rId6"/>
    <p:sldId id="265" r:id="rId7"/>
    <p:sldId id="272" r:id="rId8"/>
    <p:sldId id="273" r:id="rId9"/>
    <p:sldId id="274" r:id="rId10"/>
    <p:sldId id="275" r:id="rId11"/>
    <p:sldId id="276" r:id="rId12"/>
    <p:sldId id="277" r:id="rId13"/>
    <p:sldId id="264" r:id="rId14"/>
    <p:sldId id="278" r:id="rId15"/>
    <p:sldId id="279" r:id="rId16"/>
    <p:sldId id="267" r:id="rId17"/>
    <p:sldId id="266"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E043E0-3706-479D-AE77-1D13F18FC360}" v="22" dt="2022-12-15T13:17:05.504"/>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1" autoAdjust="0"/>
    <p:restoredTop sz="92160" autoAdjust="0"/>
  </p:normalViewPr>
  <p:slideViewPr>
    <p:cSldViewPr snapToGrid="0">
      <p:cViewPr varScale="1">
        <p:scale>
          <a:sx n="67" d="100"/>
          <a:sy n="67" d="100"/>
        </p:scale>
        <p:origin x="772" y="56"/>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475077-A074-4E8C-B45E-964494945228}" type="datetimeFigureOut">
              <a:rPr lang="en-US"/>
              <a:t>12/15/2022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E4C80B-8910-445E-8D30-7A590951118B}" type="slidenum">
              <a:rPr/>
              <a:t>‹#›</a:t>
            </a:fld>
            <a:endParaRPr/>
          </a:p>
        </p:txBody>
      </p:sp>
    </p:spTree>
    <p:extLst>
      <p:ext uri="{BB962C8B-B14F-4D97-AF65-F5344CB8AC3E}">
        <p14:creationId xmlns:p14="http://schemas.microsoft.com/office/powerpoint/2010/main" val="162125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B48A4-4B96-49F4-8C25-4C9D06114B2C}" type="datetimeFigureOut">
              <a:rPr lang="en-US"/>
              <a:t>12/15/2022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1F1E7-4EFD-4BFF-B438-FCD52FD36B17}" type="slidenum">
              <a:rPr/>
              <a:t>‹#›</a:t>
            </a:fld>
            <a:endParaRPr/>
          </a:p>
        </p:txBody>
      </p:sp>
    </p:spTree>
    <p:extLst>
      <p:ext uri="{BB962C8B-B14F-4D97-AF65-F5344CB8AC3E}">
        <p14:creationId xmlns:p14="http://schemas.microsoft.com/office/powerpoint/2010/main" val="47356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question that your experiment answers</a:t>
            </a:r>
          </a:p>
        </p:txBody>
      </p:sp>
      <p:sp>
        <p:nvSpPr>
          <p:cNvPr id="4" name="Slide Number Placeholder 3"/>
          <p:cNvSpPr>
            <a:spLocks noGrp="1"/>
          </p:cNvSpPr>
          <p:nvPr>
            <p:ph type="sldNum" sz="quarter" idx="10"/>
          </p:nvPr>
        </p:nvSpPr>
        <p:spPr/>
        <p:txBody>
          <a:bodyPr/>
          <a:lstStyle/>
          <a:p>
            <a:fld id="{5D81F1E7-4EFD-4BFF-B438-FCD52FD36B17}" type="slidenum">
              <a:rPr lang="en-US" smtClean="0"/>
              <a:t>2</a:t>
            </a:fld>
            <a:endParaRPr lang="en-US"/>
          </a:p>
        </p:txBody>
      </p:sp>
    </p:spTree>
    <p:extLst>
      <p:ext uri="{BB962C8B-B14F-4D97-AF65-F5344CB8AC3E}">
        <p14:creationId xmlns:p14="http://schemas.microsoft.com/office/powerpoint/2010/main" val="1514829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ltGray">
          <a:xfrm>
            <a:off x="0" y="4572000"/>
            <a:ext cx="12192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09600" y="4740333"/>
            <a:ext cx="10972800" cy="1263534"/>
          </a:xfrm>
        </p:spPr>
        <p:txBody>
          <a:bodyPr anchor="ctr">
            <a:normAutofit/>
          </a:bodyPr>
          <a:lstStyle>
            <a:lvl1pPr algn="l">
              <a:defRPr sz="5800"/>
            </a:lvl1pPr>
          </a:lstStyle>
          <a:p>
            <a:r>
              <a:rPr lang="en-US"/>
              <a:t>Click to edit Master title style</a:t>
            </a:r>
            <a:endParaRPr dirty="0"/>
          </a:p>
        </p:txBody>
      </p:sp>
      <p:cxnSp>
        <p:nvCxnSpPr>
          <p:cNvPr id="8" name="Straight Connector 7"/>
          <p:cNvCxnSpPr/>
          <p:nvPr/>
        </p:nvCxnSpPr>
        <p:spPr>
          <a:xfrm>
            <a:off x="0" y="62103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609600" y="6286500"/>
            <a:ext cx="10972800" cy="457200"/>
          </a:xfrm>
        </p:spPr>
        <p:txBody>
          <a:bodyPr anchor="ctr">
            <a:normAutofit/>
          </a:bodyPr>
          <a:lstStyle>
            <a:lvl1pPr marL="0" indent="0" algn="l">
              <a:spcBef>
                <a:spcPts val="0"/>
              </a:spcBef>
              <a:buNone/>
              <a:defRPr sz="1800">
                <a:solidFill>
                  <a:schemeClr val="tx1">
                    <a:lumMod val="50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dirty="0"/>
          </a:p>
        </p:txBody>
      </p:sp>
      <p:pic>
        <p:nvPicPr>
          <p:cNvPr id="9" name="Picture 8" descr="Closeup of test tube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 y="0"/>
            <a:ext cx="12188952" cy="4571999"/>
          </a:xfrm>
          <a:prstGeom prst="rect">
            <a:avLst/>
          </a:prstGeom>
        </p:spPr>
      </p:pic>
    </p:spTree>
    <p:extLst>
      <p:ext uri="{BB962C8B-B14F-4D97-AF65-F5344CB8AC3E}">
        <p14:creationId xmlns:p14="http://schemas.microsoft.com/office/powerpoint/2010/main" val="153116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3"/>
          <p:cNvSpPr>
            <a:spLocks noGrp="1"/>
          </p:cNvSpPr>
          <p:nvPr>
            <p:ph type="sldNum" sz="quarter" idx="12"/>
          </p:nvPr>
        </p:nvSpPr>
        <p:spPr/>
        <p:txBody>
          <a:bodyPr/>
          <a:lstStyle/>
          <a:p>
            <a:fld id="{5F4C9F40-B079-4B71-A627-7266DFEA7F03}"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5"/>
          <p:cNvSpPr>
            <a:spLocks noGrp="1"/>
          </p:cNvSpPr>
          <p:nvPr>
            <p:ph type="dt" sz="half" idx="10"/>
          </p:nvPr>
        </p:nvSpPr>
        <p:spPr/>
        <p:txBody>
          <a:bodyPr/>
          <a:lstStyle/>
          <a:p>
            <a:fld id="{0402902D-A5F5-4D7D-AAA7-32469BA0BC4D}" type="datetimeFigureOut">
              <a:rPr lang="en-US"/>
              <a:t>12/15/2022</a:t>
            </a:fld>
            <a:endParaRPr/>
          </a:p>
        </p:txBody>
      </p:sp>
    </p:spTree>
    <p:extLst>
      <p:ext uri="{BB962C8B-B14F-4D97-AF65-F5344CB8AC3E}">
        <p14:creationId xmlns:p14="http://schemas.microsoft.com/office/powerpoint/2010/main" val="322155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a:off x="9310254" y="0"/>
            <a:ext cx="28817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flipH="1">
            <a:off x="9310254"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486900" y="685800"/>
            <a:ext cx="2324100" cy="5486399"/>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685800"/>
            <a:ext cx="8105775" cy="54863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3"/>
          <p:cNvSpPr>
            <a:spLocks noGrp="1"/>
          </p:cNvSpPr>
          <p:nvPr>
            <p:ph type="sldNum" sz="quarter" idx="12"/>
          </p:nvPr>
        </p:nvSpPr>
        <p:spPr/>
        <p:txBody>
          <a:bodyPr/>
          <a:lstStyle/>
          <a:p>
            <a:fld id="{5F4C9F40-B079-4B71-A627-7266DFEA7F03}"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5"/>
          <p:cNvSpPr>
            <a:spLocks noGrp="1"/>
          </p:cNvSpPr>
          <p:nvPr>
            <p:ph type="dt" sz="half" idx="10"/>
          </p:nvPr>
        </p:nvSpPr>
        <p:spPr/>
        <p:txBody>
          <a:bodyPr/>
          <a:lstStyle/>
          <a:p>
            <a:fld id="{0402902D-A5F5-4D7D-AAA7-32469BA0BC4D}" type="datetimeFigureOut">
              <a:rPr lang="en-US"/>
              <a:t>12/15/2022</a:t>
            </a:fld>
            <a:endParaRPr/>
          </a:p>
        </p:txBody>
      </p:sp>
    </p:spTree>
    <p:extLst>
      <p:ext uri="{BB962C8B-B14F-4D97-AF65-F5344CB8AC3E}">
        <p14:creationId xmlns:p14="http://schemas.microsoft.com/office/powerpoint/2010/main" val="86264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3"/>
          <p:cNvSpPr>
            <a:spLocks noGrp="1"/>
          </p:cNvSpPr>
          <p:nvPr>
            <p:ph type="sldNum" sz="quarter" idx="12"/>
          </p:nvPr>
        </p:nvSpPr>
        <p:spPr/>
        <p:txBody>
          <a:bodyPr/>
          <a:lstStyle/>
          <a:p>
            <a:fld id="{5F4C9F40-B079-4B71-A627-7266DFEA7F03}"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5"/>
          <p:cNvSpPr>
            <a:spLocks noGrp="1"/>
          </p:cNvSpPr>
          <p:nvPr>
            <p:ph type="dt" sz="half" idx="10"/>
          </p:nvPr>
        </p:nvSpPr>
        <p:spPr/>
        <p:txBody>
          <a:bodyPr/>
          <a:lstStyle/>
          <a:p>
            <a:fld id="{0402902D-A5F5-4D7D-AAA7-32469BA0BC4D}" type="datetimeFigureOut">
              <a:rPr lang="en-US"/>
              <a:t>12/15/2022</a:t>
            </a:fld>
            <a:endParaRPr/>
          </a:p>
        </p:txBody>
      </p:sp>
    </p:spTree>
    <p:extLst>
      <p:ext uri="{BB962C8B-B14F-4D97-AF65-F5344CB8AC3E}">
        <p14:creationId xmlns:p14="http://schemas.microsoft.com/office/powerpoint/2010/main" val="225308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bwMode="ltGray">
          <a:xfrm>
            <a:off x="0" y="0"/>
            <a:ext cx="12192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09600" y="3153095"/>
            <a:ext cx="10972800" cy="2286000"/>
          </a:xfrm>
        </p:spPr>
        <p:txBody>
          <a:bodyPr anchor="b">
            <a:normAutofit/>
          </a:bodyPr>
          <a:lstStyle>
            <a:lvl1pPr>
              <a:defRPr sz="5800" b="0"/>
            </a:lvl1pPr>
          </a:lstStyle>
          <a:p>
            <a:r>
              <a:rPr lang="en-US"/>
              <a:t>Click to edit Master title style</a:t>
            </a:r>
            <a:endParaRPr/>
          </a:p>
        </p:txBody>
      </p:sp>
      <p:cxnSp>
        <p:nvCxnSpPr>
          <p:cNvPr id="8" name="Straight Connector 7"/>
          <p:cNvCxnSpPr/>
          <p:nvPr/>
        </p:nvCxnSpPr>
        <p:spPr>
          <a:xfrm>
            <a:off x="0" y="57531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3250" y="5864054"/>
            <a:ext cx="10972800" cy="450042"/>
          </a:xfrm>
        </p:spPr>
        <p:txBody>
          <a:bodyPr anchor="ctr"/>
          <a:lstStyle>
            <a:lvl1pPr marL="0" indent="0">
              <a:spcBef>
                <a:spcPts val="0"/>
              </a:spcBef>
              <a:buNone/>
              <a:defRPr sz="2000">
                <a:solidFill>
                  <a:schemeClr val="tx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3724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73091"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4"/>
          <p:cNvSpPr>
            <a:spLocks noGrp="1"/>
          </p:cNvSpPr>
          <p:nvPr>
            <p:ph type="sldNum" sz="quarter" idx="12"/>
          </p:nvPr>
        </p:nvSpPr>
        <p:spPr/>
        <p:txBody>
          <a:bodyPr/>
          <a:lstStyle/>
          <a:p>
            <a:fld id="{5F4C9F40-B079-4B71-A627-7266DFEA7F03}"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6"/>
          <p:cNvSpPr>
            <a:spLocks noGrp="1"/>
          </p:cNvSpPr>
          <p:nvPr>
            <p:ph type="dt" sz="half" idx="10"/>
          </p:nvPr>
        </p:nvSpPr>
        <p:spPr/>
        <p:txBody>
          <a:bodyPr/>
          <a:lstStyle/>
          <a:p>
            <a:fld id="{0402902D-A5F5-4D7D-AAA7-32469BA0BC4D}" type="datetimeFigureOut">
              <a:rPr lang="en-US"/>
              <a:t>12/15/2022</a:t>
            </a:fld>
            <a:endParaRPr/>
          </a:p>
        </p:txBody>
      </p:sp>
    </p:spTree>
    <p:extLst>
      <p:ext uri="{BB962C8B-B14F-4D97-AF65-F5344CB8AC3E}">
        <p14:creationId xmlns:p14="http://schemas.microsoft.com/office/powerpoint/2010/main" val="407238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7032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032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6"/>
          <p:cNvSpPr>
            <a:spLocks noGrp="1"/>
          </p:cNvSpPr>
          <p:nvPr>
            <p:ph type="sldNum" sz="quarter" idx="12"/>
          </p:nvPr>
        </p:nvSpPr>
        <p:spPr/>
        <p:txBody>
          <a:bodyPr/>
          <a:lstStyle/>
          <a:p>
            <a:fld id="{5F4C9F40-B079-4B71-A627-7266DFEA7F03}"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8"/>
          <p:cNvSpPr>
            <a:spLocks noGrp="1"/>
          </p:cNvSpPr>
          <p:nvPr>
            <p:ph type="dt" sz="half" idx="10"/>
          </p:nvPr>
        </p:nvSpPr>
        <p:spPr/>
        <p:txBody>
          <a:bodyPr/>
          <a:lstStyle/>
          <a:p>
            <a:fld id="{0402902D-A5F5-4D7D-AAA7-32469BA0BC4D}" type="datetimeFigureOut">
              <a:rPr lang="en-US"/>
              <a:t>12/15/2022</a:t>
            </a:fld>
            <a:endParaRPr/>
          </a:p>
        </p:txBody>
      </p:sp>
    </p:spTree>
    <p:extLst>
      <p:ext uri="{BB962C8B-B14F-4D97-AF65-F5344CB8AC3E}">
        <p14:creationId xmlns:p14="http://schemas.microsoft.com/office/powerpoint/2010/main" val="9606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2"/>
          <p:cNvSpPr>
            <a:spLocks noGrp="1"/>
          </p:cNvSpPr>
          <p:nvPr>
            <p:ph type="sldNum" sz="quarter" idx="12"/>
          </p:nvPr>
        </p:nvSpPr>
        <p:spPr/>
        <p:txBody>
          <a:bodyPr/>
          <a:lstStyle/>
          <a:p>
            <a:fld id="{5F4C9F40-B079-4B71-A627-7266DFEA7F03}"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5"/>
          <p:cNvSpPr>
            <a:spLocks noGrp="1"/>
          </p:cNvSpPr>
          <p:nvPr>
            <p:ph type="dt" sz="half" idx="10"/>
          </p:nvPr>
        </p:nvSpPr>
        <p:spPr/>
        <p:txBody>
          <a:bodyPr/>
          <a:lstStyle/>
          <a:p>
            <a:fld id="{0402902D-A5F5-4D7D-AAA7-32469BA0BC4D}" type="datetimeFigureOut">
              <a:rPr lang="en-US"/>
              <a:t>12/15/2022</a:t>
            </a:fld>
            <a:endParaRPr/>
          </a:p>
        </p:txBody>
      </p:sp>
    </p:spTree>
    <p:extLst>
      <p:ext uri="{BB962C8B-B14F-4D97-AF65-F5344CB8AC3E}">
        <p14:creationId xmlns:p14="http://schemas.microsoft.com/office/powerpoint/2010/main" val="251594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5F4C9F40-B079-4B71-A627-7266DFEA7F03}" type="slidenum">
              <a:rPr/>
              <a:t>‹#›</a:t>
            </a:fld>
            <a:endParaRPr dirty="0"/>
          </a:p>
        </p:txBody>
      </p:sp>
      <p:sp>
        <p:nvSpPr>
          <p:cNvPr id="3" name="Footer Placeholder 2"/>
          <p:cNvSpPr>
            <a:spLocks noGrp="1"/>
          </p:cNvSpPr>
          <p:nvPr>
            <p:ph type="ftr" sz="quarter" idx="11"/>
          </p:nvPr>
        </p:nvSpPr>
        <p:spPr/>
        <p:txBody>
          <a:bodyPr/>
          <a:lstStyle/>
          <a:p>
            <a:endParaRPr dirty="0"/>
          </a:p>
        </p:txBody>
      </p:sp>
      <p:sp>
        <p:nvSpPr>
          <p:cNvPr id="2" name="Date Placeholder 3"/>
          <p:cNvSpPr>
            <a:spLocks noGrp="1"/>
          </p:cNvSpPr>
          <p:nvPr>
            <p:ph type="dt" sz="half" idx="10"/>
          </p:nvPr>
        </p:nvSpPr>
        <p:spPr/>
        <p:txBody>
          <a:bodyPr/>
          <a:lstStyle/>
          <a:p>
            <a:fld id="{0402902D-A5F5-4D7D-AAA7-32469BA0BC4D}" type="datetimeFigureOut">
              <a:rPr lang="en-US"/>
              <a:t>12/15/2022</a:t>
            </a:fld>
            <a:endParaRPr dirty="0"/>
          </a:p>
        </p:txBody>
      </p:sp>
    </p:spTree>
    <p:extLst>
      <p:ext uri="{BB962C8B-B14F-4D97-AF65-F5344CB8AC3E}">
        <p14:creationId xmlns:p14="http://schemas.microsoft.com/office/powerpoint/2010/main" val="27563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3" name="Rectangle 12"/>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0519" y="465512"/>
            <a:ext cx="3506162" cy="1600200"/>
          </a:xfrm>
        </p:spPr>
        <p:txBody>
          <a:bodyPr anchor="t">
            <a:normAutofit/>
          </a:bodyPr>
          <a:lstStyle>
            <a:lvl1pPr>
              <a:defRPr sz="2800" b="0"/>
            </a:lvl1pPr>
          </a:lstStyle>
          <a:p>
            <a:r>
              <a:rPr lang="en-US"/>
              <a:t>Click to edit Master title style</a:t>
            </a:r>
            <a:endParaRPr/>
          </a:p>
        </p:txBody>
      </p:sp>
      <p:sp>
        <p:nvSpPr>
          <p:cNvPr id="4" name="Text Placeholder 3"/>
          <p:cNvSpPr>
            <a:spLocks noGrp="1"/>
          </p:cNvSpPr>
          <p:nvPr>
            <p:ph type="body" sz="half" idx="2"/>
          </p:nvPr>
        </p:nvSpPr>
        <p:spPr>
          <a:xfrm>
            <a:off x="380519" y="3746500"/>
            <a:ext cx="3506162" cy="24257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699000" y="465513"/>
            <a:ext cx="7048500" cy="5935287"/>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0020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8">
          <p15:clr>
            <a:srgbClr val="FBAE40"/>
          </p15:clr>
        </p15:guide>
        <p15:guide id="2" orient="horz" pos="288">
          <p15:clr>
            <a:srgbClr val="FBAE40"/>
          </p15:clr>
        </p15:guide>
        <p15:guide id="3" orient="horz" pos="4032">
          <p15:clr>
            <a:srgbClr val="FBAE40"/>
          </p15:clr>
        </p15:guide>
        <p15:guide id="4" pos="29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4048" y="466344"/>
            <a:ext cx="3502152" cy="1600200"/>
          </a:xfrm>
        </p:spPr>
        <p:txBody>
          <a:bodyPr anchor="t">
            <a:normAutofit/>
          </a:bodyPr>
          <a:lstStyle>
            <a:lvl1pPr>
              <a:defRPr sz="2800" b="0"/>
            </a:lvl1pPr>
          </a:lstStyle>
          <a:p>
            <a:r>
              <a:rPr lang="en-US"/>
              <a:t>Click to edit Master title style</a:t>
            </a:r>
            <a:endParaRPr dirty="0"/>
          </a:p>
        </p:txBody>
      </p:sp>
      <p:sp>
        <p:nvSpPr>
          <p:cNvPr id="4" name="Text Placeholder 3"/>
          <p:cNvSpPr>
            <a:spLocks noGrp="1"/>
          </p:cNvSpPr>
          <p:nvPr>
            <p:ph type="body" sz="half" idx="2"/>
          </p:nvPr>
        </p:nvSpPr>
        <p:spPr>
          <a:xfrm>
            <a:off x="384048" y="3749040"/>
            <a:ext cx="3502152" cy="242316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309872" y="0"/>
            <a:ext cx="7882128" cy="6858000"/>
          </a:xfrm>
        </p:spPr>
        <p:txBody>
          <a:bodyPr tIns="7315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Tree>
    <p:extLst>
      <p:ext uri="{BB962C8B-B14F-4D97-AF65-F5344CB8AC3E}">
        <p14:creationId xmlns:p14="http://schemas.microsoft.com/office/powerpoint/2010/main" val="93493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92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bwMode="auto">
          <a:xfrm>
            <a:off x="1066800" y="127000"/>
            <a:ext cx="10058400" cy="1097280"/>
          </a:xfrm>
          <a:prstGeom prst="rect">
            <a:avLst/>
          </a:prstGeom>
        </p:spPr>
        <p:txBody>
          <a:bodyPr vert="horz" lIns="91440" tIns="45720" rIns="91440" bIns="45720" rtlCol="0" anchor="ctr">
            <a:normAutofit/>
          </a:bodyPr>
          <a:lstStyle/>
          <a:p>
            <a:r>
              <a:rPr lang="en-US"/>
              <a:t>Click to edit Master title style</a:t>
            </a:r>
            <a:endParaRPr dirty="0"/>
          </a:p>
        </p:txBody>
      </p:sp>
      <p:cxnSp>
        <p:nvCxnSpPr>
          <p:cNvPr id="9" name="Straight Connector 8"/>
          <p:cNvCxnSpPr/>
          <p:nvPr/>
        </p:nvCxnSpPr>
        <p:spPr>
          <a:xfrm>
            <a:off x="0" y="13716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1066800" y="1714500"/>
            <a:ext cx="10058400" cy="4457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85724" y="6394450"/>
            <a:ext cx="523875"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5F4C9F40-B079-4B71-A627-7266DFEA7F03}" type="slidenum">
              <a:rPr/>
              <a:pPr/>
              <a:t>‹#›</a:t>
            </a:fld>
            <a:endParaRPr/>
          </a:p>
        </p:txBody>
      </p:sp>
      <p:sp>
        <p:nvSpPr>
          <p:cNvPr id="5" name="Footer Placeholder 4"/>
          <p:cNvSpPr>
            <a:spLocks noGrp="1"/>
          </p:cNvSpPr>
          <p:nvPr>
            <p:ph type="ftr" sz="quarter" idx="3"/>
          </p:nvPr>
        </p:nvSpPr>
        <p:spPr>
          <a:xfrm>
            <a:off x="809625" y="6394450"/>
            <a:ext cx="8134350" cy="274320"/>
          </a:xfrm>
          <a:prstGeom prst="rect">
            <a:avLst/>
          </a:prstGeom>
        </p:spPr>
        <p:txBody>
          <a:bodyPr vert="horz" lIns="91440" tIns="45720" rIns="91440" bIns="45720" rtlCol="0" anchor="ctr"/>
          <a:lstStyle>
            <a:lvl1pPr algn="l">
              <a:defRPr sz="1200">
                <a:solidFill>
                  <a:schemeClr val="tx1">
                    <a:lumMod val="50000"/>
                  </a:schemeClr>
                </a:solidFill>
              </a:defRPr>
            </a:lvl1pPr>
          </a:lstStyle>
          <a:p>
            <a:endParaRPr dirty="0"/>
          </a:p>
        </p:txBody>
      </p:sp>
      <p:sp>
        <p:nvSpPr>
          <p:cNvPr id="4" name="Date Placeholder 3"/>
          <p:cNvSpPr>
            <a:spLocks noGrp="1"/>
          </p:cNvSpPr>
          <p:nvPr>
            <p:ph type="dt" sz="half" idx="2"/>
          </p:nvPr>
        </p:nvSpPr>
        <p:spPr>
          <a:xfrm>
            <a:off x="9486900" y="6394450"/>
            <a:ext cx="2324100"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0402902D-A5F5-4D7D-AAA7-32469BA0BC4D}" type="datetimeFigureOut">
              <a:rPr lang="en-US"/>
              <a:pPr/>
              <a:t>12/15/2022</a:t>
            </a:fld>
            <a:endParaRPr dirty="0"/>
          </a:p>
        </p:txBody>
      </p:sp>
    </p:spTree>
    <p:extLst>
      <p:ext uri="{BB962C8B-B14F-4D97-AF65-F5344CB8AC3E}">
        <p14:creationId xmlns:p14="http://schemas.microsoft.com/office/powerpoint/2010/main" val="127595847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ebird.org/" TargetMode="External"/><Relationship Id="rId2" Type="http://schemas.openxmlformats.org/officeDocument/2006/relationships/hyperlink" Target="https://www.inaturalist.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puttenahallilake.i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uttenahallilake.in/" TargetMode="External"/><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Fish"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en.wikipedia.org/wiki/Invertebrat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Amphibian" TargetMode="External"/><Relationship Id="rId2" Type="http://schemas.openxmlformats.org/officeDocument/2006/relationships/hyperlink" Target="https://en.wikipedia.org/wiki/Heron" TargetMode="External"/><Relationship Id="rId1" Type="http://schemas.openxmlformats.org/officeDocument/2006/relationships/slideLayout" Target="../slideLayouts/slideLayout2.xml"/><Relationship Id="rId6" Type="http://schemas.openxmlformats.org/officeDocument/2006/relationships/hyperlink" Target="https://birdcount.in/wp-content/uploads/2016/12/Caegflight.jpg" TargetMode="External"/><Relationship Id="rId5" Type="http://schemas.openxmlformats.org/officeDocument/2006/relationships/image" Target="../media/image8.jpeg"/><Relationship Id="rId4" Type="http://schemas.openxmlformats.org/officeDocument/2006/relationships/hyperlink" Target="https://en.wikipedia.org/wiki/Mollusc"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519" y="454775"/>
            <a:ext cx="3506162" cy="1600200"/>
          </a:xfrm>
        </p:spPr>
        <p:txBody>
          <a:bodyPr anchor="t">
            <a:normAutofit/>
          </a:bodyPr>
          <a:lstStyle/>
          <a:p>
            <a:r>
              <a:rPr lang="en-US" dirty="0"/>
              <a:t>On The Birds of Puttenahalli Lake</a:t>
            </a:r>
          </a:p>
        </p:txBody>
      </p:sp>
      <p:sp>
        <p:nvSpPr>
          <p:cNvPr id="3" name="Subtitle 2"/>
          <p:cNvSpPr>
            <a:spLocks noGrp="1"/>
          </p:cNvSpPr>
          <p:nvPr>
            <p:ph type="body" sz="half" idx="2"/>
          </p:nvPr>
        </p:nvSpPr>
        <p:spPr>
          <a:xfrm>
            <a:off x="380519" y="3746500"/>
            <a:ext cx="3506162" cy="2425700"/>
          </a:xfrm>
        </p:spPr>
        <p:txBody>
          <a:bodyPr anchor="b">
            <a:normAutofit/>
          </a:bodyPr>
          <a:lstStyle/>
          <a:p>
            <a:r>
              <a:rPr lang="en-US" dirty="0" err="1"/>
              <a:t>Kaamesh</a:t>
            </a:r>
            <a:r>
              <a:rPr lang="en-US" dirty="0"/>
              <a:t> MG </a:t>
            </a:r>
          </a:p>
          <a:p>
            <a:r>
              <a:rPr lang="en-US" dirty="0"/>
              <a:t>Grade11|                                      Presidency School Bangalore South</a:t>
            </a:r>
          </a:p>
        </p:txBody>
      </p:sp>
      <p:pic>
        <p:nvPicPr>
          <p:cNvPr id="16" name="Picture 15" descr="A body of water with trees and buildings in the background&#10;&#10;Description automatically generated with medium confidence">
            <a:extLst>
              <a:ext uri="{FF2B5EF4-FFF2-40B4-BE49-F238E27FC236}">
                <a16:creationId xmlns:a16="http://schemas.microsoft.com/office/drawing/2014/main" id="{3DDD82C8-AB6B-3C51-9FC4-881CEFB46FCA}"/>
              </a:ext>
            </a:extLst>
          </p:cNvPr>
          <p:cNvPicPr>
            <a:picLocks noChangeAspect="1"/>
          </p:cNvPicPr>
          <p:nvPr/>
        </p:nvPicPr>
        <p:blipFill rotWithShape="1">
          <a:blip r:embed="rId2"/>
          <a:srcRect l="10933" r="-1" b="-1"/>
          <a:stretch/>
        </p:blipFill>
        <p:spPr>
          <a:xfrm>
            <a:off x="4699000" y="465513"/>
            <a:ext cx="7048500" cy="5935287"/>
          </a:xfrm>
          <a:prstGeom prst="rect">
            <a:avLst/>
          </a:prstGeom>
          <a:noFill/>
        </p:spPr>
      </p:pic>
      <p:pic>
        <p:nvPicPr>
          <p:cNvPr id="4" name="Picture 3">
            <a:extLst>
              <a:ext uri="{FF2B5EF4-FFF2-40B4-BE49-F238E27FC236}">
                <a16:creationId xmlns:a16="http://schemas.microsoft.com/office/drawing/2014/main" id="{484539A3-DCD7-C7EE-1689-B6F3FB494CC0}"/>
              </a:ext>
            </a:extLst>
          </p:cNvPr>
          <p:cNvPicPr>
            <a:picLocks noChangeAspect="1"/>
          </p:cNvPicPr>
          <p:nvPr/>
        </p:nvPicPr>
        <p:blipFill>
          <a:blip r:embed="rId3"/>
          <a:stretch>
            <a:fillRect/>
          </a:stretch>
        </p:blipFill>
        <p:spPr>
          <a:xfrm>
            <a:off x="6373437" y="0"/>
            <a:ext cx="5923337" cy="3121423"/>
          </a:xfrm>
          <a:prstGeom prst="rect">
            <a:avLst/>
          </a:prstGeom>
        </p:spPr>
      </p:pic>
      <p:pic>
        <p:nvPicPr>
          <p:cNvPr id="5" name="Picture 4">
            <a:extLst>
              <a:ext uri="{FF2B5EF4-FFF2-40B4-BE49-F238E27FC236}">
                <a16:creationId xmlns:a16="http://schemas.microsoft.com/office/drawing/2014/main" id="{1CBC9C85-D4EF-8973-61BC-4DA78AFFE0D2}"/>
              </a:ext>
            </a:extLst>
          </p:cNvPr>
          <p:cNvPicPr>
            <a:picLocks noChangeAspect="1"/>
          </p:cNvPicPr>
          <p:nvPr/>
        </p:nvPicPr>
        <p:blipFill>
          <a:blip r:embed="rId4"/>
          <a:stretch>
            <a:fillRect/>
          </a:stretch>
        </p:blipFill>
        <p:spPr>
          <a:xfrm>
            <a:off x="4835118" y="632564"/>
            <a:ext cx="1402202" cy="1493649"/>
          </a:xfrm>
          <a:prstGeom prst="rect">
            <a:avLst/>
          </a:prstGeom>
        </p:spPr>
      </p:pic>
    </p:spTree>
    <p:extLst>
      <p:ext uri="{BB962C8B-B14F-4D97-AF65-F5344CB8AC3E}">
        <p14:creationId xmlns:p14="http://schemas.microsoft.com/office/powerpoint/2010/main" val="142078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41" y="162529"/>
            <a:ext cx="10058400" cy="1097280"/>
          </a:xfrm>
        </p:spPr>
        <p:txBody>
          <a:bodyPr/>
          <a:lstStyle/>
          <a:p>
            <a:r>
              <a:rPr lang="en-US" dirty="0"/>
              <a:t>Indian Cormorant</a:t>
            </a:r>
          </a:p>
        </p:txBody>
      </p:sp>
      <p:sp>
        <p:nvSpPr>
          <p:cNvPr id="4" name="AutoShape 2">
            <a:extLst>
              <a:ext uri="{FF2B5EF4-FFF2-40B4-BE49-F238E27FC236}">
                <a16:creationId xmlns:a16="http://schemas.microsoft.com/office/drawing/2014/main" id="{DD13433B-D07F-746C-93DA-38259451A5A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TextBox 13">
            <a:extLst>
              <a:ext uri="{FF2B5EF4-FFF2-40B4-BE49-F238E27FC236}">
                <a16:creationId xmlns:a16="http://schemas.microsoft.com/office/drawing/2014/main" id="{751D9A42-3B8A-B61F-37F5-1DF1E068B674}"/>
              </a:ext>
            </a:extLst>
          </p:cNvPr>
          <p:cNvSpPr txBox="1"/>
          <p:nvPr/>
        </p:nvSpPr>
        <p:spPr>
          <a:xfrm>
            <a:off x="7718611" y="2727511"/>
            <a:ext cx="3594847" cy="3139321"/>
          </a:xfrm>
          <a:prstGeom prst="rect">
            <a:avLst/>
          </a:prstGeom>
          <a:noFill/>
        </p:spPr>
        <p:txBody>
          <a:bodyPr wrap="square" rtlCol="0">
            <a:spAutoFit/>
          </a:bodyPr>
          <a:lstStyle/>
          <a:p>
            <a:pPr marL="342900" indent="-342900">
              <a:buFont typeface="Arial" panose="020B0604020202020204" pitchFamily="34" charset="0"/>
              <a:buChar char="•"/>
            </a:pPr>
            <a:r>
              <a:rPr lang="en-IN" dirty="0"/>
              <a:t>Habitat – Live in lakes, oceans, rivers etc.</a:t>
            </a:r>
          </a:p>
          <a:p>
            <a:pPr marL="342900" indent="-342900">
              <a:buFont typeface="Arial" panose="020B0604020202020204" pitchFamily="34" charset="0"/>
              <a:buChar char="•"/>
            </a:pPr>
            <a:endParaRPr lang="en-IN" dirty="0"/>
          </a:p>
          <a:p>
            <a:pPr marL="342900" indent="-342900">
              <a:buFont typeface="Arial" panose="020B0604020202020204" pitchFamily="34" charset="0"/>
              <a:buChar char="•"/>
            </a:pPr>
            <a:r>
              <a:rPr lang="en-IN" dirty="0"/>
              <a:t>Behaviour – Dives for fish underwater and dries its wings by opening it letting the air to dry it</a:t>
            </a:r>
          </a:p>
          <a:p>
            <a:pPr marL="342900" indent="-342900">
              <a:buFont typeface="Arial" panose="020B0604020202020204" pitchFamily="34" charset="0"/>
              <a:buChar char="•"/>
            </a:pPr>
            <a:endParaRPr lang="en-IN" dirty="0"/>
          </a:p>
          <a:p>
            <a:pPr marL="342900" indent="-342900">
              <a:buFont typeface="Arial" panose="020B0604020202020204" pitchFamily="34" charset="0"/>
              <a:buChar char="•"/>
            </a:pPr>
            <a:r>
              <a:rPr lang="en-IN" dirty="0"/>
              <a:t>Breeding – In colonies around freshwater lake. July to February </a:t>
            </a:r>
          </a:p>
        </p:txBody>
      </p:sp>
      <p:pic>
        <p:nvPicPr>
          <p:cNvPr id="8" name="Content Placeholder 7">
            <a:extLst>
              <a:ext uri="{FF2B5EF4-FFF2-40B4-BE49-F238E27FC236}">
                <a16:creationId xmlns:a16="http://schemas.microsoft.com/office/drawing/2014/main" id="{24D7AE6C-D3E0-DC10-AEA2-733030F97A9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3765" y="1696571"/>
            <a:ext cx="5943600" cy="4457700"/>
          </a:xfrm>
        </p:spPr>
      </p:pic>
    </p:spTree>
    <p:extLst>
      <p:ext uri="{BB962C8B-B14F-4D97-AF65-F5344CB8AC3E}">
        <p14:creationId xmlns:p14="http://schemas.microsoft.com/office/powerpoint/2010/main" val="215900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41" y="162529"/>
            <a:ext cx="10058400" cy="1097280"/>
          </a:xfrm>
        </p:spPr>
        <p:txBody>
          <a:bodyPr/>
          <a:lstStyle/>
          <a:p>
            <a:r>
              <a:rPr lang="en-US" dirty="0"/>
              <a:t>Grey Headed Swamphen</a:t>
            </a:r>
          </a:p>
        </p:txBody>
      </p:sp>
      <p:sp>
        <p:nvSpPr>
          <p:cNvPr id="4" name="AutoShape 2">
            <a:extLst>
              <a:ext uri="{FF2B5EF4-FFF2-40B4-BE49-F238E27FC236}">
                <a16:creationId xmlns:a16="http://schemas.microsoft.com/office/drawing/2014/main" id="{DD13433B-D07F-746C-93DA-38259451A5A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TextBox 13">
            <a:extLst>
              <a:ext uri="{FF2B5EF4-FFF2-40B4-BE49-F238E27FC236}">
                <a16:creationId xmlns:a16="http://schemas.microsoft.com/office/drawing/2014/main" id="{751D9A42-3B8A-B61F-37F5-1DF1E068B674}"/>
              </a:ext>
            </a:extLst>
          </p:cNvPr>
          <p:cNvSpPr txBox="1"/>
          <p:nvPr/>
        </p:nvSpPr>
        <p:spPr>
          <a:xfrm>
            <a:off x="7718611" y="2727511"/>
            <a:ext cx="3594847" cy="1754326"/>
          </a:xfrm>
          <a:prstGeom prst="rect">
            <a:avLst/>
          </a:prstGeom>
          <a:noFill/>
        </p:spPr>
        <p:txBody>
          <a:bodyPr wrap="square" rtlCol="0">
            <a:spAutoFit/>
          </a:bodyPr>
          <a:lstStyle/>
          <a:p>
            <a:pPr marL="342900" indent="-342900">
              <a:buFont typeface="Arial" panose="020B0604020202020204" pitchFamily="34" charset="0"/>
              <a:buChar char="•"/>
            </a:pPr>
            <a:r>
              <a:rPr lang="en-IN" dirty="0"/>
              <a:t>Habitat –  Vegetated freshwater bodies such as lakes, rivers etc.</a:t>
            </a:r>
          </a:p>
          <a:p>
            <a:pPr marL="342900" indent="-342900">
              <a:buFont typeface="Arial" panose="020B0604020202020204" pitchFamily="34" charset="0"/>
              <a:buChar char="•"/>
            </a:pPr>
            <a:endParaRPr lang="en-IN" dirty="0"/>
          </a:p>
          <a:p>
            <a:pPr marL="342900" indent="-342900">
              <a:buFont typeface="Arial" panose="020B0604020202020204" pitchFamily="34" charset="0"/>
              <a:buChar char="•"/>
            </a:pPr>
            <a:r>
              <a:rPr lang="en-IN" dirty="0"/>
              <a:t>Usually in small groups and feeds on floating vegetation.</a:t>
            </a:r>
          </a:p>
        </p:txBody>
      </p:sp>
      <p:pic>
        <p:nvPicPr>
          <p:cNvPr id="7" name="Content Placeholder 6">
            <a:extLst>
              <a:ext uri="{FF2B5EF4-FFF2-40B4-BE49-F238E27FC236}">
                <a16:creationId xmlns:a16="http://schemas.microsoft.com/office/drawing/2014/main" id="{0A682F6A-9A30-8CC1-D90B-82BDCFE1FF8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6506" y="1750359"/>
            <a:ext cx="5943600" cy="4457700"/>
          </a:xfrm>
        </p:spPr>
      </p:pic>
    </p:spTree>
    <p:extLst>
      <p:ext uri="{BB962C8B-B14F-4D97-AF65-F5344CB8AC3E}">
        <p14:creationId xmlns:p14="http://schemas.microsoft.com/office/powerpoint/2010/main" val="241489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9594F-4254-68D4-9B97-17DDDFFFF2CE}"/>
              </a:ext>
            </a:extLst>
          </p:cNvPr>
          <p:cNvSpPr>
            <a:spLocks noGrp="1"/>
          </p:cNvSpPr>
          <p:nvPr>
            <p:ph type="title"/>
          </p:nvPr>
        </p:nvSpPr>
        <p:spPr/>
        <p:txBody>
          <a:bodyPr/>
          <a:lstStyle/>
          <a:p>
            <a:r>
              <a:rPr lang="en-IN" dirty="0"/>
              <a:t>Results</a:t>
            </a:r>
          </a:p>
        </p:txBody>
      </p:sp>
      <p:pic>
        <p:nvPicPr>
          <p:cNvPr id="6" name="Content Placeholder 7">
            <a:extLst>
              <a:ext uri="{FF2B5EF4-FFF2-40B4-BE49-F238E27FC236}">
                <a16:creationId xmlns:a16="http://schemas.microsoft.com/office/drawing/2014/main" id="{861A93A7-D440-DCC1-9A57-70A7BDC524AF}"/>
              </a:ext>
            </a:extLst>
          </p:cNvPr>
          <p:cNvPicPr>
            <a:picLocks noChangeAspect="1"/>
          </p:cNvPicPr>
          <p:nvPr/>
        </p:nvPicPr>
        <p:blipFill>
          <a:blip r:embed="rId2"/>
          <a:stretch>
            <a:fillRect/>
          </a:stretch>
        </p:blipFill>
        <p:spPr>
          <a:xfrm>
            <a:off x="5836024" y="1102657"/>
            <a:ext cx="6355976" cy="4061013"/>
          </a:xfrm>
          <a:prstGeom prst="rect">
            <a:avLst/>
          </a:prstGeom>
        </p:spPr>
      </p:pic>
      <p:sp>
        <p:nvSpPr>
          <p:cNvPr id="7" name="TextBox 6">
            <a:extLst>
              <a:ext uri="{FF2B5EF4-FFF2-40B4-BE49-F238E27FC236}">
                <a16:creationId xmlns:a16="http://schemas.microsoft.com/office/drawing/2014/main" id="{17FB34B9-8490-775C-D253-62B4300B170E}"/>
              </a:ext>
            </a:extLst>
          </p:cNvPr>
          <p:cNvSpPr txBox="1"/>
          <p:nvPr/>
        </p:nvSpPr>
        <p:spPr>
          <a:xfrm>
            <a:off x="0" y="5380672"/>
            <a:ext cx="5647765" cy="1477328"/>
          </a:xfrm>
          <a:prstGeom prst="rect">
            <a:avLst/>
          </a:prstGeom>
          <a:noFill/>
        </p:spPr>
        <p:txBody>
          <a:bodyPr wrap="square" rtlCol="0">
            <a:spAutoFit/>
          </a:bodyPr>
          <a:lstStyle/>
          <a:p>
            <a:r>
              <a:rPr lang="en-IN" dirty="0"/>
              <a:t>Graph with respect to increase in the temperature </a:t>
            </a:r>
          </a:p>
          <a:p>
            <a:endParaRPr lang="en-IN" dirty="0"/>
          </a:p>
          <a:p>
            <a:r>
              <a:rPr lang="en-IN" dirty="0"/>
              <a:t>Variations seen but no plausible explanations explain the sudden increase and decrease in the bird count </a:t>
            </a:r>
            <a:r>
              <a:rPr lang="en-IN" dirty="0" err="1"/>
              <a:t>w.r.t.</a:t>
            </a:r>
            <a:r>
              <a:rPr lang="en-IN" dirty="0"/>
              <a:t> increase in the temperature </a:t>
            </a:r>
          </a:p>
        </p:txBody>
      </p:sp>
      <p:pic>
        <p:nvPicPr>
          <p:cNvPr id="9" name="Picture 8">
            <a:extLst>
              <a:ext uri="{FF2B5EF4-FFF2-40B4-BE49-F238E27FC236}">
                <a16:creationId xmlns:a16="http://schemas.microsoft.com/office/drawing/2014/main" id="{B61C8BB1-A52B-75AC-294D-D94355584E90}"/>
              </a:ext>
            </a:extLst>
          </p:cNvPr>
          <p:cNvPicPr>
            <a:picLocks noChangeAspect="1"/>
          </p:cNvPicPr>
          <p:nvPr/>
        </p:nvPicPr>
        <p:blipFill>
          <a:blip r:embed="rId3"/>
          <a:stretch>
            <a:fillRect/>
          </a:stretch>
        </p:blipFill>
        <p:spPr>
          <a:xfrm>
            <a:off x="0" y="1102658"/>
            <a:ext cx="5836024" cy="4061013"/>
          </a:xfrm>
          <a:prstGeom prst="rect">
            <a:avLst/>
          </a:prstGeom>
        </p:spPr>
      </p:pic>
      <p:sp>
        <p:nvSpPr>
          <p:cNvPr id="14" name="TextBox 13">
            <a:extLst>
              <a:ext uri="{FF2B5EF4-FFF2-40B4-BE49-F238E27FC236}">
                <a16:creationId xmlns:a16="http://schemas.microsoft.com/office/drawing/2014/main" id="{79AB5C54-49D1-AE7F-22AC-5A5E752FB582}"/>
              </a:ext>
            </a:extLst>
          </p:cNvPr>
          <p:cNvSpPr txBox="1"/>
          <p:nvPr/>
        </p:nvSpPr>
        <p:spPr>
          <a:xfrm>
            <a:off x="5836024" y="5380672"/>
            <a:ext cx="5907741" cy="646331"/>
          </a:xfrm>
          <a:prstGeom prst="rect">
            <a:avLst/>
          </a:prstGeom>
          <a:noFill/>
        </p:spPr>
        <p:txBody>
          <a:bodyPr wrap="square" rtlCol="0">
            <a:spAutoFit/>
          </a:bodyPr>
          <a:lstStyle/>
          <a:p>
            <a:r>
              <a:rPr lang="en-IN" dirty="0"/>
              <a:t>But if the graph is plotted against the date of the observations there is a relationship seen.</a:t>
            </a:r>
          </a:p>
        </p:txBody>
      </p:sp>
      <p:pic>
        <p:nvPicPr>
          <p:cNvPr id="8" name="Picture 7">
            <a:extLst>
              <a:ext uri="{FF2B5EF4-FFF2-40B4-BE49-F238E27FC236}">
                <a16:creationId xmlns:a16="http://schemas.microsoft.com/office/drawing/2014/main" id="{3D9E4362-62F9-480D-15CD-FC3E00408243}"/>
              </a:ext>
            </a:extLst>
          </p:cNvPr>
          <p:cNvPicPr>
            <a:picLocks noChangeAspect="1"/>
          </p:cNvPicPr>
          <p:nvPr/>
        </p:nvPicPr>
        <p:blipFill>
          <a:blip r:embed="rId4"/>
          <a:stretch>
            <a:fillRect/>
          </a:stretch>
        </p:blipFill>
        <p:spPr>
          <a:xfrm>
            <a:off x="128016" y="4411530"/>
            <a:ext cx="5596128" cy="752140"/>
          </a:xfrm>
          <a:prstGeom prst="rect">
            <a:avLst/>
          </a:prstGeom>
        </p:spPr>
      </p:pic>
      <p:pic>
        <p:nvPicPr>
          <p:cNvPr id="11" name="Picture 10">
            <a:extLst>
              <a:ext uri="{FF2B5EF4-FFF2-40B4-BE49-F238E27FC236}">
                <a16:creationId xmlns:a16="http://schemas.microsoft.com/office/drawing/2014/main" id="{2FE96756-3071-6C50-75C4-B5B679D43139}"/>
              </a:ext>
            </a:extLst>
          </p:cNvPr>
          <p:cNvPicPr>
            <a:picLocks noChangeAspect="1"/>
          </p:cNvPicPr>
          <p:nvPr/>
        </p:nvPicPr>
        <p:blipFill>
          <a:blip r:embed="rId4"/>
          <a:stretch>
            <a:fillRect/>
          </a:stretch>
        </p:blipFill>
        <p:spPr>
          <a:xfrm>
            <a:off x="6041135" y="4334256"/>
            <a:ext cx="5967985" cy="597408"/>
          </a:xfrm>
          <a:prstGeom prst="rect">
            <a:avLst/>
          </a:prstGeom>
        </p:spPr>
      </p:pic>
    </p:spTree>
    <p:extLst>
      <p:ext uri="{BB962C8B-B14F-4D97-AF65-F5344CB8AC3E}">
        <p14:creationId xmlns:p14="http://schemas.microsoft.com/office/powerpoint/2010/main" val="414490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of Birds Spotted vs Date</a:t>
            </a:r>
          </a:p>
        </p:txBody>
      </p:sp>
      <p:sp>
        <p:nvSpPr>
          <p:cNvPr id="3" name="Text Placeholder 2"/>
          <p:cNvSpPr>
            <a:spLocks noGrp="1"/>
          </p:cNvSpPr>
          <p:nvPr>
            <p:ph type="body" sz="half" idx="2"/>
          </p:nvPr>
        </p:nvSpPr>
        <p:spPr>
          <a:xfrm>
            <a:off x="380519" y="2608729"/>
            <a:ext cx="3506162" cy="3563471"/>
          </a:xfrm>
        </p:spPr>
        <p:txBody>
          <a:bodyPr>
            <a:normAutofit lnSpcReduction="10000"/>
          </a:bodyPr>
          <a:lstStyle/>
          <a:p>
            <a:r>
              <a:rPr lang="en-US" dirty="0"/>
              <a:t>In the above data there is a steady decrease in the number of Indian Cormorant.</a:t>
            </a:r>
          </a:p>
          <a:p>
            <a:r>
              <a:rPr lang="en-US" dirty="0"/>
              <a:t>The plausible explanation for this observation is that, the birds breed seasons are from July to February and their maturation and their </a:t>
            </a:r>
            <a:r>
              <a:rPr lang="en-IN" b="0" i="0" dirty="0">
                <a:effectLst/>
                <a:latin typeface="PT Sans" panose="020B0604020202020204" pitchFamily="34" charset="0"/>
              </a:rPr>
              <a:t>Average time to independence</a:t>
            </a:r>
            <a:r>
              <a:rPr lang="en-US" dirty="0"/>
              <a:t> together takes 15 weeks . If the birds procreated before 4 months i.e., July then they would have reached their time to independence and left the lake therefore resulting in the steady drop in the graph.</a:t>
            </a:r>
          </a:p>
        </p:txBody>
      </p:sp>
      <p:pic>
        <p:nvPicPr>
          <p:cNvPr id="8" name="Content Placeholder 7">
            <a:extLst>
              <a:ext uri="{FF2B5EF4-FFF2-40B4-BE49-F238E27FC236}">
                <a16:creationId xmlns:a16="http://schemas.microsoft.com/office/drawing/2014/main" id="{8C83D3CB-0914-7E1C-39B3-3A726855C946}"/>
              </a:ext>
            </a:extLst>
          </p:cNvPr>
          <p:cNvPicPr>
            <a:picLocks noGrp="1" noChangeAspect="1"/>
          </p:cNvPicPr>
          <p:nvPr>
            <p:ph idx="1"/>
          </p:nvPr>
        </p:nvPicPr>
        <p:blipFill>
          <a:blip r:embed="rId2"/>
          <a:stretch>
            <a:fillRect/>
          </a:stretch>
        </p:blipFill>
        <p:spPr>
          <a:xfrm>
            <a:off x="4276166" y="0"/>
            <a:ext cx="7915834" cy="6858000"/>
          </a:xfrm>
        </p:spPr>
      </p:pic>
      <p:pic>
        <p:nvPicPr>
          <p:cNvPr id="5" name="Picture 4">
            <a:extLst>
              <a:ext uri="{FF2B5EF4-FFF2-40B4-BE49-F238E27FC236}">
                <a16:creationId xmlns:a16="http://schemas.microsoft.com/office/drawing/2014/main" id="{36245C2D-9743-EBE5-E4ED-C31177D8295D}"/>
              </a:ext>
            </a:extLst>
          </p:cNvPr>
          <p:cNvPicPr>
            <a:picLocks noChangeAspect="1"/>
          </p:cNvPicPr>
          <p:nvPr/>
        </p:nvPicPr>
        <p:blipFill>
          <a:blip r:embed="rId3"/>
          <a:stretch>
            <a:fillRect/>
          </a:stretch>
        </p:blipFill>
        <p:spPr>
          <a:xfrm>
            <a:off x="5546621" y="5522233"/>
            <a:ext cx="1235179" cy="266723"/>
          </a:xfrm>
          <a:prstGeom prst="rect">
            <a:avLst/>
          </a:prstGeom>
        </p:spPr>
      </p:pic>
      <p:pic>
        <p:nvPicPr>
          <p:cNvPr id="7" name="Picture 6">
            <a:extLst>
              <a:ext uri="{FF2B5EF4-FFF2-40B4-BE49-F238E27FC236}">
                <a16:creationId xmlns:a16="http://schemas.microsoft.com/office/drawing/2014/main" id="{943D0684-08CB-47B4-A572-5ABC3742B47D}"/>
              </a:ext>
            </a:extLst>
          </p:cNvPr>
          <p:cNvPicPr>
            <a:picLocks noChangeAspect="1"/>
          </p:cNvPicPr>
          <p:nvPr/>
        </p:nvPicPr>
        <p:blipFill>
          <a:blip r:embed="rId4"/>
          <a:stretch>
            <a:fillRect/>
          </a:stretch>
        </p:blipFill>
        <p:spPr>
          <a:xfrm>
            <a:off x="7006568" y="5550466"/>
            <a:ext cx="495343" cy="198137"/>
          </a:xfrm>
          <a:prstGeom prst="rect">
            <a:avLst/>
          </a:prstGeom>
        </p:spPr>
      </p:pic>
      <p:pic>
        <p:nvPicPr>
          <p:cNvPr id="10" name="Picture 9">
            <a:extLst>
              <a:ext uri="{FF2B5EF4-FFF2-40B4-BE49-F238E27FC236}">
                <a16:creationId xmlns:a16="http://schemas.microsoft.com/office/drawing/2014/main" id="{437438B1-1CE3-B6A6-E773-2DE58EBB65D9}"/>
              </a:ext>
            </a:extLst>
          </p:cNvPr>
          <p:cNvPicPr>
            <a:picLocks noChangeAspect="1"/>
          </p:cNvPicPr>
          <p:nvPr/>
        </p:nvPicPr>
        <p:blipFill>
          <a:blip r:embed="rId5"/>
          <a:stretch>
            <a:fillRect/>
          </a:stretch>
        </p:blipFill>
        <p:spPr>
          <a:xfrm>
            <a:off x="7616493" y="5506544"/>
            <a:ext cx="1146507" cy="242059"/>
          </a:xfrm>
          <a:prstGeom prst="rect">
            <a:avLst/>
          </a:prstGeom>
        </p:spPr>
      </p:pic>
      <p:pic>
        <p:nvPicPr>
          <p:cNvPr id="12" name="Picture 11">
            <a:extLst>
              <a:ext uri="{FF2B5EF4-FFF2-40B4-BE49-F238E27FC236}">
                <a16:creationId xmlns:a16="http://schemas.microsoft.com/office/drawing/2014/main" id="{98AD60E5-D7C2-F316-B452-2FBD7D089377}"/>
              </a:ext>
            </a:extLst>
          </p:cNvPr>
          <p:cNvPicPr>
            <a:picLocks noChangeAspect="1"/>
          </p:cNvPicPr>
          <p:nvPr/>
        </p:nvPicPr>
        <p:blipFill>
          <a:blip r:embed="rId6"/>
          <a:stretch>
            <a:fillRect/>
          </a:stretch>
        </p:blipFill>
        <p:spPr>
          <a:xfrm>
            <a:off x="8877582" y="5506544"/>
            <a:ext cx="1085568" cy="243861"/>
          </a:xfrm>
          <a:prstGeom prst="rect">
            <a:avLst/>
          </a:prstGeom>
        </p:spPr>
      </p:pic>
      <p:pic>
        <p:nvPicPr>
          <p:cNvPr id="14" name="Picture 13">
            <a:extLst>
              <a:ext uri="{FF2B5EF4-FFF2-40B4-BE49-F238E27FC236}">
                <a16:creationId xmlns:a16="http://schemas.microsoft.com/office/drawing/2014/main" id="{5895E2EC-CCEF-CA03-919E-642A86324A37}"/>
              </a:ext>
            </a:extLst>
          </p:cNvPr>
          <p:cNvPicPr>
            <a:picLocks noChangeAspect="1"/>
          </p:cNvPicPr>
          <p:nvPr/>
        </p:nvPicPr>
        <p:blipFill>
          <a:blip r:embed="rId7"/>
          <a:stretch>
            <a:fillRect/>
          </a:stretch>
        </p:blipFill>
        <p:spPr>
          <a:xfrm>
            <a:off x="10077732" y="5461268"/>
            <a:ext cx="1127858" cy="327688"/>
          </a:xfrm>
          <a:prstGeom prst="rect">
            <a:avLst/>
          </a:prstGeom>
        </p:spPr>
      </p:pic>
      <p:pic>
        <p:nvPicPr>
          <p:cNvPr id="16" name="Picture 15">
            <a:extLst>
              <a:ext uri="{FF2B5EF4-FFF2-40B4-BE49-F238E27FC236}">
                <a16:creationId xmlns:a16="http://schemas.microsoft.com/office/drawing/2014/main" id="{795ABE3A-8C60-BB71-5786-9ABB11ECAAC9}"/>
              </a:ext>
            </a:extLst>
          </p:cNvPr>
          <p:cNvPicPr>
            <a:picLocks noChangeAspect="1"/>
          </p:cNvPicPr>
          <p:nvPr/>
        </p:nvPicPr>
        <p:blipFill>
          <a:blip r:embed="rId8"/>
          <a:stretch>
            <a:fillRect/>
          </a:stretch>
        </p:blipFill>
        <p:spPr>
          <a:xfrm>
            <a:off x="5546621" y="5863552"/>
            <a:ext cx="1335763" cy="320068"/>
          </a:xfrm>
          <a:prstGeom prst="rect">
            <a:avLst/>
          </a:prstGeom>
        </p:spPr>
      </p:pic>
      <p:pic>
        <p:nvPicPr>
          <p:cNvPr id="18" name="Picture 17">
            <a:extLst>
              <a:ext uri="{FF2B5EF4-FFF2-40B4-BE49-F238E27FC236}">
                <a16:creationId xmlns:a16="http://schemas.microsoft.com/office/drawing/2014/main" id="{9B3E22E1-7C52-1507-CC78-5FFA558B12F4}"/>
              </a:ext>
            </a:extLst>
          </p:cNvPr>
          <p:cNvPicPr>
            <a:picLocks noChangeAspect="1"/>
          </p:cNvPicPr>
          <p:nvPr/>
        </p:nvPicPr>
        <p:blipFill>
          <a:blip r:embed="rId8"/>
          <a:stretch>
            <a:fillRect/>
          </a:stretch>
        </p:blipFill>
        <p:spPr>
          <a:xfrm>
            <a:off x="5272968" y="3268966"/>
            <a:ext cx="1646063" cy="320068"/>
          </a:xfrm>
          <a:prstGeom prst="rect">
            <a:avLst/>
          </a:prstGeom>
        </p:spPr>
      </p:pic>
    </p:spTree>
    <p:extLst>
      <p:ext uri="{BB962C8B-B14F-4D97-AF65-F5344CB8AC3E}">
        <p14:creationId xmlns:p14="http://schemas.microsoft.com/office/powerpoint/2010/main" val="260555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669A-4F28-F266-119C-D0B77724EEF5}"/>
              </a:ext>
            </a:extLst>
          </p:cNvPr>
          <p:cNvSpPr>
            <a:spLocks noGrp="1"/>
          </p:cNvSpPr>
          <p:nvPr>
            <p:ph type="title"/>
          </p:nvPr>
        </p:nvSpPr>
        <p:spPr/>
        <p:txBody>
          <a:bodyPr/>
          <a:lstStyle/>
          <a:p>
            <a:endParaRPr lang="en-IN"/>
          </a:p>
        </p:txBody>
      </p:sp>
      <p:pic>
        <p:nvPicPr>
          <p:cNvPr id="6" name="Content Placeholder 5">
            <a:extLst>
              <a:ext uri="{FF2B5EF4-FFF2-40B4-BE49-F238E27FC236}">
                <a16:creationId xmlns:a16="http://schemas.microsoft.com/office/drawing/2014/main" id="{A02929B2-979D-A562-2170-25A856F0582E}"/>
              </a:ext>
            </a:extLst>
          </p:cNvPr>
          <p:cNvPicPr>
            <a:picLocks noGrp="1" noChangeAspect="1"/>
          </p:cNvPicPr>
          <p:nvPr>
            <p:ph idx="1"/>
          </p:nvPr>
        </p:nvPicPr>
        <p:blipFill>
          <a:blip r:embed="rId2"/>
          <a:stretch>
            <a:fillRect/>
          </a:stretch>
        </p:blipFill>
        <p:spPr>
          <a:xfrm>
            <a:off x="4092868" y="2799184"/>
            <a:ext cx="4667664" cy="4058816"/>
          </a:xfrm>
        </p:spPr>
      </p:pic>
      <p:pic>
        <p:nvPicPr>
          <p:cNvPr id="8" name="Picture 7">
            <a:extLst>
              <a:ext uri="{FF2B5EF4-FFF2-40B4-BE49-F238E27FC236}">
                <a16:creationId xmlns:a16="http://schemas.microsoft.com/office/drawing/2014/main" id="{818E80F6-A8CD-486D-2B60-FE0FFFFC6D11}"/>
              </a:ext>
            </a:extLst>
          </p:cNvPr>
          <p:cNvPicPr>
            <a:picLocks noChangeAspect="1"/>
          </p:cNvPicPr>
          <p:nvPr/>
        </p:nvPicPr>
        <p:blipFill>
          <a:blip r:embed="rId3"/>
          <a:stretch>
            <a:fillRect/>
          </a:stretch>
        </p:blipFill>
        <p:spPr>
          <a:xfrm>
            <a:off x="-69177" y="0"/>
            <a:ext cx="4405554" cy="4058816"/>
          </a:xfrm>
          <a:prstGeom prst="rect">
            <a:avLst/>
          </a:prstGeom>
        </p:spPr>
      </p:pic>
      <p:pic>
        <p:nvPicPr>
          <p:cNvPr id="10" name="Picture 9">
            <a:extLst>
              <a:ext uri="{FF2B5EF4-FFF2-40B4-BE49-F238E27FC236}">
                <a16:creationId xmlns:a16="http://schemas.microsoft.com/office/drawing/2014/main" id="{D49C2419-8AB1-6772-A50A-63231F1A601E}"/>
              </a:ext>
            </a:extLst>
          </p:cNvPr>
          <p:cNvPicPr>
            <a:picLocks noChangeAspect="1"/>
          </p:cNvPicPr>
          <p:nvPr/>
        </p:nvPicPr>
        <p:blipFill>
          <a:blip r:embed="rId4"/>
          <a:stretch>
            <a:fillRect/>
          </a:stretch>
        </p:blipFill>
        <p:spPr>
          <a:xfrm>
            <a:off x="8760532" y="36304"/>
            <a:ext cx="3225281" cy="4058816"/>
          </a:xfrm>
          <a:prstGeom prst="rect">
            <a:avLst/>
          </a:prstGeom>
        </p:spPr>
      </p:pic>
      <p:sp>
        <p:nvSpPr>
          <p:cNvPr id="11" name="TextBox 10">
            <a:extLst>
              <a:ext uri="{FF2B5EF4-FFF2-40B4-BE49-F238E27FC236}">
                <a16:creationId xmlns:a16="http://schemas.microsoft.com/office/drawing/2014/main" id="{A7DA199D-7F06-3C40-1D14-2E61906119AE}"/>
              </a:ext>
            </a:extLst>
          </p:cNvPr>
          <p:cNvSpPr txBox="1"/>
          <p:nvPr/>
        </p:nvSpPr>
        <p:spPr>
          <a:xfrm>
            <a:off x="5841714" y="650178"/>
            <a:ext cx="3162327" cy="492443"/>
          </a:xfrm>
          <a:prstGeom prst="rect">
            <a:avLst/>
          </a:prstGeom>
          <a:noFill/>
        </p:spPr>
        <p:txBody>
          <a:bodyPr wrap="square" rtlCol="0">
            <a:spAutoFit/>
          </a:bodyPr>
          <a:lstStyle/>
          <a:p>
            <a:r>
              <a:rPr lang="en-IN" sz="2600" dirty="0"/>
              <a:t>Bunds</a:t>
            </a:r>
          </a:p>
        </p:txBody>
      </p:sp>
    </p:spTree>
    <p:extLst>
      <p:ext uri="{BB962C8B-B14F-4D97-AF65-F5344CB8AC3E}">
        <p14:creationId xmlns:p14="http://schemas.microsoft.com/office/powerpoint/2010/main" val="102103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669A-4F28-F266-119C-D0B77724EEF5}"/>
              </a:ext>
            </a:extLst>
          </p:cNvPr>
          <p:cNvSpPr>
            <a:spLocks noGrp="1"/>
          </p:cNvSpPr>
          <p:nvPr>
            <p:ph type="title"/>
          </p:nvPr>
        </p:nvSpPr>
        <p:spPr/>
        <p:txBody>
          <a:bodyPr/>
          <a:lstStyle/>
          <a:p>
            <a:endParaRPr lang="en-IN"/>
          </a:p>
        </p:txBody>
      </p:sp>
      <p:sp>
        <p:nvSpPr>
          <p:cNvPr id="11" name="TextBox 10">
            <a:extLst>
              <a:ext uri="{FF2B5EF4-FFF2-40B4-BE49-F238E27FC236}">
                <a16:creationId xmlns:a16="http://schemas.microsoft.com/office/drawing/2014/main" id="{A7DA199D-7F06-3C40-1D14-2E61906119AE}"/>
              </a:ext>
            </a:extLst>
          </p:cNvPr>
          <p:cNvSpPr txBox="1"/>
          <p:nvPr/>
        </p:nvSpPr>
        <p:spPr>
          <a:xfrm>
            <a:off x="5347192" y="679080"/>
            <a:ext cx="3162327" cy="492443"/>
          </a:xfrm>
          <a:prstGeom prst="rect">
            <a:avLst/>
          </a:prstGeom>
          <a:noFill/>
        </p:spPr>
        <p:txBody>
          <a:bodyPr wrap="square" rtlCol="0">
            <a:spAutoFit/>
          </a:bodyPr>
          <a:lstStyle/>
          <a:p>
            <a:r>
              <a:rPr lang="en-IN" sz="2600" dirty="0"/>
              <a:t>Central Lake</a:t>
            </a:r>
          </a:p>
        </p:txBody>
      </p:sp>
      <p:pic>
        <p:nvPicPr>
          <p:cNvPr id="4" name="Picture 3">
            <a:extLst>
              <a:ext uri="{FF2B5EF4-FFF2-40B4-BE49-F238E27FC236}">
                <a16:creationId xmlns:a16="http://schemas.microsoft.com/office/drawing/2014/main" id="{ABBD3AD1-0C14-1876-D763-51EA5180E3EE}"/>
              </a:ext>
            </a:extLst>
          </p:cNvPr>
          <p:cNvPicPr>
            <a:picLocks noChangeAspect="1"/>
          </p:cNvPicPr>
          <p:nvPr/>
        </p:nvPicPr>
        <p:blipFill>
          <a:blip r:embed="rId2"/>
          <a:stretch>
            <a:fillRect/>
          </a:stretch>
        </p:blipFill>
        <p:spPr>
          <a:xfrm>
            <a:off x="-19237" y="-10349"/>
            <a:ext cx="4305673" cy="4938188"/>
          </a:xfrm>
          <a:prstGeom prst="rect">
            <a:avLst/>
          </a:prstGeom>
        </p:spPr>
      </p:pic>
      <p:pic>
        <p:nvPicPr>
          <p:cNvPr id="12" name="Picture 11">
            <a:extLst>
              <a:ext uri="{FF2B5EF4-FFF2-40B4-BE49-F238E27FC236}">
                <a16:creationId xmlns:a16="http://schemas.microsoft.com/office/drawing/2014/main" id="{C40670B3-8F4B-8091-139A-9D312104D52A}"/>
              </a:ext>
            </a:extLst>
          </p:cNvPr>
          <p:cNvPicPr>
            <a:picLocks noChangeAspect="1"/>
          </p:cNvPicPr>
          <p:nvPr/>
        </p:nvPicPr>
        <p:blipFill>
          <a:blip r:embed="rId3"/>
          <a:stretch>
            <a:fillRect/>
          </a:stretch>
        </p:blipFill>
        <p:spPr>
          <a:xfrm>
            <a:off x="4233336" y="1846097"/>
            <a:ext cx="4320914" cy="4983912"/>
          </a:xfrm>
          <a:prstGeom prst="rect">
            <a:avLst/>
          </a:prstGeom>
        </p:spPr>
      </p:pic>
      <p:pic>
        <p:nvPicPr>
          <p:cNvPr id="14" name="Picture 13">
            <a:extLst>
              <a:ext uri="{FF2B5EF4-FFF2-40B4-BE49-F238E27FC236}">
                <a16:creationId xmlns:a16="http://schemas.microsoft.com/office/drawing/2014/main" id="{2FE3DDEB-3C64-555C-5400-4FB7553B3049}"/>
              </a:ext>
            </a:extLst>
          </p:cNvPr>
          <p:cNvPicPr>
            <a:picLocks noChangeAspect="1"/>
          </p:cNvPicPr>
          <p:nvPr/>
        </p:nvPicPr>
        <p:blipFill>
          <a:blip r:embed="rId4"/>
          <a:stretch>
            <a:fillRect/>
          </a:stretch>
        </p:blipFill>
        <p:spPr>
          <a:xfrm>
            <a:off x="8509518" y="314383"/>
            <a:ext cx="3703645" cy="4922947"/>
          </a:xfrm>
          <a:prstGeom prst="rect">
            <a:avLst/>
          </a:prstGeom>
        </p:spPr>
      </p:pic>
    </p:spTree>
    <p:extLst>
      <p:ext uri="{BB962C8B-B14F-4D97-AF65-F5344CB8AC3E}">
        <p14:creationId xmlns:p14="http://schemas.microsoft.com/office/powerpoint/2010/main" val="133717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fontScale="92500" lnSpcReduction="10000"/>
          </a:bodyPr>
          <a:lstStyle/>
          <a:p>
            <a:pPr marL="0" indent="0">
              <a:buNone/>
            </a:pPr>
            <a:r>
              <a:rPr lang="en-US" sz="1800" dirty="0"/>
              <a:t>As Birds are excellent bioindicators the conclusions drawn from the observations are :</a:t>
            </a:r>
          </a:p>
          <a:p>
            <a:r>
              <a:rPr lang="en-US" sz="1800" dirty="0"/>
              <a:t>Puttenahalli is a freshwater lake, the water quality is good as several birds like Little Grebe, Grey Headed Swamphen, are present (which is also verified by the water testing data).</a:t>
            </a:r>
          </a:p>
          <a:p>
            <a:r>
              <a:rPr lang="en-US" sz="1800" dirty="0"/>
              <a:t>The lake is well maintained and the ecosystem of the birds and other species in the lake is not disturbed.</a:t>
            </a:r>
          </a:p>
          <a:p>
            <a:r>
              <a:rPr lang="en-US" sz="1800" dirty="0"/>
              <a:t>There is a lot of vegetation in the lake, not only floating vegetation but also vegetation on the bunds. </a:t>
            </a:r>
          </a:p>
          <a:p>
            <a:r>
              <a:rPr lang="en-US" sz="1800" dirty="0"/>
              <a:t>The numerous plants around the lake make it an amazing ecosystem for the bird.</a:t>
            </a:r>
          </a:p>
          <a:p>
            <a:r>
              <a:rPr lang="en-US" sz="1800" dirty="0"/>
              <a:t>The water entering the lake is properly treated.</a:t>
            </a:r>
          </a:p>
          <a:p>
            <a:r>
              <a:rPr lang="en-US" sz="1800" dirty="0"/>
              <a:t>There are many birds in this lake hence it is projected to have plenty of fish. </a:t>
            </a:r>
          </a:p>
          <a:p>
            <a:r>
              <a:rPr lang="en-US" sz="1800" dirty="0"/>
              <a:t>The lake is also an active site for breeding as it provides rich resources for the birds. </a:t>
            </a:r>
          </a:p>
        </p:txBody>
      </p:sp>
      <p:sp>
        <p:nvSpPr>
          <p:cNvPr id="4" name="AutoShape 2">
            <a:extLst>
              <a:ext uri="{FF2B5EF4-FFF2-40B4-BE49-F238E27FC236}">
                <a16:creationId xmlns:a16="http://schemas.microsoft.com/office/drawing/2014/main" id="{DD13433B-D07F-746C-93DA-38259451A5A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143724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p:txBody>
          <a:bodyPr>
            <a:normAutofit/>
          </a:bodyPr>
          <a:lstStyle/>
          <a:p>
            <a:r>
              <a:rPr lang="en-IN" sz="1200" i="1" dirty="0">
                <a:effectLst/>
                <a:hlinkClick r:id="rId2">
                  <a:extLst>
                    <a:ext uri="{A12FA001-AC4F-418D-AE19-62706E023703}">
                      <ahyp:hlinkClr xmlns:ahyp="http://schemas.microsoft.com/office/drawing/2018/hyperlinkcolor" val="tx"/>
                    </a:ext>
                  </a:extLst>
                </a:hlinkClick>
              </a:rPr>
              <a:t>https://www.inaturalist.org</a:t>
            </a:r>
            <a:endParaRPr lang="en-IN" sz="1200" i="1" dirty="0">
              <a:effectLst/>
            </a:endParaRPr>
          </a:p>
          <a:p>
            <a:r>
              <a:rPr lang="en-IN" sz="1200" dirty="0">
                <a:effectLst/>
              </a:rPr>
              <a:t>https://birdcount.in/cormorants-clarified</a:t>
            </a:r>
          </a:p>
          <a:p>
            <a:r>
              <a:rPr lang="en-IN" sz="1200" dirty="0"/>
              <a:t>https://www.timeanddate.com</a:t>
            </a:r>
            <a:endParaRPr lang="en-IN" sz="1200" dirty="0">
              <a:effectLst/>
            </a:endParaRPr>
          </a:p>
          <a:p>
            <a:r>
              <a:rPr lang="en-IN" sz="1200" i="1" dirty="0">
                <a:effectLst/>
                <a:hlinkClick r:id="rId3">
                  <a:extLst>
                    <a:ext uri="{A12FA001-AC4F-418D-AE19-62706E023703}">
                      <ahyp:hlinkClr xmlns:ahyp="http://schemas.microsoft.com/office/drawing/2018/hyperlinkcolor" val="tx"/>
                    </a:ext>
                  </a:extLst>
                </a:hlinkClick>
              </a:rPr>
              <a:t>https://www.ebird.org</a:t>
            </a:r>
            <a:endParaRPr lang="en-IN" sz="1200" i="1" dirty="0">
              <a:effectLst/>
            </a:endParaRPr>
          </a:p>
          <a:p>
            <a:r>
              <a:rPr lang="en-IN" sz="1200" dirty="0">
                <a:effectLst/>
              </a:rPr>
              <a:t>https://www.visme.co</a:t>
            </a:r>
          </a:p>
          <a:p>
            <a:endParaRPr lang="en-US" sz="1400" dirty="0">
              <a:effectLst/>
            </a:endParaRPr>
          </a:p>
          <a:p>
            <a:endParaRPr lang="en-US" dirty="0"/>
          </a:p>
          <a:p>
            <a:endParaRPr lang="en-US" dirty="0"/>
          </a:p>
        </p:txBody>
      </p:sp>
    </p:spTree>
    <p:extLst>
      <p:ext uri="{BB962C8B-B14F-4D97-AF65-F5344CB8AC3E}">
        <p14:creationId xmlns:p14="http://schemas.microsoft.com/office/powerpoint/2010/main" val="107404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4776F-E723-948A-97A2-B740EE661341}"/>
              </a:ext>
            </a:extLst>
          </p:cNvPr>
          <p:cNvSpPr>
            <a:spLocks noGrp="1"/>
          </p:cNvSpPr>
          <p:nvPr>
            <p:ph type="title"/>
          </p:nvPr>
        </p:nvSpPr>
        <p:spPr/>
        <p:txBody>
          <a:bodyPr/>
          <a:lstStyle/>
          <a:p>
            <a:r>
              <a:rPr lang="en-IN" dirty="0"/>
              <a:t>Acknowledgement </a:t>
            </a:r>
          </a:p>
        </p:txBody>
      </p:sp>
      <p:sp>
        <p:nvSpPr>
          <p:cNvPr id="3" name="Content Placeholder 2">
            <a:extLst>
              <a:ext uri="{FF2B5EF4-FFF2-40B4-BE49-F238E27FC236}">
                <a16:creationId xmlns:a16="http://schemas.microsoft.com/office/drawing/2014/main" id="{0F9B24F6-801C-5449-82EC-1F2D82E75DDC}"/>
              </a:ext>
            </a:extLst>
          </p:cNvPr>
          <p:cNvSpPr>
            <a:spLocks noGrp="1"/>
          </p:cNvSpPr>
          <p:nvPr>
            <p:ph idx="1"/>
          </p:nvPr>
        </p:nvSpPr>
        <p:spPr/>
        <p:txBody>
          <a:bodyPr>
            <a:normAutofit/>
          </a:bodyPr>
          <a:lstStyle/>
          <a:p>
            <a:r>
              <a:rPr lang="en-US" sz="2400" dirty="0"/>
              <a:t>I would like to thank IISc for hosting LAKE Conference 2022 and giving us this opportunity</a:t>
            </a:r>
            <a:endParaRPr lang="en-US" sz="2400" b="0" i="0" strike="noStrike" dirty="0">
              <a:effectLst/>
              <a:latin typeface="Arial" panose="020B0604020202020204" pitchFamily="34" charset="0"/>
            </a:endParaRPr>
          </a:p>
          <a:p>
            <a:r>
              <a:rPr lang="en-US" sz="2400" b="0" i="0" strike="noStrike" dirty="0">
                <a:effectLst/>
                <a:latin typeface="Arial" panose="020B0604020202020204" pitchFamily="34" charset="0"/>
              </a:rPr>
              <a:t>I take this opportunity to thank my parents, my Biology teacher Ms</a:t>
            </a:r>
            <a:r>
              <a:rPr lang="en-US" sz="2400" dirty="0">
                <a:latin typeface="Arial" panose="020B0604020202020204" pitchFamily="34" charset="0"/>
              </a:rPr>
              <a:t>. Indumathi and </a:t>
            </a:r>
            <a:r>
              <a:rPr lang="en-US" sz="2400" b="0" i="0" strike="noStrike" dirty="0">
                <a:effectLst/>
                <a:latin typeface="Arial" panose="020B0604020202020204" pitchFamily="34" charset="0"/>
                <a:hlinkClick r:id="rId2">
                  <a:extLst>
                    <a:ext uri="{A12FA001-AC4F-418D-AE19-62706E023703}">
                      <ahyp:hlinkClr xmlns:ahyp="http://schemas.microsoft.com/office/drawing/2018/hyperlinkcolor" val="tx"/>
                    </a:ext>
                  </a:extLst>
                </a:hlinkClick>
              </a:rPr>
              <a:t>Puttenahalli </a:t>
            </a:r>
            <a:r>
              <a:rPr lang="en-US" sz="2400" b="0" i="0" u="sng" strike="noStrike" dirty="0">
                <a:effectLst/>
                <a:latin typeface="Arial" panose="020B0604020202020204" pitchFamily="34" charset="0"/>
                <a:hlinkClick r:id="rId2">
                  <a:extLst>
                    <a:ext uri="{A12FA001-AC4F-418D-AE19-62706E023703}">
                      <ahyp:hlinkClr xmlns:ahyp="http://schemas.microsoft.com/office/drawing/2018/hyperlinkcolor" val="tx"/>
                    </a:ext>
                  </a:extLst>
                </a:hlinkClick>
              </a:rPr>
              <a:t>Neighborhood</a:t>
            </a:r>
            <a:r>
              <a:rPr lang="en-US" sz="2400" b="0" i="0" strike="noStrike" dirty="0">
                <a:effectLst/>
                <a:latin typeface="Arial" panose="020B0604020202020204" pitchFamily="34" charset="0"/>
                <a:hlinkClick r:id="rId2">
                  <a:extLst>
                    <a:ext uri="{A12FA001-AC4F-418D-AE19-62706E023703}">
                      <ahyp:hlinkClr xmlns:ahyp="http://schemas.microsoft.com/office/drawing/2018/hyperlinkcolor" val="tx"/>
                    </a:ext>
                  </a:extLst>
                </a:hlinkClick>
              </a:rPr>
              <a:t> Lake Improvement Trust (PNLIT) </a:t>
            </a:r>
            <a:r>
              <a:rPr lang="en-IN" sz="2400" dirty="0">
                <a:latin typeface="Arial" panose="020B0604020202020204" pitchFamily="34" charset="0"/>
              </a:rPr>
              <a:t>for their constant support and guidance for the successful completion of this study.</a:t>
            </a:r>
            <a:endParaRPr lang="en-US" sz="2400" b="0" i="0" strike="noStrike" dirty="0">
              <a:effectLst/>
              <a:latin typeface="Arial" panose="020B0604020202020204" pitchFamily="34" charset="0"/>
            </a:endParaRPr>
          </a:p>
        </p:txBody>
      </p:sp>
    </p:spTree>
    <p:extLst>
      <p:ext uri="{BB962C8B-B14F-4D97-AF65-F5344CB8AC3E}">
        <p14:creationId xmlns:p14="http://schemas.microsoft.com/office/powerpoint/2010/main" val="325285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0347"/>
            <a:ext cx="10058400" cy="1097280"/>
          </a:xfrm>
        </p:spPr>
        <p:txBody>
          <a:bodyPr anchor="ctr">
            <a:normAutofit/>
          </a:bodyPr>
          <a:lstStyle/>
          <a:p>
            <a:r>
              <a:rPr lang="en-US" dirty="0"/>
              <a:t>Introduction</a:t>
            </a:r>
          </a:p>
        </p:txBody>
      </p:sp>
      <p:sp>
        <p:nvSpPr>
          <p:cNvPr id="3" name="TextBox 2">
            <a:extLst>
              <a:ext uri="{FF2B5EF4-FFF2-40B4-BE49-F238E27FC236}">
                <a16:creationId xmlns:a16="http://schemas.microsoft.com/office/drawing/2014/main" id="{CE9EA2DA-80F0-7EAB-B159-268CC4ADD047}"/>
              </a:ext>
            </a:extLst>
          </p:cNvPr>
          <p:cNvSpPr txBox="1"/>
          <p:nvPr/>
        </p:nvSpPr>
        <p:spPr>
          <a:xfrm>
            <a:off x="389965" y="1783977"/>
            <a:ext cx="11412070" cy="5262979"/>
          </a:xfrm>
          <a:prstGeom prst="rect">
            <a:avLst/>
          </a:prstGeom>
          <a:noFill/>
        </p:spPr>
        <p:txBody>
          <a:bodyPr wrap="square" rtlCol="0">
            <a:spAutoFit/>
          </a:bodyPr>
          <a:lstStyle/>
          <a:p>
            <a:r>
              <a:rPr lang="en-IN" sz="2400" dirty="0">
                <a:effectLst/>
                <a:latin typeface="Times New Roman" panose="02020603050405020304" pitchFamily="18" charset="0"/>
                <a:ea typeface="Calibri" panose="020F0502020204030204" pitchFamily="34" charset="0"/>
              </a:rPr>
              <a:t>The use of Bioindicators in studying a particular environment is advantageous. In this study the birds of Puttenahalli Lake are the Bioindicators of the lake. </a:t>
            </a:r>
          </a:p>
          <a:p>
            <a:endParaRPr lang="en-IN" sz="2400" dirty="0">
              <a:latin typeface="Times New Roman" panose="02020603050405020304" pitchFamily="18" charset="0"/>
              <a:ea typeface="Calibri" panose="020F0502020204030204" pitchFamily="34" charset="0"/>
            </a:endParaRPr>
          </a:p>
          <a:p>
            <a:r>
              <a:rPr lang="en-IN" sz="2400" dirty="0">
                <a:effectLst/>
                <a:latin typeface="Times New Roman" panose="02020603050405020304" pitchFamily="18" charset="0"/>
                <a:ea typeface="Calibri" panose="020F0502020204030204" pitchFamily="34" charset="0"/>
              </a:rPr>
              <a:t>Birds are considered one of the most important indicators of the eco system because they are sensitive to climatic changes and with their food habits and their characteristics we can define the climatic conditions, other species they depend on in the environment and any environmental problems if seen. </a:t>
            </a:r>
          </a:p>
          <a:p>
            <a:endParaRPr lang="en-IN" sz="2400" dirty="0">
              <a:latin typeface="Times New Roman" panose="02020603050405020304" pitchFamily="18" charset="0"/>
              <a:ea typeface="Calibri" panose="020F0502020204030204" pitchFamily="34" charset="0"/>
            </a:endParaRPr>
          </a:p>
          <a:p>
            <a:r>
              <a:rPr lang="en-IN" sz="2400" dirty="0">
                <a:effectLst/>
                <a:latin typeface="Times New Roman" panose="02020603050405020304" pitchFamily="18" charset="0"/>
                <a:ea typeface="Calibri" panose="020F0502020204030204" pitchFamily="34" charset="0"/>
              </a:rPr>
              <a:t>Each bird specie has a different type of habitat, food habits and temperature ranges, this property of the birds makes it vital to study them to know more about the environment.</a:t>
            </a:r>
          </a:p>
          <a:p>
            <a:endParaRPr lang="en-IN" sz="2400" dirty="0">
              <a:effectLst/>
              <a:latin typeface="Times New Roman" panose="02020603050405020304" pitchFamily="18" charset="0"/>
              <a:ea typeface="Calibri" panose="020F0502020204030204" pitchFamily="34" charset="0"/>
            </a:endParaRPr>
          </a:p>
          <a:p>
            <a:r>
              <a:rPr lang="en-US" sz="2400" dirty="0"/>
              <a:t>By studying the birds in the environment of interest we can precisely draw conclusions about the environment.</a:t>
            </a:r>
          </a:p>
          <a:p>
            <a:endParaRPr lang="en-IN" sz="2400" dirty="0"/>
          </a:p>
        </p:txBody>
      </p:sp>
    </p:spTree>
    <p:extLst>
      <p:ext uri="{BB962C8B-B14F-4D97-AF65-F5344CB8AC3E}">
        <p14:creationId xmlns:p14="http://schemas.microsoft.com/office/powerpoint/2010/main" val="230105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C0B91-A8A4-F4FD-B967-AAA1184EEE81}"/>
              </a:ext>
            </a:extLst>
          </p:cNvPr>
          <p:cNvSpPr>
            <a:spLocks noGrp="1"/>
          </p:cNvSpPr>
          <p:nvPr>
            <p:ph type="title"/>
          </p:nvPr>
        </p:nvSpPr>
        <p:spPr/>
        <p:txBody>
          <a:bodyPr/>
          <a:lstStyle/>
          <a:p>
            <a:r>
              <a:rPr lang="en-IN" dirty="0"/>
              <a:t>Objective</a:t>
            </a:r>
          </a:p>
        </p:txBody>
      </p:sp>
      <p:sp>
        <p:nvSpPr>
          <p:cNvPr id="3" name="Content Placeholder 2">
            <a:extLst>
              <a:ext uri="{FF2B5EF4-FFF2-40B4-BE49-F238E27FC236}">
                <a16:creationId xmlns:a16="http://schemas.microsoft.com/office/drawing/2014/main" id="{E9095091-15A2-E326-629B-6193E89DBE92}"/>
              </a:ext>
            </a:extLst>
          </p:cNvPr>
          <p:cNvSpPr>
            <a:spLocks noGrp="1"/>
          </p:cNvSpPr>
          <p:nvPr>
            <p:ph idx="1"/>
          </p:nvPr>
        </p:nvSpPr>
        <p:spPr>
          <a:xfrm>
            <a:off x="1066800" y="1714500"/>
            <a:ext cx="10058400" cy="4363571"/>
          </a:xfrm>
        </p:spPr>
        <p:txBody>
          <a:bodyPr/>
          <a:lstStyle/>
          <a:p>
            <a:r>
              <a:rPr lang="en-IN" dirty="0"/>
              <a:t>To record the birds in Puttenahalli Lake </a:t>
            </a:r>
          </a:p>
          <a:p>
            <a:r>
              <a:rPr lang="en-IN" dirty="0"/>
              <a:t>To study the species and to deduce how they act as a bio indicator.</a:t>
            </a:r>
          </a:p>
          <a:p>
            <a:r>
              <a:rPr lang="en-IN" dirty="0"/>
              <a:t>To compare the activity of the birds and check the lake report.</a:t>
            </a:r>
          </a:p>
          <a:p>
            <a:endParaRPr lang="en-IN" dirty="0"/>
          </a:p>
          <a:p>
            <a:endParaRPr lang="en-IN" dirty="0"/>
          </a:p>
        </p:txBody>
      </p:sp>
    </p:spTree>
    <p:extLst>
      <p:ext uri="{BB962C8B-B14F-4D97-AF65-F5344CB8AC3E}">
        <p14:creationId xmlns:p14="http://schemas.microsoft.com/office/powerpoint/2010/main" val="97154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519" y="465512"/>
            <a:ext cx="3506162" cy="1600200"/>
          </a:xfrm>
        </p:spPr>
        <p:txBody>
          <a:bodyPr anchor="t">
            <a:normAutofit/>
          </a:bodyPr>
          <a:lstStyle/>
          <a:p>
            <a:r>
              <a:rPr lang="en-US" dirty="0"/>
              <a:t>Study Area</a:t>
            </a:r>
          </a:p>
        </p:txBody>
      </p:sp>
      <p:pic>
        <p:nvPicPr>
          <p:cNvPr id="7" name="Picture 6">
            <a:extLst>
              <a:ext uri="{FF2B5EF4-FFF2-40B4-BE49-F238E27FC236}">
                <a16:creationId xmlns:a16="http://schemas.microsoft.com/office/drawing/2014/main" id="{29BECFE7-321D-E107-B8A5-5AAF14A1AE3D}"/>
              </a:ext>
            </a:extLst>
          </p:cNvPr>
          <p:cNvPicPr>
            <a:picLocks noChangeAspect="1"/>
          </p:cNvPicPr>
          <p:nvPr/>
        </p:nvPicPr>
        <p:blipFill>
          <a:blip r:embed="rId2"/>
          <a:stretch>
            <a:fillRect/>
          </a:stretch>
        </p:blipFill>
        <p:spPr>
          <a:xfrm>
            <a:off x="4329953" y="0"/>
            <a:ext cx="7862047" cy="6858000"/>
          </a:xfrm>
          <a:prstGeom prst="rect">
            <a:avLst/>
          </a:prstGeom>
        </p:spPr>
      </p:pic>
      <p:sp>
        <p:nvSpPr>
          <p:cNvPr id="9" name="TextBox 8">
            <a:extLst>
              <a:ext uri="{FF2B5EF4-FFF2-40B4-BE49-F238E27FC236}">
                <a16:creationId xmlns:a16="http://schemas.microsoft.com/office/drawing/2014/main" id="{2CBE7065-C76E-8CBF-EFAA-A4CC6525A4CA}"/>
              </a:ext>
            </a:extLst>
          </p:cNvPr>
          <p:cNvSpPr txBox="1"/>
          <p:nvPr/>
        </p:nvSpPr>
        <p:spPr>
          <a:xfrm>
            <a:off x="134471" y="1497106"/>
            <a:ext cx="3998258" cy="5539978"/>
          </a:xfrm>
          <a:prstGeom prst="rect">
            <a:avLst/>
          </a:prstGeom>
          <a:noFill/>
        </p:spPr>
        <p:txBody>
          <a:bodyPr wrap="square" rtlCol="0">
            <a:spAutoFit/>
          </a:bodyPr>
          <a:lstStyle/>
          <a:p>
            <a:r>
              <a:rPr lang="en-US" b="0" i="0" dirty="0">
                <a:effectLst/>
                <a:latin typeface="Arial" panose="020B0604020202020204" pitchFamily="34" charset="0"/>
              </a:rPr>
              <a:t>Puttenahalli lake ( ಪುಟ್ಟೇನಹಳ್ಳಿ ಕೆರೆ) is a small, restored freshwater lake located in JP Nagar 7th Phase, South Bangalore. The area of the lake is about 13 acres. The primary water sources are rain and surface water diverted to the lake through channels. The lake is currently maintained by </a:t>
            </a:r>
            <a:r>
              <a:rPr lang="en-US" b="0" i="0" strike="noStrike" dirty="0">
                <a:effectLst/>
                <a:latin typeface="Arial" panose="020B0604020202020204" pitchFamily="34" charset="0"/>
                <a:hlinkClick r:id="rId3">
                  <a:extLst>
                    <a:ext uri="{A12FA001-AC4F-418D-AE19-62706E023703}">
                      <ahyp:hlinkClr xmlns:ahyp="http://schemas.microsoft.com/office/drawing/2018/hyperlinkcolor" val="tx"/>
                    </a:ext>
                  </a:extLst>
                </a:hlinkClick>
              </a:rPr>
              <a:t>Puttenahalli </a:t>
            </a:r>
            <a:r>
              <a:rPr lang="en-US" b="0" i="0" u="sng" strike="noStrike" dirty="0">
                <a:effectLst/>
                <a:latin typeface="Arial" panose="020B0604020202020204" pitchFamily="34" charset="0"/>
                <a:hlinkClick r:id="rId3">
                  <a:extLst>
                    <a:ext uri="{A12FA001-AC4F-418D-AE19-62706E023703}">
                      <ahyp:hlinkClr xmlns:ahyp="http://schemas.microsoft.com/office/drawing/2018/hyperlinkcolor" val="tx"/>
                    </a:ext>
                  </a:extLst>
                </a:hlinkClick>
              </a:rPr>
              <a:t>Neighborhood</a:t>
            </a:r>
            <a:r>
              <a:rPr lang="en-US" b="0" i="0" strike="noStrike" dirty="0">
                <a:effectLst/>
                <a:latin typeface="Arial" panose="020B0604020202020204" pitchFamily="34" charset="0"/>
                <a:hlinkClick r:id="rId3">
                  <a:extLst>
                    <a:ext uri="{A12FA001-AC4F-418D-AE19-62706E023703}">
                      <ahyp:hlinkClr xmlns:ahyp="http://schemas.microsoft.com/office/drawing/2018/hyperlinkcolor" val="tx"/>
                    </a:ext>
                  </a:extLst>
                </a:hlinkClick>
              </a:rPr>
              <a:t> Lake Improvement Trust (PNLIT) </a:t>
            </a:r>
            <a:r>
              <a:rPr lang="en-US" b="0" i="0" dirty="0">
                <a:effectLst/>
                <a:latin typeface="Arial" panose="020B0604020202020204" pitchFamily="34" charset="0"/>
              </a:rPr>
              <a:t>.The lake was on the brink of extinction, but due to the efforts of PNLIT, is now a haven for bird-watchers and on its way to being completely restored.</a:t>
            </a:r>
          </a:p>
          <a:p>
            <a:endParaRPr lang="en-US" dirty="0">
              <a:latin typeface="Arial" panose="020B0604020202020204" pitchFamily="34" charset="0"/>
            </a:endParaRPr>
          </a:p>
          <a:p>
            <a:r>
              <a:rPr lang="en-US" i="0" dirty="0">
                <a:effectLst/>
                <a:latin typeface="Lato" panose="020B0604020202020204" pitchFamily="34" charset="0"/>
              </a:rPr>
              <a:t>Puttenahalli Lake has a recorded area of 13 acres with a perimeter of 1.1 km (measured walking track perimeter 920 m). </a:t>
            </a:r>
          </a:p>
          <a:p>
            <a:endParaRPr lang="en-IN" sz="1200" dirty="0"/>
          </a:p>
        </p:txBody>
      </p:sp>
      <p:pic>
        <p:nvPicPr>
          <p:cNvPr id="1028" name="Picture 4" descr="Compass Rose With Four Abbreviated Initials Black Navigation And Orientation  Symbol Stock Illustration - Download Image Now - iStock">
            <a:extLst>
              <a:ext uri="{FF2B5EF4-FFF2-40B4-BE49-F238E27FC236}">
                <a16:creationId xmlns:a16="http://schemas.microsoft.com/office/drawing/2014/main" id="{170BF058-A658-256F-629B-7916D9C2EC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355061">
            <a:off x="10504511" y="5174273"/>
            <a:ext cx="1492396" cy="147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62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32715-D6E8-ECA4-71FD-DFB51E6211C5}"/>
              </a:ext>
            </a:extLst>
          </p:cNvPr>
          <p:cNvSpPr>
            <a:spLocks noGrp="1"/>
          </p:cNvSpPr>
          <p:nvPr>
            <p:ph type="title"/>
          </p:nvPr>
        </p:nvSpPr>
        <p:spPr/>
        <p:txBody>
          <a:bodyPr/>
          <a:lstStyle/>
          <a:p>
            <a:r>
              <a:rPr lang="en-IN" dirty="0"/>
              <a:t>Materials and Method</a:t>
            </a:r>
          </a:p>
        </p:txBody>
      </p:sp>
      <p:sp>
        <p:nvSpPr>
          <p:cNvPr id="3" name="Content Placeholder 2">
            <a:extLst>
              <a:ext uri="{FF2B5EF4-FFF2-40B4-BE49-F238E27FC236}">
                <a16:creationId xmlns:a16="http://schemas.microsoft.com/office/drawing/2014/main" id="{32F0A723-17CE-F0DE-0555-E553F07BAC7B}"/>
              </a:ext>
            </a:extLst>
          </p:cNvPr>
          <p:cNvSpPr>
            <a:spLocks noGrp="1"/>
          </p:cNvSpPr>
          <p:nvPr>
            <p:ph idx="1"/>
          </p:nvPr>
        </p:nvSpPr>
        <p:spPr>
          <a:xfrm>
            <a:off x="349623" y="1669677"/>
            <a:ext cx="10058400" cy="4457700"/>
          </a:xfrm>
        </p:spPr>
        <p:txBody>
          <a:bodyPr/>
          <a:lstStyle/>
          <a:p>
            <a:r>
              <a:rPr lang="en-IN" dirty="0"/>
              <a:t>Camera, Samsung M53 </a:t>
            </a:r>
            <a:r>
              <a:rPr lang="en-IN" b="0" i="0" dirty="0">
                <a:effectLst/>
                <a:latin typeface="Amazon Ember"/>
              </a:rPr>
              <a:t>108MP Quad Camera Setup</a:t>
            </a:r>
            <a:endParaRPr lang="en-IN" dirty="0">
              <a:latin typeface="Amazon Ember"/>
            </a:endParaRPr>
          </a:p>
          <a:p>
            <a:r>
              <a:rPr lang="en-US" dirty="0"/>
              <a:t>Observation – Visiting the Lake and making note of the count of birds and their behavior in that particular time period.</a:t>
            </a:r>
          </a:p>
          <a:p>
            <a:r>
              <a:rPr lang="en-US" dirty="0"/>
              <a:t>Identification – of the bird species and studying about the birds. </a:t>
            </a:r>
          </a:p>
          <a:p>
            <a:r>
              <a:rPr lang="en-US" dirty="0"/>
              <a:t>Conclusions/Inferences – With respect to the observational experiment conducted and the datapoints drawn from the above experiment, draw conclusions about the lake with the relationship of the birds with the lake</a:t>
            </a:r>
            <a:endParaRPr lang="en-IN" dirty="0"/>
          </a:p>
        </p:txBody>
      </p:sp>
    </p:spTree>
    <p:extLst>
      <p:ext uri="{BB962C8B-B14F-4D97-AF65-F5344CB8AC3E}">
        <p14:creationId xmlns:p14="http://schemas.microsoft.com/office/powerpoint/2010/main" val="106821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0106"/>
            <a:ext cx="10058400" cy="1097280"/>
          </a:xfrm>
        </p:spPr>
        <p:txBody>
          <a:bodyPr/>
          <a:lstStyle/>
          <a:p>
            <a:r>
              <a:rPr lang="en-US" dirty="0"/>
              <a:t>Little Grebe</a:t>
            </a:r>
          </a:p>
        </p:txBody>
      </p:sp>
      <p:sp>
        <p:nvSpPr>
          <p:cNvPr id="4" name="AutoShape 2">
            <a:extLst>
              <a:ext uri="{FF2B5EF4-FFF2-40B4-BE49-F238E27FC236}">
                <a16:creationId xmlns:a16="http://schemas.microsoft.com/office/drawing/2014/main" id="{DD13433B-D07F-746C-93DA-38259451A5A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1" name="Content Placeholder 10">
            <a:extLst>
              <a:ext uri="{FF2B5EF4-FFF2-40B4-BE49-F238E27FC236}">
                <a16:creationId xmlns:a16="http://schemas.microsoft.com/office/drawing/2014/main" id="{66991BF3-CDD0-0555-C77E-2DAC3BA483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61365" y="1655406"/>
            <a:ext cx="7924800" cy="44577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51D9A42-3B8A-B61F-37F5-1DF1E068B674}"/>
              </a:ext>
            </a:extLst>
          </p:cNvPr>
          <p:cNvSpPr txBox="1"/>
          <p:nvPr/>
        </p:nvSpPr>
        <p:spPr>
          <a:xfrm>
            <a:off x="8356204" y="1635595"/>
            <a:ext cx="3594847" cy="5324535"/>
          </a:xfrm>
          <a:prstGeom prst="rect">
            <a:avLst/>
          </a:prstGeom>
          <a:noFill/>
        </p:spPr>
        <p:txBody>
          <a:bodyPr wrap="square" rtlCol="0">
            <a:spAutoFit/>
          </a:bodyPr>
          <a:lstStyle/>
          <a:p>
            <a:endParaRPr lang="en-IN" dirty="0"/>
          </a:p>
          <a:p>
            <a:pPr marL="285750" indent="-285750">
              <a:buFont typeface="Arial" panose="020B0604020202020204" pitchFamily="34" charset="0"/>
              <a:buChar char="•"/>
            </a:pPr>
            <a:r>
              <a:rPr lang="en-US" sz="2200" b="0" i="0" dirty="0">
                <a:effectLst/>
                <a:latin typeface="Whitney"/>
              </a:rPr>
              <a:t>This bird breeds in small colonies in heavily vegetated areas of freshwater lakes</a:t>
            </a:r>
          </a:p>
          <a:p>
            <a:pPr marL="285750" indent="-285750">
              <a:buFont typeface="Arial" panose="020B0604020202020204" pitchFamily="34" charset="0"/>
              <a:buChar char="•"/>
            </a:pPr>
            <a:endParaRPr lang="en-IN" sz="2000" dirty="0"/>
          </a:p>
          <a:p>
            <a:pPr marL="285750" indent="-285750">
              <a:buFont typeface="Arial" panose="020B0604020202020204" pitchFamily="34" charset="0"/>
              <a:buChar char="•"/>
            </a:pPr>
            <a:r>
              <a:rPr lang="en-US" sz="2200" b="0" i="0" dirty="0">
                <a:effectLst/>
                <a:latin typeface="Whitney"/>
              </a:rPr>
              <a:t>The little grebe is an excellent swimmer and diver and pursues its </a:t>
            </a:r>
            <a:r>
              <a:rPr lang="en-US" sz="2200" b="0" i="0" u="none" strike="noStrike" dirty="0">
                <a:effectLst/>
                <a:latin typeface="Whitney"/>
                <a:hlinkClick r:id="rId3" tooltip="Fish">
                  <a:extLst>
                    <a:ext uri="{A12FA001-AC4F-418D-AE19-62706E023703}">
                      <ahyp:hlinkClr xmlns:ahyp="http://schemas.microsoft.com/office/drawing/2018/hyperlinkcolor" val="tx"/>
                    </a:ext>
                  </a:extLst>
                </a:hlinkClick>
              </a:rPr>
              <a:t>fish</a:t>
            </a:r>
            <a:r>
              <a:rPr lang="en-US" sz="2200" b="0" i="0" dirty="0">
                <a:effectLst/>
                <a:latin typeface="Whitney"/>
              </a:rPr>
              <a:t> and aquatic </a:t>
            </a:r>
            <a:r>
              <a:rPr lang="en-US" sz="2200" b="0" i="0" u="none" strike="noStrike" dirty="0">
                <a:effectLst/>
                <a:latin typeface="Whitney"/>
                <a:hlinkClick r:id="rId4" tooltip="Invertebrate">
                  <a:extLst>
                    <a:ext uri="{A12FA001-AC4F-418D-AE19-62706E023703}">
                      <ahyp:hlinkClr xmlns:ahyp="http://schemas.microsoft.com/office/drawing/2018/hyperlinkcolor" val="tx"/>
                    </a:ext>
                  </a:extLst>
                </a:hlinkClick>
              </a:rPr>
              <a:t>invertebrate</a:t>
            </a:r>
            <a:r>
              <a:rPr lang="en-US" sz="2200" b="0" i="0" dirty="0">
                <a:effectLst/>
                <a:latin typeface="Whitney"/>
              </a:rPr>
              <a:t> prey underwater. It uses the vegetation skillfully as a hiding place.</a:t>
            </a:r>
          </a:p>
          <a:p>
            <a:pPr marL="285750" indent="-285750">
              <a:buFont typeface="Arial" panose="020B0604020202020204" pitchFamily="34" charset="0"/>
              <a:buChar char="•"/>
            </a:pPr>
            <a:endParaRPr lang="en-IN" sz="2000" dirty="0"/>
          </a:p>
          <a:p>
            <a:endParaRPr lang="en-IN" dirty="0"/>
          </a:p>
        </p:txBody>
      </p:sp>
    </p:spTree>
    <p:extLst>
      <p:ext uri="{BB962C8B-B14F-4D97-AF65-F5344CB8AC3E}">
        <p14:creationId xmlns:p14="http://schemas.microsoft.com/office/powerpoint/2010/main" val="239654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0106"/>
            <a:ext cx="10058400" cy="1097280"/>
          </a:xfrm>
        </p:spPr>
        <p:txBody>
          <a:bodyPr/>
          <a:lstStyle/>
          <a:p>
            <a:r>
              <a:rPr lang="en-US" dirty="0"/>
              <a:t>Egret</a:t>
            </a:r>
          </a:p>
        </p:txBody>
      </p:sp>
      <p:sp>
        <p:nvSpPr>
          <p:cNvPr id="4" name="AutoShape 2">
            <a:extLst>
              <a:ext uri="{FF2B5EF4-FFF2-40B4-BE49-F238E27FC236}">
                <a16:creationId xmlns:a16="http://schemas.microsoft.com/office/drawing/2014/main" id="{DD13433B-D07F-746C-93DA-38259451A5A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TextBox 13">
            <a:extLst>
              <a:ext uri="{FF2B5EF4-FFF2-40B4-BE49-F238E27FC236}">
                <a16:creationId xmlns:a16="http://schemas.microsoft.com/office/drawing/2014/main" id="{751D9A42-3B8A-B61F-37F5-1DF1E068B674}"/>
              </a:ext>
            </a:extLst>
          </p:cNvPr>
          <p:cNvSpPr txBox="1"/>
          <p:nvPr/>
        </p:nvSpPr>
        <p:spPr>
          <a:xfrm>
            <a:off x="7915835" y="2762294"/>
            <a:ext cx="3594847" cy="3477875"/>
          </a:xfrm>
          <a:prstGeom prst="rect">
            <a:avLst/>
          </a:prstGeom>
          <a:noFill/>
        </p:spPr>
        <p:txBody>
          <a:bodyPr wrap="square" rtlCol="0">
            <a:spAutoFit/>
          </a:bodyPr>
          <a:lstStyle/>
          <a:p>
            <a:r>
              <a:rPr lang="en-US" sz="2000" b="1" i="0" dirty="0">
                <a:effectLst/>
                <a:latin typeface="Arial" panose="020B0604020202020204" pitchFamily="34" charset="0"/>
              </a:rPr>
              <a:t>Egrets</a:t>
            </a:r>
            <a:r>
              <a:rPr lang="en-US" sz="2000" b="0" i="0" dirty="0">
                <a:effectLst/>
                <a:latin typeface="Arial" panose="020B0604020202020204" pitchFamily="34" charset="0"/>
              </a:rPr>
              <a:t> are </a:t>
            </a:r>
            <a:r>
              <a:rPr lang="en-US" sz="2000" b="0" i="0" u="none" strike="noStrike" dirty="0">
                <a:effectLst/>
                <a:latin typeface="Arial" panose="020B0604020202020204" pitchFamily="34" charset="0"/>
                <a:hlinkClick r:id="rId2" tooltip="Heron">
                  <a:extLst>
                    <a:ext uri="{A12FA001-AC4F-418D-AE19-62706E023703}">
                      <ahyp:hlinkClr xmlns:ahyp="http://schemas.microsoft.com/office/drawing/2018/hyperlinkcolor" val="tx"/>
                    </a:ext>
                  </a:extLst>
                </a:hlinkClick>
              </a:rPr>
              <a:t>herons</a:t>
            </a:r>
            <a:r>
              <a:rPr lang="en-US" sz="2000" b="0" i="0" dirty="0">
                <a:effectLst/>
                <a:latin typeface="Arial" panose="020B0604020202020204" pitchFamily="34" charset="0"/>
              </a:rPr>
              <a:t>, </a:t>
            </a:r>
            <a:r>
              <a:rPr lang="en-US" sz="2000" b="0" i="0" dirty="0">
                <a:effectLst/>
                <a:latin typeface="Whitney"/>
              </a:rPr>
              <a:t>they are essentially non-swimming waterbirds that feed on the margins of lakes, rivers, swamps, ponds, and the sea. </a:t>
            </a:r>
          </a:p>
          <a:p>
            <a:endParaRPr lang="en-US" sz="2000" dirty="0">
              <a:latin typeface="Whitney"/>
            </a:endParaRPr>
          </a:p>
          <a:p>
            <a:r>
              <a:rPr lang="en-US" sz="2000" b="0" i="0" dirty="0">
                <a:effectLst/>
                <a:latin typeface="Whitney"/>
              </a:rPr>
              <a:t>Their diet includes a wide variety of aquatic animals, including fish, reptiles, </a:t>
            </a:r>
            <a:r>
              <a:rPr lang="en-US" sz="2000" b="0" i="0" u="none" strike="noStrike" dirty="0">
                <a:effectLst/>
                <a:latin typeface="Whitney"/>
                <a:hlinkClick r:id="rId3" tooltip="Amphibian">
                  <a:extLst>
                    <a:ext uri="{A12FA001-AC4F-418D-AE19-62706E023703}">
                      <ahyp:hlinkClr xmlns:ahyp="http://schemas.microsoft.com/office/drawing/2018/hyperlinkcolor" val="tx"/>
                    </a:ext>
                  </a:extLst>
                </a:hlinkClick>
              </a:rPr>
              <a:t>amphibians</a:t>
            </a:r>
            <a:r>
              <a:rPr lang="en-US" sz="2000" b="0" i="0" dirty="0">
                <a:effectLst/>
                <a:latin typeface="Whitney"/>
              </a:rPr>
              <a:t>, </a:t>
            </a:r>
            <a:r>
              <a:rPr lang="en-US" sz="2000" b="0" i="0" u="none" strike="noStrike" dirty="0" err="1">
                <a:effectLst/>
                <a:latin typeface="Whitney"/>
                <a:hlinkClick r:id="rId4" tooltip="Mollusc">
                  <a:extLst>
                    <a:ext uri="{A12FA001-AC4F-418D-AE19-62706E023703}">
                      <ahyp:hlinkClr xmlns:ahyp="http://schemas.microsoft.com/office/drawing/2018/hyperlinkcolor" val="tx"/>
                    </a:ext>
                  </a:extLst>
                </a:hlinkClick>
              </a:rPr>
              <a:t>molluscs</a:t>
            </a:r>
            <a:r>
              <a:rPr lang="en-US" sz="2000" b="0" i="0" dirty="0">
                <a:effectLst/>
                <a:latin typeface="Whitney"/>
              </a:rPr>
              <a:t>, and aquatic insects. </a:t>
            </a:r>
            <a:endParaRPr lang="en-IN" sz="2000" dirty="0"/>
          </a:p>
        </p:txBody>
      </p:sp>
      <p:pic>
        <p:nvPicPr>
          <p:cNvPr id="2050" name="Picture 2" descr="What's that White Egret sp? - Bird Count India">
            <a:extLst>
              <a:ext uri="{FF2B5EF4-FFF2-40B4-BE49-F238E27FC236}">
                <a16:creationId xmlns:a16="http://schemas.microsoft.com/office/drawing/2014/main" id="{675CCBCC-57D7-60E8-9B26-A2F2B0AA1A6C}"/>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57142" y="1687606"/>
            <a:ext cx="6636774" cy="44577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0CB43D1-39AD-26F8-DE9E-4D028F4CE1DD}"/>
              </a:ext>
            </a:extLst>
          </p:cNvPr>
          <p:cNvSpPr txBox="1"/>
          <p:nvPr/>
        </p:nvSpPr>
        <p:spPr>
          <a:xfrm>
            <a:off x="357142" y="6354147"/>
            <a:ext cx="6538180" cy="646331"/>
          </a:xfrm>
          <a:prstGeom prst="rect">
            <a:avLst/>
          </a:prstGeom>
          <a:noFill/>
        </p:spPr>
        <p:txBody>
          <a:bodyPr wrap="square" rtlCol="0">
            <a:spAutoFit/>
          </a:bodyPr>
          <a:lstStyle/>
          <a:p>
            <a:r>
              <a:rPr lang="en-US" sz="1800" dirty="0">
                <a:hlinkClick r:id="rId6">
                  <a:extLst>
                    <a:ext uri="{A12FA001-AC4F-418D-AE19-62706E023703}">
                      <ahyp:hlinkClr xmlns:ahyp="http://schemas.microsoft.com/office/drawing/2018/hyperlinkcolor" val="tx"/>
                    </a:ext>
                  </a:extLst>
                </a:hlinkClick>
              </a:rPr>
              <a:t>https://birdcount.in/wp-content/uploads/2016/12/Caegflight.jpg</a:t>
            </a:r>
            <a:endParaRPr lang="en-US" sz="1800" dirty="0"/>
          </a:p>
          <a:p>
            <a:endParaRPr lang="en-IN" dirty="0"/>
          </a:p>
        </p:txBody>
      </p:sp>
    </p:spTree>
    <p:extLst>
      <p:ext uri="{BB962C8B-B14F-4D97-AF65-F5344CB8AC3E}">
        <p14:creationId xmlns:p14="http://schemas.microsoft.com/office/powerpoint/2010/main" val="17762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41" y="162529"/>
            <a:ext cx="10058400" cy="1097280"/>
          </a:xfrm>
        </p:spPr>
        <p:txBody>
          <a:bodyPr/>
          <a:lstStyle/>
          <a:p>
            <a:r>
              <a:rPr lang="en-US" dirty="0"/>
              <a:t>White-Throated Kingfisher </a:t>
            </a:r>
          </a:p>
        </p:txBody>
      </p:sp>
      <p:sp>
        <p:nvSpPr>
          <p:cNvPr id="4" name="AutoShape 2">
            <a:extLst>
              <a:ext uri="{FF2B5EF4-FFF2-40B4-BE49-F238E27FC236}">
                <a16:creationId xmlns:a16="http://schemas.microsoft.com/office/drawing/2014/main" id="{DD13433B-D07F-746C-93DA-38259451A5A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TextBox 13">
            <a:extLst>
              <a:ext uri="{FF2B5EF4-FFF2-40B4-BE49-F238E27FC236}">
                <a16:creationId xmlns:a16="http://schemas.microsoft.com/office/drawing/2014/main" id="{751D9A42-3B8A-B61F-37F5-1DF1E068B674}"/>
              </a:ext>
            </a:extLst>
          </p:cNvPr>
          <p:cNvSpPr txBox="1"/>
          <p:nvPr/>
        </p:nvSpPr>
        <p:spPr>
          <a:xfrm>
            <a:off x="7171764" y="1947582"/>
            <a:ext cx="3594847" cy="4585871"/>
          </a:xfrm>
          <a:prstGeom prst="rect">
            <a:avLst/>
          </a:prstGeom>
          <a:noFill/>
        </p:spPr>
        <p:txBody>
          <a:bodyPr wrap="square" rtlCol="0">
            <a:spAutoFit/>
          </a:bodyPr>
          <a:lstStyle/>
          <a:p>
            <a:pPr marL="342900" indent="-342900">
              <a:buFont typeface="Arial" panose="020B0604020202020204" pitchFamily="34" charset="0"/>
              <a:buChar char="•"/>
            </a:pPr>
            <a:r>
              <a:rPr lang="en-IN" dirty="0"/>
              <a:t>Habitat – swamps, ponds, lakes etc</a:t>
            </a:r>
          </a:p>
          <a:p>
            <a:endParaRPr lang="en-IN" dirty="0"/>
          </a:p>
          <a:p>
            <a:pPr marL="342900" indent="-342900">
              <a:buFont typeface="Arial" panose="020B0604020202020204" pitchFamily="34" charset="0"/>
              <a:buChar char="•"/>
            </a:pPr>
            <a:endParaRPr lang="en-IN" sz="2000" dirty="0"/>
          </a:p>
          <a:p>
            <a:pPr marL="342900" indent="-342900">
              <a:buFont typeface="Arial" panose="020B0604020202020204" pitchFamily="34" charset="0"/>
              <a:buChar char="•"/>
            </a:pPr>
            <a:r>
              <a:rPr lang="en-IN" sz="2000" b="0" i="0" dirty="0">
                <a:effectLst/>
                <a:latin typeface="Whitney"/>
              </a:rPr>
              <a:t>White-throated kingfishers are carnivorous generalists that eat many organisms, including locusts, crickets, beetles, mantises, ants, termites, dragonflies, grasshoppers, centipedes, lizards, mice, frogs, small perching birds, and fish.</a:t>
            </a:r>
            <a:endParaRPr lang="en-IN" sz="2000" dirty="0"/>
          </a:p>
          <a:p>
            <a:pPr marL="342900" indent="-342900">
              <a:buFont typeface="Arial" panose="020B0604020202020204" pitchFamily="34" charset="0"/>
              <a:buChar char="•"/>
            </a:pPr>
            <a:endParaRPr lang="en-IN" dirty="0"/>
          </a:p>
        </p:txBody>
      </p:sp>
      <p:pic>
        <p:nvPicPr>
          <p:cNvPr id="8" name="Content Placeholder 7">
            <a:extLst>
              <a:ext uri="{FF2B5EF4-FFF2-40B4-BE49-F238E27FC236}">
                <a16:creationId xmlns:a16="http://schemas.microsoft.com/office/drawing/2014/main" id="{0A3D06C6-E98D-E788-7907-2F03367FC7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318" y="1624853"/>
            <a:ext cx="5943600" cy="4457700"/>
          </a:xfrm>
        </p:spPr>
      </p:pic>
    </p:spTree>
    <p:extLst>
      <p:ext uri="{BB962C8B-B14F-4D97-AF65-F5344CB8AC3E}">
        <p14:creationId xmlns:p14="http://schemas.microsoft.com/office/powerpoint/2010/main" val="230716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41" y="162529"/>
            <a:ext cx="10058400" cy="1097280"/>
          </a:xfrm>
        </p:spPr>
        <p:txBody>
          <a:bodyPr/>
          <a:lstStyle/>
          <a:p>
            <a:r>
              <a:rPr lang="en-US" dirty="0"/>
              <a:t>Indian Pond Heron </a:t>
            </a:r>
          </a:p>
        </p:txBody>
      </p:sp>
      <p:sp>
        <p:nvSpPr>
          <p:cNvPr id="4" name="AutoShape 2">
            <a:extLst>
              <a:ext uri="{FF2B5EF4-FFF2-40B4-BE49-F238E27FC236}">
                <a16:creationId xmlns:a16="http://schemas.microsoft.com/office/drawing/2014/main" id="{DD13433B-D07F-746C-93DA-38259451A5A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TextBox 13">
            <a:extLst>
              <a:ext uri="{FF2B5EF4-FFF2-40B4-BE49-F238E27FC236}">
                <a16:creationId xmlns:a16="http://schemas.microsoft.com/office/drawing/2014/main" id="{751D9A42-3B8A-B61F-37F5-1DF1E068B674}"/>
              </a:ext>
            </a:extLst>
          </p:cNvPr>
          <p:cNvSpPr txBox="1"/>
          <p:nvPr/>
        </p:nvSpPr>
        <p:spPr>
          <a:xfrm>
            <a:off x="7858570" y="1703891"/>
            <a:ext cx="3594847" cy="3354765"/>
          </a:xfrm>
          <a:prstGeom prst="rect">
            <a:avLst/>
          </a:prstGeom>
          <a:noFill/>
        </p:spPr>
        <p:txBody>
          <a:bodyPr wrap="square" rtlCol="0">
            <a:spAutoFit/>
          </a:bodyPr>
          <a:lstStyle/>
          <a:p>
            <a:pPr marL="342900" indent="-342900">
              <a:buFont typeface="Arial" panose="020B0604020202020204" pitchFamily="34" charset="0"/>
              <a:buChar char="•"/>
            </a:pPr>
            <a:r>
              <a:rPr lang="en-IN" dirty="0"/>
              <a:t>Habitat – Small Waterbodies</a:t>
            </a:r>
          </a:p>
          <a:p>
            <a:r>
              <a:rPr lang="en-IN" dirty="0"/>
              <a:t> </a:t>
            </a:r>
          </a:p>
          <a:p>
            <a:pPr marL="342900" indent="-342900">
              <a:buFont typeface="Arial" panose="020B0604020202020204" pitchFamily="34" charset="0"/>
              <a:buChar char="•"/>
            </a:pPr>
            <a:r>
              <a:rPr lang="en-US" b="0" i="0" dirty="0">
                <a:effectLst/>
                <a:latin typeface="Whitney"/>
              </a:rPr>
              <a:t> </a:t>
            </a:r>
            <a:r>
              <a:rPr lang="en-US" sz="2000" dirty="0">
                <a:latin typeface="Whitney"/>
              </a:rPr>
              <a:t>U</a:t>
            </a:r>
            <a:r>
              <a:rPr lang="en-US" sz="2000" b="0" i="0" dirty="0">
                <a:effectLst/>
                <a:latin typeface="Whitney"/>
              </a:rPr>
              <a:t>sually solitary foragers but numbers of them may sometimes feed in close proximity during the dry seasons when small wetlands have a high concentration of prey.</a:t>
            </a:r>
            <a:endParaRPr lang="en-IN" sz="2000" b="0" i="0" dirty="0">
              <a:effectLst/>
              <a:latin typeface="Whitney"/>
            </a:endParaRPr>
          </a:p>
          <a:p>
            <a:pPr marL="342900" indent="-342900">
              <a:buFont typeface="Arial" panose="020B0604020202020204" pitchFamily="34" charset="0"/>
              <a:buChar char="•"/>
            </a:pPr>
            <a:endParaRPr lang="en-IN" dirty="0"/>
          </a:p>
          <a:p>
            <a:pPr marL="342900" indent="-342900">
              <a:buFont typeface="Arial" panose="020B0604020202020204" pitchFamily="34" charset="0"/>
              <a:buChar char="•"/>
            </a:pPr>
            <a:r>
              <a:rPr lang="en-IN" dirty="0"/>
              <a:t>Breeding – Monsoon </a:t>
            </a:r>
          </a:p>
        </p:txBody>
      </p:sp>
      <p:pic>
        <p:nvPicPr>
          <p:cNvPr id="7" name="Content Placeholder 6">
            <a:extLst>
              <a:ext uri="{FF2B5EF4-FFF2-40B4-BE49-F238E27FC236}">
                <a16:creationId xmlns:a16="http://schemas.microsoft.com/office/drawing/2014/main" id="{D81D7881-B20C-981B-0E2F-A2652C8FA7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223" y="1703891"/>
            <a:ext cx="7073153" cy="4457700"/>
          </a:xfrm>
        </p:spPr>
      </p:pic>
    </p:spTree>
    <p:extLst>
      <p:ext uri="{BB962C8B-B14F-4D97-AF65-F5344CB8AC3E}">
        <p14:creationId xmlns:p14="http://schemas.microsoft.com/office/powerpoint/2010/main" val="147123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ience Project 16x9">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060.potx" id="{B0D06C54-B873-49D2-AD73-EE9BB8599BFF}" vid="{334807F6-B3E0-4323-AC38-BDC7A606DAA1}"/>
    </a:ext>
  </a:extLst>
</a:theme>
</file>

<file path=ppt/theme/theme2.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Science project presentation (widescreen)</Template>
  <TotalTime>2358</TotalTime>
  <Words>1045</Words>
  <Application>Microsoft Office PowerPoint</Application>
  <PresentationFormat>Widescreen</PresentationFormat>
  <Paragraphs>86</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Amazon Ember</vt:lpstr>
      <vt:lpstr>Arial</vt:lpstr>
      <vt:lpstr>Lato</vt:lpstr>
      <vt:lpstr>PT Sans</vt:lpstr>
      <vt:lpstr>Times New Roman</vt:lpstr>
      <vt:lpstr>Whitney</vt:lpstr>
      <vt:lpstr>Science Project 16x9</vt:lpstr>
      <vt:lpstr>On The Birds of Puttenahalli Lake</vt:lpstr>
      <vt:lpstr>Introduction</vt:lpstr>
      <vt:lpstr>Objective</vt:lpstr>
      <vt:lpstr>Study Area</vt:lpstr>
      <vt:lpstr>Materials and Method</vt:lpstr>
      <vt:lpstr>Little Grebe</vt:lpstr>
      <vt:lpstr>Egret</vt:lpstr>
      <vt:lpstr>White-Throated Kingfisher </vt:lpstr>
      <vt:lpstr>Indian Pond Heron </vt:lpstr>
      <vt:lpstr>Indian Cormorant</vt:lpstr>
      <vt:lpstr>Grey Headed Swamphen</vt:lpstr>
      <vt:lpstr>Results</vt:lpstr>
      <vt:lpstr>No. of Birds Spotted vs Date</vt:lpstr>
      <vt:lpstr>PowerPoint Presentation</vt:lpstr>
      <vt:lpstr>PowerPoint Presentation</vt:lpstr>
      <vt:lpstr>Conclusion</vt:lpstr>
      <vt:lpstr>References </vt:lpstr>
      <vt:lpstr>Acknowledgement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Birds of Puttenahalli Lake</dc:title>
  <dc:creator>Kaamesh MG</dc:creator>
  <cp:lastModifiedBy>Indumathi - HOD Biology Dept</cp:lastModifiedBy>
  <cp:revision>21</cp:revision>
  <dcterms:created xsi:type="dcterms:W3CDTF">2022-11-26T05:24:21Z</dcterms:created>
  <dcterms:modified xsi:type="dcterms:W3CDTF">2022-12-15T14:39:06Z</dcterms:modified>
</cp:coreProperties>
</file>