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1" r:id="rId3"/>
    <p:sldId id="258" r:id="rId4"/>
    <p:sldId id="259" r:id="rId5"/>
    <p:sldId id="266" r:id="rId6"/>
    <p:sldId id="274" r:id="rId7"/>
    <p:sldId id="268" r:id="rId8"/>
    <p:sldId id="275" r:id="rId9"/>
    <p:sldId id="271" r:id="rId10"/>
    <p:sldId id="276" r:id="rId11"/>
    <p:sldId id="267" r:id="rId12"/>
    <p:sldId id="277" r:id="rId13"/>
    <p:sldId id="260" r:id="rId14"/>
    <p:sldId id="269" r:id="rId15"/>
    <p:sldId id="270" r:id="rId16"/>
    <p:sldId id="265" r:id="rId17"/>
    <p:sldId id="278" r:id="rId18"/>
    <p:sldId id="263" r:id="rId19"/>
    <p:sldId id="26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BFF7"/>
    <a:srgbClr val="CBC8EE"/>
    <a:srgbClr val="D8E3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56" autoAdjust="0"/>
    <p:restoredTop sz="91837" autoAdjust="0"/>
  </p:normalViewPr>
  <p:slideViewPr>
    <p:cSldViewPr snapToGrid="0">
      <p:cViewPr varScale="1">
        <p:scale>
          <a:sx n="67" d="100"/>
          <a:sy n="67" d="100"/>
        </p:scale>
        <p:origin x="632" y="5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5T06:11:23.369"/>
    </inkml:context>
    <inkml:brush xml:id="br0">
      <inkml:brushProperty name="width" value="0.05" units="cm"/>
      <inkml:brushProperty name="height" value="0.05" units="cm"/>
    </inkml:brush>
  </inkml:definitions>
  <inkml:trace contextRef="#ctx0" brushRef="#br0">1 0 24575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6T07:32:59.36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6T07:32:59.725"/>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6T07:33:00.074"/>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6T07:33:03.003"/>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6T07:33:03.337"/>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5T06:11:24.010"/>
    </inkml:context>
    <inkml:brush xml:id="br0">
      <inkml:brushProperty name="width" value="0.05" units="cm"/>
      <inkml:brushProperty name="height" value="0.05" units="cm"/>
    </inkml:brush>
  </inkml:definitions>
  <inkml:trace contextRef="#ctx0" brushRef="#br0">1 0 24575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5T06:11:24.407"/>
    </inkml:context>
    <inkml:brush xml:id="br0">
      <inkml:brushProperty name="width" value="0.05" units="cm"/>
      <inkml:brushProperty name="height" value="0.05" units="cm"/>
    </inkml:brush>
  </inkml:definitions>
  <inkml:trace contextRef="#ctx0" brushRef="#br0">1 0 24575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5T06:11:24.918"/>
    </inkml:context>
    <inkml:brush xml:id="br0">
      <inkml:brushProperty name="width" value="0.05" units="cm"/>
      <inkml:brushProperty name="height" value="0.05" units="cm"/>
    </inkml:brush>
  </inkml:definitions>
  <inkml:trace contextRef="#ctx0" brushRef="#br0">1 0 24575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5T06:11:25.422"/>
    </inkml:context>
    <inkml:brush xml:id="br0">
      <inkml:brushProperty name="width" value="0.05" units="cm"/>
      <inkml:brushProperty name="height" value="0.05" units="cm"/>
    </inkml:brush>
  </inkml:definitions>
  <inkml:trace contextRef="#ctx0" brushRef="#br0">0 1 24575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5T06:11:26.621"/>
    </inkml:context>
    <inkml:brush xml:id="br0">
      <inkml:brushProperty name="width" value="0.05" units="cm"/>
      <inkml:brushProperty name="height" value="0.05" units="cm"/>
    </inkml:brush>
  </inkml:definitions>
  <inkml:trace contextRef="#ctx0" brushRef="#br0">1 0 24575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5T06:11:47.818"/>
    </inkml:context>
    <inkml:brush xml:id="br0">
      <inkml:brushProperty name="width" value="0.05" units="cm"/>
      <inkml:brushProperty name="height" value="0.05" units="cm"/>
      <inkml:brushProperty name="color" value="#E71224"/>
    </inkml:brush>
  </inkml:definitions>
  <inkml:trace contextRef="#ctx0" brushRef="#br0">1 1 24575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5T06:11:48.217"/>
    </inkml:context>
    <inkml:brush xml:id="br0">
      <inkml:brushProperty name="width" value="0.05" units="cm"/>
      <inkml:brushProperty name="height" value="0.05" units="cm"/>
      <inkml:brushProperty name="color" value="#E71224"/>
    </inkml:brush>
  </inkml:definitions>
  <inkml:trace contextRef="#ctx0" brushRef="#br0">1 1 24575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5T06:11:48.795"/>
    </inkml:context>
    <inkml:brush xml:id="br0">
      <inkml:brushProperty name="width" value="0.05" units="cm"/>
      <inkml:brushProperty name="height" value="0.05" units="cm"/>
      <inkml:brushProperty name="color" value="#E71224"/>
    </inkml:brush>
  </inkml:definitions>
  <inkml:trace contextRef="#ctx0" brushRef="#br0">1 1 24575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9ABD3C-FBD3-4F8B-9207-75E117ECAD57}" type="datetimeFigureOut">
              <a:rPr lang="en-IN" smtClean="0"/>
              <a:t>15-12-2022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BA88DB-3CCB-474E-AFBC-BF29DE67A929}" type="slidenum">
              <a:rPr lang="en-IN" smtClean="0"/>
              <a:t>‹#›</a:t>
            </a:fld>
            <a:endParaRPr lang="en-IN"/>
          </a:p>
        </p:txBody>
      </p:sp>
    </p:spTree>
    <p:extLst>
      <p:ext uri="{BB962C8B-B14F-4D97-AF65-F5344CB8AC3E}">
        <p14:creationId xmlns:p14="http://schemas.microsoft.com/office/powerpoint/2010/main" val="2591115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7227-6BE7-5AB0-FA8B-A86CD887E4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9659BB25-340E-E14A-B215-082AEE34F1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20665D8-99D6-D3DF-670F-692EEBC0508E}"/>
              </a:ext>
            </a:extLst>
          </p:cNvPr>
          <p:cNvSpPr>
            <a:spLocks noGrp="1"/>
          </p:cNvSpPr>
          <p:nvPr>
            <p:ph type="dt" sz="half" idx="10"/>
          </p:nvPr>
        </p:nvSpPr>
        <p:spPr/>
        <p:txBody>
          <a:bodyPr/>
          <a:lstStyle/>
          <a:p>
            <a:fld id="{1E6A0877-4482-4019-AE4C-76E06715707F}" type="datetimeFigureOut">
              <a:rPr lang="en-IN" smtClean="0"/>
              <a:t>15-12-2022</a:t>
            </a:fld>
            <a:endParaRPr lang="en-IN"/>
          </a:p>
        </p:txBody>
      </p:sp>
      <p:sp>
        <p:nvSpPr>
          <p:cNvPr id="5" name="Footer Placeholder 4">
            <a:extLst>
              <a:ext uri="{FF2B5EF4-FFF2-40B4-BE49-F238E27FC236}">
                <a16:creationId xmlns:a16="http://schemas.microsoft.com/office/drawing/2014/main" id="{E3EF52DA-F54D-BF06-39AD-B522A57C185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E44CB34-0BE9-241A-E7BB-16F7E12AF850}"/>
              </a:ext>
            </a:extLst>
          </p:cNvPr>
          <p:cNvSpPr>
            <a:spLocks noGrp="1"/>
          </p:cNvSpPr>
          <p:nvPr>
            <p:ph type="sldNum" sz="quarter" idx="12"/>
          </p:nvPr>
        </p:nvSpPr>
        <p:spPr/>
        <p:txBody>
          <a:bodyPr/>
          <a:lstStyle/>
          <a:p>
            <a:fld id="{78CD1A4E-AB80-4A5B-B075-03A5184AEBB1}" type="slidenum">
              <a:rPr lang="en-IN" smtClean="0"/>
              <a:t>‹#›</a:t>
            </a:fld>
            <a:endParaRPr lang="en-IN"/>
          </a:p>
        </p:txBody>
      </p:sp>
    </p:spTree>
    <p:extLst>
      <p:ext uri="{BB962C8B-B14F-4D97-AF65-F5344CB8AC3E}">
        <p14:creationId xmlns:p14="http://schemas.microsoft.com/office/powerpoint/2010/main" val="419166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6F882-03A6-5799-D475-D04F97BD8E0E}"/>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B9E6FEA-133E-2E9F-E9EB-4079646B27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06A887D-1188-B12D-9364-4DB41EDDA0AC}"/>
              </a:ext>
            </a:extLst>
          </p:cNvPr>
          <p:cNvSpPr>
            <a:spLocks noGrp="1"/>
          </p:cNvSpPr>
          <p:nvPr>
            <p:ph type="dt" sz="half" idx="10"/>
          </p:nvPr>
        </p:nvSpPr>
        <p:spPr/>
        <p:txBody>
          <a:bodyPr/>
          <a:lstStyle/>
          <a:p>
            <a:fld id="{1E6A0877-4482-4019-AE4C-76E06715707F}" type="datetimeFigureOut">
              <a:rPr lang="en-IN" smtClean="0"/>
              <a:t>15-12-2022</a:t>
            </a:fld>
            <a:endParaRPr lang="en-IN"/>
          </a:p>
        </p:txBody>
      </p:sp>
      <p:sp>
        <p:nvSpPr>
          <p:cNvPr id="5" name="Footer Placeholder 4">
            <a:extLst>
              <a:ext uri="{FF2B5EF4-FFF2-40B4-BE49-F238E27FC236}">
                <a16:creationId xmlns:a16="http://schemas.microsoft.com/office/drawing/2014/main" id="{72BE4FA2-ADA5-B8C3-107D-7D1022EE6F7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40A7BB8-8F3D-667C-BB01-57E235F720F9}"/>
              </a:ext>
            </a:extLst>
          </p:cNvPr>
          <p:cNvSpPr>
            <a:spLocks noGrp="1"/>
          </p:cNvSpPr>
          <p:nvPr>
            <p:ph type="sldNum" sz="quarter" idx="12"/>
          </p:nvPr>
        </p:nvSpPr>
        <p:spPr/>
        <p:txBody>
          <a:bodyPr/>
          <a:lstStyle/>
          <a:p>
            <a:fld id="{78CD1A4E-AB80-4A5B-B075-03A5184AEBB1}" type="slidenum">
              <a:rPr lang="en-IN" smtClean="0"/>
              <a:t>‹#›</a:t>
            </a:fld>
            <a:endParaRPr lang="en-IN"/>
          </a:p>
        </p:txBody>
      </p:sp>
    </p:spTree>
    <p:extLst>
      <p:ext uri="{BB962C8B-B14F-4D97-AF65-F5344CB8AC3E}">
        <p14:creationId xmlns:p14="http://schemas.microsoft.com/office/powerpoint/2010/main" val="507924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9A6598-4E77-F7ED-7AC1-1E022168B18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AB475BB-122E-78C1-8588-E6841BC384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226854B-939C-FA91-BF02-45A528F33C6C}"/>
              </a:ext>
            </a:extLst>
          </p:cNvPr>
          <p:cNvSpPr>
            <a:spLocks noGrp="1"/>
          </p:cNvSpPr>
          <p:nvPr>
            <p:ph type="dt" sz="half" idx="10"/>
          </p:nvPr>
        </p:nvSpPr>
        <p:spPr/>
        <p:txBody>
          <a:bodyPr/>
          <a:lstStyle/>
          <a:p>
            <a:fld id="{1E6A0877-4482-4019-AE4C-76E06715707F}" type="datetimeFigureOut">
              <a:rPr lang="en-IN" smtClean="0"/>
              <a:t>15-12-2022</a:t>
            </a:fld>
            <a:endParaRPr lang="en-IN"/>
          </a:p>
        </p:txBody>
      </p:sp>
      <p:sp>
        <p:nvSpPr>
          <p:cNvPr id="5" name="Footer Placeholder 4">
            <a:extLst>
              <a:ext uri="{FF2B5EF4-FFF2-40B4-BE49-F238E27FC236}">
                <a16:creationId xmlns:a16="http://schemas.microsoft.com/office/drawing/2014/main" id="{D8733626-BC09-5D13-7F94-7217DDE2B08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CD0AD40-143A-D294-7B06-3618787DE9A1}"/>
              </a:ext>
            </a:extLst>
          </p:cNvPr>
          <p:cNvSpPr>
            <a:spLocks noGrp="1"/>
          </p:cNvSpPr>
          <p:nvPr>
            <p:ph type="sldNum" sz="quarter" idx="12"/>
          </p:nvPr>
        </p:nvSpPr>
        <p:spPr/>
        <p:txBody>
          <a:bodyPr/>
          <a:lstStyle/>
          <a:p>
            <a:fld id="{78CD1A4E-AB80-4A5B-B075-03A5184AEBB1}" type="slidenum">
              <a:rPr lang="en-IN" smtClean="0"/>
              <a:t>‹#›</a:t>
            </a:fld>
            <a:endParaRPr lang="en-IN"/>
          </a:p>
        </p:txBody>
      </p:sp>
    </p:spTree>
    <p:extLst>
      <p:ext uri="{BB962C8B-B14F-4D97-AF65-F5344CB8AC3E}">
        <p14:creationId xmlns:p14="http://schemas.microsoft.com/office/powerpoint/2010/main" val="4088885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3114-8942-FEA0-B21D-70B42DCEDC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0DD9016-9E61-E7EC-2BDA-3DAF5A88F8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2EEAD6-2D67-790F-EBA8-DD6F66B7719F}"/>
              </a:ext>
            </a:extLst>
          </p:cNvPr>
          <p:cNvSpPr>
            <a:spLocks noGrp="1"/>
          </p:cNvSpPr>
          <p:nvPr>
            <p:ph type="dt" sz="half" idx="10"/>
          </p:nvPr>
        </p:nvSpPr>
        <p:spPr/>
        <p:txBody>
          <a:bodyPr/>
          <a:lstStyle/>
          <a:p>
            <a:fld id="{1E6A0877-4482-4019-AE4C-76E06715707F}" type="datetimeFigureOut">
              <a:rPr lang="en-IN" smtClean="0"/>
              <a:t>15-12-2022</a:t>
            </a:fld>
            <a:endParaRPr lang="en-IN"/>
          </a:p>
        </p:txBody>
      </p:sp>
      <p:sp>
        <p:nvSpPr>
          <p:cNvPr id="5" name="Footer Placeholder 4">
            <a:extLst>
              <a:ext uri="{FF2B5EF4-FFF2-40B4-BE49-F238E27FC236}">
                <a16:creationId xmlns:a16="http://schemas.microsoft.com/office/drawing/2014/main" id="{F21C3E29-2525-0E3B-009D-434DA7B975B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25780D6-366F-40C3-6618-CF1F26ED536F}"/>
              </a:ext>
            </a:extLst>
          </p:cNvPr>
          <p:cNvSpPr>
            <a:spLocks noGrp="1"/>
          </p:cNvSpPr>
          <p:nvPr>
            <p:ph type="sldNum" sz="quarter" idx="12"/>
          </p:nvPr>
        </p:nvSpPr>
        <p:spPr/>
        <p:txBody>
          <a:bodyPr/>
          <a:lstStyle/>
          <a:p>
            <a:fld id="{78CD1A4E-AB80-4A5B-B075-03A5184AEBB1}" type="slidenum">
              <a:rPr lang="en-IN" smtClean="0"/>
              <a:t>‹#›</a:t>
            </a:fld>
            <a:endParaRPr lang="en-IN"/>
          </a:p>
        </p:txBody>
      </p:sp>
    </p:spTree>
    <p:extLst>
      <p:ext uri="{BB962C8B-B14F-4D97-AF65-F5344CB8AC3E}">
        <p14:creationId xmlns:p14="http://schemas.microsoft.com/office/powerpoint/2010/main" val="2761770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3A4F9-45B0-F335-CE9E-4A18A94507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8AC72F51-E675-9FDB-C150-37A66DF883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67E18B-37A6-7C9D-4EED-35A1E9640ADB}"/>
              </a:ext>
            </a:extLst>
          </p:cNvPr>
          <p:cNvSpPr>
            <a:spLocks noGrp="1"/>
          </p:cNvSpPr>
          <p:nvPr>
            <p:ph type="dt" sz="half" idx="10"/>
          </p:nvPr>
        </p:nvSpPr>
        <p:spPr/>
        <p:txBody>
          <a:bodyPr/>
          <a:lstStyle/>
          <a:p>
            <a:fld id="{1E6A0877-4482-4019-AE4C-76E06715707F}" type="datetimeFigureOut">
              <a:rPr lang="en-IN" smtClean="0"/>
              <a:t>15-12-2022</a:t>
            </a:fld>
            <a:endParaRPr lang="en-IN"/>
          </a:p>
        </p:txBody>
      </p:sp>
      <p:sp>
        <p:nvSpPr>
          <p:cNvPr id="5" name="Footer Placeholder 4">
            <a:extLst>
              <a:ext uri="{FF2B5EF4-FFF2-40B4-BE49-F238E27FC236}">
                <a16:creationId xmlns:a16="http://schemas.microsoft.com/office/drawing/2014/main" id="{0E22BDCD-9D30-D377-337D-BFD44692337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F69C4DA-FB97-AB98-DB15-DB307A3B13FD}"/>
              </a:ext>
            </a:extLst>
          </p:cNvPr>
          <p:cNvSpPr>
            <a:spLocks noGrp="1"/>
          </p:cNvSpPr>
          <p:nvPr>
            <p:ph type="sldNum" sz="quarter" idx="12"/>
          </p:nvPr>
        </p:nvSpPr>
        <p:spPr/>
        <p:txBody>
          <a:bodyPr/>
          <a:lstStyle/>
          <a:p>
            <a:fld id="{78CD1A4E-AB80-4A5B-B075-03A5184AEBB1}" type="slidenum">
              <a:rPr lang="en-IN" smtClean="0"/>
              <a:t>‹#›</a:t>
            </a:fld>
            <a:endParaRPr lang="en-IN"/>
          </a:p>
        </p:txBody>
      </p:sp>
    </p:spTree>
    <p:extLst>
      <p:ext uri="{BB962C8B-B14F-4D97-AF65-F5344CB8AC3E}">
        <p14:creationId xmlns:p14="http://schemas.microsoft.com/office/powerpoint/2010/main" val="3954609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D6F62-1420-1E1D-AB49-4B870E84197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3442884-1EEE-FE08-2649-0B37DAFEA0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991E9DA3-979B-93F6-0DE8-4D75E6B0C4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91C8DC21-4DC0-15B8-2F0E-23092DA88D4C}"/>
              </a:ext>
            </a:extLst>
          </p:cNvPr>
          <p:cNvSpPr>
            <a:spLocks noGrp="1"/>
          </p:cNvSpPr>
          <p:nvPr>
            <p:ph type="dt" sz="half" idx="10"/>
          </p:nvPr>
        </p:nvSpPr>
        <p:spPr/>
        <p:txBody>
          <a:bodyPr/>
          <a:lstStyle/>
          <a:p>
            <a:fld id="{1E6A0877-4482-4019-AE4C-76E06715707F}" type="datetimeFigureOut">
              <a:rPr lang="en-IN" smtClean="0"/>
              <a:t>15-12-2022</a:t>
            </a:fld>
            <a:endParaRPr lang="en-IN"/>
          </a:p>
        </p:txBody>
      </p:sp>
      <p:sp>
        <p:nvSpPr>
          <p:cNvPr id="6" name="Footer Placeholder 5">
            <a:extLst>
              <a:ext uri="{FF2B5EF4-FFF2-40B4-BE49-F238E27FC236}">
                <a16:creationId xmlns:a16="http://schemas.microsoft.com/office/drawing/2014/main" id="{AFCD6B3D-F9D7-BE45-D15A-FC314558AFB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0FBA102-B183-8704-CDCF-15ED3C7392E9}"/>
              </a:ext>
            </a:extLst>
          </p:cNvPr>
          <p:cNvSpPr>
            <a:spLocks noGrp="1"/>
          </p:cNvSpPr>
          <p:nvPr>
            <p:ph type="sldNum" sz="quarter" idx="12"/>
          </p:nvPr>
        </p:nvSpPr>
        <p:spPr/>
        <p:txBody>
          <a:bodyPr/>
          <a:lstStyle/>
          <a:p>
            <a:fld id="{78CD1A4E-AB80-4A5B-B075-03A5184AEBB1}" type="slidenum">
              <a:rPr lang="en-IN" smtClean="0"/>
              <a:t>‹#›</a:t>
            </a:fld>
            <a:endParaRPr lang="en-IN"/>
          </a:p>
        </p:txBody>
      </p:sp>
    </p:spTree>
    <p:extLst>
      <p:ext uri="{BB962C8B-B14F-4D97-AF65-F5344CB8AC3E}">
        <p14:creationId xmlns:p14="http://schemas.microsoft.com/office/powerpoint/2010/main" val="3122409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B9272-84BA-76DD-67C7-242C5CC64E8E}"/>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5DE96DA-59A5-F759-2D09-01A8DC87D9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C6B656-544E-B290-0598-06A0EC1F49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719D1C4-7AC9-166A-DB08-4A2CAE29AB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A16D95-B1C1-CEB5-A1C4-B153FA3276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5B0282D8-C6A7-73B4-D5B7-E17D7FA97DB4}"/>
              </a:ext>
            </a:extLst>
          </p:cNvPr>
          <p:cNvSpPr>
            <a:spLocks noGrp="1"/>
          </p:cNvSpPr>
          <p:nvPr>
            <p:ph type="dt" sz="half" idx="10"/>
          </p:nvPr>
        </p:nvSpPr>
        <p:spPr/>
        <p:txBody>
          <a:bodyPr/>
          <a:lstStyle/>
          <a:p>
            <a:fld id="{1E6A0877-4482-4019-AE4C-76E06715707F}" type="datetimeFigureOut">
              <a:rPr lang="en-IN" smtClean="0"/>
              <a:t>15-12-2022</a:t>
            </a:fld>
            <a:endParaRPr lang="en-IN"/>
          </a:p>
        </p:txBody>
      </p:sp>
      <p:sp>
        <p:nvSpPr>
          <p:cNvPr id="8" name="Footer Placeholder 7">
            <a:extLst>
              <a:ext uri="{FF2B5EF4-FFF2-40B4-BE49-F238E27FC236}">
                <a16:creationId xmlns:a16="http://schemas.microsoft.com/office/drawing/2014/main" id="{FCE2905D-E33B-D552-EA04-F97193315594}"/>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4EEBEEE5-8B66-CB25-9B49-6E69F68FB1BE}"/>
              </a:ext>
            </a:extLst>
          </p:cNvPr>
          <p:cNvSpPr>
            <a:spLocks noGrp="1"/>
          </p:cNvSpPr>
          <p:nvPr>
            <p:ph type="sldNum" sz="quarter" idx="12"/>
          </p:nvPr>
        </p:nvSpPr>
        <p:spPr/>
        <p:txBody>
          <a:bodyPr/>
          <a:lstStyle/>
          <a:p>
            <a:fld id="{78CD1A4E-AB80-4A5B-B075-03A5184AEBB1}" type="slidenum">
              <a:rPr lang="en-IN" smtClean="0"/>
              <a:t>‹#›</a:t>
            </a:fld>
            <a:endParaRPr lang="en-IN"/>
          </a:p>
        </p:txBody>
      </p:sp>
    </p:spTree>
    <p:extLst>
      <p:ext uri="{BB962C8B-B14F-4D97-AF65-F5344CB8AC3E}">
        <p14:creationId xmlns:p14="http://schemas.microsoft.com/office/powerpoint/2010/main" val="2145890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258D9-930C-88B2-2367-BCBFD16B503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315E9FF9-7541-2A48-979A-5A244355887D}"/>
              </a:ext>
            </a:extLst>
          </p:cNvPr>
          <p:cNvSpPr>
            <a:spLocks noGrp="1"/>
          </p:cNvSpPr>
          <p:nvPr>
            <p:ph type="dt" sz="half" idx="10"/>
          </p:nvPr>
        </p:nvSpPr>
        <p:spPr/>
        <p:txBody>
          <a:bodyPr/>
          <a:lstStyle/>
          <a:p>
            <a:fld id="{1E6A0877-4482-4019-AE4C-76E06715707F}" type="datetimeFigureOut">
              <a:rPr lang="en-IN" smtClean="0"/>
              <a:t>15-12-2022</a:t>
            </a:fld>
            <a:endParaRPr lang="en-IN"/>
          </a:p>
        </p:txBody>
      </p:sp>
      <p:sp>
        <p:nvSpPr>
          <p:cNvPr id="4" name="Footer Placeholder 3">
            <a:extLst>
              <a:ext uri="{FF2B5EF4-FFF2-40B4-BE49-F238E27FC236}">
                <a16:creationId xmlns:a16="http://schemas.microsoft.com/office/drawing/2014/main" id="{27388A95-0EF9-3364-D8C7-73DA5896FFA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F3E7002E-25D7-420D-FEEF-E1BFAFE624C0}"/>
              </a:ext>
            </a:extLst>
          </p:cNvPr>
          <p:cNvSpPr>
            <a:spLocks noGrp="1"/>
          </p:cNvSpPr>
          <p:nvPr>
            <p:ph type="sldNum" sz="quarter" idx="12"/>
          </p:nvPr>
        </p:nvSpPr>
        <p:spPr/>
        <p:txBody>
          <a:bodyPr/>
          <a:lstStyle/>
          <a:p>
            <a:fld id="{78CD1A4E-AB80-4A5B-B075-03A5184AEBB1}" type="slidenum">
              <a:rPr lang="en-IN" smtClean="0"/>
              <a:t>‹#›</a:t>
            </a:fld>
            <a:endParaRPr lang="en-IN"/>
          </a:p>
        </p:txBody>
      </p:sp>
    </p:spTree>
    <p:extLst>
      <p:ext uri="{BB962C8B-B14F-4D97-AF65-F5344CB8AC3E}">
        <p14:creationId xmlns:p14="http://schemas.microsoft.com/office/powerpoint/2010/main" val="3897700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4A9601-650D-FFF1-C05C-54D015B9E5F6}"/>
              </a:ext>
            </a:extLst>
          </p:cNvPr>
          <p:cNvSpPr>
            <a:spLocks noGrp="1"/>
          </p:cNvSpPr>
          <p:nvPr>
            <p:ph type="dt" sz="half" idx="10"/>
          </p:nvPr>
        </p:nvSpPr>
        <p:spPr/>
        <p:txBody>
          <a:bodyPr/>
          <a:lstStyle/>
          <a:p>
            <a:fld id="{1E6A0877-4482-4019-AE4C-76E06715707F}" type="datetimeFigureOut">
              <a:rPr lang="en-IN" smtClean="0"/>
              <a:t>15-12-2022</a:t>
            </a:fld>
            <a:endParaRPr lang="en-IN"/>
          </a:p>
        </p:txBody>
      </p:sp>
      <p:sp>
        <p:nvSpPr>
          <p:cNvPr id="3" name="Footer Placeholder 2">
            <a:extLst>
              <a:ext uri="{FF2B5EF4-FFF2-40B4-BE49-F238E27FC236}">
                <a16:creationId xmlns:a16="http://schemas.microsoft.com/office/drawing/2014/main" id="{AE5807C3-9DC3-A2AA-C24B-B4FC83197755}"/>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CDD9B496-79DF-2ED6-B852-BD0FA4F9F18A}"/>
              </a:ext>
            </a:extLst>
          </p:cNvPr>
          <p:cNvSpPr>
            <a:spLocks noGrp="1"/>
          </p:cNvSpPr>
          <p:nvPr>
            <p:ph type="sldNum" sz="quarter" idx="12"/>
          </p:nvPr>
        </p:nvSpPr>
        <p:spPr/>
        <p:txBody>
          <a:bodyPr/>
          <a:lstStyle/>
          <a:p>
            <a:fld id="{78CD1A4E-AB80-4A5B-B075-03A5184AEBB1}" type="slidenum">
              <a:rPr lang="en-IN" smtClean="0"/>
              <a:t>‹#›</a:t>
            </a:fld>
            <a:endParaRPr lang="en-IN"/>
          </a:p>
        </p:txBody>
      </p:sp>
    </p:spTree>
    <p:extLst>
      <p:ext uri="{BB962C8B-B14F-4D97-AF65-F5344CB8AC3E}">
        <p14:creationId xmlns:p14="http://schemas.microsoft.com/office/powerpoint/2010/main" val="4168777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2D0F2-9ED6-642E-A468-8D65B4DD85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266D5C29-3498-BB2F-ACEB-523E994097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368EF28-11E7-2A37-0310-A9799C5910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A894AF-317A-488A-09F2-463F1DC9261B}"/>
              </a:ext>
            </a:extLst>
          </p:cNvPr>
          <p:cNvSpPr>
            <a:spLocks noGrp="1"/>
          </p:cNvSpPr>
          <p:nvPr>
            <p:ph type="dt" sz="half" idx="10"/>
          </p:nvPr>
        </p:nvSpPr>
        <p:spPr/>
        <p:txBody>
          <a:bodyPr/>
          <a:lstStyle/>
          <a:p>
            <a:fld id="{1E6A0877-4482-4019-AE4C-76E06715707F}" type="datetimeFigureOut">
              <a:rPr lang="en-IN" smtClean="0"/>
              <a:t>15-12-2022</a:t>
            </a:fld>
            <a:endParaRPr lang="en-IN"/>
          </a:p>
        </p:txBody>
      </p:sp>
      <p:sp>
        <p:nvSpPr>
          <p:cNvPr id="6" name="Footer Placeholder 5">
            <a:extLst>
              <a:ext uri="{FF2B5EF4-FFF2-40B4-BE49-F238E27FC236}">
                <a16:creationId xmlns:a16="http://schemas.microsoft.com/office/drawing/2014/main" id="{DF63C2F8-2D17-8CF7-A982-7E4F65B0E4D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E66F0FB-B337-C6EE-AA33-F17222A8B76E}"/>
              </a:ext>
            </a:extLst>
          </p:cNvPr>
          <p:cNvSpPr>
            <a:spLocks noGrp="1"/>
          </p:cNvSpPr>
          <p:nvPr>
            <p:ph type="sldNum" sz="quarter" idx="12"/>
          </p:nvPr>
        </p:nvSpPr>
        <p:spPr/>
        <p:txBody>
          <a:bodyPr/>
          <a:lstStyle/>
          <a:p>
            <a:fld id="{78CD1A4E-AB80-4A5B-B075-03A5184AEBB1}" type="slidenum">
              <a:rPr lang="en-IN" smtClean="0"/>
              <a:t>‹#›</a:t>
            </a:fld>
            <a:endParaRPr lang="en-IN"/>
          </a:p>
        </p:txBody>
      </p:sp>
    </p:spTree>
    <p:extLst>
      <p:ext uri="{BB962C8B-B14F-4D97-AF65-F5344CB8AC3E}">
        <p14:creationId xmlns:p14="http://schemas.microsoft.com/office/powerpoint/2010/main" val="1232668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10DE2-2B27-53F5-3AA1-ED9C10047A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DDF90908-5EA2-22B9-F69F-A407ABF768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11CC572C-6853-277A-5F86-DA1ADEE3CA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4F7E67-E640-D151-37CB-67791D901123}"/>
              </a:ext>
            </a:extLst>
          </p:cNvPr>
          <p:cNvSpPr>
            <a:spLocks noGrp="1"/>
          </p:cNvSpPr>
          <p:nvPr>
            <p:ph type="dt" sz="half" idx="10"/>
          </p:nvPr>
        </p:nvSpPr>
        <p:spPr/>
        <p:txBody>
          <a:bodyPr/>
          <a:lstStyle/>
          <a:p>
            <a:fld id="{1E6A0877-4482-4019-AE4C-76E06715707F}" type="datetimeFigureOut">
              <a:rPr lang="en-IN" smtClean="0"/>
              <a:t>15-12-2022</a:t>
            </a:fld>
            <a:endParaRPr lang="en-IN"/>
          </a:p>
        </p:txBody>
      </p:sp>
      <p:sp>
        <p:nvSpPr>
          <p:cNvPr id="6" name="Footer Placeholder 5">
            <a:extLst>
              <a:ext uri="{FF2B5EF4-FFF2-40B4-BE49-F238E27FC236}">
                <a16:creationId xmlns:a16="http://schemas.microsoft.com/office/drawing/2014/main" id="{0F975E4B-B66D-51FF-6C68-B28D501B367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49FF9F6-16A5-604B-BAFE-1F2FD8062E69}"/>
              </a:ext>
            </a:extLst>
          </p:cNvPr>
          <p:cNvSpPr>
            <a:spLocks noGrp="1"/>
          </p:cNvSpPr>
          <p:nvPr>
            <p:ph type="sldNum" sz="quarter" idx="12"/>
          </p:nvPr>
        </p:nvSpPr>
        <p:spPr/>
        <p:txBody>
          <a:bodyPr/>
          <a:lstStyle/>
          <a:p>
            <a:fld id="{78CD1A4E-AB80-4A5B-B075-03A5184AEBB1}" type="slidenum">
              <a:rPr lang="en-IN" smtClean="0"/>
              <a:t>‹#›</a:t>
            </a:fld>
            <a:endParaRPr lang="en-IN"/>
          </a:p>
        </p:txBody>
      </p:sp>
    </p:spTree>
    <p:extLst>
      <p:ext uri="{BB962C8B-B14F-4D97-AF65-F5344CB8AC3E}">
        <p14:creationId xmlns:p14="http://schemas.microsoft.com/office/powerpoint/2010/main" val="221929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CDB723-4A50-B975-FEF3-F99EAA06FF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9B8BC6C-0DA2-BF60-168F-A0DFA4DAFA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613671F-3B1F-7C65-8F43-9ABF4BBAFA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6A0877-4482-4019-AE4C-76E06715707F}" type="datetimeFigureOut">
              <a:rPr lang="en-IN" smtClean="0"/>
              <a:t>15-12-2022</a:t>
            </a:fld>
            <a:endParaRPr lang="en-IN"/>
          </a:p>
        </p:txBody>
      </p:sp>
      <p:sp>
        <p:nvSpPr>
          <p:cNvPr id="5" name="Footer Placeholder 4">
            <a:extLst>
              <a:ext uri="{FF2B5EF4-FFF2-40B4-BE49-F238E27FC236}">
                <a16:creationId xmlns:a16="http://schemas.microsoft.com/office/drawing/2014/main" id="{F7FD51F3-C626-1F9E-F9C7-A1591AEB4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F292CD2A-0E88-C04C-FADC-92B50BD64F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CD1A4E-AB80-4A5B-B075-03A5184AEBB1}" type="slidenum">
              <a:rPr lang="en-IN" smtClean="0"/>
              <a:t>‹#›</a:t>
            </a:fld>
            <a:endParaRPr lang="en-IN"/>
          </a:p>
        </p:txBody>
      </p:sp>
    </p:spTree>
    <p:extLst>
      <p:ext uri="{BB962C8B-B14F-4D97-AF65-F5344CB8AC3E}">
        <p14:creationId xmlns:p14="http://schemas.microsoft.com/office/powerpoint/2010/main" val="3087322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14.xml.rels><?xml version="1.0" encoding="UTF-8" standalone="yes"?>
<Relationships xmlns="http://schemas.openxmlformats.org/package/2006/relationships"><Relationship Id="rId8" Type="http://schemas.openxmlformats.org/officeDocument/2006/relationships/customXml" Target="../ink/ink12.xml"/><Relationship Id="rId3" Type="http://schemas.openxmlformats.org/officeDocument/2006/relationships/hyperlink" Target="https://www.pngall.com/ant-png/download/8461" TargetMode="External"/><Relationship Id="rId7" Type="http://schemas.openxmlformats.org/officeDocument/2006/relationships/customXml" Target="../ink/ink11.xml"/><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customXml" Target="../ink/ink10.xml"/><Relationship Id="rId10" Type="http://schemas.openxmlformats.org/officeDocument/2006/relationships/image" Target="../media/image33.svg"/><Relationship Id="rId4" Type="http://schemas.openxmlformats.org/officeDocument/2006/relationships/hyperlink" Target="https://creativecommons.org/licenses/by-nc/3.0/" TargetMode="External"/><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customXml" Target="../ink/ink13.xml"/><Relationship Id="rId1" Type="http://schemas.openxmlformats.org/officeDocument/2006/relationships/slideLayout" Target="../slideLayouts/slideLayout7.xml"/><Relationship Id="rId4" Type="http://schemas.openxmlformats.org/officeDocument/2006/relationships/customXml" Target="../ink/ink14.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hyperlink" Target="https://pixabay.com/en/termite-hill-ants-landscape-695209/"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youtube.com/" TargetMode="External"/><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curiosorealista.wordpress.com/english-content/ask-to-ant/"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customXml" Target="../ink/ink6.xml"/><Relationship Id="rId3" Type="http://schemas.openxmlformats.org/officeDocument/2006/relationships/image" Target="../media/image10.png"/><Relationship Id="rId7" Type="http://schemas.openxmlformats.org/officeDocument/2006/relationships/customXml" Target="../ink/ink1.xml"/><Relationship Id="rId12" Type="http://schemas.openxmlformats.org/officeDocument/2006/relationships/customXml" Target="../ink/ink5.xml"/><Relationship Id="rId17" Type="http://schemas.openxmlformats.org/officeDocument/2006/relationships/customXml" Target="../ink/ink9.xml"/><Relationship Id="rId2" Type="http://schemas.openxmlformats.org/officeDocument/2006/relationships/image" Target="../media/image9.png"/><Relationship Id="rId16" Type="http://schemas.openxmlformats.org/officeDocument/2006/relationships/customXml" Target="../ink/ink8.xml"/><Relationship Id="rId1" Type="http://schemas.openxmlformats.org/officeDocument/2006/relationships/slideLayout" Target="../slideLayouts/slideLayout2.xml"/><Relationship Id="rId6" Type="http://schemas.openxmlformats.org/officeDocument/2006/relationships/image" Target="../media/image13.jpg"/><Relationship Id="rId11" Type="http://schemas.openxmlformats.org/officeDocument/2006/relationships/customXml" Target="../ink/ink4.xml"/><Relationship Id="rId5" Type="http://schemas.openxmlformats.org/officeDocument/2006/relationships/image" Target="../media/image12.png"/><Relationship Id="rId15" Type="http://schemas.openxmlformats.org/officeDocument/2006/relationships/image" Target="../media/image14.png"/><Relationship Id="rId10" Type="http://schemas.openxmlformats.org/officeDocument/2006/relationships/customXml" Target="../ink/ink3.xml"/><Relationship Id="rId4" Type="http://schemas.openxmlformats.org/officeDocument/2006/relationships/image" Target="../media/image11.svg"/><Relationship Id="rId9" Type="http://schemas.openxmlformats.org/officeDocument/2006/relationships/customXml" Target="../ink/ink2.xml"/><Relationship Id="rId14" Type="http://schemas.openxmlformats.org/officeDocument/2006/relationships/customXml" Target="../ink/ink7.xml"/></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6834544-D3DC-81B8-7187-5F7C4BE24ECA}"/>
              </a:ext>
            </a:extLst>
          </p:cNvPr>
          <p:cNvPicPr>
            <a:picLocks noChangeAspect="1"/>
          </p:cNvPicPr>
          <p:nvPr/>
        </p:nvPicPr>
        <p:blipFill>
          <a:blip r:embed="rId2">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tretch>
            <a:fillRect/>
          </a:stretch>
        </p:blipFill>
        <p:spPr>
          <a:xfrm rot="16200000">
            <a:off x="2667000" y="-2645199"/>
            <a:ext cx="6858000" cy="12192000"/>
          </a:xfrm>
          <a:prstGeom prst="rect">
            <a:avLst/>
          </a:prstGeom>
        </p:spPr>
      </p:pic>
      <p:sp>
        <p:nvSpPr>
          <p:cNvPr id="2" name="Title 1">
            <a:extLst>
              <a:ext uri="{FF2B5EF4-FFF2-40B4-BE49-F238E27FC236}">
                <a16:creationId xmlns:a16="http://schemas.microsoft.com/office/drawing/2014/main" id="{A9DA7E87-144C-F577-A7CC-036E7AE2E3A2}"/>
              </a:ext>
            </a:extLst>
          </p:cNvPr>
          <p:cNvSpPr>
            <a:spLocks noGrp="1"/>
          </p:cNvSpPr>
          <p:nvPr>
            <p:ph type="ctrTitle"/>
          </p:nvPr>
        </p:nvSpPr>
        <p:spPr>
          <a:xfrm>
            <a:off x="0" y="206393"/>
            <a:ext cx="6014720" cy="1493820"/>
          </a:xfrm>
        </p:spPr>
        <p:txBody>
          <a:bodyPr>
            <a:noAutofit/>
          </a:bodyPr>
          <a:lstStyle/>
          <a:p>
            <a:pPr algn="l"/>
            <a:r>
              <a:rPr lang="en-US" sz="4800" dirty="0">
                <a:solidFill>
                  <a:schemeClr val="accent4"/>
                </a:solidFill>
                <a:effectLst>
                  <a:outerShdw blurRad="38100" dist="38100" dir="2700000" algn="tl">
                    <a:srgbClr val="000000">
                      <a:alpha val="43137"/>
                    </a:srgbClr>
                  </a:outerShdw>
                </a:effectLst>
                <a:latin typeface="Bookman Old Style" panose="02050604050505020204" pitchFamily="18" charset="0"/>
              </a:rPr>
              <a:t>Study of Ants </a:t>
            </a:r>
            <a:br>
              <a:rPr lang="en-US" sz="4800" dirty="0">
                <a:solidFill>
                  <a:schemeClr val="accent4"/>
                </a:solidFill>
                <a:effectLst>
                  <a:outerShdw blurRad="38100" dist="38100" dir="2700000" algn="tl">
                    <a:srgbClr val="000000">
                      <a:alpha val="43137"/>
                    </a:srgbClr>
                  </a:outerShdw>
                </a:effectLst>
                <a:latin typeface="Bookman Old Style" panose="02050604050505020204" pitchFamily="18" charset="0"/>
              </a:rPr>
            </a:br>
            <a:r>
              <a:rPr lang="en-US" sz="4800" dirty="0">
                <a:solidFill>
                  <a:schemeClr val="accent4"/>
                </a:solidFill>
                <a:effectLst>
                  <a:outerShdw blurRad="38100" dist="38100" dir="2700000" algn="tl">
                    <a:srgbClr val="000000">
                      <a:alpha val="43137"/>
                    </a:srgbClr>
                  </a:outerShdw>
                </a:effectLst>
                <a:latin typeface="Bookman Old Style" panose="02050604050505020204" pitchFamily="18" charset="0"/>
              </a:rPr>
              <a:t>in Lake ecosystem</a:t>
            </a:r>
            <a:endParaRPr lang="en-IN" sz="4800" dirty="0">
              <a:solidFill>
                <a:schemeClr val="accent4"/>
              </a:solidFill>
              <a:effectLst>
                <a:outerShdw blurRad="38100" dist="38100" dir="2700000" algn="tl">
                  <a:srgbClr val="000000">
                    <a:alpha val="43137"/>
                  </a:srgbClr>
                </a:outerShdw>
              </a:effectLst>
              <a:latin typeface="Bookman Old Style" panose="02050604050505020204" pitchFamily="18" charset="0"/>
            </a:endParaRPr>
          </a:p>
        </p:txBody>
      </p:sp>
      <p:pic>
        <p:nvPicPr>
          <p:cNvPr id="5" name="Picture 4" descr="A picture containing insect&#10;&#10;Description automatically generated" hidden="1">
            <a:extLst>
              <a:ext uri="{FF2B5EF4-FFF2-40B4-BE49-F238E27FC236}">
                <a16:creationId xmlns:a16="http://schemas.microsoft.com/office/drawing/2014/main" id="{D061D12F-3061-3A8D-DF56-DC3F75DE19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
        <p:nvSpPr>
          <p:cNvPr id="3" name="Subtitle 2">
            <a:extLst>
              <a:ext uri="{FF2B5EF4-FFF2-40B4-BE49-F238E27FC236}">
                <a16:creationId xmlns:a16="http://schemas.microsoft.com/office/drawing/2014/main" id="{8DFF6CB8-6DE4-189C-9C78-17779376D784}"/>
              </a:ext>
            </a:extLst>
          </p:cNvPr>
          <p:cNvSpPr>
            <a:spLocks noGrp="1"/>
          </p:cNvSpPr>
          <p:nvPr>
            <p:ph type="subTitle" idx="1"/>
          </p:nvPr>
        </p:nvSpPr>
        <p:spPr>
          <a:xfrm rot="16200000">
            <a:off x="-1522812" y="2476115"/>
            <a:ext cx="4115101" cy="1069477"/>
          </a:xfrm>
        </p:spPr>
        <p:txBody>
          <a:bodyPr>
            <a:normAutofit fontScale="92500" lnSpcReduction="10000"/>
          </a:bodyPr>
          <a:lstStyle/>
          <a:p>
            <a:pPr algn="l"/>
            <a:r>
              <a:rPr lang="en-US" sz="4000" dirty="0">
                <a:solidFill>
                  <a:schemeClr val="accent4">
                    <a:lumMod val="60000"/>
                    <a:lumOff val="40000"/>
                  </a:schemeClr>
                </a:solidFill>
                <a:latin typeface="Bookman Old Style" panose="02050604050505020204" pitchFamily="18" charset="0"/>
              </a:rPr>
              <a:t>Invasive vs  Local</a:t>
            </a:r>
            <a:endParaRPr lang="en-IN" sz="4000" dirty="0">
              <a:solidFill>
                <a:schemeClr val="accent4">
                  <a:lumMod val="60000"/>
                  <a:lumOff val="40000"/>
                </a:schemeClr>
              </a:solidFill>
              <a:latin typeface="Bookman Old Style" panose="02050604050505020204" pitchFamily="18" charset="0"/>
            </a:endParaRPr>
          </a:p>
        </p:txBody>
      </p:sp>
      <p:sp>
        <p:nvSpPr>
          <p:cNvPr id="4" name="TextBox 3">
            <a:extLst>
              <a:ext uri="{FF2B5EF4-FFF2-40B4-BE49-F238E27FC236}">
                <a16:creationId xmlns:a16="http://schemas.microsoft.com/office/drawing/2014/main" id="{BE98A715-F374-D4C7-B2AC-43A7349AF77F}"/>
              </a:ext>
            </a:extLst>
          </p:cNvPr>
          <p:cNvSpPr txBox="1"/>
          <p:nvPr/>
        </p:nvSpPr>
        <p:spPr>
          <a:xfrm>
            <a:off x="7602313" y="5461456"/>
            <a:ext cx="4723127" cy="1323439"/>
          </a:xfrm>
          <a:prstGeom prst="rect">
            <a:avLst/>
          </a:prstGeom>
          <a:noFill/>
        </p:spPr>
        <p:txBody>
          <a:bodyPr wrap="square" rtlCol="0">
            <a:spAutoFit/>
          </a:bodyPr>
          <a:lstStyle/>
          <a:p>
            <a:r>
              <a:rPr lang="en-US" sz="2000" dirty="0">
                <a:ln w="0"/>
                <a:solidFill>
                  <a:schemeClr val="tx1">
                    <a:lumMod val="95000"/>
                    <a:lumOff val="5000"/>
                  </a:schemeClr>
                </a:solidFill>
                <a:effectLst>
                  <a:outerShdw blurRad="38100" dist="38100" dir="2700000" algn="tl">
                    <a:srgbClr val="000000">
                      <a:alpha val="43137"/>
                    </a:srgbClr>
                  </a:outerShdw>
                </a:effectLst>
                <a:latin typeface="Bookman Old Style" panose="02050604050505020204" pitchFamily="18" charset="0"/>
              </a:rPr>
              <a:t>By: Arjun R</a:t>
            </a:r>
          </a:p>
          <a:p>
            <a:r>
              <a:rPr lang="en-IN" sz="2000" dirty="0">
                <a:ln w="0"/>
                <a:solidFill>
                  <a:schemeClr val="tx1">
                    <a:lumMod val="95000"/>
                    <a:lumOff val="5000"/>
                  </a:schemeClr>
                </a:solidFill>
                <a:effectLst>
                  <a:outerShdw blurRad="38100" dist="38100" dir="2700000" algn="tl">
                    <a:srgbClr val="000000">
                      <a:alpha val="43137"/>
                    </a:srgbClr>
                  </a:outerShdw>
                </a:effectLst>
                <a:latin typeface="Bookman Old Style" panose="02050604050505020204" pitchFamily="18" charset="0"/>
              </a:rPr>
              <a:t>      </a:t>
            </a:r>
            <a:r>
              <a:rPr lang="en-IN" sz="2000" dirty="0" err="1">
                <a:ln w="0"/>
                <a:solidFill>
                  <a:schemeClr val="tx1">
                    <a:lumMod val="95000"/>
                    <a:lumOff val="5000"/>
                  </a:schemeClr>
                </a:solidFill>
                <a:effectLst>
                  <a:outerShdw blurRad="38100" dist="38100" dir="2700000" algn="tl">
                    <a:srgbClr val="000000">
                      <a:alpha val="43137"/>
                    </a:srgbClr>
                  </a:outerShdw>
                </a:effectLst>
                <a:latin typeface="Bookman Old Style" panose="02050604050505020204" pitchFamily="18" charset="0"/>
              </a:rPr>
              <a:t>Prarthita</a:t>
            </a:r>
            <a:r>
              <a:rPr lang="en-IN" sz="2000" dirty="0">
                <a:ln w="0"/>
                <a:solidFill>
                  <a:schemeClr val="tx1">
                    <a:lumMod val="95000"/>
                    <a:lumOff val="5000"/>
                  </a:schemeClr>
                </a:solidFill>
                <a:effectLst>
                  <a:outerShdw blurRad="38100" dist="38100" dir="2700000" algn="tl">
                    <a:srgbClr val="000000">
                      <a:alpha val="43137"/>
                    </a:srgbClr>
                  </a:outerShdw>
                </a:effectLst>
                <a:latin typeface="Bookman Old Style" panose="02050604050505020204" pitchFamily="18" charset="0"/>
              </a:rPr>
              <a:t> </a:t>
            </a:r>
            <a:r>
              <a:rPr lang="en-IN" sz="2000" dirty="0" err="1">
                <a:ln w="0"/>
                <a:solidFill>
                  <a:schemeClr val="tx1">
                    <a:lumMod val="95000"/>
                    <a:lumOff val="5000"/>
                  </a:schemeClr>
                </a:solidFill>
                <a:effectLst>
                  <a:outerShdw blurRad="38100" dist="38100" dir="2700000" algn="tl">
                    <a:srgbClr val="000000">
                      <a:alpha val="43137"/>
                    </a:srgbClr>
                  </a:outerShdw>
                </a:effectLst>
                <a:latin typeface="Bookman Old Style" panose="02050604050505020204" pitchFamily="18" charset="0"/>
              </a:rPr>
              <a:t>Dashsharma</a:t>
            </a:r>
            <a:endParaRPr lang="en-IN" sz="2000" dirty="0">
              <a:ln w="0"/>
              <a:solidFill>
                <a:schemeClr val="tx1">
                  <a:lumMod val="95000"/>
                  <a:lumOff val="5000"/>
                </a:schemeClr>
              </a:solidFill>
              <a:effectLst>
                <a:outerShdw blurRad="38100" dist="38100" dir="2700000" algn="tl">
                  <a:srgbClr val="000000">
                    <a:alpha val="43137"/>
                  </a:srgbClr>
                </a:outerShdw>
              </a:effectLst>
              <a:latin typeface="Bookman Old Style" panose="02050604050505020204" pitchFamily="18" charset="0"/>
            </a:endParaRPr>
          </a:p>
          <a:p>
            <a:r>
              <a:rPr lang="en-IN" sz="2000" dirty="0">
                <a:ln w="0"/>
                <a:solidFill>
                  <a:schemeClr val="tx1">
                    <a:lumMod val="95000"/>
                    <a:lumOff val="5000"/>
                  </a:schemeClr>
                </a:solidFill>
                <a:effectLst>
                  <a:outerShdw blurRad="38100" dist="38100" dir="2700000" algn="tl">
                    <a:srgbClr val="000000">
                      <a:alpha val="43137"/>
                    </a:srgbClr>
                  </a:outerShdw>
                </a:effectLst>
                <a:latin typeface="Bookman Old Style" panose="02050604050505020204" pitchFamily="18" charset="0"/>
              </a:rPr>
              <a:t>Grade :11</a:t>
            </a:r>
          </a:p>
          <a:p>
            <a:r>
              <a:rPr lang="en-IN" sz="2000" dirty="0">
                <a:ln w="0"/>
                <a:solidFill>
                  <a:schemeClr val="tx1">
                    <a:lumMod val="95000"/>
                    <a:lumOff val="5000"/>
                  </a:schemeClr>
                </a:solidFill>
                <a:effectLst>
                  <a:outerShdw blurRad="38100" dist="38100" dir="2700000" algn="tl">
                    <a:srgbClr val="000000">
                      <a:alpha val="43137"/>
                    </a:srgbClr>
                  </a:outerShdw>
                </a:effectLst>
                <a:latin typeface="Bookman Old Style" panose="02050604050505020204" pitchFamily="18" charset="0"/>
              </a:rPr>
              <a:t>Presidency school </a:t>
            </a:r>
            <a:r>
              <a:rPr lang="en-IN" sz="2000" dirty="0" err="1">
                <a:ln w="0"/>
                <a:solidFill>
                  <a:schemeClr val="tx1">
                    <a:lumMod val="95000"/>
                    <a:lumOff val="5000"/>
                  </a:schemeClr>
                </a:solidFill>
                <a:effectLst>
                  <a:outerShdw blurRad="38100" dist="38100" dir="2700000" algn="tl">
                    <a:srgbClr val="000000">
                      <a:alpha val="43137"/>
                    </a:srgbClr>
                  </a:outerShdw>
                </a:effectLst>
                <a:latin typeface="Bookman Old Style" panose="02050604050505020204" pitchFamily="18" charset="0"/>
              </a:rPr>
              <a:t>bangalore</a:t>
            </a:r>
            <a:r>
              <a:rPr lang="en-IN" sz="2000" dirty="0">
                <a:ln w="0"/>
                <a:solidFill>
                  <a:schemeClr val="tx1">
                    <a:lumMod val="95000"/>
                    <a:lumOff val="5000"/>
                  </a:schemeClr>
                </a:solidFill>
                <a:effectLst>
                  <a:outerShdw blurRad="38100" dist="38100" dir="2700000" algn="tl">
                    <a:srgbClr val="000000">
                      <a:alpha val="43137"/>
                    </a:srgbClr>
                  </a:outerShdw>
                </a:effectLst>
                <a:latin typeface="Bookman Old Style" panose="02050604050505020204" pitchFamily="18" charset="0"/>
              </a:rPr>
              <a:t> south </a:t>
            </a:r>
          </a:p>
        </p:txBody>
      </p:sp>
      <p:pic>
        <p:nvPicPr>
          <p:cNvPr id="8" name="Picture 7">
            <a:extLst>
              <a:ext uri="{FF2B5EF4-FFF2-40B4-BE49-F238E27FC236}">
                <a16:creationId xmlns:a16="http://schemas.microsoft.com/office/drawing/2014/main" id="{5C7E6381-54A8-36E1-709E-CC5B4533E414}"/>
              </a:ext>
            </a:extLst>
          </p:cNvPr>
          <p:cNvPicPr>
            <a:picLocks noChangeAspect="1"/>
          </p:cNvPicPr>
          <p:nvPr/>
        </p:nvPicPr>
        <p:blipFill>
          <a:blip r:embed="rId5"/>
          <a:stretch>
            <a:fillRect/>
          </a:stretch>
        </p:blipFill>
        <p:spPr>
          <a:xfrm>
            <a:off x="10789798" y="0"/>
            <a:ext cx="1402202" cy="1493649"/>
          </a:xfrm>
          <a:prstGeom prst="rect">
            <a:avLst/>
          </a:prstGeom>
        </p:spPr>
      </p:pic>
      <p:pic>
        <p:nvPicPr>
          <p:cNvPr id="9" name="Picture 8">
            <a:extLst>
              <a:ext uri="{FF2B5EF4-FFF2-40B4-BE49-F238E27FC236}">
                <a16:creationId xmlns:a16="http://schemas.microsoft.com/office/drawing/2014/main" id="{2C22A1EE-6721-5963-810C-CF3C93D7AD47}"/>
              </a:ext>
            </a:extLst>
          </p:cNvPr>
          <p:cNvPicPr>
            <a:picLocks noChangeAspect="1"/>
          </p:cNvPicPr>
          <p:nvPr/>
        </p:nvPicPr>
        <p:blipFill>
          <a:blip r:embed="rId6"/>
          <a:stretch>
            <a:fillRect/>
          </a:stretch>
        </p:blipFill>
        <p:spPr>
          <a:xfrm>
            <a:off x="5844555" y="73105"/>
            <a:ext cx="4811803" cy="1908095"/>
          </a:xfrm>
          <a:prstGeom prst="rect">
            <a:avLst/>
          </a:prstGeom>
        </p:spPr>
      </p:pic>
    </p:spTree>
    <p:extLst>
      <p:ext uri="{BB962C8B-B14F-4D97-AF65-F5344CB8AC3E}">
        <p14:creationId xmlns:p14="http://schemas.microsoft.com/office/powerpoint/2010/main" val="65712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00">
              <a:srgbClr val="CBC8EE"/>
            </a:gs>
            <a:gs pos="0">
              <a:schemeClr val="accent6">
                <a:lumMod val="40000"/>
                <a:lumOff val="60000"/>
              </a:schemeClr>
            </a:gs>
          </a:gsLst>
          <a:lin ang="5400000" scaled="1"/>
        </a:gradFill>
        <a:effectLst/>
      </p:bgPr>
    </p:bg>
    <p:spTree>
      <p:nvGrpSpPr>
        <p:cNvPr id="1" name=""/>
        <p:cNvGrpSpPr/>
        <p:nvPr/>
      </p:nvGrpSpPr>
      <p:grpSpPr>
        <a:xfrm>
          <a:off x="0" y="0"/>
          <a:ext cx="0" cy="0"/>
          <a:chOff x="0" y="0"/>
          <a:chExt cx="0" cy="0"/>
        </a:xfrm>
      </p:grpSpPr>
      <p:sp>
        <p:nvSpPr>
          <p:cNvPr id="7" name="Content Placeholder 5">
            <a:extLst>
              <a:ext uri="{FF2B5EF4-FFF2-40B4-BE49-F238E27FC236}">
                <a16:creationId xmlns:a16="http://schemas.microsoft.com/office/drawing/2014/main" id="{FB694856-301E-AC49-D2FA-0FE570094492}"/>
              </a:ext>
            </a:extLst>
          </p:cNvPr>
          <p:cNvSpPr txBox="1">
            <a:spLocks/>
          </p:cNvSpPr>
          <p:nvPr/>
        </p:nvSpPr>
        <p:spPr>
          <a:xfrm>
            <a:off x="6239576" y="1164656"/>
            <a:ext cx="5952424" cy="55137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Bahnschrift Light" panose="020B0502040204020203" pitchFamily="34" charset="0"/>
              </a:rPr>
              <a:t>These ants are smaller than their cousin black carpenter ants.</a:t>
            </a:r>
          </a:p>
          <a:p>
            <a:r>
              <a:rPr lang="en-US" dirty="0">
                <a:latin typeface="Bahnschrift Light" panose="020B0502040204020203" pitchFamily="34" charset="0"/>
              </a:rPr>
              <a:t>They reside under barks and logs and have a fatter abdomen with a very unique golden color, which is reflective and used for path guidance.</a:t>
            </a:r>
          </a:p>
          <a:p>
            <a:r>
              <a:rPr lang="en-US" dirty="0">
                <a:latin typeface="Bahnschrift Light" panose="020B0502040204020203" pitchFamily="34" charset="0"/>
              </a:rPr>
              <a:t>They are not at all aggressive.</a:t>
            </a:r>
            <a:endParaRPr lang="en-IN" dirty="0">
              <a:latin typeface="Bahnschrift Light" panose="020B0502040204020203" pitchFamily="34" charset="0"/>
            </a:endParaRPr>
          </a:p>
        </p:txBody>
      </p:sp>
      <p:pic>
        <p:nvPicPr>
          <p:cNvPr id="8" name="Picture 7">
            <a:extLst>
              <a:ext uri="{FF2B5EF4-FFF2-40B4-BE49-F238E27FC236}">
                <a16:creationId xmlns:a16="http://schemas.microsoft.com/office/drawing/2014/main" id="{4D62D1D2-CB40-3FEA-4B37-429DD64223BA}"/>
              </a:ext>
            </a:extLst>
          </p:cNvPr>
          <p:cNvPicPr>
            <a:picLocks noChangeAspect="1"/>
          </p:cNvPicPr>
          <p:nvPr/>
        </p:nvPicPr>
        <p:blipFill>
          <a:blip r:embed="rId2"/>
          <a:stretch>
            <a:fillRect/>
          </a:stretch>
        </p:blipFill>
        <p:spPr>
          <a:xfrm>
            <a:off x="6239576" y="0"/>
            <a:ext cx="5849311" cy="969348"/>
          </a:xfrm>
          <a:prstGeom prst="rect">
            <a:avLst/>
          </a:prstGeom>
        </p:spPr>
      </p:pic>
      <p:pic>
        <p:nvPicPr>
          <p:cNvPr id="10" name="Picture 9">
            <a:extLst>
              <a:ext uri="{FF2B5EF4-FFF2-40B4-BE49-F238E27FC236}">
                <a16:creationId xmlns:a16="http://schemas.microsoft.com/office/drawing/2014/main" id="{FEECB081-76E8-F10E-5A1A-CE2E2BF42E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sp>
        <p:nvSpPr>
          <p:cNvPr id="2" name="TextBox 1">
            <a:extLst>
              <a:ext uri="{FF2B5EF4-FFF2-40B4-BE49-F238E27FC236}">
                <a16:creationId xmlns:a16="http://schemas.microsoft.com/office/drawing/2014/main" id="{414D0D6C-9E7E-B8D2-D036-BCA95DDEFE2B}"/>
              </a:ext>
            </a:extLst>
          </p:cNvPr>
          <p:cNvSpPr txBox="1"/>
          <p:nvPr/>
        </p:nvSpPr>
        <p:spPr>
          <a:xfrm>
            <a:off x="-143576" y="6309045"/>
            <a:ext cx="2928938" cy="369332"/>
          </a:xfrm>
          <a:prstGeom prst="rect">
            <a:avLst/>
          </a:prstGeom>
          <a:noFill/>
        </p:spPr>
        <p:txBody>
          <a:bodyPr wrap="square" rtlCol="0">
            <a:spAutoFit/>
          </a:bodyPr>
          <a:lstStyle/>
          <a:p>
            <a:r>
              <a:rPr lang="en-IN" b="0" i="0" dirty="0">
                <a:solidFill>
                  <a:srgbClr val="202124"/>
                </a:solidFill>
                <a:effectLst/>
                <a:latin typeface="arial" panose="020B0604020202020204" pitchFamily="34" charset="0"/>
              </a:rPr>
              <a:t> </a:t>
            </a:r>
            <a:r>
              <a:rPr lang="en-IN" i="1" dirty="0" err="1">
                <a:solidFill>
                  <a:srgbClr val="202124"/>
                </a:solidFill>
                <a:effectLst/>
                <a:latin typeface="arial" panose="020B0604020202020204" pitchFamily="34" charset="0"/>
              </a:rPr>
              <a:t>Polyrhachis</a:t>
            </a:r>
            <a:r>
              <a:rPr lang="en-IN" i="1" dirty="0">
                <a:solidFill>
                  <a:srgbClr val="202124"/>
                </a:solidFill>
                <a:effectLst/>
                <a:latin typeface="arial" panose="020B0604020202020204" pitchFamily="34" charset="0"/>
              </a:rPr>
              <a:t> </a:t>
            </a:r>
            <a:r>
              <a:rPr lang="en-IN" i="1" dirty="0" err="1">
                <a:solidFill>
                  <a:srgbClr val="202124"/>
                </a:solidFill>
                <a:effectLst/>
                <a:latin typeface="arial" panose="020B0604020202020204" pitchFamily="34" charset="0"/>
              </a:rPr>
              <a:t>ammon</a:t>
            </a:r>
            <a:r>
              <a:rPr lang="en-IN" b="0" i="0" dirty="0">
                <a:solidFill>
                  <a:srgbClr val="202124"/>
                </a:solidFill>
                <a:effectLst/>
                <a:latin typeface="arial" panose="020B0604020202020204" pitchFamily="34" charset="0"/>
              </a:rPr>
              <a:t>,</a:t>
            </a:r>
            <a:endParaRPr lang="en-IN" dirty="0"/>
          </a:p>
        </p:txBody>
      </p:sp>
    </p:spTree>
    <p:extLst>
      <p:ext uri="{BB962C8B-B14F-4D97-AF65-F5344CB8AC3E}">
        <p14:creationId xmlns:p14="http://schemas.microsoft.com/office/powerpoint/2010/main" val="1411592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00000">
              <a:schemeClr val="accent4">
                <a:lumMod val="20000"/>
                <a:lumOff val="80000"/>
              </a:schemeClr>
            </a:gs>
            <a:gs pos="0">
              <a:schemeClr val="accent6">
                <a:lumMod val="40000"/>
                <a:lumOff val="60000"/>
              </a:schemeClr>
            </a:gs>
          </a:gsLst>
          <a:lin ang="5400000" scaled="1"/>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29EEFF-01B1-C7BC-ADFC-544EBB2730C7}"/>
              </a:ext>
            </a:extLst>
          </p:cNvPr>
          <p:cNvSpPr>
            <a:spLocks noGrp="1"/>
          </p:cNvSpPr>
          <p:nvPr>
            <p:ph type="body" idx="1"/>
          </p:nvPr>
        </p:nvSpPr>
        <p:spPr>
          <a:xfrm>
            <a:off x="1" y="18618"/>
            <a:ext cx="5997574" cy="823912"/>
          </a:xfrm>
        </p:spPr>
        <p:txBody>
          <a:bodyPr/>
          <a:lstStyle/>
          <a:p>
            <a:pPr algn="ctr"/>
            <a:r>
              <a:rPr lang="en-US" dirty="0">
                <a:latin typeface="Bookman Old Style" panose="02050604050505020204" pitchFamily="18" charset="0"/>
              </a:rPr>
              <a:t>Black Carpenter Ants</a:t>
            </a:r>
            <a:endParaRPr lang="en-IN" dirty="0">
              <a:latin typeface="Bookman Old Style" panose="02050604050505020204" pitchFamily="18" charset="0"/>
            </a:endParaRPr>
          </a:p>
        </p:txBody>
      </p:sp>
      <p:sp>
        <p:nvSpPr>
          <p:cNvPr id="4" name="Content Placeholder 3">
            <a:extLst>
              <a:ext uri="{FF2B5EF4-FFF2-40B4-BE49-F238E27FC236}">
                <a16:creationId xmlns:a16="http://schemas.microsoft.com/office/drawing/2014/main" id="{4CCAFA9A-481B-C78D-C9A0-DDD88432E8E6}"/>
              </a:ext>
            </a:extLst>
          </p:cNvPr>
          <p:cNvSpPr>
            <a:spLocks noGrp="1"/>
          </p:cNvSpPr>
          <p:nvPr>
            <p:ph sz="half" idx="2"/>
          </p:nvPr>
        </p:nvSpPr>
        <p:spPr>
          <a:xfrm>
            <a:off x="154116" y="1008784"/>
            <a:ext cx="5843458" cy="5603772"/>
          </a:xfrm>
        </p:spPr>
        <p:txBody>
          <a:bodyPr>
            <a:normAutofit fontScale="92500"/>
          </a:bodyPr>
          <a:lstStyle/>
          <a:p>
            <a:r>
              <a:rPr lang="en-US" dirty="0">
                <a:latin typeface="Bahnschrift Light" panose="020B0502040204020203" pitchFamily="34" charset="0"/>
              </a:rPr>
              <a:t>These ants live in the woods and have strong jaws helpful in digging huge depths inside the wood.</a:t>
            </a:r>
          </a:p>
          <a:p>
            <a:r>
              <a:rPr lang="en-US" dirty="0">
                <a:latin typeface="Bahnschrift Light" panose="020B0502040204020203" pitchFamily="34" charset="0"/>
              </a:rPr>
              <a:t>They are non-aggressive, kind and don’t bite unless extremely required. </a:t>
            </a:r>
          </a:p>
          <a:p>
            <a:r>
              <a:rPr lang="en-US" dirty="0">
                <a:latin typeface="Bahnschrift Light" panose="020B0502040204020203" pitchFamily="34" charset="0"/>
              </a:rPr>
              <a:t>The black carpenter ants these are huge ants with no stinger but they have one of the strongest bite force which can drill through wood very easily.</a:t>
            </a:r>
          </a:p>
          <a:p>
            <a:r>
              <a:rPr lang="en-US" dirty="0">
                <a:latin typeface="Bahnschrift Light" panose="020B0502040204020203" pitchFamily="34" charset="0"/>
              </a:rPr>
              <a:t>Their exoskeleton is strong and the guard ants use their own hard-shelled body as the door of the tunnels.</a:t>
            </a:r>
            <a:endParaRPr lang="en-IN" dirty="0">
              <a:latin typeface="Bahnschrift Light" panose="020B0502040204020203" pitchFamily="34" charset="0"/>
            </a:endParaRPr>
          </a:p>
        </p:txBody>
      </p:sp>
      <p:pic>
        <p:nvPicPr>
          <p:cNvPr id="13" name="Picture 12">
            <a:extLst>
              <a:ext uri="{FF2B5EF4-FFF2-40B4-BE49-F238E27FC236}">
                <a16:creationId xmlns:a16="http://schemas.microsoft.com/office/drawing/2014/main" id="{2865F178-CC30-C9BF-927A-32D917BF6C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0"/>
            <a:ext cx="6096000" cy="6876618"/>
          </a:xfrm>
          <a:prstGeom prst="rect">
            <a:avLst/>
          </a:prstGeom>
        </p:spPr>
      </p:pic>
      <p:sp>
        <p:nvSpPr>
          <p:cNvPr id="5" name="TextBox 4">
            <a:extLst>
              <a:ext uri="{FF2B5EF4-FFF2-40B4-BE49-F238E27FC236}">
                <a16:creationId xmlns:a16="http://schemas.microsoft.com/office/drawing/2014/main" id="{C13A87BF-3984-4CDF-81EF-41A4B0BFDBC7}"/>
              </a:ext>
            </a:extLst>
          </p:cNvPr>
          <p:cNvSpPr txBox="1"/>
          <p:nvPr/>
        </p:nvSpPr>
        <p:spPr>
          <a:xfrm>
            <a:off x="9147175" y="6343471"/>
            <a:ext cx="3143250" cy="369332"/>
          </a:xfrm>
          <a:prstGeom prst="rect">
            <a:avLst/>
          </a:prstGeom>
          <a:noFill/>
        </p:spPr>
        <p:txBody>
          <a:bodyPr wrap="square" rtlCol="0">
            <a:spAutoFit/>
          </a:bodyPr>
          <a:lstStyle/>
          <a:p>
            <a:r>
              <a:rPr lang="en-IN" b="0" i="1" dirty="0" err="1">
                <a:solidFill>
                  <a:srgbClr val="202124"/>
                </a:solidFill>
                <a:effectLst/>
                <a:latin typeface="Google Sans"/>
              </a:rPr>
              <a:t>Camponotus</a:t>
            </a:r>
            <a:r>
              <a:rPr lang="en-IN" b="0" i="1" dirty="0">
                <a:solidFill>
                  <a:srgbClr val="202124"/>
                </a:solidFill>
                <a:effectLst/>
                <a:latin typeface="Google Sans"/>
              </a:rPr>
              <a:t> </a:t>
            </a:r>
            <a:r>
              <a:rPr lang="en-IN" b="0" i="1" dirty="0" err="1">
                <a:solidFill>
                  <a:srgbClr val="202124"/>
                </a:solidFill>
                <a:effectLst/>
                <a:latin typeface="Google Sans"/>
              </a:rPr>
              <a:t>pennsylvanicus</a:t>
            </a:r>
            <a:endParaRPr lang="en-IN" i="1" dirty="0"/>
          </a:p>
        </p:txBody>
      </p:sp>
    </p:spTree>
    <p:extLst>
      <p:ext uri="{BB962C8B-B14F-4D97-AF65-F5344CB8AC3E}">
        <p14:creationId xmlns:p14="http://schemas.microsoft.com/office/powerpoint/2010/main" val="4117374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00000">
              <a:schemeClr val="accent4">
                <a:lumMod val="20000"/>
                <a:lumOff val="80000"/>
              </a:schemeClr>
            </a:gs>
            <a:gs pos="0">
              <a:schemeClr val="accent6">
                <a:lumMod val="40000"/>
                <a:lumOff val="60000"/>
              </a:schemeClr>
            </a:gs>
          </a:gsLst>
          <a:lin ang="5400000" scaled="1"/>
        </a:gradFill>
        <a:effectLst/>
      </p:bgPr>
    </p:bg>
    <p:spTree>
      <p:nvGrpSpPr>
        <p:cNvPr id="1" name=""/>
        <p:cNvGrpSpPr/>
        <p:nvPr/>
      </p:nvGrpSpPr>
      <p:grpSpPr>
        <a:xfrm>
          <a:off x="0" y="0"/>
          <a:ext cx="0" cy="0"/>
          <a:chOff x="0" y="0"/>
          <a:chExt cx="0" cy="0"/>
        </a:xfrm>
      </p:grpSpPr>
      <p:sp>
        <p:nvSpPr>
          <p:cNvPr id="7" name="Content Placeholder 5">
            <a:extLst>
              <a:ext uri="{FF2B5EF4-FFF2-40B4-BE49-F238E27FC236}">
                <a16:creationId xmlns:a16="http://schemas.microsoft.com/office/drawing/2014/main" id="{561EF305-4AA2-254B-919C-026F2528C68E}"/>
              </a:ext>
            </a:extLst>
          </p:cNvPr>
          <p:cNvSpPr txBox="1">
            <a:spLocks/>
          </p:cNvSpPr>
          <p:nvPr/>
        </p:nvSpPr>
        <p:spPr>
          <a:xfrm>
            <a:off x="6267236" y="1008784"/>
            <a:ext cx="5924764" cy="583059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Bahnschrift Light" panose="020B0502040204020203" pitchFamily="34" charset="0"/>
              </a:rPr>
              <a:t>These ants are extremely tiny and hyperactive. </a:t>
            </a:r>
          </a:p>
          <a:p>
            <a:r>
              <a:rPr lang="en-US" dirty="0">
                <a:latin typeface="Bahnschrift Light" panose="020B0502040204020203" pitchFamily="34" charset="0"/>
              </a:rPr>
              <a:t>Their abdomens are transparent.</a:t>
            </a:r>
          </a:p>
          <a:p>
            <a:r>
              <a:rPr lang="en-US" dirty="0">
                <a:latin typeface="Bahnschrift Light" panose="020B0502040204020203" pitchFamily="34" charset="0"/>
              </a:rPr>
              <a:t>They live in very moist places.</a:t>
            </a:r>
          </a:p>
          <a:p>
            <a:r>
              <a:rPr lang="en-US" dirty="0">
                <a:latin typeface="Bahnschrift Light" panose="020B0502040204020203" pitchFamily="34" charset="0"/>
              </a:rPr>
              <a:t>They lack exoskeleton in the lower half.</a:t>
            </a:r>
          </a:p>
          <a:p>
            <a:pPr marL="0" indent="0">
              <a:buFont typeface="Arial" panose="020B0604020202020204" pitchFamily="34" charset="0"/>
              <a:buNone/>
            </a:pPr>
            <a:endParaRPr lang="en-US" dirty="0"/>
          </a:p>
          <a:p>
            <a:pPr marL="0" indent="0" algn="ctr">
              <a:buFont typeface="Arial" panose="020B0604020202020204" pitchFamily="34" charset="0"/>
              <a:buNone/>
            </a:pPr>
            <a:r>
              <a:rPr lang="en-US" b="1" dirty="0">
                <a:latin typeface="Bookman Old Style" panose="02050604050505020204" pitchFamily="18" charset="0"/>
              </a:rPr>
              <a:t>Wasps</a:t>
            </a:r>
          </a:p>
          <a:p>
            <a:r>
              <a:rPr lang="en-US" dirty="0">
                <a:latin typeface="Bahnschrift Light" panose="020B0502040204020203" pitchFamily="34" charset="0"/>
              </a:rPr>
              <a:t>This was collected for the comparison with ants.</a:t>
            </a:r>
          </a:p>
          <a:p>
            <a:r>
              <a:rPr lang="en-US" dirty="0">
                <a:latin typeface="Bahnschrift Light" panose="020B0502040204020203" pitchFamily="34" charset="0"/>
              </a:rPr>
              <a:t>Their eyes have multiple lenses and a pulsing abdomen with stingers.</a:t>
            </a:r>
          </a:p>
          <a:p>
            <a:endParaRPr lang="en-IN" b="1" dirty="0"/>
          </a:p>
        </p:txBody>
      </p:sp>
      <p:pic>
        <p:nvPicPr>
          <p:cNvPr id="8" name="Picture 7">
            <a:extLst>
              <a:ext uri="{FF2B5EF4-FFF2-40B4-BE49-F238E27FC236}">
                <a16:creationId xmlns:a16="http://schemas.microsoft.com/office/drawing/2014/main" id="{D2BB8190-7EF7-8584-A081-13A8D1FC9A9B}"/>
              </a:ext>
            </a:extLst>
          </p:cNvPr>
          <p:cNvPicPr>
            <a:picLocks noChangeAspect="1"/>
          </p:cNvPicPr>
          <p:nvPr/>
        </p:nvPicPr>
        <p:blipFill>
          <a:blip r:embed="rId2"/>
          <a:stretch>
            <a:fillRect/>
          </a:stretch>
        </p:blipFill>
        <p:spPr>
          <a:xfrm>
            <a:off x="6095472" y="45533"/>
            <a:ext cx="6096528" cy="963251"/>
          </a:xfrm>
          <a:prstGeom prst="rect">
            <a:avLst/>
          </a:prstGeom>
        </p:spPr>
      </p:pic>
      <p:pic>
        <p:nvPicPr>
          <p:cNvPr id="10" name="Picture 9">
            <a:extLst>
              <a:ext uri="{FF2B5EF4-FFF2-40B4-BE49-F238E27FC236}">
                <a16:creationId xmlns:a16="http://schemas.microsoft.com/office/drawing/2014/main" id="{606497CA-694C-6DB4-B3AD-21D235690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0" y="0"/>
            <a:ext cx="6095472" cy="6903533"/>
          </a:xfrm>
          <a:prstGeom prst="rect">
            <a:avLst/>
          </a:prstGeom>
        </p:spPr>
      </p:pic>
      <p:sp>
        <p:nvSpPr>
          <p:cNvPr id="2" name="TextBox 1">
            <a:extLst>
              <a:ext uri="{FF2B5EF4-FFF2-40B4-BE49-F238E27FC236}">
                <a16:creationId xmlns:a16="http://schemas.microsoft.com/office/drawing/2014/main" id="{AEEA258C-12AE-E5B1-8612-A6A6CE1091D0}"/>
              </a:ext>
            </a:extLst>
          </p:cNvPr>
          <p:cNvSpPr txBox="1"/>
          <p:nvPr/>
        </p:nvSpPr>
        <p:spPr>
          <a:xfrm>
            <a:off x="2790824" y="5100637"/>
            <a:ext cx="1076325" cy="369332"/>
          </a:xfrm>
          <a:prstGeom prst="rect">
            <a:avLst/>
          </a:prstGeom>
          <a:noFill/>
        </p:spPr>
        <p:txBody>
          <a:bodyPr wrap="square" rtlCol="0">
            <a:spAutoFit/>
          </a:bodyPr>
          <a:lstStyle/>
          <a:p>
            <a:r>
              <a:rPr lang="en-IN" b="0" i="1" dirty="0">
                <a:solidFill>
                  <a:srgbClr val="202124"/>
                </a:solidFill>
                <a:effectLst/>
                <a:latin typeface="Google Sans"/>
              </a:rPr>
              <a:t>Vespidae</a:t>
            </a:r>
            <a:endParaRPr lang="en-IN" i="1" dirty="0"/>
          </a:p>
        </p:txBody>
      </p:sp>
    </p:spTree>
    <p:extLst>
      <p:ext uri="{BB962C8B-B14F-4D97-AF65-F5344CB8AC3E}">
        <p14:creationId xmlns:p14="http://schemas.microsoft.com/office/powerpoint/2010/main" val="4013527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26609" y="-110957"/>
            <a:ext cx="12318609" cy="6954889"/>
          </a:xfrm>
          <a:prstGeom prst="rect">
            <a:avLst/>
          </a:prstGeom>
        </p:spPr>
      </p:pic>
      <p:sp>
        <p:nvSpPr>
          <p:cNvPr id="2" name="Title 1">
            <a:extLst>
              <a:ext uri="{FF2B5EF4-FFF2-40B4-BE49-F238E27FC236}">
                <a16:creationId xmlns:a16="http://schemas.microsoft.com/office/drawing/2014/main" id="{F7FA5683-41E0-9825-A18E-34CB9EAF699A}"/>
              </a:ext>
            </a:extLst>
          </p:cNvPr>
          <p:cNvSpPr>
            <a:spLocks noGrp="1"/>
          </p:cNvSpPr>
          <p:nvPr>
            <p:ph type="title"/>
          </p:nvPr>
        </p:nvSpPr>
        <p:spPr>
          <a:xfrm>
            <a:off x="-128954" y="-73645"/>
            <a:ext cx="12320954" cy="1690689"/>
          </a:xfrm>
          <a:solidFill>
            <a:schemeClr val="accent5">
              <a:alpha val="25000"/>
            </a:schemeClr>
          </a:solidFill>
          <a:ln>
            <a:noFill/>
          </a:ln>
        </p:spPr>
        <p:style>
          <a:lnRef idx="0">
            <a:scrgbClr r="0" g="0" b="0"/>
          </a:lnRef>
          <a:fillRef idx="0">
            <a:scrgbClr r="0" g="0" b="0"/>
          </a:fillRef>
          <a:effectRef idx="0">
            <a:scrgbClr r="0" g="0" b="0"/>
          </a:effectRef>
          <a:fontRef idx="minor">
            <a:schemeClr val="lt1"/>
          </a:fontRef>
        </p:style>
        <p:txBody>
          <a:bodyPr/>
          <a:lstStyle/>
          <a:p>
            <a:r>
              <a:rPr lang="en-US" dirty="0">
                <a:latin typeface="Bookman Old Style" panose="02050604050505020204" pitchFamily="18" charset="0"/>
              </a:rPr>
              <a:t> Results and Discussions </a:t>
            </a:r>
            <a:br>
              <a:rPr lang="en-US" dirty="0">
                <a:latin typeface="Bookman Old Style" panose="02050604050505020204" pitchFamily="18" charset="0"/>
              </a:rPr>
            </a:br>
            <a:r>
              <a:rPr lang="en-US" dirty="0">
                <a:latin typeface="Bookman Old Style" panose="02050604050505020204" pitchFamily="18" charset="0"/>
              </a:rPr>
              <a:t> (Madiwala Ants)</a:t>
            </a:r>
            <a:endParaRPr lang="en-IN"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D37E344F-C0DD-4B46-5049-2DDB4A2F9242}"/>
              </a:ext>
            </a:extLst>
          </p:cNvPr>
          <p:cNvSpPr>
            <a:spLocks noGrp="1"/>
          </p:cNvSpPr>
          <p:nvPr>
            <p:ph idx="1"/>
          </p:nvPr>
        </p:nvSpPr>
        <p:spPr>
          <a:xfrm>
            <a:off x="46556" y="1780523"/>
            <a:ext cx="11867949" cy="4732819"/>
          </a:xfrm>
          <a:solidFill>
            <a:schemeClr val="tx1">
              <a:alpha val="42000"/>
            </a:schemeClr>
          </a:solidFill>
        </p:spPr>
        <p:txBody>
          <a:bodyPr>
            <a:normAutofit fontScale="92500" lnSpcReduction="20000"/>
          </a:bodyPr>
          <a:lstStyle/>
          <a:p>
            <a:pPr marL="0" indent="0">
              <a:buNone/>
            </a:pPr>
            <a:r>
              <a:rPr lang="en-US" dirty="0">
                <a:solidFill>
                  <a:schemeClr val="bg1"/>
                </a:solidFill>
                <a:latin typeface="Bookman Old Style" panose="02050604050505020204" pitchFamily="18" charset="0"/>
              </a:rPr>
              <a:t>Structure Of Ant Colonies :-</a:t>
            </a:r>
          </a:p>
          <a:p>
            <a:r>
              <a:rPr lang="en-US" dirty="0">
                <a:solidFill>
                  <a:schemeClr val="bg1"/>
                </a:solidFill>
                <a:latin typeface="Bookman Old Style" panose="02050604050505020204" pitchFamily="18" charset="0"/>
              </a:rPr>
              <a:t>The ants we found in Madiwala have many unique ant hill structures.</a:t>
            </a:r>
          </a:p>
          <a:p>
            <a:r>
              <a:rPr lang="en-US" dirty="0">
                <a:solidFill>
                  <a:schemeClr val="bg1"/>
                </a:solidFill>
                <a:latin typeface="Bookman Old Style" panose="02050604050505020204" pitchFamily="18" charset="0"/>
              </a:rPr>
              <a:t>The pavement ants in the Madiwala lake have a hexagonal/circular            ant hill shape which helps the ants in the wet soil and gives extra structural support.</a:t>
            </a:r>
          </a:p>
          <a:p>
            <a:r>
              <a:rPr lang="en-US" dirty="0">
                <a:solidFill>
                  <a:schemeClr val="bg1"/>
                </a:solidFill>
                <a:latin typeface="Bookman Old Style" panose="02050604050505020204" pitchFamily="18" charset="0"/>
              </a:rPr>
              <a:t>The carpenter ants have made multiple highway systems from their colonies to their rich wood sources.</a:t>
            </a:r>
          </a:p>
          <a:p>
            <a:r>
              <a:rPr lang="en-US" dirty="0">
                <a:solidFill>
                  <a:schemeClr val="bg1"/>
                </a:solidFill>
                <a:latin typeface="Bookman Old Style" panose="02050604050505020204" pitchFamily="18" charset="0"/>
              </a:rPr>
              <a:t>The golden striped carpenter ants are using the termite tunnels which they have exterminated.</a:t>
            </a:r>
          </a:p>
          <a:p>
            <a:r>
              <a:rPr lang="en-US" dirty="0">
                <a:solidFill>
                  <a:schemeClr val="bg1"/>
                </a:solidFill>
                <a:latin typeface="Bookman Old Style" panose="02050604050505020204" pitchFamily="18" charset="0"/>
              </a:rPr>
              <a:t>The weaver ants made nest in a shallower part of the tree as the rain is more common over there.</a:t>
            </a:r>
          </a:p>
          <a:p>
            <a:r>
              <a:rPr lang="en-US" dirty="0">
                <a:solidFill>
                  <a:schemeClr val="bg1"/>
                </a:solidFill>
                <a:latin typeface="Bookman Old Style" panose="02050604050505020204" pitchFamily="18" charset="0"/>
              </a:rPr>
              <a:t>Ghost ants and black crazy ants collect a pile of snail shells and reside in them as they provide stronger shelter</a:t>
            </a:r>
            <a:r>
              <a:rPr lang="en-US" dirty="0">
                <a:latin typeface="Bookman Old Style" panose="02050604050505020204" pitchFamily="18" charset="0"/>
              </a:rPr>
              <a:t>.</a:t>
            </a:r>
            <a:endParaRPr lang="en-IN" dirty="0">
              <a:latin typeface="Bookman Old Style" panose="02050604050505020204" pitchFamily="18" charset="0"/>
            </a:endParaRPr>
          </a:p>
        </p:txBody>
      </p:sp>
      <p:pic>
        <p:nvPicPr>
          <p:cNvPr id="6" name="Graphic 5" descr="Questions">
            <a:extLst>
              <a:ext uri="{FF2B5EF4-FFF2-40B4-BE49-F238E27FC236}">
                <a16:creationId xmlns:a16="http://schemas.microsoft.com/office/drawing/2014/main" id="{3D080700-501C-35B2-65A6-C6B35EC30ED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64792" y="89836"/>
            <a:ext cx="1527208" cy="1527208"/>
          </a:xfrm>
          <a:prstGeom prst="rect">
            <a:avLst/>
          </a:prstGeom>
        </p:spPr>
      </p:pic>
    </p:spTree>
    <p:extLst>
      <p:ext uri="{BB962C8B-B14F-4D97-AF65-F5344CB8AC3E}">
        <p14:creationId xmlns:p14="http://schemas.microsoft.com/office/powerpoint/2010/main" val="2515563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47AA5587-8EA3-60C9-89D2-054960084DE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93229" y="4828753"/>
            <a:ext cx="3798771" cy="1912911"/>
          </a:xfrm>
          <a:prstGeom prst="rect">
            <a:avLst/>
          </a:prstGeom>
        </p:spPr>
      </p:pic>
      <p:sp>
        <p:nvSpPr>
          <p:cNvPr id="27" name="TextBox 26">
            <a:extLst>
              <a:ext uri="{FF2B5EF4-FFF2-40B4-BE49-F238E27FC236}">
                <a16:creationId xmlns:a16="http://schemas.microsoft.com/office/drawing/2014/main" id="{58164CFB-1FB5-CB52-FA08-7E491BE04800}"/>
              </a:ext>
            </a:extLst>
          </p:cNvPr>
          <p:cNvSpPr txBox="1"/>
          <p:nvPr/>
        </p:nvSpPr>
        <p:spPr>
          <a:xfrm>
            <a:off x="8123722" y="7198154"/>
            <a:ext cx="4068278" cy="230832"/>
          </a:xfrm>
          <a:prstGeom prst="rect">
            <a:avLst/>
          </a:prstGeom>
          <a:noFill/>
        </p:spPr>
        <p:txBody>
          <a:bodyPr wrap="square" rtlCol="0">
            <a:spAutoFit/>
          </a:bodyPr>
          <a:lstStyle/>
          <a:p>
            <a:r>
              <a:rPr lang="en-IN" sz="900">
                <a:hlinkClick r:id="rId3" tooltip="https://www.pngall.com/ant-png/download/8461"/>
              </a:rPr>
              <a:t>This Photo</a:t>
            </a:r>
            <a:r>
              <a:rPr lang="en-IN" sz="900"/>
              <a:t> by Unknown Author is licensed under </a:t>
            </a:r>
            <a:r>
              <a:rPr lang="en-IN" sz="900">
                <a:hlinkClick r:id="rId4" tooltip="https://creativecommons.org/licenses/by-nc/3.0/"/>
              </a:rPr>
              <a:t>CC BY-NC</a:t>
            </a:r>
            <a:endParaRPr lang="en-IN" sz="900"/>
          </a:p>
        </p:txBody>
      </p:sp>
      <p:sp>
        <p:nvSpPr>
          <p:cNvPr id="7" name="Title 6">
            <a:extLst>
              <a:ext uri="{FF2B5EF4-FFF2-40B4-BE49-F238E27FC236}">
                <a16:creationId xmlns:a16="http://schemas.microsoft.com/office/drawing/2014/main" id="{CAB7B833-1C36-A726-9018-C8B431F63E6F}"/>
              </a:ext>
            </a:extLst>
          </p:cNvPr>
          <p:cNvSpPr>
            <a:spLocks noGrp="1"/>
          </p:cNvSpPr>
          <p:nvPr>
            <p:ph type="title"/>
          </p:nvPr>
        </p:nvSpPr>
        <p:spPr>
          <a:xfrm>
            <a:off x="288757" y="134755"/>
            <a:ext cx="11771698" cy="1555934"/>
          </a:xfr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a:lstStyle/>
          <a:p>
            <a:r>
              <a:rPr lang="en-US" dirty="0">
                <a:latin typeface="Bookman Old Style" panose="02050604050505020204" pitchFamily="18" charset="0"/>
              </a:rPr>
              <a:t>Life Cycle of Ants </a:t>
            </a:r>
            <a:endParaRPr lang="en-IN" dirty="0">
              <a:latin typeface="Bookman Old Style" panose="02050604050505020204" pitchFamily="18" charset="0"/>
            </a:endParaRPr>
          </a:p>
        </p:txBody>
      </p:sp>
      <p:sp>
        <p:nvSpPr>
          <p:cNvPr id="8" name="Content Placeholder 7">
            <a:extLst>
              <a:ext uri="{FF2B5EF4-FFF2-40B4-BE49-F238E27FC236}">
                <a16:creationId xmlns:a16="http://schemas.microsoft.com/office/drawing/2014/main" id="{2FBBC8CA-136D-15C4-CF6D-C9BB1BD404CA}"/>
              </a:ext>
            </a:extLst>
          </p:cNvPr>
          <p:cNvSpPr>
            <a:spLocks noGrp="1"/>
          </p:cNvSpPr>
          <p:nvPr>
            <p:ph idx="1"/>
          </p:nvPr>
        </p:nvSpPr>
        <p:spPr>
          <a:xfrm>
            <a:off x="0" y="1690688"/>
            <a:ext cx="12192000" cy="5167312"/>
          </a:xfrm>
        </p:spPr>
        <p:txBody>
          <a:bodyPr>
            <a:noAutofit/>
          </a:bodyPr>
          <a:lstStyle/>
          <a:p>
            <a:pPr>
              <a:lnSpc>
                <a:spcPct val="100000"/>
              </a:lnSpc>
            </a:pPr>
            <a:r>
              <a:rPr lang="en-US" sz="2000" b="1" dirty="0">
                <a:latin typeface="Bookman Old Style" panose="02050604050505020204" pitchFamily="18" charset="0"/>
              </a:rPr>
              <a:t>Stage 1 </a:t>
            </a:r>
            <a:r>
              <a:rPr lang="en-US" sz="2000" dirty="0">
                <a:latin typeface="Bookman Old Style" panose="02050604050505020204" pitchFamily="18" charset="0"/>
              </a:rPr>
              <a:t>: The journey of the ants start from the queen. These elites go through a ceremony called Nuptial Flight, where winged ants and wasps mate in the air. After the mating the male dies due to neural collapse. A single queen ant (elite) mates with multiple male wasps</a:t>
            </a:r>
            <a:r>
              <a:rPr lang="en-US" sz="1800" dirty="0">
                <a:latin typeface="Bookman Old Style" panose="02050604050505020204" pitchFamily="18" charset="0"/>
              </a:rPr>
              <a:t>.</a:t>
            </a:r>
          </a:p>
          <a:p>
            <a:pPr>
              <a:lnSpc>
                <a:spcPct val="100000"/>
              </a:lnSpc>
            </a:pPr>
            <a:endParaRPr lang="en-US" sz="1800" dirty="0">
              <a:latin typeface="Bookman Old Style" panose="02050604050505020204" pitchFamily="18" charset="0"/>
            </a:endParaRPr>
          </a:p>
          <a:p>
            <a:pPr>
              <a:lnSpc>
                <a:spcPct val="100000"/>
              </a:lnSpc>
            </a:pPr>
            <a:r>
              <a:rPr lang="en-US" sz="2000" b="1" dirty="0">
                <a:latin typeface="Bookman Old Style" panose="02050604050505020204" pitchFamily="18" charset="0"/>
              </a:rPr>
              <a:t>Stage 2 </a:t>
            </a:r>
            <a:r>
              <a:rPr lang="en-US" sz="2000" dirty="0">
                <a:latin typeface="Bookman Old Style" panose="02050604050505020204" pitchFamily="18" charset="0"/>
              </a:rPr>
              <a:t>: The not virgin queen now seeks for shade and rips her wings apart and makes a queen chamber. The queen lays eggs in her chamber nurturing them by dissolving her own wing muscles. The queen eats nothing for the next 3-4 months until the first egg batch develops into larva, and then into young worker ants. The first batch of worker ants are called Nanitics.</a:t>
            </a:r>
          </a:p>
        </p:txBody>
      </p:sp>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FE126292-AB2C-2DAC-4263-635BF9A9E9AE}"/>
                  </a:ext>
                </a:extLst>
              </p14:cNvPr>
              <p14:cNvContentPartPr/>
              <p14:nvPr/>
            </p14:nvContentPartPr>
            <p14:xfrm>
              <a:off x="1048585" y="1039642"/>
              <a:ext cx="360" cy="360"/>
            </p14:xfrm>
          </p:contentPart>
        </mc:Choice>
        <mc:Fallback xmlns="">
          <p:pic>
            <p:nvPicPr>
              <p:cNvPr id="11" name="Ink 10">
                <a:extLst>
                  <a:ext uri="{FF2B5EF4-FFF2-40B4-BE49-F238E27FC236}">
                    <a16:creationId xmlns:a16="http://schemas.microsoft.com/office/drawing/2014/main" id="{FE126292-AB2C-2DAC-4263-635BF9A9E9AE}"/>
                  </a:ext>
                </a:extLst>
              </p:cNvPr>
              <p:cNvPicPr/>
              <p:nvPr/>
            </p:nvPicPr>
            <p:blipFill>
              <a:blip r:embed="rId6"/>
              <a:stretch>
                <a:fillRect/>
              </a:stretch>
            </p:blipFill>
            <p:spPr>
              <a:xfrm>
                <a:off x="1039585" y="103064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2513B379-9705-618E-791F-CBCBDE1BC888}"/>
                  </a:ext>
                </a:extLst>
              </p14:cNvPr>
              <p14:cNvContentPartPr/>
              <p14:nvPr/>
            </p14:nvContentPartPr>
            <p14:xfrm>
              <a:off x="1048585" y="1039642"/>
              <a:ext cx="360" cy="360"/>
            </p14:xfrm>
          </p:contentPart>
        </mc:Choice>
        <mc:Fallback xmlns="">
          <p:pic>
            <p:nvPicPr>
              <p:cNvPr id="12" name="Ink 11">
                <a:extLst>
                  <a:ext uri="{FF2B5EF4-FFF2-40B4-BE49-F238E27FC236}">
                    <a16:creationId xmlns:a16="http://schemas.microsoft.com/office/drawing/2014/main" id="{2513B379-9705-618E-791F-CBCBDE1BC888}"/>
                  </a:ext>
                </a:extLst>
              </p:cNvPr>
              <p:cNvPicPr/>
              <p:nvPr/>
            </p:nvPicPr>
            <p:blipFill>
              <a:blip r:embed="rId6"/>
              <a:stretch>
                <a:fillRect/>
              </a:stretch>
            </p:blipFill>
            <p:spPr>
              <a:xfrm>
                <a:off x="1039585" y="103064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EBBD73F5-D397-93F4-474F-3A62B05B41E7}"/>
                  </a:ext>
                </a:extLst>
              </p14:cNvPr>
              <p14:cNvContentPartPr/>
              <p14:nvPr/>
            </p14:nvContentPartPr>
            <p14:xfrm>
              <a:off x="1048585" y="1039642"/>
              <a:ext cx="360" cy="360"/>
            </p14:xfrm>
          </p:contentPart>
        </mc:Choice>
        <mc:Fallback xmlns="">
          <p:pic>
            <p:nvPicPr>
              <p:cNvPr id="13" name="Ink 12">
                <a:extLst>
                  <a:ext uri="{FF2B5EF4-FFF2-40B4-BE49-F238E27FC236}">
                    <a16:creationId xmlns:a16="http://schemas.microsoft.com/office/drawing/2014/main" id="{EBBD73F5-D397-93F4-474F-3A62B05B41E7}"/>
                  </a:ext>
                </a:extLst>
              </p:cNvPr>
              <p:cNvPicPr/>
              <p:nvPr/>
            </p:nvPicPr>
            <p:blipFill>
              <a:blip r:embed="rId6"/>
              <a:stretch>
                <a:fillRect/>
              </a:stretch>
            </p:blipFill>
            <p:spPr>
              <a:xfrm>
                <a:off x="1039585" y="1030642"/>
                <a:ext cx="18000" cy="18000"/>
              </a:xfrm>
              <a:prstGeom prst="rect">
                <a:avLst/>
              </a:prstGeom>
            </p:spPr>
          </p:pic>
        </mc:Fallback>
      </mc:AlternateContent>
      <p:pic>
        <p:nvPicPr>
          <p:cNvPr id="29" name="Graphic 28" descr="Circles with arrows">
            <a:extLst>
              <a:ext uri="{FF2B5EF4-FFF2-40B4-BE49-F238E27FC236}">
                <a16:creationId xmlns:a16="http://schemas.microsoft.com/office/drawing/2014/main" id="{27F6168B-750C-10F7-2459-86CD18DF571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73366" y="116336"/>
            <a:ext cx="1587089" cy="1587089"/>
          </a:xfrm>
          <a:prstGeom prst="rect">
            <a:avLst/>
          </a:prstGeom>
        </p:spPr>
      </p:pic>
    </p:spTree>
    <p:extLst>
      <p:ext uri="{BB962C8B-B14F-4D97-AF65-F5344CB8AC3E}">
        <p14:creationId xmlns:p14="http://schemas.microsoft.com/office/powerpoint/2010/main" val="4257589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22AB155-C9AA-82AB-87DB-B9E1AB8A4814}"/>
              </a:ext>
            </a:extLst>
          </p:cNvPr>
          <p:cNvSpPr txBox="1"/>
          <p:nvPr/>
        </p:nvSpPr>
        <p:spPr>
          <a:xfrm>
            <a:off x="229402" y="490888"/>
            <a:ext cx="11733195" cy="4893647"/>
          </a:xfrm>
          <a:prstGeom prst="rect">
            <a:avLst/>
          </a:prstGeom>
          <a:noFill/>
        </p:spPr>
        <p:txBody>
          <a:bodyPr wrap="square" rtlCol="0">
            <a:spAutoFit/>
          </a:bodyPr>
          <a:lstStyle/>
          <a:p>
            <a:r>
              <a:rPr lang="en-US" sz="2400" b="1" dirty="0">
                <a:latin typeface="Bookman Old Style" panose="02050604050505020204" pitchFamily="18" charset="0"/>
              </a:rPr>
              <a:t>Stage 3 </a:t>
            </a:r>
            <a:r>
              <a:rPr lang="en-US" sz="2400" dirty="0">
                <a:latin typeface="Bookman Old Style" panose="02050604050505020204" pitchFamily="18" charset="0"/>
              </a:rPr>
              <a:t>: The ants goes for hunt for the first time to the outside world from the queen’s chamber. First, they eat in and transfer it using a method called trophallaxes, the safest way to transfer food from ants to ants as the saliva of these ants have an antibacterial </a:t>
            </a:r>
            <a:r>
              <a:rPr lang="en-US" sz="2400" dirty="0" err="1">
                <a:latin typeface="Bookman Old Style" panose="02050604050505020204" pitchFamily="18" charset="0"/>
              </a:rPr>
              <a:t>property.The</a:t>
            </a:r>
            <a:r>
              <a:rPr lang="en-US" sz="2400" dirty="0">
                <a:latin typeface="Bookman Old Style" panose="02050604050505020204" pitchFamily="18" charset="0"/>
              </a:rPr>
              <a:t> queen can lay up to 800 eggs per day if the conditions are favorable. After 1-2 years the colony reaches its ideal size which is about 30,000 ants.</a:t>
            </a:r>
          </a:p>
          <a:p>
            <a:endParaRPr lang="en-US" sz="2400" dirty="0">
              <a:latin typeface="Bookman Old Style" panose="02050604050505020204" pitchFamily="18" charset="0"/>
            </a:endParaRPr>
          </a:p>
          <a:p>
            <a:r>
              <a:rPr lang="en-US" sz="2400" b="1" dirty="0">
                <a:latin typeface="Bookman Old Style" panose="02050604050505020204" pitchFamily="18" charset="0"/>
              </a:rPr>
              <a:t>Stage 4 : </a:t>
            </a:r>
            <a:r>
              <a:rPr lang="en-US" sz="2400" dirty="0">
                <a:latin typeface="Bookman Old Style" panose="02050604050505020204" pitchFamily="18" charset="0"/>
              </a:rPr>
              <a:t>Elite carry their genes to the next generation. The ant world is female based; males have no big roles except carrying the genes. Males are nothing but unfertilized eggs. These males follow the same steps, they fly in the nuptial flights and pass the genes to another female.</a:t>
            </a:r>
          </a:p>
          <a:p>
            <a:endParaRPr lang="en-US" sz="2400" dirty="0">
              <a:latin typeface="Bookman Old Style" panose="02050604050505020204" pitchFamily="18" charset="0"/>
            </a:endParaRPr>
          </a:p>
          <a:p>
            <a:r>
              <a:rPr lang="en-US" sz="2400" i="1" dirty="0">
                <a:latin typeface="Bookman Old Style" panose="02050604050505020204" pitchFamily="18" charset="0"/>
              </a:rPr>
              <a:t>Hence, this is a huge cycle which acts as a base in the ecosystem we live in.</a:t>
            </a:r>
            <a:endParaRPr lang="en-IN" sz="2400" i="1" dirty="0">
              <a:latin typeface="Bookman Old Style" panose="02050604050505020204" pitchFamily="18" charset="0"/>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2A849CBD-0287-2822-17E4-84F4ED2F665A}"/>
                  </a:ext>
                </a:extLst>
              </p14:cNvPr>
              <p14:cNvContentPartPr/>
              <p14:nvPr/>
            </p14:nvContentPartPr>
            <p14:xfrm>
              <a:off x="1357105" y="4206202"/>
              <a:ext cx="360" cy="360"/>
            </p14:xfrm>
          </p:contentPart>
        </mc:Choice>
        <mc:Fallback xmlns="">
          <p:pic>
            <p:nvPicPr>
              <p:cNvPr id="2" name="Ink 1">
                <a:extLst>
                  <a:ext uri="{FF2B5EF4-FFF2-40B4-BE49-F238E27FC236}">
                    <a16:creationId xmlns:a16="http://schemas.microsoft.com/office/drawing/2014/main" id="{2A849CBD-0287-2822-17E4-84F4ED2F665A}"/>
                  </a:ext>
                </a:extLst>
              </p:cNvPr>
              <p:cNvPicPr/>
              <p:nvPr/>
            </p:nvPicPr>
            <p:blipFill>
              <a:blip r:embed="rId3"/>
              <a:stretch>
                <a:fillRect/>
              </a:stretch>
            </p:blipFill>
            <p:spPr>
              <a:xfrm>
                <a:off x="1348105" y="419756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215E5DAC-3FF9-D864-05C3-7B3E3428DF46}"/>
                  </a:ext>
                </a:extLst>
              </p14:cNvPr>
              <p14:cNvContentPartPr/>
              <p14:nvPr/>
            </p14:nvContentPartPr>
            <p14:xfrm>
              <a:off x="1357105" y="4206202"/>
              <a:ext cx="360" cy="360"/>
            </p14:xfrm>
          </p:contentPart>
        </mc:Choice>
        <mc:Fallback xmlns="">
          <p:pic>
            <p:nvPicPr>
              <p:cNvPr id="3" name="Ink 2">
                <a:extLst>
                  <a:ext uri="{FF2B5EF4-FFF2-40B4-BE49-F238E27FC236}">
                    <a16:creationId xmlns:a16="http://schemas.microsoft.com/office/drawing/2014/main" id="{215E5DAC-3FF9-D864-05C3-7B3E3428DF46}"/>
                  </a:ext>
                </a:extLst>
              </p:cNvPr>
              <p:cNvPicPr/>
              <p:nvPr/>
            </p:nvPicPr>
            <p:blipFill>
              <a:blip r:embed="rId3"/>
              <a:stretch>
                <a:fillRect/>
              </a:stretch>
            </p:blipFill>
            <p:spPr>
              <a:xfrm>
                <a:off x="1348105" y="4197562"/>
                <a:ext cx="18000" cy="18000"/>
              </a:xfrm>
              <a:prstGeom prst="rect">
                <a:avLst/>
              </a:prstGeom>
            </p:spPr>
          </p:pic>
        </mc:Fallback>
      </mc:AlternateContent>
    </p:spTree>
    <p:extLst>
      <p:ext uri="{BB962C8B-B14F-4D97-AF65-F5344CB8AC3E}">
        <p14:creationId xmlns:p14="http://schemas.microsoft.com/office/powerpoint/2010/main" val="1258576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extLst>
              <a:ext uri="{BEBA8EAE-BF5A-486C-A8C5-ECC9F3942E4B}">
                <a14:imgProps xmlns:a14="http://schemas.microsoft.com/office/drawing/2010/main">
                  <a14:imgLayer r:embed="rId3">
                    <a14:imgEffect>
                      <a14:artisticPaintStrokes/>
                    </a14:imgEffect>
                  </a14:imgLayer>
                </a14:imgProps>
              </a:ext>
              <a:ext uri="{837473B0-CC2E-450A-ABE3-18F120FF3D39}">
                <a1611:picAttrSrcUrl xmlns:a1611="http://schemas.microsoft.com/office/drawing/2016/11/main" r:id="rId4"/>
              </a:ext>
            </a:extLst>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FBC7D8-3CFE-F984-B9E4-E438EA54A45E}"/>
              </a:ext>
            </a:extLst>
          </p:cNvPr>
          <p:cNvSpPr>
            <a:spLocks noGrp="1"/>
          </p:cNvSpPr>
          <p:nvPr>
            <p:ph idx="1"/>
          </p:nvPr>
        </p:nvSpPr>
        <p:spPr>
          <a:xfrm>
            <a:off x="126125" y="409903"/>
            <a:ext cx="7556937" cy="6298904"/>
          </a:xfrm>
        </p:spPr>
        <p:txBody>
          <a:bodyPr>
            <a:normAutofit lnSpcReduction="10000"/>
          </a:bodyPr>
          <a:lstStyle/>
          <a:p>
            <a:r>
              <a:rPr lang="en-US" b="1" u="sng" dirty="0">
                <a:latin typeface="Bookman Old Style" panose="02050604050505020204" pitchFamily="18" charset="0"/>
              </a:rPr>
              <a:t>Creatine monohydrate found in Madiwala ants</a:t>
            </a:r>
          </a:p>
          <a:p>
            <a:pPr marL="0" indent="0">
              <a:buNone/>
            </a:pPr>
            <a:r>
              <a:rPr lang="en-US" dirty="0">
                <a:latin typeface="Bookman Old Style" panose="02050604050505020204" pitchFamily="18" charset="0"/>
              </a:rPr>
              <a:t>Ants in Madiwala have a slight trace of creatine monohydrate in them, which is very rare and is a </a:t>
            </a:r>
            <a:r>
              <a:rPr lang="en-US" i="1" u="sng" dirty="0">
                <a:latin typeface="Bookman Old Style" panose="02050604050505020204" pitchFamily="18" charset="0"/>
              </a:rPr>
              <a:t>evolutionary trait by the local ants to have stronger jaw muscles and faster reflexes</a:t>
            </a:r>
            <a:r>
              <a:rPr lang="en-US" u="sng" dirty="0">
                <a:latin typeface="Bookman Old Style" panose="02050604050505020204" pitchFamily="18" charset="0"/>
              </a:rPr>
              <a:t> </a:t>
            </a:r>
            <a:r>
              <a:rPr lang="en-US" dirty="0">
                <a:latin typeface="Bookman Old Style" panose="02050604050505020204" pitchFamily="18" charset="0"/>
              </a:rPr>
              <a:t>to fight of the invasive species. This is only found in the pavement ants.</a:t>
            </a:r>
          </a:p>
          <a:p>
            <a:r>
              <a:rPr lang="en-US" b="1" u="sng" dirty="0">
                <a:latin typeface="Bookman Old Style" panose="02050604050505020204" pitchFamily="18" charset="0"/>
              </a:rPr>
              <a:t>Hierarchy among the ants</a:t>
            </a:r>
          </a:p>
          <a:p>
            <a:pPr marL="0" indent="0">
              <a:buNone/>
            </a:pPr>
            <a:r>
              <a:rPr lang="en-US" dirty="0">
                <a:latin typeface="Bookman Old Style" panose="02050604050505020204" pitchFamily="18" charset="0"/>
              </a:rPr>
              <a:t>The majorly available ant species are </a:t>
            </a:r>
            <a:r>
              <a:rPr lang="en-US" i="1" u="sng" dirty="0">
                <a:latin typeface="Bookman Old Style" panose="02050604050505020204" pitchFamily="18" charset="0"/>
              </a:rPr>
              <a:t>pavement ants in the west Bank of the lake</a:t>
            </a:r>
            <a:r>
              <a:rPr lang="en-US" dirty="0">
                <a:latin typeface="Bookman Old Style" panose="02050604050505020204" pitchFamily="18" charset="0"/>
              </a:rPr>
              <a:t> and </a:t>
            </a:r>
            <a:r>
              <a:rPr lang="en-US" i="1" u="sng" dirty="0">
                <a:latin typeface="Bookman Old Style" panose="02050604050505020204" pitchFamily="18" charset="0"/>
              </a:rPr>
              <a:t>weaver ants in the east</a:t>
            </a:r>
            <a:r>
              <a:rPr lang="en-US" dirty="0">
                <a:latin typeface="Bookman Old Style" panose="02050604050505020204" pitchFamily="18" charset="0"/>
              </a:rPr>
              <a:t> which is a </a:t>
            </a:r>
            <a:r>
              <a:rPr lang="en-US" u="sng" dirty="0">
                <a:latin typeface="Bookman Old Style" panose="02050604050505020204" pitchFamily="18" charset="0"/>
              </a:rPr>
              <a:t>very good sign</a:t>
            </a:r>
            <a:r>
              <a:rPr lang="en-US" dirty="0">
                <a:latin typeface="Bookman Old Style" panose="02050604050505020204" pitchFamily="18" charset="0"/>
              </a:rPr>
              <a:t> that the ecosystem is healthy because both of these species are local species.</a:t>
            </a:r>
          </a:p>
          <a:p>
            <a:endParaRPr lang="en-IN" dirty="0"/>
          </a:p>
        </p:txBody>
      </p:sp>
      <p:pic>
        <p:nvPicPr>
          <p:cNvPr id="4" name="Picture 3">
            <a:extLst>
              <a:ext uri="{FF2B5EF4-FFF2-40B4-BE49-F238E27FC236}">
                <a16:creationId xmlns:a16="http://schemas.microsoft.com/office/drawing/2014/main" id="{DF6ADF4D-2722-6692-528B-D10E79EDA1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9698" y="120541"/>
            <a:ext cx="4246178" cy="654064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432896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100000">
              <a:schemeClr val="accent5">
                <a:lumMod val="40000"/>
                <a:lumOff val="60000"/>
              </a:schemeClr>
            </a:gs>
            <a:gs pos="0">
              <a:schemeClr val="accent6">
                <a:lumMod val="40000"/>
                <a:lumOff val="60000"/>
              </a:schemeClr>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219075"/>
            <a:ext cx="12191999" cy="6762750"/>
          </a:xfrm>
          <a:prstGeom prst="rect">
            <a:avLst/>
          </a:prstGeom>
        </p:spPr>
      </p:pic>
      <p:sp>
        <p:nvSpPr>
          <p:cNvPr id="2" name="Title 1">
            <a:extLst>
              <a:ext uri="{FF2B5EF4-FFF2-40B4-BE49-F238E27FC236}">
                <a16:creationId xmlns:a16="http://schemas.microsoft.com/office/drawing/2014/main" id="{597D1BF3-A0A8-8588-8C7B-DDD0225D9F04}"/>
              </a:ext>
            </a:extLst>
          </p:cNvPr>
          <p:cNvSpPr>
            <a:spLocks noGrp="1"/>
          </p:cNvSpPr>
          <p:nvPr>
            <p:ph type="title"/>
          </p:nvPr>
        </p:nvSpPr>
        <p:spPr>
          <a:solidFill>
            <a:schemeClr val="tx1">
              <a:alpha val="29000"/>
            </a:schemeClr>
          </a:solidFill>
        </p:spPr>
        <p:txBody>
          <a:bodyPr/>
          <a:lstStyle/>
          <a:p>
            <a:r>
              <a:rPr lang="en-US" dirty="0">
                <a:ln w="0"/>
                <a:solidFill>
                  <a:schemeClr val="bg1"/>
                </a:solidFill>
                <a:effectLst>
                  <a:outerShdw blurRad="38100" dist="19050" dir="2700000" algn="tl" rotWithShape="0">
                    <a:schemeClr val="dk1">
                      <a:alpha val="40000"/>
                    </a:schemeClr>
                  </a:outerShdw>
                </a:effectLst>
                <a:latin typeface="Bodoni MT Poster Compressed" panose="02070706080601050204" pitchFamily="18" charset="0"/>
              </a:rPr>
              <a:t>Impact of ants in </a:t>
            </a:r>
            <a:r>
              <a:rPr lang="en-US" dirty="0" err="1">
                <a:ln w="0"/>
                <a:solidFill>
                  <a:schemeClr val="bg1"/>
                </a:solidFill>
                <a:effectLst>
                  <a:outerShdw blurRad="38100" dist="19050" dir="2700000" algn="tl" rotWithShape="0">
                    <a:schemeClr val="dk1">
                      <a:alpha val="40000"/>
                    </a:schemeClr>
                  </a:outerShdw>
                </a:effectLst>
                <a:latin typeface="Bodoni MT Poster Compressed" panose="02070706080601050204" pitchFamily="18" charset="0"/>
              </a:rPr>
              <a:t>Madiwala</a:t>
            </a:r>
            <a:r>
              <a:rPr lang="en-US" dirty="0">
                <a:ln w="0"/>
                <a:solidFill>
                  <a:schemeClr val="bg1"/>
                </a:solidFill>
                <a:effectLst>
                  <a:outerShdw blurRad="38100" dist="19050" dir="2700000" algn="tl" rotWithShape="0">
                    <a:schemeClr val="dk1">
                      <a:alpha val="40000"/>
                    </a:schemeClr>
                  </a:outerShdw>
                </a:effectLst>
                <a:latin typeface="Bodoni MT Poster Compressed" panose="02070706080601050204" pitchFamily="18" charset="0"/>
              </a:rPr>
              <a:t> lake ecosystem </a:t>
            </a:r>
            <a:endParaRPr lang="en-IN" dirty="0">
              <a:ln w="0"/>
              <a:solidFill>
                <a:schemeClr val="bg1"/>
              </a:solidFill>
              <a:effectLst>
                <a:outerShdw blurRad="38100" dist="19050" dir="2700000" algn="tl" rotWithShape="0">
                  <a:schemeClr val="dk1">
                    <a:alpha val="40000"/>
                  </a:schemeClr>
                </a:outerShdw>
              </a:effectLst>
              <a:latin typeface="Bodoni MT Poster Compressed" panose="02070706080601050204" pitchFamily="18" charset="0"/>
            </a:endParaRPr>
          </a:p>
        </p:txBody>
      </p:sp>
      <p:sp>
        <p:nvSpPr>
          <p:cNvPr id="4" name="TextBox 3">
            <a:extLst>
              <a:ext uri="{FF2B5EF4-FFF2-40B4-BE49-F238E27FC236}">
                <a16:creationId xmlns:a16="http://schemas.microsoft.com/office/drawing/2014/main" id="{DB1EC313-856E-4F0E-4D1B-6F42E8F895E5}"/>
              </a:ext>
            </a:extLst>
          </p:cNvPr>
          <p:cNvSpPr txBox="1"/>
          <p:nvPr/>
        </p:nvSpPr>
        <p:spPr>
          <a:xfrm>
            <a:off x="690562" y="2410118"/>
            <a:ext cx="10810875" cy="4154984"/>
          </a:xfrm>
          <a:prstGeom prst="rect">
            <a:avLst/>
          </a:prstGeom>
          <a:solidFill>
            <a:schemeClr val="tx1">
              <a:alpha val="16000"/>
            </a:schemeClr>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Ants help the </a:t>
            </a:r>
            <a:r>
              <a:rPr lang="en-US" sz="2400" dirty="0" err="1">
                <a:solidFill>
                  <a:schemeClr val="bg1"/>
                </a:solidFill>
                <a:latin typeface="Arial" panose="020B0604020202020204" pitchFamily="34" charset="0"/>
                <a:cs typeface="Arial" panose="020B0604020202020204" pitchFamily="34" charset="0"/>
              </a:rPr>
              <a:t>madiwala</a:t>
            </a:r>
            <a:r>
              <a:rPr lang="en-US" sz="2400" dirty="0">
                <a:solidFill>
                  <a:schemeClr val="bg1"/>
                </a:solidFill>
                <a:latin typeface="Arial" panose="020B0604020202020204" pitchFamily="34" charset="0"/>
                <a:cs typeface="Arial" panose="020B0604020202020204" pitchFamily="34" charset="0"/>
              </a:rPr>
              <a:t> lake ecosystem in the following ways </a:t>
            </a:r>
          </a:p>
          <a:p>
            <a:r>
              <a:rPr lang="en-IN" sz="2400" dirty="0">
                <a:solidFill>
                  <a:schemeClr val="bg1"/>
                </a:solidFill>
                <a:latin typeface="Arial" panose="020B0604020202020204" pitchFamily="34" charset="0"/>
                <a:cs typeface="Arial" panose="020B0604020202020204" pitchFamily="34" charset="0"/>
              </a:rPr>
              <a:t>1.Ants acts as the base of the food pyramid and its absence will lead to the whole collapse of life on our world</a:t>
            </a:r>
            <a:endParaRPr lang="en-US" sz="2400" dirty="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panose="020B0604020202020204" pitchFamily="34" charset="0"/>
                <a:cs typeface="Arial" panose="020B0604020202020204" pitchFamily="34" charset="0"/>
              </a:rPr>
              <a:t>2. Ants help in breaking up of construction and concrete waste, mixing them up into the soil and using them for building their own colonies. </a:t>
            </a:r>
          </a:p>
          <a:p>
            <a:r>
              <a:rPr lang="en-US" sz="2400" dirty="0">
                <a:solidFill>
                  <a:schemeClr val="bg1"/>
                </a:solidFill>
                <a:latin typeface="Arial" panose="020B0604020202020204" pitchFamily="34" charset="0"/>
                <a:cs typeface="Arial" panose="020B0604020202020204" pitchFamily="34" charset="0"/>
              </a:rPr>
              <a:t>3. Ants help in nourishing the soil with calcium  by breaking up of the snail shells. </a:t>
            </a:r>
          </a:p>
          <a:p>
            <a:r>
              <a:rPr lang="en-US" sz="2400" dirty="0">
                <a:solidFill>
                  <a:schemeClr val="bg1"/>
                </a:solidFill>
                <a:latin typeface="Arial" panose="020B0604020202020204" pitchFamily="34" charset="0"/>
                <a:cs typeface="Arial" panose="020B0604020202020204" pitchFamily="34" charset="0"/>
              </a:rPr>
              <a:t>4. Ants keep the pest and critters in control. </a:t>
            </a:r>
          </a:p>
          <a:p>
            <a:r>
              <a:rPr lang="en-US" sz="2400" dirty="0">
                <a:solidFill>
                  <a:schemeClr val="bg1"/>
                </a:solidFill>
                <a:latin typeface="Arial" panose="020B0604020202020204" pitchFamily="34" charset="0"/>
                <a:cs typeface="Arial" panose="020B0604020202020204" pitchFamily="34" charset="0"/>
              </a:rPr>
              <a:t>5.Ants keep the area clean by consuming waste. </a:t>
            </a:r>
          </a:p>
          <a:p>
            <a:r>
              <a:rPr lang="en-US" sz="2400" dirty="0">
                <a:solidFill>
                  <a:schemeClr val="bg1"/>
                </a:solidFill>
                <a:latin typeface="Arial" panose="020B0604020202020204" pitchFamily="34" charset="0"/>
                <a:cs typeface="Arial" panose="020B0604020202020204" pitchFamily="34" charset="0"/>
              </a:rPr>
              <a:t>6.Ants also use the dust from main roads in their colonies and making the soil fertile. </a:t>
            </a:r>
            <a:endParaRPr lang="en-IN"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089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00000">
              <a:schemeClr val="accent5">
                <a:lumMod val="40000"/>
                <a:lumOff val="60000"/>
              </a:schemeClr>
            </a:gs>
            <a:gs pos="0">
              <a:schemeClr val="accent6">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786D8-21AE-306B-ED0E-2A3A371DB2C9}"/>
              </a:ext>
            </a:extLst>
          </p:cNvPr>
          <p:cNvSpPr>
            <a:spLocks noGrp="1"/>
          </p:cNvSpPr>
          <p:nvPr>
            <p:ph type="title"/>
          </p:nvPr>
        </p:nvSpPr>
        <p:spPr>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a:lstStyle/>
          <a:p>
            <a:pPr algn="ctr"/>
            <a:r>
              <a:rPr lang="en-US" dirty="0">
                <a:latin typeface="Bookman Old Style" panose="02050604050505020204" pitchFamily="18" charset="0"/>
              </a:rPr>
              <a:t>Acknowledgement</a:t>
            </a:r>
            <a:endParaRPr lang="en-IN"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BEA3328B-C018-1DB1-F622-7F885F863B77}"/>
              </a:ext>
            </a:extLst>
          </p:cNvPr>
          <p:cNvSpPr>
            <a:spLocks noGrp="1"/>
          </p:cNvSpPr>
          <p:nvPr>
            <p:ph idx="1"/>
          </p:nvPr>
        </p:nvSpPr>
        <p:spPr/>
        <p:txBody>
          <a:bodyPr/>
          <a:lstStyle/>
          <a:p>
            <a:pPr marL="0" indent="0" algn="ctr">
              <a:buNone/>
            </a:pPr>
            <a:r>
              <a:rPr lang="en-IN" dirty="0">
                <a:latin typeface="Bahnschrift Light" panose="020B0502040204020203" pitchFamily="34" charset="0"/>
              </a:rPr>
              <a:t>I would like to express my special thanks of gratitude to my Biology teacher Mrs. Indumathi Mam for her able guidance and support in completing my research.</a:t>
            </a:r>
          </a:p>
          <a:p>
            <a:pPr marL="0" indent="0" algn="ctr">
              <a:buNone/>
            </a:pPr>
            <a:r>
              <a:rPr lang="en-IN" dirty="0">
                <a:latin typeface="Bahnschrift Light" panose="020B0502040204020203" pitchFamily="34" charset="0"/>
              </a:rPr>
              <a:t>I would also like to extend my gratitude to the principal             Mrs. J Bhuvaneswari for providing me with all the facilities that was required.</a:t>
            </a:r>
          </a:p>
        </p:txBody>
      </p:sp>
    </p:spTree>
    <p:extLst>
      <p:ext uri="{BB962C8B-B14F-4D97-AF65-F5344CB8AC3E}">
        <p14:creationId xmlns:p14="http://schemas.microsoft.com/office/powerpoint/2010/main" val="2926552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100000">
              <a:schemeClr val="accent5">
                <a:lumMod val="40000"/>
                <a:lumOff val="60000"/>
              </a:schemeClr>
            </a:gs>
            <a:gs pos="0">
              <a:schemeClr val="accent6">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78DC6-02D0-DB57-AC3E-4AEFA94BC91B}"/>
              </a:ext>
            </a:extLst>
          </p:cNvPr>
          <p:cNvSpPr>
            <a:spLocks noGrp="1"/>
          </p:cNvSpPr>
          <p:nvPr>
            <p:ph type="title"/>
          </p:nvPr>
        </p:nvSpPr>
        <p:spPr>
          <a:xfrm>
            <a:off x="163629" y="154005"/>
            <a:ext cx="11896825" cy="1536684"/>
          </a:xfr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a:lstStyle/>
          <a:p>
            <a:r>
              <a:rPr lang="en-US" dirty="0">
                <a:latin typeface="Bookman Old Style" panose="02050604050505020204" pitchFamily="18" charset="0"/>
              </a:rPr>
              <a:t>References</a:t>
            </a:r>
            <a:endParaRPr lang="en-IN"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7A2A5149-080B-CBBA-9AF8-A41837983341}"/>
              </a:ext>
            </a:extLst>
          </p:cNvPr>
          <p:cNvSpPr>
            <a:spLocks noGrp="1"/>
          </p:cNvSpPr>
          <p:nvPr>
            <p:ph idx="1"/>
          </p:nvPr>
        </p:nvSpPr>
        <p:spPr/>
        <p:txBody>
          <a:bodyPr/>
          <a:lstStyle/>
          <a:p>
            <a:pPr marL="0" indent="0">
              <a:buNone/>
            </a:pPr>
            <a:r>
              <a:rPr lang="en-IN" dirty="0">
                <a:hlinkClick r:id="rId2"/>
              </a:rPr>
              <a:t>  https://www.youtube.com</a:t>
            </a:r>
            <a:r>
              <a:rPr lang="en-IN" dirty="0"/>
              <a:t> (@AntsCanada)</a:t>
            </a:r>
          </a:p>
          <a:p>
            <a:r>
              <a:rPr lang="en-US" i="1" dirty="0"/>
              <a:t>The Hidden Worlds and Extraordinary Lives of Earth's Tiny Conquerors </a:t>
            </a:r>
            <a:r>
              <a:rPr lang="en-US" dirty="0"/>
              <a:t>by Olaf Fritsche, Susanne Foitzik</a:t>
            </a:r>
          </a:p>
          <a:p>
            <a:r>
              <a:rPr lang="en-US" i="1" dirty="0"/>
              <a:t>Ants: Workers of the World </a:t>
            </a:r>
            <a:r>
              <a:rPr lang="en-US" dirty="0"/>
              <a:t>by Eleanor Spicer Rice </a:t>
            </a:r>
            <a:endParaRPr lang="en-IN" dirty="0"/>
          </a:p>
          <a:p>
            <a:endParaRPr lang="en-IN" dirty="0"/>
          </a:p>
        </p:txBody>
      </p:sp>
      <p:pic>
        <p:nvPicPr>
          <p:cNvPr id="5" name="Graphic 4" descr="Document">
            <a:extLst>
              <a:ext uri="{FF2B5EF4-FFF2-40B4-BE49-F238E27FC236}">
                <a16:creationId xmlns:a16="http://schemas.microsoft.com/office/drawing/2014/main" id="{DF9A046A-5764-1451-9B59-B2F854F66E5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3925" y="259565"/>
            <a:ext cx="1325563" cy="1325563"/>
          </a:xfrm>
          <a:prstGeom prst="rect">
            <a:avLst/>
          </a:prstGeom>
        </p:spPr>
      </p:pic>
    </p:spTree>
    <p:extLst>
      <p:ext uri="{BB962C8B-B14F-4D97-AF65-F5344CB8AC3E}">
        <p14:creationId xmlns:p14="http://schemas.microsoft.com/office/powerpoint/2010/main" val="1020833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alpha val="95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F8B9B2-F57D-9B6A-25B6-AE0C093E1A7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40000"/>
                    </a14:imgEffect>
                    <a14:imgEffect>
                      <a14:brightnessContrast contrast="-2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a:effectLst>
            <a:glow rad="127000">
              <a:schemeClr val="accent1">
                <a:alpha val="0"/>
              </a:schemeClr>
            </a:glow>
            <a:outerShdw blurRad="50800" dist="50800" dir="5400000" algn="ctr" rotWithShape="0">
              <a:srgbClr val="000000"/>
            </a:outerShdw>
          </a:effectLst>
        </p:spPr>
      </p:pic>
      <p:pic>
        <p:nvPicPr>
          <p:cNvPr id="4" name="Picture 3"/>
          <p:cNvPicPr>
            <a:picLocks noChangeAspect="1"/>
          </p:cNvPicPr>
          <p:nvPr/>
        </p:nvPicPr>
        <p:blipFill>
          <a:blip r:embed="rId5"/>
          <a:stretch>
            <a:fillRect/>
          </a:stretch>
        </p:blipFill>
        <p:spPr>
          <a:xfrm>
            <a:off x="-78770" y="0"/>
            <a:ext cx="12192001" cy="6858000"/>
          </a:xfrm>
          <a:prstGeom prst="rect">
            <a:avLst/>
          </a:prstGeom>
        </p:spPr>
      </p:pic>
      <p:sp>
        <p:nvSpPr>
          <p:cNvPr id="2" name="Title 1">
            <a:extLst>
              <a:ext uri="{FF2B5EF4-FFF2-40B4-BE49-F238E27FC236}">
                <a16:creationId xmlns:a16="http://schemas.microsoft.com/office/drawing/2014/main" id="{8C67BEFF-90D8-1318-DADD-8FF24963DC67}"/>
              </a:ext>
            </a:extLst>
          </p:cNvPr>
          <p:cNvSpPr>
            <a:spLocks noGrp="1"/>
          </p:cNvSpPr>
          <p:nvPr>
            <p:ph type="title"/>
          </p:nvPr>
        </p:nvSpPr>
        <p:spPr>
          <a:xfrm>
            <a:off x="200526" y="115052"/>
            <a:ext cx="11686674" cy="1325563"/>
          </a:xfr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a:lstStyle/>
          <a:p>
            <a:r>
              <a:rPr lang="en-US" dirty="0">
                <a:solidFill>
                  <a:schemeClr val="accent2">
                    <a:lumMod val="75000"/>
                  </a:schemeClr>
                </a:solidFill>
                <a:effectLst>
                  <a:outerShdw blurRad="38100" dist="38100" dir="2700000" algn="tl">
                    <a:srgbClr val="000000">
                      <a:alpha val="43137"/>
                    </a:srgbClr>
                  </a:outerShdw>
                </a:effectLst>
                <a:latin typeface="Bookman Old Style" panose="02050604050505020204" pitchFamily="18" charset="0"/>
              </a:rPr>
              <a:t>INTRODUCTION</a:t>
            </a:r>
            <a:endParaRPr lang="en-IN" dirty="0">
              <a:solidFill>
                <a:schemeClr val="accent2">
                  <a:lumMod val="75000"/>
                </a:schemeClr>
              </a:solidFill>
              <a:effectLst>
                <a:outerShdw blurRad="38100" dist="38100" dir="2700000" algn="tl">
                  <a:srgbClr val="000000">
                    <a:alpha val="43137"/>
                  </a:srgbClr>
                </a:outerShdw>
              </a:effectLst>
              <a:latin typeface="Bookman Old Style" panose="02050604050505020204" pitchFamily="18" charset="0"/>
            </a:endParaRPr>
          </a:p>
        </p:txBody>
      </p:sp>
      <p:sp>
        <p:nvSpPr>
          <p:cNvPr id="3" name="Content Placeholder 2">
            <a:extLst>
              <a:ext uri="{FF2B5EF4-FFF2-40B4-BE49-F238E27FC236}">
                <a16:creationId xmlns:a16="http://schemas.microsoft.com/office/drawing/2014/main" id="{44C226C0-6CF7-7850-47B5-356D12D08552}"/>
              </a:ext>
            </a:extLst>
          </p:cNvPr>
          <p:cNvSpPr>
            <a:spLocks noGrp="1"/>
          </p:cNvSpPr>
          <p:nvPr>
            <p:ph idx="1"/>
          </p:nvPr>
        </p:nvSpPr>
        <p:spPr>
          <a:xfrm>
            <a:off x="200527" y="1534144"/>
            <a:ext cx="11912704" cy="5323856"/>
          </a:xfrm>
          <a:solidFill>
            <a:schemeClr val="bg1">
              <a:alpha val="54000"/>
            </a:schemeClr>
          </a:solidFill>
        </p:spPr>
        <p:txBody>
          <a:bodyPr>
            <a:noAutofit/>
          </a:bodyPr>
          <a:lstStyle/>
          <a:p>
            <a:pPr marL="0" indent="0">
              <a:buNone/>
            </a:pPr>
            <a:r>
              <a:rPr lang="en-US" sz="1800" i="1" dirty="0">
                <a:effectLst>
                  <a:outerShdw blurRad="38100" dist="38100" dir="2700000" algn="tl">
                    <a:srgbClr val="000000">
                      <a:alpha val="43137"/>
                    </a:srgbClr>
                  </a:outerShdw>
                </a:effectLst>
                <a:latin typeface="Bookman Old Style" panose="02050604050505020204" pitchFamily="18" charset="0"/>
              </a:rPr>
              <a:t>Ants might look like they don’t do much contribute in our surroundings but these facts might surprise /everyone.</a:t>
            </a:r>
          </a:p>
          <a:p>
            <a:pPr marL="342900" indent="-342900">
              <a:buFont typeface="+mj-lt"/>
              <a:buAutoNum type="arabicPeriod"/>
            </a:pPr>
            <a:r>
              <a:rPr lang="en-US" sz="1900" dirty="0">
                <a:effectLst>
                  <a:outerShdw blurRad="38100" dist="38100" dir="2700000" algn="tl">
                    <a:srgbClr val="000000">
                      <a:alpha val="43137"/>
                    </a:srgbClr>
                  </a:outerShdw>
                </a:effectLst>
                <a:latin typeface="Bookman Old Style" panose="02050604050505020204" pitchFamily="18" charset="0"/>
              </a:rPr>
              <a:t>Ants are the largest scavengers in the worlds with no other competitors who come near to ants in cleaning up all our wastes.</a:t>
            </a:r>
          </a:p>
          <a:p>
            <a:pPr marL="342900" indent="-342900">
              <a:buFont typeface="+mj-lt"/>
              <a:buAutoNum type="arabicPeriod"/>
            </a:pPr>
            <a:r>
              <a:rPr lang="en-US" sz="1900" dirty="0">
                <a:effectLst>
                  <a:outerShdw blurRad="38100" dist="38100" dir="2700000" algn="tl">
                    <a:srgbClr val="000000">
                      <a:alpha val="43137"/>
                    </a:srgbClr>
                  </a:outerShdw>
                </a:effectLst>
                <a:latin typeface="Bookman Old Style" panose="02050604050505020204" pitchFamily="18" charset="0"/>
              </a:rPr>
              <a:t>Many modern technologies are inspired by this tiny creature. Inventions like internet , social media, guns, radar etc.</a:t>
            </a:r>
          </a:p>
          <a:p>
            <a:pPr marL="342900" indent="-342900">
              <a:buFont typeface="+mj-lt"/>
              <a:buAutoNum type="arabicPeriod"/>
            </a:pPr>
            <a:r>
              <a:rPr lang="en-US" sz="1900" dirty="0">
                <a:effectLst>
                  <a:outerShdw blurRad="38100" dist="38100" dir="2700000" algn="tl">
                    <a:srgbClr val="000000">
                      <a:alpha val="43137"/>
                    </a:srgbClr>
                  </a:outerShdw>
                </a:effectLst>
                <a:latin typeface="Bookman Old Style" panose="02050604050505020204" pitchFamily="18" charset="0"/>
              </a:rPr>
              <a:t>An ant nourishes the soil by making burrow in the soil and adds extra nutrients by its waste which is rich in nitrogen content.</a:t>
            </a:r>
          </a:p>
          <a:p>
            <a:pPr marL="342900" indent="-342900">
              <a:buFont typeface="+mj-lt"/>
              <a:buAutoNum type="arabicPeriod"/>
            </a:pPr>
            <a:r>
              <a:rPr lang="en-US" sz="1900" dirty="0">
                <a:effectLst>
                  <a:outerShdw blurRad="38100" dist="38100" dir="2700000" algn="tl">
                    <a:srgbClr val="000000">
                      <a:alpha val="43137"/>
                    </a:srgbClr>
                  </a:outerShdw>
                </a:effectLst>
                <a:latin typeface="Bookman Old Style" panose="02050604050505020204" pitchFamily="18" charset="0"/>
              </a:rPr>
              <a:t>Ants helps decomposition of plastic by breaking it down into smaller particles which makes it easier for nature to take its role( Carpenter and Pavement Ants are the ones involved in this process).</a:t>
            </a:r>
          </a:p>
          <a:p>
            <a:pPr marL="342900" indent="-342900">
              <a:buFont typeface="+mj-lt"/>
              <a:buAutoNum type="arabicPeriod"/>
            </a:pPr>
            <a:r>
              <a:rPr lang="en-US" sz="1900" dirty="0">
                <a:effectLst>
                  <a:outerShdw blurRad="38100" dist="38100" dir="2700000" algn="tl">
                    <a:srgbClr val="000000">
                      <a:alpha val="43137"/>
                    </a:srgbClr>
                  </a:outerShdw>
                </a:effectLst>
                <a:latin typeface="Bookman Old Style" panose="02050604050505020204" pitchFamily="18" charset="0"/>
              </a:rPr>
              <a:t>These arthropods help keep other pest and insects in control by exterminating their root cause.</a:t>
            </a:r>
          </a:p>
          <a:p>
            <a:pPr marL="342900" indent="-342900">
              <a:buFont typeface="+mj-lt"/>
              <a:buAutoNum type="arabicPeriod"/>
            </a:pPr>
            <a:r>
              <a:rPr lang="en-US" sz="1900" dirty="0">
                <a:effectLst>
                  <a:outerShdw blurRad="38100" dist="38100" dir="2700000" algn="tl">
                    <a:srgbClr val="000000">
                      <a:alpha val="43137"/>
                    </a:srgbClr>
                  </a:outerShdw>
                </a:effectLst>
                <a:latin typeface="Bookman Old Style" panose="02050604050505020204" pitchFamily="18" charset="0"/>
              </a:rPr>
              <a:t>Ants helps in colonizing many essential bacteria’s and micro insects.</a:t>
            </a:r>
          </a:p>
          <a:p>
            <a:pPr marL="342900" indent="-342900">
              <a:buFont typeface="+mj-lt"/>
              <a:buAutoNum type="arabicPeriod"/>
            </a:pPr>
            <a:r>
              <a:rPr lang="en-US" sz="1900" dirty="0">
                <a:effectLst>
                  <a:outerShdw blurRad="38100" dist="38100" dir="2700000" algn="tl">
                    <a:srgbClr val="000000">
                      <a:alpha val="43137"/>
                    </a:srgbClr>
                  </a:outerShdw>
                </a:effectLst>
                <a:latin typeface="Bookman Old Style" panose="02050604050505020204" pitchFamily="18" charset="0"/>
              </a:rPr>
              <a:t>Ants milk Mealy bugs for the sweet secretion for feeding it to their young ones with soft exoskeleton, this proves ants have started catling even before mammals existed.</a:t>
            </a:r>
            <a:endParaRPr lang="en-IN" sz="1900" dirty="0">
              <a:effectLst>
                <a:outerShdw blurRad="38100" dist="38100" dir="2700000" algn="tl">
                  <a:srgbClr val="000000">
                    <a:alpha val="43137"/>
                  </a:srgbClr>
                </a:outerShdw>
              </a:effectLst>
              <a:latin typeface="Bookman Old Style" panose="02050604050505020204" pitchFamily="18" charset="0"/>
            </a:endParaRPr>
          </a:p>
        </p:txBody>
      </p:sp>
      <p:pic>
        <p:nvPicPr>
          <p:cNvPr id="5" name="Graphic 4" descr="Hill scene">
            <a:extLst>
              <a:ext uri="{FF2B5EF4-FFF2-40B4-BE49-F238E27FC236}">
                <a16:creationId xmlns:a16="http://schemas.microsoft.com/office/drawing/2014/main" id="{B6BCD376-D1A8-41CA-E25C-43006D92F98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655166" y="208581"/>
            <a:ext cx="1232034" cy="1232034"/>
          </a:xfrm>
          <a:prstGeom prst="rect">
            <a:avLst/>
          </a:prstGeom>
        </p:spPr>
      </p:pic>
    </p:spTree>
    <p:extLst>
      <p:ext uri="{BB962C8B-B14F-4D97-AF65-F5344CB8AC3E}">
        <p14:creationId xmlns:p14="http://schemas.microsoft.com/office/powerpoint/2010/main" val="3920534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2FF686-C27A-63C2-2149-EA0B4B768FF8}"/>
              </a:ext>
            </a:extLst>
          </p:cNvPr>
          <p:cNvPicPr>
            <a:picLocks noChangeAspect="1"/>
          </p:cNvPicPr>
          <p:nvPr/>
        </p:nvPicPr>
        <p:blipFill>
          <a:blip r:embed="rId2"/>
          <a:stretch>
            <a:fillRect/>
          </a:stretch>
        </p:blipFill>
        <p:spPr>
          <a:xfrm>
            <a:off x="0" y="1690689"/>
            <a:ext cx="12192000" cy="5167311"/>
          </a:xfrm>
          <a:prstGeom prst="rect">
            <a:avLst/>
          </a:prstGeom>
          <a:effectLst>
            <a:reflection endPos="0" dir="5400000" sy="-100000" algn="bl" rotWithShape="0"/>
          </a:effectLst>
        </p:spPr>
      </p:pic>
      <p:sp>
        <p:nvSpPr>
          <p:cNvPr id="2" name="Title 1">
            <a:extLst>
              <a:ext uri="{FF2B5EF4-FFF2-40B4-BE49-F238E27FC236}">
                <a16:creationId xmlns:a16="http://schemas.microsoft.com/office/drawing/2014/main" id="{383D4784-31CB-AF28-A900-2ED8BF2F4EE9}"/>
              </a:ext>
            </a:extLst>
          </p:cNvPr>
          <p:cNvSpPr>
            <a:spLocks noGrp="1"/>
          </p:cNvSpPr>
          <p:nvPr>
            <p:ph type="title"/>
          </p:nvPr>
        </p:nvSpPr>
        <p:spPr>
          <a:xfrm>
            <a:off x="0" y="1"/>
            <a:ext cx="12192000" cy="1690688"/>
          </a:xfrm>
        </p:spPr>
        <p:style>
          <a:lnRef idx="3">
            <a:schemeClr val="lt1"/>
          </a:lnRef>
          <a:fillRef idx="1">
            <a:schemeClr val="accent4"/>
          </a:fillRef>
          <a:effectRef idx="1">
            <a:schemeClr val="accent4"/>
          </a:effectRef>
          <a:fontRef idx="minor">
            <a:schemeClr val="lt1"/>
          </a:fontRef>
        </p:style>
        <p:txBody>
          <a:bodyPr/>
          <a:lstStyle/>
          <a:p>
            <a:r>
              <a:rPr lang="en-US" dirty="0">
                <a:latin typeface="Bookman Old Style" panose="02050604050505020204" pitchFamily="18" charset="0"/>
              </a:rPr>
              <a:t> Study Area (Madiwala Lake)  </a:t>
            </a:r>
            <a:endParaRPr lang="en-IN" dirty="0">
              <a:latin typeface="Bookman Old Style" panose="02050604050505020204" pitchFamily="18" charset="0"/>
            </a:endParaRPr>
          </a:p>
        </p:txBody>
      </p:sp>
      <p:pic>
        <p:nvPicPr>
          <p:cNvPr id="8" name="Content Placeholder 7" descr="Bug under magnifying glass">
            <a:extLst>
              <a:ext uri="{FF2B5EF4-FFF2-40B4-BE49-F238E27FC236}">
                <a16:creationId xmlns:a16="http://schemas.microsoft.com/office/drawing/2014/main" id="{048E7CB3-7C0B-282E-2AC2-28BBA5345608}"/>
              </a:ext>
            </a:extLst>
          </p:cNvPr>
          <p:cNvPicPr>
            <a:picLocks noGrp="1" noChangeAspect="1"/>
          </p:cNvPicPr>
          <p:nvPr>
            <p:ph idx="1"/>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6065" y="0"/>
            <a:ext cx="1555935" cy="1555935"/>
          </a:xfrm>
        </p:spPr>
      </p:pic>
      <p:pic>
        <p:nvPicPr>
          <p:cNvPr id="4" name="Picture 3">
            <a:extLst>
              <a:ext uri="{FF2B5EF4-FFF2-40B4-BE49-F238E27FC236}">
                <a16:creationId xmlns:a16="http://schemas.microsoft.com/office/drawing/2014/main" id="{B4ED3B87-577A-AF4C-BC1C-5B4CE1235D1C}"/>
              </a:ext>
            </a:extLst>
          </p:cNvPr>
          <p:cNvPicPr>
            <a:picLocks noChangeAspect="1"/>
          </p:cNvPicPr>
          <p:nvPr/>
        </p:nvPicPr>
        <p:blipFill>
          <a:blip r:embed="rId5"/>
          <a:stretch>
            <a:fillRect/>
          </a:stretch>
        </p:blipFill>
        <p:spPr>
          <a:xfrm>
            <a:off x="5036884" y="1983581"/>
            <a:ext cx="6800850" cy="4581525"/>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
        <p:nvSpPr>
          <p:cNvPr id="5" name="Arrow: Right 4">
            <a:extLst>
              <a:ext uri="{FF2B5EF4-FFF2-40B4-BE49-F238E27FC236}">
                <a16:creationId xmlns:a16="http://schemas.microsoft.com/office/drawing/2014/main" id="{55CB0CF5-47F2-802A-8B9A-DCEC55137A16}"/>
              </a:ext>
            </a:extLst>
          </p:cNvPr>
          <p:cNvSpPr/>
          <p:nvPr/>
        </p:nvSpPr>
        <p:spPr>
          <a:xfrm rot="11422638">
            <a:off x="9447431" y="4724971"/>
            <a:ext cx="863600" cy="599440"/>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7" name="Picture 6">
            <a:extLst>
              <a:ext uri="{FF2B5EF4-FFF2-40B4-BE49-F238E27FC236}">
                <a16:creationId xmlns:a16="http://schemas.microsoft.com/office/drawing/2014/main" id="{553D7AD9-0C2D-1D40-AFC5-02521318A9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150" y="1983580"/>
            <a:ext cx="3628902" cy="458152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6" name="TextBox 5">
            <a:extLst>
              <a:ext uri="{FF2B5EF4-FFF2-40B4-BE49-F238E27FC236}">
                <a16:creationId xmlns:a16="http://schemas.microsoft.com/office/drawing/2014/main" id="{8B6E35C0-A5B8-023F-FA81-CDB10CAB6FF6}"/>
              </a:ext>
            </a:extLst>
          </p:cNvPr>
          <p:cNvSpPr txBox="1"/>
          <p:nvPr/>
        </p:nvSpPr>
        <p:spPr>
          <a:xfrm>
            <a:off x="1567854" y="2735046"/>
            <a:ext cx="2313266" cy="646331"/>
          </a:xfrm>
          <a:prstGeom prst="rect">
            <a:avLst/>
          </a:prstGeom>
          <a:noFill/>
        </p:spPr>
        <p:txBody>
          <a:bodyPr wrap="square" rtlCol="0">
            <a:spAutoFit/>
          </a:bodyPr>
          <a:lstStyle/>
          <a:p>
            <a:r>
              <a:rPr lang="en-US" dirty="0">
                <a:solidFill>
                  <a:schemeClr val="bg1"/>
                </a:solidFill>
                <a:latin typeface="Bookman Old Style" panose="02050604050505020204" pitchFamily="18" charset="0"/>
              </a:rPr>
              <a:t>All banks of Madiwala lake</a:t>
            </a:r>
            <a:endParaRPr lang="en-IN" dirty="0">
              <a:solidFill>
                <a:schemeClr val="bg1"/>
              </a:solidFill>
              <a:latin typeface="Bookman Old Style" panose="02050604050505020204" pitchFamily="18" charset="0"/>
            </a:endParaRPr>
          </a:p>
        </p:txBody>
      </p:sp>
      <p:grpSp>
        <p:nvGrpSpPr>
          <p:cNvPr id="17" name="Group 16">
            <a:extLst>
              <a:ext uri="{FF2B5EF4-FFF2-40B4-BE49-F238E27FC236}">
                <a16:creationId xmlns:a16="http://schemas.microsoft.com/office/drawing/2014/main" id="{87FB689E-5082-6971-1693-ACE8B5F2A540}"/>
              </a:ext>
            </a:extLst>
          </p:cNvPr>
          <p:cNvGrpSpPr/>
          <p:nvPr/>
        </p:nvGrpSpPr>
        <p:grpSpPr>
          <a:xfrm>
            <a:off x="1428060" y="4352610"/>
            <a:ext cx="360" cy="360"/>
            <a:chOff x="1428060" y="4352610"/>
            <a:chExt cx="360" cy="360"/>
          </a:xfrm>
        </p:grpSpPr>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2D6AA849-39FF-F476-CDED-4831C1C95D5F}"/>
                    </a:ext>
                  </a:extLst>
                </p14:cNvPr>
                <p14:cNvContentPartPr/>
                <p14:nvPr/>
              </p14:nvContentPartPr>
              <p14:xfrm>
                <a:off x="1428060" y="4352610"/>
                <a:ext cx="360" cy="360"/>
              </p14:xfrm>
            </p:contentPart>
          </mc:Choice>
          <mc:Fallback xmlns="">
            <p:pic>
              <p:nvPicPr>
                <p:cNvPr id="11" name="Ink 10">
                  <a:extLst>
                    <a:ext uri="{FF2B5EF4-FFF2-40B4-BE49-F238E27FC236}">
                      <a16:creationId xmlns:a16="http://schemas.microsoft.com/office/drawing/2014/main" id="{2D6AA849-39FF-F476-CDED-4831C1C95D5F}"/>
                    </a:ext>
                  </a:extLst>
                </p:cNvPr>
                <p:cNvPicPr/>
                <p:nvPr/>
              </p:nvPicPr>
              <p:blipFill>
                <a:blip r:embed="rId8"/>
                <a:stretch>
                  <a:fillRect/>
                </a:stretch>
              </p:blipFill>
              <p:spPr>
                <a:xfrm>
                  <a:off x="1419420" y="434361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47A5B329-03A5-D2D4-C9D2-F7F0EA158E6A}"/>
                    </a:ext>
                  </a:extLst>
                </p14:cNvPr>
                <p14:cNvContentPartPr/>
                <p14:nvPr/>
              </p14:nvContentPartPr>
              <p14:xfrm>
                <a:off x="1428060" y="4352610"/>
                <a:ext cx="360" cy="360"/>
              </p14:xfrm>
            </p:contentPart>
          </mc:Choice>
          <mc:Fallback xmlns="">
            <p:pic>
              <p:nvPicPr>
                <p:cNvPr id="12" name="Ink 11">
                  <a:extLst>
                    <a:ext uri="{FF2B5EF4-FFF2-40B4-BE49-F238E27FC236}">
                      <a16:creationId xmlns:a16="http://schemas.microsoft.com/office/drawing/2014/main" id="{47A5B329-03A5-D2D4-C9D2-F7F0EA158E6A}"/>
                    </a:ext>
                  </a:extLst>
                </p:cNvPr>
                <p:cNvPicPr/>
                <p:nvPr/>
              </p:nvPicPr>
              <p:blipFill>
                <a:blip r:embed="rId8"/>
                <a:stretch>
                  <a:fillRect/>
                </a:stretch>
              </p:blipFill>
              <p:spPr>
                <a:xfrm>
                  <a:off x="1419420" y="434361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95CAA305-3C2D-71BA-9B22-7E16974C8333}"/>
                    </a:ext>
                  </a:extLst>
                </p14:cNvPr>
                <p14:cNvContentPartPr/>
                <p14:nvPr/>
              </p14:nvContentPartPr>
              <p14:xfrm>
                <a:off x="1428060" y="4352610"/>
                <a:ext cx="360" cy="360"/>
              </p14:xfrm>
            </p:contentPart>
          </mc:Choice>
          <mc:Fallback xmlns="">
            <p:pic>
              <p:nvPicPr>
                <p:cNvPr id="14" name="Ink 13">
                  <a:extLst>
                    <a:ext uri="{FF2B5EF4-FFF2-40B4-BE49-F238E27FC236}">
                      <a16:creationId xmlns:a16="http://schemas.microsoft.com/office/drawing/2014/main" id="{95CAA305-3C2D-71BA-9B22-7E16974C8333}"/>
                    </a:ext>
                  </a:extLst>
                </p:cNvPr>
                <p:cNvPicPr/>
                <p:nvPr/>
              </p:nvPicPr>
              <p:blipFill>
                <a:blip r:embed="rId8"/>
                <a:stretch>
                  <a:fillRect/>
                </a:stretch>
              </p:blipFill>
              <p:spPr>
                <a:xfrm>
                  <a:off x="1419420" y="434361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 name="Ink 15">
                  <a:extLst>
                    <a:ext uri="{FF2B5EF4-FFF2-40B4-BE49-F238E27FC236}">
                      <a16:creationId xmlns:a16="http://schemas.microsoft.com/office/drawing/2014/main" id="{AC181BD9-92B8-0ABE-12F1-CB73ED72465C}"/>
                    </a:ext>
                  </a:extLst>
                </p14:cNvPr>
                <p14:cNvContentPartPr/>
                <p14:nvPr/>
              </p14:nvContentPartPr>
              <p14:xfrm>
                <a:off x="1428060" y="4352610"/>
                <a:ext cx="360" cy="360"/>
              </p14:xfrm>
            </p:contentPart>
          </mc:Choice>
          <mc:Fallback xmlns="">
            <p:pic>
              <p:nvPicPr>
                <p:cNvPr id="16" name="Ink 15">
                  <a:extLst>
                    <a:ext uri="{FF2B5EF4-FFF2-40B4-BE49-F238E27FC236}">
                      <a16:creationId xmlns:a16="http://schemas.microsoft.com/office/drawing/2014/main" id="{AC181BD9-92B8-0ABE-12F1-CB73ED72465C}"/>
                    </a:ext>
                  </a:extLst>
                </p:cNvPr>
                <p:cNvPicPr/>
                <p:nvPr/>
              </p:nvPicPr>
              <p:blipFill>
                <a:blip r:embed="rId8"/>
                <a:stretch>
                  <a:fillRect/>
                </a:stretch>
              </p:blipFill>
              <p:spPr>
                <a:xfrm>
                  <a:off x="1419420" y="434361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8" name="Ink 17">
                <a:extLst>
                  <a:ext uri="{FF2B5EF4-FFF2-40B4-BE49-F238E27FC236}">
                    <a16:creationId xmlns:a16="http://schemas.microsoft.com/office/drawing/2014/main" id="{3234BE18-3959-0B14-B678-186ECF08F281}"/>
                  </a:ext>
                </a:extLst>
              </p14:cNvPr>
              <p14:cNvContentPartPr/>
              <p14:nvPr/>
            </p14:nvContentPartPr>
            <p14:xfrm>
              <a:off x="1361820" y="4495530"/>
              <a:ext cx="360" cy="360"/>
            </p14:xfrm>
          </p:contentPart>
        </mc:Choice>
        <mc:Fallback xmlns="">
          <p:pic>
            <p:nvPicPr>
              <p:cNvPr id="18" name="Ink 17">
                <a:extLst>
                  <a:ext uri="{FF2B5EF4-FFF2-40B4-BE49-F238E27FC236}">
                    <a16:creationId xmlns:a16="http://schemas.microsoft.com/office/drawing/2014/main" id="{3234BE18-3959-0B14-B678-186ECF08F281}"/>
                  </a:ext>
                </a:extLst>
              </p:cNvPr>
              <p:cNvPicPr/>
              <p:nvPr/>
            </p:nvPicPr>
            <p:blipFill>
              <a:blip r:embed="rId8"/>
              <a:stretch>
                <a:fillRect/>
              </a:stretch>
            </p:blipFill>
            <p:spPr>
              <a:xfrm>
                <a:off x="1352820" y="448689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 name="Ink 18">
                <a:extLst>
                  <a:ext uri="{FF2B5EF4-FFF2-40B4-BE49-F238E27FC236}">
                    <a16:creationId xmlns:a16="http://schemas.microsoft.com/office/drawing/2014/main" id="{64407591-AFB8-8C50-0F26-0222F1E261D7}"/>
                  </a:ext>
                </a:extLst>
              </p14:cNvPr>
              <p14:cNvContentPartPr/>
              <p14:nvPr/>
            </p14:nvContentPartPr>
            <p14:xfrm>
              <a:off x="1323300" y="4409850"/>
              <a:ext cx="360" cy="360"/>
            </p14:xfrm>
          </p:contentPart>
        </mc:Choice>
        <mc:Fallback xmlns="">
          <p:pic>
            <p:nvPicPr>
              <p:cNvPr id="19" name="Ink 18">
                <a:extLst>
                  <a:ext uri="{FF2B5EF4-FFF2-40B4-BE49-F238E27FC236}">
                    <a16:creationId xmlns:a16="http://schemas.microsoft.com/office/drawing/2014/main" id="{64407591-AFB8-8C50-0F26-0222F1E261D7}"/>
                  </a:ext>
                </a:extLst>
              </p:cNvPr>
              <p:cNvPicPr/>
              <p:nvPr/>
            </p:nvPicPr>
            <p:blipFill>
              <a:blip r:embed="rId8"/>
              <a:stretch>
                <a:fillRect/>
              </a:stretch>
            </p:blipFill>
            <p:spPr>
              <a:xfrm>
                <a:off x="1314660" y="4400850"/>
                <a:ext cx="18000" cy="18000"/>
              </a:xfrm>
              <a:prstGeom prst="rect">
                <a:avLst/>
              </a:prstGeom>
            </p:spPr>
          </p:pic>
        </mc:Fallback>
      </mc:AlternateContent>
      <p:grpSp>
        <p:nvGrpSpPr>
          <p:cNvPr id="23" name="Group 22">
            <a:extLst>
              <a:ext uri="{FF2B5EF4-FFF2-40B4-BE49-F238E27FC236}">
                <a16:creationId xmlns:a16="http://schemas.microsoft.com/office/drawing/2014/main" id="{7CECD381-F0EB-04E6-55F5-24039D5B010E}"/>
              </a:ext>
            </a:extLst>
          </p:cNvPr>
          <p:cNvGrpSpPr/>
          <p:nvPr/>
        </p:nvGrpSpPr>
        <p:grpSpPr>
          <a:xfrm>
            <a:off x="1380540" y="4314090"/>
            <a:ext cx="360" cy="360"/>
            <a:chOff x="1380540" y="4314090"/>
            <a:chExt cx="360" cy="360"/>
          </a:xfrm>
        </p:grpSpPr>
        <mc:AlternateContent xmlns:mc="http://schemas.openxmlformats.org/markup-compatibility/2006" xmlns:p14="http://schemas.microsoft.com/office/powerpoint/2010/main">
          <mc:Choice Requires="p14">
            <p:contentPart p14:bwMode="auto" r:id="rId14">
              <p14:nvContentPartPr>
                <p14:cNvPr id="20" name="Ink 19">
                  <a:extLst>
                    <a:ext uri="{FF2B5EF4-FFF2-40B4-BE49-F238E27FC236}">
                      <a16:creationId xmlns:a16="http://schemas.microsoft.com/office/drawing/2014/main" id="{5B7E0408-7300-6CEF-444C-DFAF3A847A1A}"/>
                    </a:ext>
                  </a:extLst>
                </p14:cNvPr>
                <p14:cNvContentPartPr/>
                <p14:nvPr/>
              </p14:nvContentPartPr>
              <p14:xfrm>
                <a:off x="1380540" y="4314090"/>
                <a:ext cx="360" cy="360"/>
              </p14:xfrm>
            </p:contentPart>
          </mc:Choice>
          <mc:Fallback xmlns="">
            <p:pic>
              <p:nvPicPr>
                <p:cNvPr id="20" name="Ink 19">
                  <a:extLst>
                    <a:ext uri="{FF2B5EF4-FFF2-40B4-BE49-F238E27FC236}">
                      <a16:creationId xmlns:a16="http://schemas.microsoft.com/office/drawing/2014/main" id="{5B7E0408-7300-6CEF-444C-DFAF3A847A1A}"/>
                    </a:ext>
                  </a:extLst>
                </p:cNvPr>
                <p:cNvPicPr/>
                <p:nvPr/>
              </p:nvPicPr>
              <p:blipFill>
                <a:blip r:embed="rId15"/>
                <a:stretch>
                  <a:fillRect/>
                </a:stretch>
              </p:blipFill>
              <p:spPr>
                <a:xfrm>
                  <a:off x="1371900" y="430545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1" name="Ink 20">
                  <a:extLst>
                    <a:ext uri="{FF2B5EF4-FFF2-40B4-BE49-F238E27FC236}">
                      <a16:creationId xmlns:a16="http://schemas.microsoft.com/office/drawing/2014/main" id="{A0A6360E-0799-4D4C-9123-D1C618ED387B}"/>
                    </a:ext>
                  </a:extLst>
                </p14:cNvPr>
                <p14:cNvContentPartPr/>
                <p14:nvPr/>
              </p14:nvContentPartPr>
              <p14:xfrm>
                <a:off x="1380540" y="4314090"/>
                <a:ext cx="360" cy="360"/>
              </p14:xfrm>
            </p:contentPart>
          </mc:Choice>
          <mc:Fallback xmlns="">
            <p:pic>
              <p:nvPicPr>
                <p:cNvPr id="21" name="Ink 20">
                  <a:extLst>
                    <a:ext uri="{FF2B5EF4-FFF2-40B4-BE49-F238E27FC236}">
                      <a16:creationId xmlns:a16="http://schemas.microsoft.com/office/drawing/2014/main" id="{A0A6360E-0799-4D4C-9123-D1C618ED387B}"/>
                    </a:ext>
                  </a:extLst>
                </p:cNvPr>
                <p:cNvPicPr/>
                <p:nvPr/>
              </p:nvPicPr>
              <p:blipFill>
                <a:blip r:embed="rId15"/>
                <a:stretch>
                  <a:fillRect/>
                </a:stretch>
              </p:blipFill>
              <p:spPr>
                <a:xfrm>
                  <a:off x="1371900" y="430545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 name="Ink 21">
                  <a:extLst>
                    <a:ext uri="{FF2B5EF4-FFF2-40B4-BE49-F238E27FC236}">
                      <a16:creationId xmlns:a16="http://schemas.microsoft.com/office/drawing/2014/main" id="{0C5AE67E-806F-5BCF-6AFE-F67B27786574}"/>
                    </a:ext>
                  </a:extLst>
                </p14:cNvPr>
                <p14:cNvContentPartPr/>
                <p14:nvPr/>
              </p14:nvContentPartPr>
              <p14:xfrm>
                <a:off x="1380540" y="4314090"/>
                <a:ext cx="360" cy="360"/>
              </p14:xfrm>
            </p:contentPart>
          </mc:Choice>
          <mc:Fallback xmlns="">
            <p:pic>
              <p:nvPicPr>
                <p:cNvPr id="22" name="Ink 21">
                  <a:extLst>
                    <a:ext uri="{FF2B5EF4-FFF2-40B4-BE49-F238E27FC236}">
                      <a16:creationId xmlns:a16="http://schemas.microsoft.com/office/drawing/2014/main" id="{0C5AE67E-806F-5BCF-6AFE-F67B27786574}"/>
                    </a:ext>
                  </a:extLst>
                </p:cNvPr>
                <p:cNvPicPr/>
                <p:nvPr/>
              </p:nvPicPr>
              <p:blipFill>
                <a:blip r:embed="rId15"/>
                <a:stretch>
                  <a:fillRect/>
                </a:stretch>
              </p:blipFill>
              <p:spPr>
                <a:xfrm>
                  <a:off x="1371900" y="4305450"/>
                  <a:ext cx="18000" cy="18000"/>
                </a:xfrm>
                <a:prstGeom prst="rect">
                  <a:avLst/>
                </a:prstGeom>
              </p:spPr>
            </p:pic>
          </mc:Fallback>
        </mc:AlternateContent>
      </p:grpSp>
    </p:spTree>
    <p:extLst>
      <p:ext uri="{BB962C8B-B14F-4D97-AF65-F5344CB8AC3E}">
        <p14:creationId xmlns:p14="http://schemas.microsoft.com/office/powerpoint/2010/main" val="4144260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E9901-0CE1-E359-E69E-F850DBEB7B8B}"/>
              </a:ext>
            </a:extLst>
          </p:cNvPr>
          <p:cNvSpPr>
            <a:spLocks noGrp="1"/>
          </p:cNvSpPr>
          <p:nvPr>
            <p:ph type="title"/>
          </p:nvPr>
        </p:nvSpPr>
        <p:spPr>
          <a:xfrm>
            <a:off x="0" y="1"/>
            <a:ext cx="12192000" cy="1690688"/>
          </a:xfrm>
        </p:spPr>
        <p:style>
          <a:lnRef idx="3">
            <a:schemeClr val="lt1"/>
          </a:lnRef>
          <a:fillRef idx="1">
            <a:schemeClr val="accent6"/>
          </a:fillRef>
          <a:effectRef idx="1">
            <a:schemeClr val="accent6"/>
          </a:effectRef>
          <a:fontRef idx="minor">
            <a:schemeClr val="lt1"/>
          </a:fontRef>
        </p:style>
        <p:txBody>
          <a:bodyPr/>
          <a:lstStyle/>
          <a:p>
            <a:r>
              <a:rPr lang="en-US" dirty="0">
                <a:latin typeface="Bookman Old Style" panose="02050604050505020204" pitchFamily="18" charset="0"/>
              </a:rPr>
              <a:t> Materials and Methods</a:t>
            </a:r>
            <a:endParaRPr lang="en-IN"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49920402-BE5A-6184-7110-02CA68711BC3}"/>
              </a:ext>
            </a:extLst>
          </p:cNvPr>
          <p:cNvSpPr>
            <a:spLocks noGrp="1"/>
          </p:cNvSpPr>
          <p:nvPr>
            <p:ph idx="1"/>
          </p:nvPr>
        </p:nvSpPr>
        <p:spPr>
          <a:xfrm>
            <a:off x="184935" y="1825625"/>
            <a:ext cx="11835829" cy="4351338"/>
          </a:xfrm>
        </p:spPr>
        <p:txBody>
          <a:bodyPr/>
          <a:lstStyle/>
          <a:p>
            <a:r>
              <a:rPr lang="en-US" dirty="0">
                <a:latin typeface="Bookman Old Style" panose="02050604050505020204" pitchFamily="18" charset="0"/>
              </a:rPr>
              <a:t>Ant samples collected from east and west banks of the lakes.</a:t>
            </a:r>
          </a:p>
          <a:p>
            <a:r>
              <a:rPr lang="en-US" dirty="0">
                <a:latin typeface="Bookman Old Style" panose="02050604050505020204" pitchFamily="18" charset="0"/>
              </a:rPr>
              <a:t>The samples behavior observed in different condition.</a:t>
            </a:r>
          </a:p>
          <a:p>
            <a:r>
              <a:rPr lang="en-US" dirty="0">
                <a:latin typeface="Bookman Old Style" panose="02050604050505020204" pitchFamily="18" charset="0"/>
              </a:rPr>
              <a:t>Observed the reaction of ant species with each other </a:t>
            </a:r>
          </a:p>
          <a:p>
            <a:r>
              <a:rPr lang="en-US" dirty="0">
                <a:latin typeface="Bookman Old Style" panose="02050604050505020204" pitchFamily="18" charset="0"/>
              </a:rPr>
              <a:t>Pictures of ants taken when they were immobile.</a:t>
            </a:r>
          </a:p>
          <a:p>
            <a:r>
              <a:rPr lang="en-US" dirty="0">
                <a:latin typeface="Bookman Old Style" panose="02050604050505020204" pitchFamily="18" charset="0"/>
              </a:rPr>
              <a:t>Researched with using the help of a youtuber/myrmecologist for accurate information.</a:t>
            </a:r>
            <a:endParaRPr lang="en-IN" dirty="0">
              <a:latin typeface="Bookman Old Style" panose="02050604050505020204" pitchFamily="18" charset="0"/>
            </a:endParaRPr>
          </a:p>
        </p:txBody>
      </p:sp>
      <p:pic>
        <p:nvPicPr>
          <p:cNvPr id="7" name="Graphic 6" descr="Presentation with pie chart">
            <a:extLst>
              <a:ext uri="{FF2B5EF4-FFF2-40B4-BE49-F238E27FC236}">
                <a16:creationId xmlns:a16="http://schemas.microsoft.com/office/drawing/2014/main" id="{21CC729F-E793-CA95-DA36-5822250FABB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45541" y="48978"/>
            <a:ext cx="1546459" cy="1546459"/>
          </a:xfrm>
          <a:prstGeom prst="rect">
            <a:avLst/>
          </a:prstGeom>
        </p:spPr>
      </p:pic>
    </p:spTree>
    <p:extLst>
      <p:ext uri="{BB962C8B-B14F-4D97-AF65-F5344CB8AC3E}">
        <p14:creationId xmlns:p14="http://schemas.microsoft.com/office/powerpoint/2010/main" val="82197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00">
              <a:schemeClr val="accent5">
                <a:lumMod val="40000"/>
                <a:lumOff val="60000"/>
              </a:schemeClr>
            </a:gs>
            <a:gs pos="0">
              <a:schemeClr val="accent6">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32087A-9071-05BE-8B68-41A2FB254D74}"/>
              </a:ext>
            </a:extLst>
          </p:cNvPr>
          <p:cNvSpPr/>
          <p:nvPr/>
        </p:nvSpPr>
        <p:spPr>
          <a:xfrm>
            <a:off x="1" y="0"/>
            <a:ext cx="6095996" cy="6858000"/>
          </a:xfrm>
          <a:prstGeom prst="rect">
            <a:avLst/>
          </a:prstGeom>
          <a:gradFill>
            <a:gsLst>
              <a:gs pos="100000">
                <a:schemeClr val="accent5">
                  <a:lumMod val="40000"/>
                  <a:lumOff val="60000"/>
                </a:schemeClr>
              </a:gs>
              <a:gs pos="0">
                <a:schemeClr val="accent6">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 Placeholder 5">
            <a:extLst>
              <a:ext uri="{FF2B5EF4-FFF2-40B4-BE49-F238E27FC236}">
                <a16:creationId xmlns:a16="http://schemas.microsoft.com/office/drawing/2014/main" id="{0862D11A-9CF8-5CA9-299C-203B958E5224}"/>
              </a:ext>
            </a:extLst>
          </p:cNvPr>
          <p:cNvSpPr>
            <a:spLocks noGrp="1"/>
          </p:cNvSpPr>
          <p:nvPr>
            <p:ph type="body" idx="1"/>
          </p:nvPr>
        </p:nvSpPr>
        <p:spPr>
          <a:xfrm>
            <a:off x="1" y="0"/>
            <a:ext cx="6095998" cy="1127760"/>
          </a:xfrm>
        </p:spPr>
        <p:txBody>
          <a:bodyPr/>
          <a:lstStyle/>
          <a:p>
            <a:pPr algn="ctr"/>
            <a:r>
              <a:rPr lang="en-US" dirty="0">
                <a:latin typeface="Bookman Old Style" panose="02050604050505020204" pitchFamily="18" charset="0"/>
              </a:rPr>
              <a:t>Vampire Ants</a:t>
            </a:r>
            <a:endParaRPr lang="en-IN" dirty="0">
              <a:latin typeface="Bookman Old Style" panose="02050604050505020204" pitchFamily="18" charset="0"/>
            </a:endParaRPr>
          </a:p>
        </p:txBody>
      </p:sp>
      <p:sp>
        <p:nvSpPr>
          <p:cNvPr id="7" name="Content Placeholder 6">
            <a:extLst>
              <a:ext uri="{FF2B5EF4-FFF2-40B4-BE49-F238E27FC236}">
                <a16:creationId xmlns:a16="http://schemas.microsoft.com/office/drawing/2014/main" id="{E8EB9F3E-4FF8-F114-595C-6167F053ACAE}"/>
              </a:ext>
            </a:extLst>
          </p:cNvPr>
          <p:cNvSpPr>
            <a:spLocks noGrp="1"/>
          </p:cNvSpPr>
          <p:nvPr>
            <p:ph sz="half" idx="2"/>
          </p:nvPr>
        </p:nvSpPr>
        <p:spPr>
          <a:xfrm>
            <a:off x="195209" y="1330960"/>
            <a:ext cx="5619964" cy="5445760"/>
          </a:xfrm>
        </p:spPr>
        <p:txBody>
          <a:bodyPr>
            <a:normAutofit/>
          </a:bodyPr>
          <a:lstStyle/>
          <a:p>
            <a:r>
              <a:rPr lang="en-US" dirty="0">
                <a:latin typeface="Bahnschrift Light" panose="020B0502040204020203" pitchFamily="34" charset="0"/>
              </a:rPr>
              <a:t>These ants are special as they let their larvae eat the food and then puncture their offsprings to drink their blood.</a:t>
            </a:r>
          </a:p>
          <a:p>
            <a:r>
              <a:rPr lang="en-US" dirty="0">
                <a:latin typeface="Bahnschrift Light" panose="020B0502040204020203" pitchFamily="34" charset="0"/>
              </a:rPr>
              <a:t>They have a long body and a very unique shaped face which is made to puncture the larvae cocoon to drink their blood as a food source.</a:t>
            </a:r>
          </a:p>
          <a:p>
            <a:r>
              <a:rPr lang="en-US" dirty="0">
                <a:latin typeface="Bahnschrift Light" panose="020B0502040204020203" pitchFamily="34" charset="0"/>
              </a:rPr>
              <a:t>They are the only ants with no stinger and are very shy in nature.</a:t>
            </a:r>
            <a:endParaRPr lang="en-IN" dirty="0">
              <a:latin typeface="Bahnschrift Light" panose="020B0502040204020203" pitchFamily="34" charset="0"/>
            </a:endParaRPr>
          </a:p>
        </p:txBody>
      </p:sp>
      <p:sp>
        <p:nvSpPr>
          <p:cNvPr id="3" name="TextBox 2">
            <a:extLst>
              <a:ext uri="{FF2B5EF4-FFF2-40B4-BE49-F238E27FC236}">
                <a16:creationId xmlns:a16="http://schemas.microsoft.com/office/drawing/2014/main" id="{13F43DB1-06AF-E151-D823-C5845147E591}"/>
              </a:ext>
            </a:extLst>
          </p:cNvPr>
          <p:cNvSpPr txBox="1"/>
          <p:nvPr/>
        </p:nvSpPr>
        <p:spPr>
          <a:xfrm>
            <a:off x="0" y="0"/>
            <a:ext cx="12192000" cy="36933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dirty="0">
                <a:latin typeface="Bookman Old Style" panose="02050604050505020204" pitchFamily="18" charset="0"/>
              </a:rPr>
              <a:t>TYPES OF SPECIES FOUND IN MADIWALA</a:t>
            </a:r>
            <a:endParaRPr lang="en-IN" dirty="0">
              <a:latin typeface="Bookman Old Style" panose="02050604050505020204" pitchFamily="18" charset="0"/>
            </a:endParaRPr>
          </a:p>
        </p:txBody>
      </p:sp>
      <p:pic>
        <p:nvPicPr>
          <p:cNvPr id="14" name="Picture 13">
            <a:extLst>
              <a:ext uri="{FF2B5EF4-FFF2-40B4-BE49-F238E27FC236}">
                <a16:creationId xmlns:a16="http://schemas.microsoft.com/office/drawing/2014/main" id="{7495F53A-D37F-E47F-9A2A-6E807284AB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987685" y="0"/>
            <a:ext cx="5118589" cy="6858000"/>
          </a:xfrm>
          <a:prstGeom prst="rect">
            <a:avLst/>
          </a:prstGeom>
        </p:spPr>
      </p:pic>
      <p:sp>
        <p:nvSpPr>
          <p:cNvPr id="4" name="TextBox 3">
            <a:extLst>
              <a:ext uri="{FF2B5EF4-FFF2-40B4-BE49-F238E27FC236}">
                <a16:creationId xmlns:a16="http://schemas.microsoft.com/office/drawing/2014/main" id="{3D8201EA-C398-A2B6-F334-C5E564BD80E1}"/>
              </a:ext>
            </a:extLst>
          </p:cNvPr>
          <p:cNvSpPr txBox="1"/>
          <p:nvPr/>
        </p:nvSpPr>
        <p:spPr>
          <a:xfrm flipH="1">
            <a:off x="6901959" y="184666"/>
            <a:ext cx="2442066" cy="369332"/>
          </a:xfrm>
          <a:prstGeom prst="rect">
            <a:avLst/>
          </a:prstGeom>
          <a:noFill/>
        </p:spPr>
        <p:txBody>
          <a:bodyPr wrap="square" rtlCol="0">
            <a:spAutoFit/>
          </a:bodyPr>
          <a:lstStyle/>
          <a:p>
            <a:r>
              <a:rPr lang="en-IN" b="0" i="1" dirty="0" err="1">
                <a:solidFill>
                  <a:srgbClr val="202124"/>
                </a:solidFill>
                <a:effectLst/>
                <a:latin typeface="arial" panose="020B0604020202020204" pitchFamily="34" charset="0"/>
              </a:rPr>
              <a:t>Adetomyrma</a:t>
            </a:r>
            <a:r>
              <a:rPr lang="en-IN" b="0" i="1" dirty="0">
                <a:solidFill>
                  <a:srgbClr val="202124"/>
                </a:solidFill>
                <a:effectLst/>
                <a:latin typeface="arial" panose="020B0604020202020204" pitchFamily="34" charset="0"/>
              </a:rPr>
              <a:t> </a:t>
            </a:r>
            <a:r>
              <a:rPr lang="en-IN" b="0" i="1" dirty="0" err="1">
                <a:solidFill>
                  <a:srgbClr val="202124"/>
                </a:solidFill>
                <a:effectLst/>
                <a:latin typeface="arial" panose="020B0604020202020204" pitchFamily="34" charset="0"/>
              </a:rPr>
              <a:t>venatrix</a:t>
            </a:r>
            <a:endParaRPr lang="en-IN" i="1" dirty="0"/>
          </a:p>
        </p:txBody>
      </p:sp>
    </p:spTree>
    <p:extLst>
      <p:ext uri="{BB962C8B-B14F-4D97-AF65-F5344CB8AC3E}">
        <p14:creationId xmlns:p14="http://schemas.microsoft.com/office/powerpoint/2010/main" val="2300321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Content Placeholder 8">
            <a:extLst>
              <a:ext uri="{FF2B5EF4-FFF2-40B4-BE49-F238E27FC236}">
                <a16:creationId xmlns:a16="http://schemas.microsoft.com/office/drawing/2014/main" id="{9048EC5A-4E20-E052-A16A-E64AD034104A}"/>
              </a:ext>
            </a:extLst>
          </p:cNvPr>
          <p:cNvSpPr txBox="1">
            <a:spLocks/>
          </p:cNvSpPr>
          <p:nvPr/>
        </p:nvSpPr>
        <p:spPr>
          <a:xfrm>
            <a:off x="6291205" y="1330960"/>
            <a:ext cx="5705586" cy="544576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Bahnschrift Light" panose="020B0502040204020203" pitchFamily="34" charset="0"/>
              </a:rPr>
              <a:t>These ants make huge nests in trees using silk of the cocoon.</a:t>
            </a:r>
          </a:p>
          <a:p>
            <a:r>
              <a:rPr lang="en-US">
                <a:latin typeface="Bahnschrift Light" panose="020B0502040204020203" pitchFamily="34" charset="0"/>
              </a:rPr>
              <a:t>They have strange joints, long legs.</a:t>
            </a:r>
          </a:p>
          <a:p>
            <a:r>
              <a:rPr lang="en-US">
                <a:latin typeface="Bahnschrift Light" panose="020B0502040204020203" pitchFamily="34" charset="0"/>
              </a:rPr>
              <a:t>They are very aggressive and can shoot citric acid with their abdomen.</a:t>
            </a:r>
          </a:p>
          <a:p>
            <a:r>
              <a:rPr lang="en-US">
                <a:latin typeface="Bahnschrift Light" panose="020B0502040204020203" pitchFamily="34" charset="0"/>
              </a:rPr>
              <a:t>Their mouths are build like scissors which is used to cut through leaves and mushrooms and their long legs hold on to each other and act like living ropes.</a:t>
            </a:r>
            <a:endParaRPr lang="en-IN" dirty="0">
              <a:latin typeface="Bahnschrift Light" panose="020B0502040204020203" pitchFamily="34" charset="0"/>
            </a:endParaRPr>
          </a:p>
        </p:txBody>
      </p:sp>
      <p:pic>
        <p:nvPicPr>
          <p:cNvPr id="8" name="Picture 7">
            <a:extLst>
              <a:ext uri="{FF2B5EF4-FFF2-40B4-BE49-F238E27FC236}">
                <a16:creationId xmlns:a16="http://schemas.microsoft.com/office/drawing/2014/main" id="{9D00A307-50B1-8243-5484-193FC47564C8}"/>
              </a:ext>
            </a:extLst>
          </p:cNvPr>
          <p:cNvPicPr>
            <a:picLocks noChangeAspect="1"/>
          </p:cNvPicPr>
          <p:nvPr/>
        </p:nvPicPr>
        <p:blipFill>
          <a:blip r:embed="rId2"/>
          <a:stretch>
            <a:fillRect/>
          </a:stretch>
        </p:blipFill>
        <p:spPr>
          <a:xfrm>
            <a:off x="5627075" y="-284480"/>
            <a:ext cx="7033845" cy="1463040"/>
          </a:xfrm>
          <a:prstGeom prst="rect">
            <a:avLst/>
          </a:prstGeom>
        </p:spPr>
      </p:pic>
      <p:pic>
        <p:nvPicPr>
          <p:cNvPr id="10" name="Picture 9">
            <a:extLst>
              <a:ext uri="{FF2B5EF4-FFF2-40B4-BE49-F238E27FC236}">
                <a16:creationId xmlns:a16="http://schemas.microsoft.com/office/drawing/2014/main" id="{A6866E62-F479-6E04-912A-CA57E8E04BCC}"/>
              </a:ext>
            </a:extLst>
          </p:cNvPr>
          <p:cNvPicPr>
            <a:picLocks noChangeAspect="1"/>
          </p:cNvPicPr>
          <p:nvPr/>
        </p:nvPicPr>
        <p:blipFill rotWithShape="1">
          <a:blip r:embed="rId3">
            <a:extLst>
              <a:ext uri="{28A0092B-C50C-407E-A947-70E740481C1C}">
                <a14:useLocalDpi xmlns:a14="http://schemas.microsoft.com/office/drawing/2010/main" val="0"/>
              </a:ext>
            </a:extLst>
          </a:blip>
          <a:srcRect l="3783" r="23408"/>
          <a:stretch/>
        </p:blipFill>
        <p:spPr>
          <a:xfrm>
            <a:off x="528" y="0"/>
            <a:ext cx="6095472" cy="6858000"/>
          </a:xfrm>
          <a:prstGeom prst="rect">
            <a:avLst/>
          </a:prstGeom>
        </p:spPr>
      </p:pic>
      <p:sp>
        <p:nvSpPr>
          <p:cNvPr id="2" name="TextBox 1">
            <a:extLst>
              <a:ext uri="{FF2B5EF4-FFF2-40B4-BE49-F238E27FC236}">
                <a16:creationId xmlns:a16="http://schemas.microsoft.com/office/drawing/2014/main" id="{A35A45FA-2E12-933A-1857-12961CAAF5E3}"/>
              </a:ext>
            </a:extLst>
          </p:cNvPr>
          <p:cNvSpPr txBox="1"/>
          <p:nvPr/>
        </p:nvSpPr>
        <p:spPr>
          <a:xfrm flipH="1">
            <a:off x="1495425" y="1571625"/>
            <a:ext cx="4259767" cy="369332"/>
          </a:xfrm>
          <a:prstGeom prst="rect">
            <a:avLst/>
          </a:prstGeom>
          <a:noFill/>
        </p:spPr>
        <p:txBody>
          <a:bodyPr wrap="square" rtlCol="0">
            <a:spAutoFit/>
          </a:bodyPr>
          <a:lstStyle/>
          <a:p>
            <a:r>
              <a:rPr lang="en-IN" i="1" dirty="0" err="1">
                <a:solidFill>
                  <a:srgbClr val="202124"/>
                </a:solidFill>
                <a:effectLst/>
                <a:latin typeface="arial" panose="020B0604020202020204" pitchFamily="34" charset="0"/>
              </a:rPr>
              <a:t>Oecophylla</a:t>
            </a:r>
            <a:r>
              <a:rPr lang="en-IN" i="1" dirty="0">
                <a:solidFill>
                  <a:srgbClr val="202124"/>
                </a:solidFill>
                <a:effectLst/>
                <a:latin typeface="arial" panose="020B0604020202020204" pitchFamily="34" charset="0"/>
              </a:rPr>
              <a:t> </a:t>
            </a:r>
            <a:r>
              <a:rPr lang="en-IN" i="1" dirty="0" err="1">
                <a:solidFill>
                  <a:srgbClr val="202124"/>
                </a:solidFill>
                <a:effectLst/>
                <a:latin typeface="arial" panose="020B0604020202020204" pitchFamily="34" charset="0"/>
              </a:rPr>
              <a:t>smaragdina</a:t>
            </a:r>
            <a:endParaRPr lang="en-IN" i="1" dirty="0"/>
          </a:p>
        </p:txBody>
      </p:sp>
    </p:spTree>
    <p:extLst>
      <p:ext uri="{BB962C8B-B14F-4D97-AF65-F5344CB8AC3E}">
        <p14:creationId xmlns:p14="http://schemas.microsoft.com/office/powerpoint/2010/main" val="3433552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00">
              <a:schemeClr val="tx2">
                <a:lumMod val="40000"/>
                <a:lumOff val="60000"/>
              </a:schemeClr>
            </a:gs>
            <a:gs pos="0">
              <a:schemeClr val="accent6">
                <a:lumMod val="40000"/>
                <a:lumOff val="60000"/>
              </a:schemeClr>
            </a:gs>
          </a:gsLst>
          <a:lin ang="5400000" scaled="1"/>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05CB54-8B47-9659-9F4F-DC8873CA7670}"/>
              </a:ext>
            </a:extLst>
          </p:cNvPr>
          <p:cNvSpPr>
            <a:spLocks noGrp="1"/>
          </p:cNvSpPr>
          <p:nvPr>
            <p:ph type="body" idx="1"/>
          </p:nvPr>
        </p:nvSpPr>
        <p:spPr>
          <a:xfrm>
            <a:off x="1" y="0"/>
            <a:ext cx="5997574" cy="823912"/>
          </a:xfrm>
        </p:spPr>
        <p:txBody>
          <a:bodyPr/>
          <a:lstStyle/>
          <a:p>
            <a:pPr algn="ctr"/>
            <a:r>
              <a:rPr lang="en-US" dirty="0">
                <a:latin typeface="Bookman Old Style" panose="02050604050505020204" pitchFamily="18" charset="0"/>
              </a:rPr>
              <a:t>Fire Ants</a:t>
            </a:r>
            <a:endParaRPr lang="en-IN" dirty="0">
              <a:latin typeface="Bookman Old Style" panose="02050604050505020204" pitchFamily="18" charset="0"/>
            </a:endParaRPr>
          </a:p>
        </p:txBody>
      </p:sp>
      <p:sp>
        <p:nvSpPr>
          <p:cNvPr id="4" name="Content Placeholder 3">
            <a:extLst>
              <a:ext uri="{FF2B5EF4-FFF2-40B4-BE49-F238E27FC236}">
                <a16:creationId xmlns:a16="http://schemas.microsoft.com/office/drawing/2014/main" id="{5F8BA7E5-B9F9-D566-7C90-48463D5A5986}"/>
              </a:ext>
            </a:extLst>
          </p:cNvPr>
          <p:cNvSpPr>
            <a:spLocks noGrp="1"/>
          </p:cNvSpPr>
          <p:nvPr>
            <p:ph sz="half" idx="2"/>
          </p:nvPr>
        </p:nvSpPr>
        <p:spPr>
          <a:xfrm>
            <a:off x="136635" y="1008784"/>
            <a:ext cx="5833242" cy="5544415"/>
          </a:xfrm>
        </p:spPr>
        <p:txBody>
          <a:bodyPr>
            <a:normAutofit lnSpcReduction="10000"/>
          </a:bodyPr>
          <a:lstStyle/>
          <a:p>
            <a:r>
              <a:rPr lang="en-US" dirty="0">
                <a:latin typeface="Bahnschrift Light" panose="020B0502040204020203" pitchFamily="34" charset="0"/>
              </a:rPr>
              <a:t>These ants are bright red in color and small.</a:t>
            </a:r>
          </a:p>
          <a:p>
            <a:r>
              <a:rPr lang="en-US" dirty="0">
                <a:latin typeface="Bahnschrift Light" panose="020B0502040204020203" pitchFamily="34" charset="0"/>
              </a:rPr>
              <a:t>They are aggressive in nature and dangerous to the environment.</a:t>
            </a:r>
          </a:p>
          <a:p>
            <a:r>
              <a:rPr lang="en-US" dirty="0">
                <a:latin typeface="Bahnschrift Light" panose="020B0502040204020203" pitchFamily="34" charset="0"/>
              </a:rPr>
              <a:t>They prefer dry areas.</a:t>
            </a:r>
          </a:p>
          <a:p>
            <a:r>
              <a:rPr lang="en-US" dirty="0">
                <a:latin typeface="Bahnschrift Light" panose="020B0502040204020203" pitchFamily="34" charset="0"/>
              </a:rPr>
              <a:t>During floods, they attach to each other to make a living raft, which is light enough to not break the surface tension and stay strong with the help of their leg structure.</a:t>
            </a:r>
          </a:p>
          <a:p>
            <a:r>
              <a:rPr lang="en-US" dirty="0">
                <a:latin typeface="Bahnschrift Light" panose="020B0502040204020203" pitchFamily="34" charset="0"/>
              </a:rPr>
              <a:t>They are small invasive species and have both stingers and a very intense bite which injects acid. </a:t>
            </a:r>
            <a:endParaRPr lang="en-IN" dirty="0">
              <a:latin typeface="Bahnschrift Light" panose="020B0502040204020203" pitchFamily="34" charset="0"/>
            </a:endParaRPr>
          </a:p>
        </p:txBody>
      </p:sp>
      <p:pic>
        <p:nvPicPr>
          <p:cNvPr id="5" name="Picture 4">
            <a:extLst>
              <a:ext uri="{FF2B5EF4-FFF2-40B4-BE49-F238E27FC236}">
                <a16:creationId xmlns:a16="http://schemas.microsoft.com/office/drawing/2014/main" id="{4C9D33CA-84DA-869A-80C9-ED74C84CFC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4427" y="0"/>
            <a:ext cx="6095999" cy="6858000"/>
          </a:xfrm>
          <a:prstGeom prst="rect">
            <a:avLst/>
          </a:prstGeom>
        </p:spPr>
      </p:pic>
      <p:sp>
        <p:nvSpPr>
          <p:cNvPr id="2" name="TextBox 1">
            <a:extLst>
              <a:ext uri="{FF2B5EF4-FFF2-40B4-BE49-F238E27FC236}">
                <a16:creationId xmlns:a16="http://schemas.microsoft.com/office/drawing/2014/main" id="{5A4C5877-A9E5-881B-90B6-02426817A236}"/>
              </a:ext>
            </a:extLst>
          </p:cNvPr>
          <p:cNvSpPr txBox="1"/>
          <p:nvPr/>
        </p:nvSpPr>
        <p:spPr>
          <a:xfrm>
            <a:off x="8523288" y="266700"/>
            <a:ext cx="1438275" cy="646331"/>
          </a:xfrm>
          <a:prstGeom prst="rect">
            <a:avLst/>
          </a:prstGeom>
          <a:noFill/>
        </p:spPr>
        <p:txBody>
          <a:bodyPr wrap="square" rtlCol="0">
            <a:spAutoFit/>
          </a:bodyPr>
          <a:lstStyle/>
          <a:p>
            <a:r>
              <a:rPr lang="en-IN" i="1" dirty="0" err="1">
                <a:solidFill>
                  <a:srgbClr val="202124"/>
                </a:solidFill>
                <a:effectLst/>
                <a:latin typeface="arial" panose="020B0604020202020204" pitchFamily="34" charset="0"/>
              </a:rPr>
              <a:t>Solenopsis</a:t>
            </a:r>
            <a:r>
              <a:rPr lang="en-IN" i="1" dirty="0">
                <a:solidFill>
                  <a:srgbClr val="202124"/>
                </a:solidFill>
                <a:effectLst/>
                <a:latin typeface="arial" panose="020B0604020202020204" pitchFamily="34" charset="0"/>
              </a:rPr>
              <a:t> Invicta</a:t>
            </a:r>
            <a:endParaRPr lang="en-IN" i="1" dirty="0"/>
          </a:p>
        </p:txBody>
      </p:sp>
    </p:spTree>
    <p:extLst>
      <p:ext uri="{BB962C8B-B14F-4D97-AF65-F5344CB8AC3E}">
        <p14:creationId xmlns:p14="http://schemas.microsoft.com/office/powerpoint/2010/main" val="2521582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00">
              <a:schemeClr val="accent5">
                <a:lumMod val="40000"/>
                <a:lumOff val="60000"/>
              </a:schemeClr>
            </a:gs>
            <a:gs pos="0">
              <a:schemeClr val="accent6">
                <a:lumMod val="40000"/>
                <a:lumOff val="60000"/>
              </a:schemeClr>
            </a:gs>
          </a:gsLst>
          <a:lin ang="5400000" scaled="1"/>
        </a:gradFill>
        <a:effectLst/>
      </p:bgPr>
    </p:bg>
    <p:spTree>
      <p:nvGrpSpPr>
        <p:cNvPr id="1" name=""/>
        <p:cNvGrpSpPr/>
        <p:nvPr/>
      </p:nvGrpSpPr>
      <p:grpSpPr>
        <a:xfrm>
          <a:off x="0" y="0"/>
          <a:ext cx="0" cy="0"/>
          <a:chOff x="0" y="0"/>
          <a:chExt cx="0" cy="0"/>
        </a:xfrm>
      </p:grpSpPr>
      <p:sp>
        <p:nvSpPr>
          <p:cNvPr id="7" name="Content Placeholder 5">
            <a:extLst>
              <a:ext uri="{FF2B5EF4-FFF2-40B4-BE49-F238E27FC236}">
                <a16:creationId xmlns:a16="http://schemas.microsoft.com/office/drawing/2014/main" id="{ACFBD63D-6A92-45EC-4F59-0C4527185274}"/>
              </a:ext>
            </a:extLst>
          </p:cNvPr>
          <p:cNvSpPr txBox="1">
            <a:spLocks/>
          </p:cNvSpPr>
          <p:nvPr/>
        </p:nvSpPr>
        <p:spPr>
          <a:xfrm>
            <a:off x="6358756" y="1008785"/>
            <a:ext cx="5833243" cy="576740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Bahnschrift Light" panose="020B0502040204020203" pitchFamily="34" charset="0"/>
              </a:rPr>
              <a:t>These ants have stinger and are mildly aggressive.</a:t>
            </a:r>
          </a:p>
          <a:p>
            <a:r>
              <a:rPr lang="en-US" dirty="0">
                <a:latin typeface="Bahnschrift Light" panose="020B0502040204020203" pitchFamily="34" charset="0"/>
              </a:rPr>
              <a:t>They have an inwardly bent body.</a:t>
            </a:r>
          </a:p>
          <a:p>
            <a:r>
              <a:rPr lang="en-US" u="sng" dirty="0">
                <a:latin typeface="Bahnschrift Light" panose="020B0502040204020203" pitchFamily="34" charset="0"/>
              </a:rPr>
              <a:t>This is the species with more amount of creatine in it.</a:t>
            </a:r>
          </a:p>
          <a:p>
            <a:r>
              <a:rPr lang="en-US" dirty="0">
                <a:latin typeface="Bahnschrift Light" panose="020B0502040204020203" pitchFamily="34" charset="0"/>
              </a:rPr>
              <a:t>They have hard exoskeleton.</a:t>
            </a:r>
          </a:p>
          <a:p>
            <a:r>
              <a:rPr lang="en-US" dirty="0">
                <a:latin typeface="Bahnschrift Light" panose="020B0502040204020203" pitchFamily="34" charset="0"/>
              </a:rPr>
              <a:t>These have a longer body, shorter legs and have a stinger. </a:t>
            </a:r>
          </a:p>
          <a:p>
            <a:r>
              <a:rPr lang="en-US" dirty="0">
                <a:latin typeface="Bahnschrift Light" panose="020B0502040204020203" pitchFamily="34" charset="0"/>
              </a:rPr>
              <a:t>They are not at all aggressive.</a:t>
            </a:r>
          </a:p>
          <a:p>
            <a:r>
              <a:rPr lang="en-US" dirty="0">
                <a:latin typeface="Bahnschrift Light" panose="020B0502040204020203" pitchFamily="34" charset="0"/>
              </a:rPr>
              <a:t>Their jaws are made to penetrate other exoskeleton. </a:t>
            </a:r>
          </a:p>
          <a:p>
            <a:r>
              <a:rPr lang="en-US" dirty="0">
                <a:latin typeface="Bahnschrift Light" panose="020B0502040204020203" pitchFamily="34" charset="0"/>
              </a:rPr>
              <a:t>These are very good at cleaning up dead things.</a:t>
            </a:r>
          </a:p>
        </p:txBody>
      </p:sp>
      <p:sp>
        <p:nvSpPr>
          <p:cNvPr id="8" name="Text Placeholder 4">
            <a:extLst>
              <a:ext uri="{FF2B5EF4-FFF2-40B4-BE49-F238E27FC236}">
                <a16:creationId xmlns:a16="http://schemas.microsoft.com/office/drawing/2014/main" id="{5627759A-7CFE-9A02-7D21-73AB38BF955C}"/>
              </a:ext>
            </a:extLst>
          </p:cNvPr>
          <p:cNvSpPr txBox="1">
            <a:spLocks/>
          </p:cNvSpPr>
          <p:nvPr/>
        </p:nvSpPr>
        <p:spPr>
          <a:xfrm>
            <a:off x="6095999" y="215353"/>
            <a:ext cx="6096000"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latin typeface="Bookman Old Style" panose="02050604050505020204" pitchFamily="18" charset="0"/>
              </a:rPr>
              <a:t>Pavement</a:t>
            </a:r>
            <a:r>
              <a:rPr lang="en-US" dirty="0">
                <a:latin typeface="Bookman Old Style" panose="02050604050505020204" pitchFamily="18" charset="0"/>
              </a:rPr>
              <a:t> </a:t>
            </a:r>
            <a:r>
              <a:rPr lang="en-US" b="1" dirty="0">
                <a:latin typeface="Bookman Old Style" panose="02050604050505020204" pitchFamily="18" charset="0"/>
              </a:rPr>
              <a:t>Ants</a:t>
            </a:r>
            <a:endParaRPr lang="en-IN" b="1" dirty="0">
              <a:latin typeface="Bookman Old Style" panose="02050604050505020204" pitchFamily="18" charset="0"/>
            </a:endParaRPr>
          </a:p>
        </p:txBody>
      </p:sp>
      <p:pic>
        <p:nvPicPr>
          <p:cNvPr id="10" name="Picture 9">
            <a:extLst>
              <a:ext uri="{FF2B5EF4-FFF2-40B4-BE49-F238E27FC236}">
                <a16:creationId xmlns:a16="http://schemas.microsoft.com/office/drawing/2014/main" id="{7AF19B70-7C34-8418-37BA-96FBBD37CE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432"/>
            <a:ext cx="6096000" cy="6858000"/>
          </a:xfrm>
          <a:prstGeom prst="rect">
            <a:avLst/>
          </a:prstGeom>
        </p:spPr>
      </p:pic>
      <p:sp>
        <p:nvSpPr>
          <p:cNvPr id="3" name="TextBox 2">
            <a:extLst>
              <a:ext uri="{FF2B5EF4-FFF2-40B4-BE49-F238E27FC236}">
                <a16:creationId xmlns:a16="http://schemas.microsoft.com/office/drawing/2014/main" id="{3FBF763D-AC98-95D2-921A-9056D552D4AB}"/>
              </a:ext>
            </a:extLst>
          </p:cNvPr>
          <p:cNvSpPr txBox="1"/>
          <p:nvPr/>
        </p:nvSpPr>
        <p:spPr>
          <a:xfrm>
            <a:off x="66675" y="6315075"/>
            <a:ext cx="4410075" cy="369332"/>
          </a:xfrm>
          <a:prstGeom prst="rect">
            <a:avLst/>
          </a:prstGeom>
          <a:noFill/>
        </p:spPr>
        <p:txBody>
          <a:bodyPr wrap="square" rtlCol="0">
            <a:spAutoFit/>
          </a:bodyPr>
          <a:lstStyle/>
          <a:p>
            <a:r>
              <a:rPr lang="en-IN" b="0" i="1" dirty="0" err="1">
                <a:solidFill>
                  <a:srgbClr val="202124"/>
                </a:solidFill>
                <a:effectLst/>
                <a:latin typeface="Google Sans"/>
              </a:rPr>
              <a:t>Tetramorium</a:t>
            </a:r>
            <a:r>
              <a:rPr lang="en-IN" b="0" i="1" dirty="0">
                <a:solidFill>
                  <a:srgbClr val="202124"/>
                </a:solidFill>
                <a:effectLst/>
                <a:latin typeface="Google Sans"/>
              </a:rPr>
              <a:t> </a:t>
            </a:r>
            <a:r>
              <a:rPr lang="en-IN" b="0" i="1" dirty="0" err="1">
                <a:solidFill>
                  <a:srgbClr val="202124"/>
                </a:solidFill>
                <a:effectLst/>
                <a:latin typeface="Google Sans"/>
              </a:rPr>
              <a:t>caespitum</a:t>
            </a:r>
            <a:endParaRPr lang="en-IN" i="1" dirty="0"/>
          </a:p>
        </p:txBody>
      </p:sp>
    </p:spTree>
    <p:extLst>
      <p:ext uri="{BB962C8B-B14F-4D97-AF65-F5344CB8AC3E}">
        <p14:creationId xmlns:p14="http://schemas.microsoft.com/office/powerpoint/2010/main" val="1373219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00">
              <a:srgbClr val="CBC8EE"/>
            </a:gs>
            <a:gs pos="0">
              <a:schemeClr val="accent6">
                <a:lumMod val="40000"/>
                <a:lumOff val="60000"/>
              </a:schemeClr>
            </a:gs>
          </a:gsLst>
          <a:lin ang="5400000" scaled="1"/>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25B141-ED15-1B54-C0CC-E66B137A94AC}"/>
              </a:ext>
            </a:extLst>
          </p:cNvPr>
          <p:cNvSpPr>
            <a:spLocks noGrp="1"/>
          </p:cNvSpPr>
          <p:nvPr>
            <p:ph type="body" idx="1"/>
          </p:nvPr>
        </p:nvSpPr>
        <p:spPr>
          <a:xfrm>
            <a:off x="1" y="179622"/>
            <a:ext cx="5997574" cy="823912"/>
          </a:xfrm>
        </p:spPr>
        <p:txBody>
          <a:bodyPr/>
          <a:lstStyle/>
          <a:p>
            <a:pPr algn="ctr"/>
            <a:r>
              <a:rPr lang="en-IN" dirty="0">
                <a:latin typeface="Bookman Old Style" panose="02050604050505020204" pitchFamily="18" charset="0"/>
              </a:rPr>
              <a:t>Black Crazy Ants</a:t>
            </a:r>
          </a:p>
        </p:txBody>
      </p:sp>
      <p:sp>
        <p:nvSpPr>
          <p:cNvPr id="4" name="Content Placeholder 3">
            <a:extLst>
              <a:ext uri="{FF2B5EF4-FFF2-40B4-BE49-F238E27FC236}">
                <a16:creationId xmlns:a16="http://schemas.microsoft.com/office/drawing/2014/main" id="{89AE3146-C42C-253E-BE3E-EB65B9B31E23}"/>
              </a:ext>
            </a:extLst>
          </p:cNvPr>
          <p:cNvSpPr>
            <a:spLocks noGrp="1"/>
          </p:cNvSpPr>
          <p:nvPr>
            <p:ph sz="half" idx="2"/>
          </p:nvPr>
        </p:nvSpPr>
        <p:spPr>
          <a:xfrm>
            <a:off x="136634" y="1164657"/>
            <a:ext cx="5860941" cy="5513720"/>
          </a:xfrm>
        </p:spPr>
        <p:txBody>
          <a:bodyPr/>
          <a:lstStyle/>
          <a:p>
            <a:r>
              <a:rPr lang="en-US" dirty="0">
                <a:latin typeface="Bahnschrift Light" panose="020B0502040204020203" pitchFamily="34" charset="0"/>
              </a:rPr>
              <a:t>They are small and have a unique leg position which makes them the fastest ants and their thorax are shaped in such way that they can hide in the crevices of fruits and barks. </a:t>
            </a:r>
          </a:p>
          <a:p>
            <a:r>
              <a:rPr lang="en-US" dirty="0">
                <a:latin typeface="Bahnschrift Light" panose="020B0502040204020203" pitchFamily="34" charset="0"/>
              </a:rPr>
              <a:t>They lack a stinger and are not at all aggressive.</a:t>
            </a:r>
            <a:endParaRPr lang="en-IN" dirty="0">
              <a:latin typeface="Bahnschrift Light" panose="020B0502040204020203" pitchFamily="34" charset="0"/>
            </a:endParaRPr>
          </a:p>
        </p:txBody>
      </p:sp>
      <p:pic>
        <p:nvPicPr>
          <p:cNvPr id="7" name="Picture 6">
            <a:extLst>
              <a:ext uri="{FF2B5EF4-FFF2-40B4-BE49-F238E27FC236}">
                <a16:creationId xmlns:a16="http://schemas.microsoft.com/office/drawing/2014/main" id="{DC7AD2E8-4B8D-8C88-D43F-FCE2DA9D98C3}"/>
              </a:ext>
            </a:extLst>
          </p:cNvPr>
          <p:cNvPicPr>
            <a:picLocks noChangeAspect="1"/>
          </p:cNvPicPr>
          <p:nvPr/>
        </p:nvPicPr>
        <p:blipFill rotWithShape="1">
          <a:blip r:embed="rId2">
            <a:extLst>
              <a:ext uri="{28A0092B-C50C-407E-A947-70E740481C1C}">
                <a14:useLocalDpi xmlns:a14="http://schemas.microsoft.com/office/drawing/2010/main" val="0"/>
              </a:ext>
            </a:extLst>
          </a:blip>
          <a:srcRect t="52833"/>
          <a:stretch/>
        </p:blipFill>
        <p:spPr>
          <a:xfrm rot="16200000">
            <a:off x="5715000" y="381000"/>
            <a:ext cx="6858000" cy="6096000"/>
          </a:xfrm>
          <a:prstGeom prst="rect">
            <a:avLst/>
          </a:prstGeom>
        </p:spPr>
      </p:pic>
      <p:sp>
        <p:nvSpPr>
          <p:cNvPr id="2" name="TextBox 1">
            <a:extLst>
              <a:ext uri="{FF2B5EF4-FFF2-40B4-BE49-F238E27FC236}">
                <a16:creationId xmlns:a16="http://schemas.microsoft.com/office/drawing/2014/main" id="{DB4533FC-C7E5-7382-ED02-099D00513B05}"/>
              </a:ext>
            </a:extLst>
          </p:cNvPr>
          <p:cNvSpPr txBox="1"/>
          <p:nvPr/>
        </p:nvSpPr>
        <p:spPr>
          <a:xfrm flipH="1">
            <a:off x="6162673" y="6032046"/>
            <a:ext cx="2752726" cy="369332"/>
          </a:xfrm>
          <a:prstGeom prst="rect">
            <a:avLst/>
          </a:prstGeom>
          <a:noFill/>
        </p:spPr>
        <p:txBody>
          <a:bodyPr wrap="square" rtlCol="0">
            <a:spAutoFit/>
          </a:bodyPr>
          <a:lstStyle/>
          <a:p>
            <a:r>
              <a:rPr lang="en-IN" b="0" i="1" dirty="0" err="1">
                <a:solidFill>
                  <a:srgbClr val="202124"/>
                </a:solidFill>
                <a:effectLst/>
                <a:latin typeface="arial" panose="020B0604020202020204" pitchFamily="34" charset="0"/>
              </a:rPr>
              <a:t>Paratrechina</a:t>
            </a:r>
            <a:r>
              <a:rPr lang="en-IN" b="0" i="1" dirty="0">
                <a:solidFill>
                  <a:srgbClr val="202124"/>
                </a:solidFill>
                <a:effectLst/>
                <a:latin typeface="arial" panose="020B0604020202020204" pitchFamily="34" charset="0"/>
              </a:rPr>
              <a:t> </a:t>
            </a:r>
            <a:r>
              <a:rPr lang="en-IN" b="0" i="1" dirty="0" err="1">
                <a:solidFill>
                  <a:srgbClr val="202124"/>
                </a:solidFill>
                <a:effectLst/>
                <a:latin typeface="arial" panose="020B0604020202020204" pitchFamily="34" charset="0"/>
              </a:rPr>
              <a:t>longicornis</a:t>
            </a:r>
            <a:endParaRPr lang="en-IN" i="1" dirty="0"/>
          </a:p>
        </p:txBody>
      </p:sp>
    </p:spTree>
    <p:extLst>
      <p:ext uri="{BB962C8B-B14F-4D97-AF65-F5344CB8AC3E}">
        <p14:creationId xmlns:p14="http://schemas.microsoft.com/office/powerpoint/2010/main" val="1982791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717</TotalTime>
  <Words>1574</Words>
  <Application>Microsoft Office PowerPoint</Application>
  <PresentationFormat>Widescreen</PresentationFormat>
  <Paragraphs>111</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Arial</vt:lpstr>
      <vt:lpstr>Bahnschrift Light</vt:lpstr>
      <vt:lpstr>Bodoni MT Poster Compressed</vt:lpstr>
      <vt:lpstr>Bookman Old Style</vt:lpstr>
      <vt:lpstr>Calibri</vt:lpstr>
      <vt:lpstr>Calibri Light</vt:lpstr>
      <vt:lpstr>Google Sans</vt:lpstr>
      <vt:lpstr>Office Theme</vt:lpstr>
      <vt:lpstr>Study of Ants  in Lake ecosystem</vt:lpstr>
      <vt:lpstr>INTRODUCTION</vt:lpstr>
      <vt:lpstr> Study Area (Madiwala Lake)  </vt:lpstr>
      <vt:lpstr> Materials and Methods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Results and Discussions   (Madiwala Ants)</vt:lpstr>
      <vt:lpstr>Life Cycle of Ants </vt:lpstr>
      <vt:lpstr>PowerPoint Presentation</vt:lpstr>
      <vt:lpstr>PowerPoint Presentation</vt:lpstr>
      <vt:lpstr>Impact of ants in Madiwala lake ecosystem </vt:lpstr>
      <vt:lpstr>Acknowledgement</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Ants</dc:title>
  <dc:creator>Prarthita D</dc:creator>
  <cp:lastModifiedBy>Indumathi - HOD Biology Dept</cp:lastModifiedBy>
  <cp:revision>23</cp:revision>
  <dcterms:created xsi:type="dcterms:W3CDTF">2022-11-04T18:13:49Z</dcterms:created>
  <dcterms:modified xsi:type="dcterms:W3CDTF">2022-12-15T10:21:25Z</dcterms:modified>
</cp:coreProperties>
</file>