
<file path=[Content_Types].xml><?xml version="1.0" encoding="utf-8"?>
<Types xmlns="http://schemas.openxmlformats.org/package/2006/content-types">
  <Default Extension="bmp" ContentType="image/bmp"/>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4"/>
  </p:sldMasterIdLst>
  <p:notesMasterIdLst>
    <p:notesMasterId r:id="rId27"/>
  </p:notesMasterIdLst>
  <p:handoutMasterIdLst>
    <p:handoutMasterId r:id="rId28"/>
  </p:handoutMasterIdLst>
  <p:sldIdLst>
    <p:sldId id="256" r:id="rId5"/>
    <p:sldId id="262" r:id="rId6"/>
    <p:sldId id="258" r:id="rId7"/>
    <p:sldId id="266" r:id="rId8"/>
    <p:sldId id="263" r:id="rId9"/>
    <p:sldId id="265" r:id="rId10"/>
    <p:sldId id="267" r:id="rId11"/>
    <p:sldId id="268" r:id="rId12"/>
    <p:sldId id="269" r:id="rId13"/>
    <p:sldId id="270" r:id="rId14"/>
    <p:sldId id="287" r:id="rId15"/>
    <p:sldId id="288" r:id="rId16"/>
    <p:sldId id="274" r:id="rId17"/>
    <p:sldId id="275" r:id="rId18"/>
    <p:sldId id="276" r:id="rId19"/>
    <p:sldId id="277" r:id="rId20"/>
    <p:sldId id="286" r:id="rId21"/>
    <p:sldId id="280" r:id="rId22"/>
    <p:sldId id="282" r:id="rId23"/>
    <p:sldId id="284" r:id="rId24"/>
    <p:sldId id="283" r:id="rId25"/>
    <p:sldId id="260"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05" autoAdjust="0"/>
  </p:normalViewPr>
  <p:slideViewPr>
    <p:cSldViewPr snapToGrid="0">
      <p:cViewPr varScale="1">
        <p:scale>
          <a:sx n="67" d="100"/>
          <a:sy n="67" d="100"/>
        </p:scale>
        <p:origin x="644" y="56"/>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pH</a:t>
            </a:r>
            <a:endParaRPr lang="en-IN"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3"/>
                <c:pt idx="0">
                  <c:v>Permissible Limit(approx)</c:v>
                </c:pt>
                <c:pt idx="1">
                  <c:v>Rainless day in Arekere</c:v>
                </c:pt>
                <c:pt idx="2">
                  <c:v>Rainy day in Arekere</c:v>
                </c:pt>
              </c:strCache>
            </c:strRef>
          </c:cat>
          <c:val>
            <c:numRef>
              <c:f>Sheet1!$B$2:$B$5</c:f>
              <c:numCache>
                <c:formatCode>General</c:formatCode>
                <c:ptCount val="4"/>
                <c:pt idx="0">
                  <c:v>7</c:v>
                </c:pt>
                <c:pt idx="1">
                  <c:v>7</c:v>
                </c:pt>
                <c:pt idx="2">
                  <c:v>6.8</c:v>
                </c:pt>
              </c:numCache>
            </c:numRef>
          </c:val>
          <c:extLst>
            <c:ext xmlns:c16="http://schemas.microsoft.com/office/drawing/2014/chart" uri="{C3380CC4-5D6E-409C-BE32-E72D297353CC}">
              <c16:uniqueId val="{00000000-9B3A-41C2-ABD4-3233AEA4C455}"/>
            </c:ext>
          </c:extLst>
        </c:ser>
        <c:ser>
          <c:idx val="1"/>
          <c:order val="1"/>
          <c:tx>
            <c:strRef>
              <c:f>Sheet1!$C$1</c:f>
              <c:strCache>
                <c:ptCount val="1"/>
                <c:pt idx="0">
                  <c:v>Column1</c:v>
                </c:pt>
              </c:strCache>
            </c:strRef>
          </c:tx>
          <c:spPr>
            <a:solidFill>
              <a:schemeClr val="accent2"/>
            </a:solidFill>
            <a:ln>
              <a:noFill/>
            </a:ln>
            <a:effectLst/>
          </c:spPr>
          <c:invertIfNegative val="0"/>
          <c:cat>
            <c:strRef>
              <c:f>Sheet1!$A$2:$A$5</c:f>
              <c:strCache>
                <c:ptCount val="3"/>
                <c:pt idx="0">
                  <c:v>Permissible Limit(approx)</c:v>
                </c:pt>
                <c:pt idx="1">
                  <c:v>Rainless day in Arekere</c:v>
                </c:pt>
                <c:pt idx="2">
                  <c:v>Rainy day in Arekere</c:v>
                </c:pt>
              </c:strCache>
            </c:strRef>
          </c:cat>
          <c:val>
            <c:numRef>
              <c:f>Sheet1!$C$2:$C$5</c:f>
              <c:numCache>
                <c:formatCode>General</c:formatCode>
                <c:ptCount val="4"/>
              </c:numCache>
            </c:numRef>
          </c:val>
          <c:extLst>
            <c:ext xmlns:c16="http://schemas.microsoft.com/office/drawing/2014/chart" uri="{C3380CC4-5D6E-409C-BE32-E72D297353CC}">
              <c16:uniqueId val="{00000001-9B3A-41C2-ABD4-3233AEA4C455}"/>
            </c:ext>
          </c:extLst>
        </c:ser>
        <c:ser>
          <c:idx val="2"/>
          <c:order val="2"/>
          <c:tx>
            <c:strRef>
              <c:f>Sheet1!$D$1</c:f>
              <c:strCache>
                <c:ptCount val="1"/>
                <c:pt idx="0">
                  <c:v>Column2</c:v>
                </c:pt>
              </c:strCache>
            </c:strRef>
          </c:tx>
          <c:spPr>
            <a:solidFill>
              <a:schemeClr val="accent3"/>
            </a:solidFill>
            <a:ln>
              <a:noFill/>
            </a:ln>
            <a:effectLst/>
          </c:spPr>
          <c:invertIfNegative val="0"/>
          <c:cat>
            <c:strRef>
              <c:f>Sheet1!$A$2:$A$5</c:f>
              <c:strCache>
                <c:ptCount val="3"/>
                <c:pt idx="0">
                  <c:v>Permissible Limit(approx)</c:v>
                </c:pt>
                <c:pt idx="1">
                  <c:v>Rainless day in Arekere</c:v>
                </c:pt>
                <c:pt idx="2">
                  <c:v>Rainy day in Arekere</c:v>
                </c:pt>
              </c:strCache>
            </c:strRef>
          </c:cat>
          <c:val>
            <c:numRef>
              <c:f>Sheet1!$D$2:$D$5</c:f>
              <c:numCache>
                <c:formatCode>General</c:formatCode>
                <c:ptCount val="4"/>
              </c:numCache>
            </c:numRef>
          </c:val>
          <c:extLst>
            <c:ext xmlns:c16="http://schemas.microsoft.com/office/drawing/2014/chart" uri="{C3380CC4-5D6E-409C-BE32-E72D297353CC}">
              <c16:uniqueId val="{00000002-9B3A-41C2-ABD4-3233AEA4C455}"/>
            </c:ext>
          </c:extLst>
        </c:ser>
        <c:dLbls>
          <c:showLegendKey val="0"/>
          <c:showVal val="0"/>
          <c:showCatName val="0"/>
          <c:showSerName val="0"/>
          <c:showPercent val="0"/>
          <c:showBubbleSize val="0"/>
        </c:dLbls>
        <c:gapWidth val="182"/>
        <c:axId val="43841200"/>
        <c:axId val="43843280"/>
      </c:barChart>
      <c:catAx>
        <c:axId val="438412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843280"/>
        <c:crosses val="autoZero"/>
        <c:auto val="1"/>
        <c:lblAlgn val="ctr"/>
        <c:lblOffset val="100"/>
        <c:noMultiLvlLbl val="0"/>
      </c:catAx>
      <c:valAx>
        <c:axId val="438432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8412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Hardness(mg/l)</a:t>
            </a:r>
            <a:endParaRPr lang="en-IN"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3"/>
                <c:pt idx="0">
                  <c:v>Permissible Limit(approx)</c:v>
                </c:pt>
                <c:pt idx="1">
                  <c:v>Rainless day in Arekere</c:v>
                </c:pt>
                <c:pt idx="2">
                  <c:v>Rainy day in Arekere</c:v>
                </c:pt>
              </c:strCache>
            </c:strRef>
          </c:cat>
          <c:val>
            <c:numRef>
              <c:f>Sheet1!$B$2:$B$5</c:f>
              <c:numCache>
                <c:formatCode>General</c:formatCode>
                <c:ptCount val="4"/>
                <c:pt idx="0">
                  <c:v>400</c:v>
                </c:pt>
                <c:pt idx="1">
                  <c:v>300</c:v>
                </c:pt>
                <c:pt idx="2">
                  <c:v>200</c:v>
                </c:pt>
              </c:numCache>
            </c:numRef>
          </c:val>
          <c:extLst>
            <c:ext xmlns:c16="http://schemas.microsoft.com/office/drawing/2014/chart" uri="{C3380CC4-5D6E-409C-BE32-E72D297353CC}">
              <c16:uniqueId val="{00000000-C9FB-446B-BD6C-EC9076786609}"/>
            </c:ext>
          </c:extLst>
        </c:ser>
        <c:ser>
          <c:idx val="1"/>
          <c:order val="1"/>
          <c:tx>
            <c:strRef>
              <c:f>Sheet1!$C$1</c:f>
              <c:strCache>
                <c:ptCount val="1"/>
                <c:pt idx="0">
                  <c:v>Column1</c:v>
                </c:pt>
              </c:strCache>
            </c:strRef>
          </c:tx>
          <c:spPr>
            <a:solidFill>
              <a:schemeClr val="accent2"/>
            </a:solidFill>
            <a:ln>
              <a:noFill/>
            </a:ln>
            <a:effectLst/>
          </c:spPr>
          <c:invertIfNegative val="0"/>
          <c:cat>
            <c:strRef>
              <c:f>Sheet1!$A$2:$A$5</c:f>
              <c:strCache>
                <c:ptCount val="3"/>
                <c:pt idx="0">
                  <c:v>Permissible Limit(approx)</c:v>
                </c:pt>
                <c:pt idx="1">
                  <c:v>Rainless day in Arekere</c:v>
                </c:pt>
                <c:pt idx="2">
                  <c:v>Rainy day in Arekere</c:v>
                </c:pt>
              </c:strCache>
            </c:strRef>
          </c:cat>
          <c:val>
            <c:numRef>
              <c:f>Sheet1!$C$2:$C$5</c:f>
              <c:numCache>
                <c:formatCode>General</c:formatCode>
                <c:ptCount val="4"/>
              </c:numCache>
            </c:numRef>
          </c:val>
          <c:extLst>
            <c:ext xmlns:c16="http://schemas.microsoft.com/office/drawing/2014/chart" uri="{C3380CC4-5D6E-409C-BE32-E72D297353CC}">
              <c16:uniqueId val="{00000001-C9FB-446B-BD6C-EC9076786609}"/>
            </c:ext>
          </c:extLst>
        </c:ser>
        <c:ser>
          <c:idx val="2"/>
          <c:order val="2"/>
          <c:tx>
            <c:strRef>
              <c:f>Sheet1!$D$1</c:f>
              <c:strCache>
                <c:ptCount val="1"/>
                <c:pt idx="0">
                  <c:v>Column2</c:v>
                </c:pt>
              </c:strCache>
            </c:strRef>
          </c:tx>
          <c:spPr>
            <a:solidFill>
              <a:schemeClr val="accent3"/>
            </a:solidFill>
            <a:ln>
              <a:noFill/>
            </a:ln>
            <a:effectLst/>
          </c:spPr>
          <c:invertIfNegative val="0"/>
          <c:cat>
            <c:strRef>
              <c:f>Sheet1!$A$2:$A$5</c:f>
              <c:strCache>
                <c:ptCount val="3"/>
                <c:pt idx="0">
                  <c:v>Permissible Limit(approx)</c:v>
                </c:pt>
                <c:pt idx="1">
                  <c:v>Rainless day in Arekere</c:v>
                </c:pt>
                <c:pt idx="2">
                  <c:v>Rainy day in Arekere</c:v>
                </c:pt>
              </c:strCache>
            </c:strRef>
          </c:cat>
          <c:val>
            <c:numRef>
              <c:f>Sheet1!$D$2:$D$5</c:f>
              <c:numCache>
                <c:formatCode>General</c:formatCode>
                <c:ptCount val="4"/>
              </c:numCache>
            </c:numRef>
          </c:val>
          <c:extLst>
            <c:ext xmlns:c16="http://schemas.microsoft.com/office/drawing/2014/chart" uri="{C3380CC4-5D6E-409C-BE32-E72D297353CC}">
              <c16:uniqueId val="{00000002-C9FB-446B-BD6C-EC9076786609}"/>
            </c:ext>
          </c:extLst>
        </c:ser>
        <c:dLbls>
          <c:showLegendKey val="0"/>
          <c:showVal val="0"/>
          <c:showCatName val="0"/>
          <c:showSerName val="0"/>
          <c:showPercent val="0"/>
          <c:showBubbleSize val="0"/>
        </c:dLbls>
        <c:gapWidth val="182"/>
        <c:axId val="13279456"/>
        <c:axId val="13254496"/>
      </c:barChart>
      <c:catAx>
        <c:axId val="13279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254496"/>
        <c:crosses val="autoZero"/>
        <c:auto val="1"/>
        <c:lblAlgn val="ctr"/>
        <c:lblOffset val="100"/>
        <c:noMultiLvlLbl val="0"/>
      </c:catAx>
      <c:valAx>
        <c:axId val="132544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2794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Nitrate(mg/l)</a:t>
            </a:r>
            <a:endParaRPr lang="en-IN"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1888759768391217"/>
          <c:y val="0.24387512862400518"/>
          <c:w val="0.61841182068459866"/>
          <c:h val="0.63625231703875118"/>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3"/>
                <c:pt idx="0">
                  <c:v>Permissible Limit</c:v>
                </c:pt>
                <c:pt idx="1">
                  <c:v>Rainless day in Arekere</c:v>
                </c:pt>
                <c:pt idx="2">
                  <c:v>Rainy day in Arekere</c:v>
                </c:pt>
              </c:strCache>
            </c:strRef>
          </c:cat>
          <c:val>
            <c:numRef>
              <c:f>Sheet1!$B$2:$B$5</c:f>
              <c:numCache>
                <c:formatCode>General</c:formatCode>
                <c:ptCount val="4"/>
                <c:pt idx="0">
                  <c:v>45</c:v>
                </c:pt>
                <c:pt idx="1">
                  <c:v>5</c:v>
                </c:pt>
                <c:pt idx="2">
                  <c:v>0.02</c:v>
                </c:pt>
              </c:numCache>
            </c:numRef>
          </c:val>
          <c:extLst>
            <c:ext xmlns:c16="http://schemas.microsoft.com/office/drawing/2014/chart" uri="{C3380CC4-5D6E-409C-BE32-E72D297353CC}">
              <c16:uniqueId val="{00000000-C650-4D94-92EE-236BED59B2E3}"/>
            </c:ext>
          </c:extLst>
        </c:ser>
        <c:ser>
          <c:idx val="1"/>
          <c:order val="1"/>
          <c:tx>
            <c:strRef>
              <c:f>Sheet1!$C$1</c:f>
              <c:strCache>
                <c:ptCount val="1"/>
                <c:pt idx="0">
                  <c:v>Column1</c:v>
                </c:pt>
              </c:strCache>
            </c:strRef>
          </c:tx>
          <c:spPr>
            <a:solidFill>
              <a:schemeClr val="accent2"/>
            </a:solidFill>
            <a:ln>
              <a:noFill/>
            </a:ln>
            <a:effectLst/>
          </c:spPr>
          <c:invertIfNegative val="0"/>
          <c:cat>
            <c:strRef>
              <c:f>Sheet1!$A$2:$A$5</c:f>
              <c:strCache>
                <c:ptCount val="3"/>
                <c:pt idx="0">
                  <c:v>Permissible Limit</c:v>
                </c:pt>
                <c:pt idx="1">
                  <c:v>Rainless day in Arekere</c:v>
                </c:pt>
                <c:pt idx="2">
                  <c:v>Rainy day in Arekere</c:v>
                </c:pt>
              </c:strCache>
            </c:strRef>
          </c:cat>
          <c:val>
            <c:numRef>
              <c:f>Sheet1!$C$2:$C$5</c:f>
              <c:numCache>
                <c:formatCode>General</c:formatCode>
                <c:ptCount val="4"/>
              </c:numCache>
            </c:numRef>
          </c:val>
          <c:extLst>
            <c:ext xmlns:c16="http://schemas.microsoft.com/office/drawing/2014/chart" uri="{C3380CC4-5D6E-409C-BE32-E72D297353CC}">
              <c16:uniqueId val="{00000001-C650-4D94-92EE-236BED59B2E3}"/>
            </c:ext>
          </c:extLst>
        </c:ser>
        <c:ser>
          <c:idx val="2"/>
          <c:order val="2"/>
          <c:tx>
            <c:strRef>
              <c:f>Sheet1!$D$1</c:f>
              <c:strCache>
                <c:ptCount val="1"/>
                <c:pt idx="0">
                  <c:v>Column2</c:v>
                </c:pt>
              </c:strCache>
            </c:strRef>
          </c:tx>
          <c:spPr>
            <a:solidFill>
              <a:schemeClr val="accent3"/>
            </a:solidFill>
            <a:ln>
              <a:noFill/>
            </a:ln>
            <a:effectLst/>
          </c:spPr>
          <c:invertIfNegative val="0"/>
          <c:cat>
            <c:strRef>
              <c:f>Sheet1!$A$2:$A$5</c:f>
              <c:strCache>
                <c:ptCount val="3"/>
                <c:pt idx="0">
                  <c:v>Permissible Limit</c:v>
                </c:pt>
                <c:pt idx="1">
                  <c:v>Rainless day in Arekere</c:v>
                </c:pt>
                <c:pt idx="2">
                  <c:v>Rainy day in Arekere</c:v>
                </c:pt>
              </c:strCache>
            </c:strRef>
          </c:cat>
          <c:val>
            <c:numRef>
              <c:f>Sheet1!$D$2:$D$5</c:f>
              <c:numCache>
                <c:formatCode>General</c:formatCode>
                <c:ptCount val="4"/>
              </c:numCache>
            </c:numRef>
          </c:val>
          <c:extLst>
            <c:ext xmlns:c16="http://schemas.microsoft.com/office/drawing/2014/chart" uri="{C3380CC4-5D6E-409C-BE32-E72D297353CC}">
              <c16:uniqueId val="{00000002-C650-4D94-92EE-236BED59B2E3}"/>
            </c:ext>
          </c:extLst>
        </c:ser>
        <c:dLbls>
          <c:showLegendKey val="0"/>
          <c:showVal val="0"/>
          <c:showCatName val="0"/>
          <c:showSerName val="0"/>
          <c:showPercent val="0"/>
          <c:showBubbleSize val="0"/>
        </c:dLbls>
        <c:gapWidth val="182"/>
        <c:axId val="43835376"/>
        <c:axId val="43812496"/>
      </c:barChart>
      <c:catAx>
        <c:axId val="43835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812496"/>
        <c:crosses val="autoZero"/>
        <c:auto val="1"/>
        <c:lblAlgn val="ctr"/>
        <c:lblOffset val="100"/>
        <c:noMultiLvlLbl val="0"/>
      </c:catAx>
      <c:valAx>
        <c:axId val="438124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835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Iron(mg/l)</a:t>
            </a:r>
            <a:endParaRPr lang="en-IN"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3"/>
                <c:pt idx="0">
                  <c:v>Permissible Limit</c:v>
                </c:pt>
                <c:pt idx="1">
                  <c:v>Rainless day in Arekere</c:v>
                </c:pt>
                <c:pt idx="2">
                  <c:v>Rainy day in Arekere</c:v>
                </c:pt>
              </c:strCache>
            </c:strRef>
          </c:cat>
          <c:val>
            <c:numRef>
              <c:f>Sheet1!$B$2:$B$5</c:f>
              <c:numCache>
                <c:formatCode>General</c:formatCode>
                <c:ptCount val="4"/>
                <c:pt idx="0">
                  <c:v>0.3</c:v>
                </c:pt>
                <c:pt idx="1">
                  <c:v>1</c:v>
                </c:pt>
                <c:pt idx="2">
                  <c:v>0.3</c:v>
                </c:pt>
              </c:numCache>
            </c:numRef>
          </c:val>
          <c:extLst>
            <c:ext xmlns:c16="http://schemas.microsoft.com/office/drawing/2014/chart" uri="{C3380CC4-5D6E-409C-BE32-E72D297353CC}">
              <c16:uniqueId val="{00000000-3A36-44A4-A7AE-5693CA3EA5F5}"/>
            </c:ext>
          </c:extLst>
        </c:ser>
        <c:ser>
          <c:idx val="1"/>
          <c:order val="1"/>
          <c:tx>
            <c:strRef>
              <c:f>Sheet1!$C$1</c:f>
              <c:strCache>
                <c:ptCount val="1"/>
                <c:pt idx="0">
                  <c:v>Column2</c:v>
                </c:pt>
              </c:strCache>
            </c:strRef>
          </c:tx>
          <c:spPr>
            <a:solidFill>
              <a:schemeClr val="accent2"/>
            </a:solidFill>
            <a:ln>
              <a:noFill/>
            </a:ln>
            <a:effectLst/>
          </c:spPr>
          <c:invertIfNegative val="0"/>
          <c:cat>
            <c:strRef>
              <c:f>Sheet1!$A$2:$A$5</c:f>
              <c:strCache>
                <c:ptCount val="3"/>
                <c:pt idx="0">
                  <c:v>Permissible Limit</c:v>
                </c:pt>
                <c:pt idx="1">
                  <c:v>Rainless day in Arekere</c:v>
                </c:pt>
                <c:pt idx="2">
                  <c:v>Rainy day in Arekere</c:v>
                </c:pt>
              </c:strCache>
            </c:strRef>
          </c:cat>
          <c:val>
            <c:numRef>
              <c:f>Sheet1!$C$2:$C$5</c:f>
              <c:numCache>
                <c:formatCode>General</c:formatCode>
                <c:ptCount val="4"/>
              </c:numCache>
            </c:numRef>
          </c:val>
          <c:extLst>
            <c:ext xmlns:c16="http://schemas.microsoft.com/office/drawing/2014/chart" uri="{C3380CC4-5D6E-409C-BE32-E72D297353CC}">
              <c16:uniqueId val="{00000001-3A36-44A4-A7AE-5693CA3EA5F5}"/>
            </c:ext>
          </c:extLst>
        </c:ser>
        <c:ser>
          <c:idx val="2"/>
          <c:order val="2"/>
          <c:tx>
            <c:strRef>
              <c:f>Sheet1!$D$1</c:f>
              <c:strCache>
                <c:ptCount val="1"/>
                <c:pt idx="0">
                  <c:v>Column1</c:v>
                </c:pt>
              </c:strCache>
            </c:strRef>
          </c:tx>
          <c:spPr>
            <a:solidFill>
              <a:schemeClr val="accent3"/>
            </a:solidFill>
            <a:ln>
              <a:noFill/>
            </a:ln>
            <a:effectLst/>
          </c:spPr>
          <c:invertIfNegative val="0"/>
          <c:cat>
            <c:strRef>
              <c:f>Sheet1!$A$2:$A$5</c:f>
              <c:strCache>
                <c:ptCount val="3"/>
                <c:pt idx="0">
                  <c:v>Permissible Limit</c:v>
                </c:pt>
                <c:pt idx="1">
                  <c:v>Rainless day in Arekere</c:v>
                </c:pt>
                <c:pt idx="2">
                  <c:v>Rainy day in Arekere</c:v>
                </c:pt>
              </c:strCache>
            </c:strRef>
          </c:cat>
          <c:val>
            <c:numRef>
              <c:f>Sheet1!$D$2:$D$5</c:f>
              <c:numCache>
                <c:formatCode>General</c:formatCode>
                <c:ptCount val="4"/>
              </c:numCache>
            </c:numRef>
          </c:val>
          <c:extLst>
            <c:ext xmlns:c16="http://schemas.microsoft.com/office/drawing/2014/chart" uri="{C3380CC4-5D6E-409C-BE32-E72D297353CC}">
              <c16:uniqueId val="{00000002-3A36-44A4-A7AE-5693CA3EA5F5}"/>
            </c:ext>
          </c:extLst>
        </c:ser>
        <c:dLbls>
          <c:showLegendKey val="0"/>
          <c:showVal val="0"/>
          <c:showCatName val="0"/>
          <c:showSerName val="0"/>
          <c:showPercent val="0"/>
          <c:showBubbleSize val="0"/>
        </c:dLbls>
        <c:gapWidth val="182"/>
        <c:axId val="13253664"/>
        <c:axId val="13256992"/>
      </c:barChart>
      <c:catAx>
        <c:axId val="132536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256992"/>
        <c:crosses val="autoZero"/>
        <c:auto val="1"/>
        <c:lblAlgn val="ctr"/>
        <c:lblOffset val="100"/>
        <c:noMultiLvlLbl val="0"/>
      </c:catAx>
      <c:valAx>
        <c:axId val="132569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2536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Chloride(mg/l)</a:t>
            </a:r>
            <a:endParaRPr lang="en-IN"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3"/>
                <c:pt idx="0">
                  <c:v>Permissible Limit(approx)</c:v>
                </c:pt>
                <c:pt idx="1">
                  <c:v>Rainless day in Arekere</c:v>
                </c:pt>
                <c:pt idx="2">
                  <c:v>Rainy day in Arekere</c:v>
                </c:pt>
              </c:strCache>
            </c:strRef>
          </c:cat>
          <c:val>
            <c:numRef>
              <c:f>Sheet1!$B$2:$B$5</c:f>
              <c:numCache>
                <c:formatCode>General</c:formatCode>
                <c:ptCount val="4"/>
                <c:pt idx="0">
                  <c:v>450</c:v>
                </c:pt>
                <c:pt idx="1">
                  <c:v>95.715000000000003</c:v>
                </c:pt>
                <c:pt idx="2">
                  <c:v>85.08</c:v>
                </c:pt>
              </c:numCache>
            </c:numRef>
          </c:val>
          <c:extLst>
            <c:ext xmlns:c16="http://schemas.microsoft.com/office/drawing/2014/chart" uri="{C3380CC4-5D6E-409C-BE32-E72D297353CC}">
              <c16:uniqueId val="{00000000-E5F8-4EDF-BA4A-DBFE5BB32183}"/>
            </c:ext>
          </c:extLst>
        </c:ser>
        <c:ser>
          <c:idx val="1"/>
          <c:order val="1"/>
          <c:tx>
            <c:strRef>
              <c:f>Sheet1!$C$1</c:f>
              <c:strCache>
                <c:ptCount val="1"/>
                <c:pt idx="0">
                  <c:v>Column1</c:v>
                </c:pt>
              </c:strCache>
            </c:strRef>
          </c:tx>
          <c:spPr>
            <a:solidFill>
              <a:schemeClr val="accent2"/>
            </a:solidFill>
            <a:ln>
              <a:noFill/>
            </a:ln>
            <a:effectLst/>
          </c:spPr>
          <c:invertIfNegative val="0"/>
          <c:cat>
            <c:strRef>
              <c:f>Sheet1!$A$2:$A$5</c:f>
              <c:strCache>
                <c:ptCount val="3"/>
                <c:pt idx="0">
                  <c:v>Permissible Limit(approx)</c:v>
                </c:pt>
                <c:pt idx="1">
                  <c:v>Rainless day in Arekere</c:v>
                </c:pt>
                <c:pt idx="2">
                  <c:v>Rainy day in Arekere</c:v>
                </c:pt>
              </c:strCache>
            </c:strRef>
          </c:cat>
          <c:val>
            <c:numRef>
              <c:f>Sheet1!$C$2:$C$5</c:f>
              <c:numCache>
                <c:formatCode>General</c:formatCode>
                <c:ptCount val="4"/>
              </c:numCache>
            </c:numRef>
          </c:val>
          <c:extLst>
            <c:ext xmlns:c16="http://schemas.microsoft.com/office/drawing/2014/chart" uri="{C3380CC4-5D6E-409C-BE32-E72D297353CC}">
              <c16:uniqueId val="{00000001-E5F8-4EDF-BA4A-DBFE5BB32183}"/>
            </c:ext>
          </c:extLst>
        </c:ser>
        <c:ser>
          <c:idx val="2"/>
          <c:order val="2"/>
          <c:tx>
            <c:strRef>
              <c:f>Sheet1!$D$1</c:f>
              <c:strCache>
                <c:ptCount val="1"/>
                <c:pt idx="0">
                  <c:v>Column2</c:v>
                </c:pt>
              </c:strCache>
            </c:strRef>
          </c:tx>
          <c:spPr>
            <a:solidFill>
              <a:schemeClr val="accent3"/>
            </a:solidFill>
            <a:ln>
              <a:noFill/>
            </a:ln>
            <a:effectLst/>
          </c:spPr>
          <c:invertIfNegative val="0"/>
          <c:cat>
            <c:strRef>
              <c:f>Sheet1!$A$2:$A$5</c:f>
              <c:strCache>
                <c:ptCount val="3"/>
                <c:pt idx="0">
                  <c:v>Permissible Limit(approx)</c:v>
                </c:pt>
                <c:pt idx="1">
                  <c:v>Rainless day in Arekere</c:v>
                </c:pt>
                <c:pt idx="2">
                  <c:v>Rainy day in Arekere</c:v>
                </c:pt>
              </c:strCache>
            </c:strRef>
          </c:cat>
          <c:val>
            <c:numRef>
              <c:f>Sheet1!$D$2:$D$5</c:f>
              <c:numCache>
                <c:formatCode>General</c:formatCode>
                <c:ptCount val="4"/>
              </c:numCache>
            </c:numRef>
          </c:val>
          <c:extLst>
            <c:ext xmlns:c16="http://schemas.microsoft.com/office/drawing/2014/chart" uri="{C3380CC4-5D6E-409C-BE32-E72D297353CC}">
              <c16:uniqueId val="{00000002-E5F8-4EDF-BA4A-DBFE5BB32183}"/>
            </c:ext>
          </c:extLst>
        </c:ser>
        <c:dLbls>
          <c:showLegendKey val="0"/>
          <c:showVal val="0"/>
          <c:showCatName val="0"/>
          <c:showSerName val="0"/>
          <c:showPercent val="0"/>
          <c:showBubbleSize val="0"/>
        </c:dLbls>
        <c:gapWidth val="182"/>
        <c:axId val="12246928"/>
        <c:axId val="12246096"/>
      </c:barChart>
      <c:catAx>
        <c:axId val="122469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46096"/>
        <c:crosses val="autoZero"/>
        <c:auto val="1"/>
        <c:lblAlgn val="ctr"/>
        <c:lblOffset val="100"/>
        <c:noMultiLvlLbl val="0"/>
      </c:catAx>
      <c:valAx>
        <c:axId val="122460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469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Residual</a:t>
            </a:r>
            <a:r>
              <a:rPr lang="en-US" baseline="0" dirty="0"/>
              <a:t> Chlorine(mg/l)</a:t>
            </a:r>
            <a:endParaRPr lang="en-IN"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3"/>
                <c:pt idx="0">
                  <c:v>Permissible Limit(approx)</c:v>
                </c:pt>
                <c:pt idx="1">
                  <c:v>Rainless day in Arekere</c:v>
                </c:pt>
                <c:pt idx="2">
                  <c:v>Rainy day in Arekere</c:v>
                </c:pt>
              </c:strCache>
            </c:strRef>
          </c:cat>
          <c:val>
            <c:numRef>
              <c:f>Sheet1!$B$2:$B$5</c:f>
              <c:numCache>
                <c:formatCode>General</c:formatCode>
                <c:ptCount val="4"/>
                <c:pt idx="0">
                  <c:v>0.1</c:v>
                </c:pt>
                <c:pt idx="1">
                  <c:v>0.1</c:v>
                </c:pt>
                <c:pt idx="2">
                  <c:v>0</c:v>
                </c:pt>
              </c:numCache>
            </c:numRef>
          </c:val>
          <c:extLst>
            <c:ext xmlns:c16="http://schemas.microsoft.com/office/drawing/2014/chart" uri="{C3380CC4-5D6E-409C-BE32-E72D297353CC}">
              <c16:uniqueId val="{00000000-C035-451C-BBEE-1360E43ABFB2}"/>
            </c:ext>
          </c:extLst>
        </c:ser>
        <c:ser>
          <c:idx val="1"/>
          <c:order val="1"/>
          <c:tx>
            <c:strRef>
              <c:f>Sheet1!$C$1</c:f>
              <c:strCache>
                <c:ptCount val="1"/>
                <c:pt idx="0">
                  <c:v>Column1</c:v>
                </c:pt>
              </c:strCache>
            </c:strRef>
          </c:tx>
          <c:spPr>
            <a:solidFill>
              <a:schemeClr val="accent2"/>
            </a:solidFill>
            <a:ln>
              <a:noFill/>
            </a:ln>
            <a:effectLst/>
          </c:spPr>
          <c:invertIfNegative val="0"/>
          <c:cat>
            <c:strRef>
              <c:f>Sheet1!$A$2:$A$5</c:f>
              <c:strCache>
                <c:ptCount val="3"/>
                <c:pt idx="0">
                  <c:v>Permissible Limit(approx)</c:v>
                </c:pt>
                <c:pt idx="1">
                  <c:v>Rainless day in Arekere</c:v>
                </c:pt>
                <c:pt idx="2">
                  <c:v>Rainy day in Arekere</c:v>
                </c:pt>
              </c:strCache>
            </c:strRef>
          </c:cat>
          <c:val>
            <c:numRef>
              <c:f>Sheet1!$C$2:$C$5</c:f>
              <c:numCache>
                <c:formatCode>General</c:formatCode>
                <c:ptCount val="4"/>
              </c:numCache>
            </c:numRef>
          </c:val>
          <c:extLst>
            <c:ext xmlns:c16="http://schemas.microsoft.com/office/drawing/2014/chart" uri="{C3380CC4-5D6E-409C-BE32-E72D297353CC}">
              <c16:uniqueId val="{00000001-C035-451C-BBEE-1360E43ABFB2}"/>
            </c:ext>
          </c:extLst>
        </c:ser>
        <c:ser>
          <c:idx val="2"/>
          <c:order val="2"/>
          <c:tx>
            <c:strRef>
              <c:f>Sheet1!$D$1</c:f>
              <c:strCache>
                <c:ptCount val="1"/>
                <c:pt idx="0">
                  <c:v>Column2</c:v>
                </c:pt>
              </c:strCache>
            </c:strRef>
          </c:tx>
          <c:spPr>
            <a:solidFill>
              <a:schemeClr val="accent3"/>
            </a:solidFill>
            <a:ln>
              <a:noFill/>
            </a:ln>
            <a:effectLst/>
          </c:spPr>
          <c:invertIfNegative val="0"/>
          <c:cat>
            <c:strRef>
              <c:f>Sheet1!$A$2:$A$5</c:f>
              <c:strCache>
                <c:ptCount val="3"/>
                <c:pt idx="0">
                  <c:v>Permissible Limit(approx)</c:v>
                </c:pt>
                <c:pt idx="1">
                  <c:v>Rainless day in Arekere</c:v>
                </c:pt>
                <c:pt idx="2">
                  <c:v>Rainy day in Arekere</c:v>
                </c:pt>
              </c:strCache>
            </c:strRef>
          </c:cat>
          <c:val>
            <c:numRef>
              <c:f>Sheet1!$D$2:$D$5</c:f>
              <c:numCache>
                <c:formatCode>General</c:formatCode>
                <c:ptCount val="4"/>
              </c:numCache>
            </c:numRef>
          </c:val>
          <c:extLst>
            <c:ext xmlns:c16="http://schemas.microsoft.com/office/drawing/2014/chart" uri="{C3380CC4-5D6E-409C-BE32-E72D297353CC}">
              <c16:uniqueId val="{00000002-C035-451C-BBEE-1360E43ABFB2}"/>
            </c:ext>
          </c:extLst>
        </c:ser>
        <c:dLbls>
          <c:showLegendKey val="0"/>
          <c:showVal val="0"/>
          <c:showCatName val="0"/>
          <c:showSerName val="0"/>
          <c:showPercent val="0"/>
          <c:showBubbleSize val="0"/>
        </c:dLbls>
        <c:gapWidth val="182"/>
        <c:axId val="13275712"/>
        <c:axId val="13254080"/>
      </c:barChart>
      <c:catAx>
        <c:axId val="13275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254080"/>
        <c:crosses val="autoZero"/>
        <c:auto val="1"/>
        <c:lblAlgn val="ctr"/>
        <c:lblOffset val="100"/>
        <c:noMultiLvlLbl val="0"/>
      </c:catAx>
      <c:valAx>
        <c:axId val="132540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275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Turbidity(ntu)</a:t>
            </a:r>
            <a:endParaRPr lang="en-IN"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3"/>
                <c:pt idx="0">
                  <c:v>Permissible Limit(approx)</c:v>
                </c:pt>
                <c:pt idx="1">
                  <c:v>Rainless day in Arekere</c:v>
                </c:pt>
                <c:pt idx="2">
                  <c:v>Rainy day in Arekere</c:v>
                </c:pt>
              </c:strCache>
            </c:strRef>
          </c:cat>
          <c:val>
            <c:numRef>
              <c:f>Sheet1!$B$2:$B$5</c:f>
              <c:numCache>
                <c:formatCode>General</c:formatCode>
                <c:ptCount val="4"/>
                <c:pt idx="0">
                  <c:v>4</c:v>
                </c:pt>
                <c:pt idx="1">
                  <c:v>100</c:v>
                </c:pt>
                <c:pt idx="2">
                  <c:v>100</c:v>
                </c:pt>
              </c:numCache>
            </c:numRef>
          </c:val>
          <c:extLst>
            <c:ext xmlns:c16="http://schemas.microsoft.com/office/drawing/2014/chart" uri="{C3380CC4-5D6E-409C-BE32-E72D297353CC}">
              <c16:uniqueId val="{00000000-5B11-4C06-A690-D3E6821E3C73}"/>
            </c:ext>
          </c:extLst>
        </c:ser>
        <c:ser>
          <c:idx val="1"/>
          <c:order val="1"/>
          <c:tx>
            <c:strRef>
              <c:f>Sheet1!$C$1</c:f>
              <c:strCache>
                <c:ptCount val="1"/>
                <c:pt idx="0">
                  <c:v>Column1</c:v>
                </c:pt>
              </c:strCache>
            </c:strRef>
          </c:tx>
          <c:spPr>
            <a:solidFill>
              <a:schemeClr val="accent2"/>
            </a:solidFill>
            <a:ln>
              <a:noFill/>
            </a:ln>
            <a:effectLst/>
          </c:spPr>
          <c:invertIfNegative val="0"/>
          <c:cat>
            <c:strRef>
              <c:f>Sheet1!$A$2:$A$5</c:f>
              <c:strCache>
                <c:ptCount val="3"/>
                <c:pt idx="0">
                  <c:v>Permissible Limit(approx)</c:v>
                </c:pt>
                <c:pt idx="1">
                  <c:v>Rainless day in Arekere</c:v>
                </c:pt>
                <c:pt idx="2">
                  <c:v>Rainy day in Arekere</c:v>
                </c:pt>
              </c:strCache>
            </c:strRef>
          </c:cat>
          <c:val>
            <c:numRef>
              <c:f>Sheet1!$C$2:$C$5</c:f>
              <c:numCache>
                <c:formatCode>General</c:formatCode>
                <c:ptCount val="4"/>
              </c:numCache>
            </c:numRef>
          </c:val>
          <c:extLst>
            <c:ext xmlns:c16="http://schemas.microsoft.com/office/drawing/2014/chart" uri="{C3380CC4-5D6E-409C-BE32-E72D297353CC}">
              <c16:uniqueId val="{00000001-5B11-4C06-A690-D3E6821E3C73}"/>
            </c:ext>
          </c:extLst>
        </c:ser>
        <c:ser>
          <c:idx val="2"/>
          <c:order val="2"/>
          <c:tx>
            <c:strRef>
              <c:f>Sheet1!$D$1</c:f>
              <c:strCache>
                <c:ptCount val="1"/>
                <c:pt idx="0">
                  <c:v>Column2</c:v>
                </c:pt>
              </c:strCache>
            </c:strRef>
          </c:tx>
          <c:spPr>
            <a:solidFill>
              <a:schemeClr val="accent3"/>
            </a:solidFill>
            <a:ln>
              <a:noFill/>
            </a:ln>
            <a:effectLst/>
          </c:spPr>
          <c:invertIfNegative val="0"/>
          <c:cat>
            <c:strRef>
              <c:f>Sheet1!$A$2:$A$5</c:f>
              <c:strCache>
                <c:ptCount val="3"/>
                <c:pt idx="0">
                  <c:v>Permissible Limit(approx)</c:v>
                </c:pt>
                <c:pt idx="1">
                  <c:v>Rainless day in Arekere</c:v>
                </c:pt>
                <c:pt idx="2">
                  <c:v>Rainy day in Arekere</c:v>
                </c:pt>
              </c:strCache>
            </c:strRef>
          </c:cat>
          <c:val>
            <c:numRef>
              <c:f>Sheet1!$D$2:$D$5</c:f>
              <c:numCache>
                <c:formatCode>General</c:formatCode>
                <c:ptCount val="4"/>
              </c:numCache>
            </c:numRef>
          </c:val>
          <c:extLst>
            <c:ext xmlns:c16="http://schemas.microsoft.com/office/drawing/2014/chart" uri="{C3380CC4-5D6E-409C-BE32-E72D297353CC}">
              <c16:uniqueId val="{00000002-5B11-4C06-A690-D3E6821E3C73}"/>
            </c:ext>
          </c:extLst>
        </c:ser>
        <c:dLbls>
          <c:showLegendKey val="0"/>
          <c:showVal val="0"/>
          <c:showCatName val="0"/>
          <c:showSerName val="0"/>
          <c:showPercent val="0"/>
          <c:showBubbleSize val="0"/>
        </c:dLbls>
        <c:gapWidth val="182"/>
        <c:axId val="51135232"/>
        <c:axId val="51136896"/>
      </c:barChart>
      <c:catAx>
        <c:axId val="511352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136896"/>
        <c:crosses val="autoZero"/>
        <c:auto val="1"/>
        <c:lblAlgn val="ctr"/>
        <c:lblOffset val="100"/>
        <c:noMultiLvlLbl val="0"/>
      </c:catAx>
      <c:valAx>
        <c:axId val="511368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135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Ammonia(mg/l)</a:t>
            </a:r>
            <a:endParaRPr lang="en-IN"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3"/>
                <c:pt idx="0">
                  <c:v>Permissible Limit</c:v>
                </c:pt>
                <c:pt idx="1">
                  <c:v>Rainless day in Arekere</c:v>
                </c:pt>
                <c:pt idx="2">
                  <c:v>Rainy day in Arekere</c:v>
                </c:pt>
              </c:strCache>
            </c:strRef>
          </c:cat>
          <c:val>
            <c:numRef>
              <c:f>Sheet1!$B$2:$B$5</c:f>
              <c:numCache>
                <c:formatCode>General</c:formatCode>
                <c:ptCount val="4"/>
                <c:pt idx="0">
                  <c:v>0.5</c:v>
                </c:pt>
                <c:pt idx="1">
                  <c:v>3</c:v>
                </c:pt>
                <c:pt idx="2">
                  <c:v>3</c:v>
                </c:pt>
              </c:numCache>
            </c:numRef>
          </c:val>
          <c:extLst>
            <c:ext xmlns:c16="http://schemas.microsoft.com/office/drawing/2014/chart" uri="{C3380CC4-5D6E-409C-BE32-E72D297353CC}">
              <c16:uniqueId val="{00000000-6139-4A83-A2CD-8CF46E502BE2}"/>
            </c:ext>
          </c:extLst>
        </c:ser>
        <c:ser>
          <c:idx val="1"/>
          <c:order val="1"/>
          <c:tx>
            <c:strRef>
              <c:f>Sheet1!$C$1</c:f>
              <c:strCache>
                <c:ptCount val="1"/>
                <c:pt idx="0">
                  <c:v>Column1</c:v>
                </c:pt>
              </c:strCache>
            </c:strRef>
          </c:tx>
          <c:spPr>
            <a:solidFill>
              <a:schemeClr val="accent2"/>
            </a:solidFill>
            <a:ln>
              <a:noFill/>
            </a:ln>
            <a:effectLst/>
          </c:spPr>
          <c:invertIfNegative val="0"/>
          <c:cat>
            <c:strRef>
              <c:f>Sheet1!$A$2:$A$5</c:f>
              <c:strCache>
                <c:ptCount val="3"/>
                <c:pt idx="0">
                  <c:v>Permissible Limit</c:v>
                </c:pt>
                <c:pt idx="1">
                  <c:v>Rainless day in Arekere</c:v>
                </c:pt>
                <c:pt idx="2">
                  <c:v>Rainy day in Arekere</c:v>
                </c:pt>
              </c:strCache>
            </c:strRef>
          </c:cat>
          <c:val>
            <c:numRef>
              <c:f>Sheet1!$C$2:$C$5</c:f>
              <c:numCache>
                <c:formatCode>General</c:formatCode>
                <c:ptCount val="4"/>
              </c:numCache>
            </c:numRef>
          </c:val>
          <c:extLst>
            <c:ext xmlns:c16="http://schemas.microsoft.com/office/drawing/2014/chart" uri="{C3380CC4-5D6E-409C-BE32-E72D297353CC}">
              <c16:uniqueId val="{00000001-6139-4A83-A2CD-8CF46E502BE2}"/>
            </c:ext>
          </c:extLst>
        </c:ser>
        <c:ser>
          <c:idx val="2"/>
          <c:order val="2"/>
          <c:tx>
            <c:strRef>
              <c:f>Sheet1!$D$1</c:f>
              <c:strCache>
                <c:ptCount val="1"/>
                <c:pt idx="0">
                  <c:v>Column2</c:v>
                </c:pt>
              </c:strCache>
            </c:strRef>
          </c:tx>
          <c:spPr>
            <a:solidFill>
              <a:schemeClr val="accent3"/>
            </a:solidFill>
            <a:ln>
              <a:noFill/>
            </a:ln>
            <a:effectLst/>
          </c:spPr>
          <c:invertIfNegative val="0"/>
          <c:cat>
            <c:strRef>
              <c:f>Sheet1!$A$2:$A$5</c:f>
              <c:strCache>
                <c:ptCount val="3"/>
                <c:pt idx="0">
                  <c:v>Permissible Limit</c:v>
                </c:pt>
                <c:pt idx="1">
                  <c:v>Rainless day in Arekere</c:v>
                </c:pt>
                <c:pt idx="2">
                  <c:v>Rainy day in Arekere</c:v>
                </c:pt>
              </c:strCache>
            </c:strRef>
          </c:cat>
          <c:val>
            <c:numRef>
              <c:f>Sheet1!$D$2:$D$5</c:f>
              <c:numCache>
                <c:formatCode>General</c:formatCode>
                <c:ptCount val="4"/>
              </c:numCache>
            </c:numRef>
          </c:val>
          <c:extLst>
            <c:ext xmlns:c16="http://schemas.microsoft.com/office/drawing/2014/chart" uri="{C3380CC4-5D6E-409C-BE32-E72D297353CC}">
              <c16:uniqueId val="{00000002-6139-4A83-A2CD-8CF46E502BE2}"/>
            </c:ext>
          </c:extLst>
        </c:ser>
        <c:dLbls>
          <c:showLegendKey val="0"/>
          <c:showVal val="0"/>
          <c:showCatName val="0"/>
          <c:showSerName val="0"/>
          <c:showPercent val="0"/>
          <c:showBubbleSize val="0"/>
        </c:dLbls>
        <c:gapWidth val="182"/>
        <c:axId val="43822896"/>
        <c:axId val="43829552"/>
      </c:barChart>
      <c:catAx>
        <c:axId val="438228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829552"/>
        <c:crosses val="autoZero"/>
        <c:auto val="1"/>
        <c:lblAlgn val="ctr"/>
        <c:lblOffset val="100"/>
        <c:noMultiLvlLbl val="0"/>
      </c:catAx>
      <c:valAx>
        <c:axId val="438295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8228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Fluoride(mg/l)</a:t>
            </a:r>
            <a:endParaRPr lang="en-IN"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3"/>
                <c:pt idx="0">
                  <c:v>Permissible Limit(approx)</c:v>
                </c:pt>
                <c:pt idx="1">
                  <c:v>Rainless day in Arekere</c:v>
                </c:pt>
                <c:pt idx="2">
                  <c:v>Rainy day in Arekere</c:v>
                </c:pt>
              </c:strCache>
            </c:strRef>
          </c:cat>
          <c:val>
            <c:numRef>
              <c:f>Sheet1!$B$2:$B$5</c:f>
              <c:numCache>
                <c:formatCode>General</c:formatCode>
                <c:ptCount val="4"/>
                <c:pt idx="0">
                  <c:v>1</c:v>
                </c:pt>
                <c:pt idx="1">
                  <c:v>1</c:v>
                </c:pt>
                <c:pt idx="2">
                  <c:v>0</c:v>
                </c:pt>
              </c:numCache>
            </c:numRef>
          </c:val>
          <c:extLst>
            <c:ext xmlns:c16="http://schemas.microsoft.com/office/drawing/2014/chart" uri="{C3380CC4-5D6E-409C-BE32-E72D297353CC}">
              <c16:uniqueId val="{00000000-5085-470A-8F96-7C1F0A6F478D}"/>
            </c:ext>
          </c:extLst>
        </c:ser>
        <c:ser>
          <c:idx val="1"/>
          <c:order val="1"/>
          <c:tx>
            <c:strRef>
              <c:f>Sheet1!$C$1</c:f>
              <c:strCache>
                <c:ptCount val="1"/>
                <c:pt idx="0">
                  <c:v>Column1</c:v>
                </c:pt>
              </c:strCache>
            </c:strRef>
          </c:tx>
          <c:spPr>
            <a:solidFill>
              <a:schemeClr val="accent2"/>
            </a:solidFill>
            <a:ln>
              <a:noFill/>
            </a:ln>
            <a:effectLst/>
          </c:spPr>
          <c:invertIfNegative val="0"/>
          <c:cat>
            <c:strRef>
              <c:f>Sheet1!$A$2:$A$5</c:f>
              <c:strCache>
                <c:ptCount val="3"/>
                <c:pt idx="0">
                  <c:v>Permissible Limit(approx)</c:v>
                </c:pt>
                <c:pt idx="1">
                  <c:v>Rainless day in Arekere</c:v>
                </c:pt>
                <c:pt idx="2">
                  <c:v>Rainy day in Arekere</c:v>
                </c:pt>
              </c:strCache>
            </c:strRef>
          </c:cat>
          <c:val>
            <c:numRef>
              <c:f>Sheet1!$C$2:$C$5</c:f>
              <c:numCache>
                <c:formatCode>General</c:formatCode>
                <c:ptCount val="4"/>
              </c:numCache>
            </c:numRef>
          </c:val>
          <c:extLst>
            <c:ext xmlns:c16="http://schemas.microsoft.com/office/drawing/2014/chart" uri="{C3380CC4-5D6E-409C-BE32-E72D297353CC}">
              <c16:uniqueId val="{00000001-5085-470A-8F96-7C1F0A6F478D}"/>
            </c:ext>
          </c:extLst>
        </c:ser>
        <c:ser>
          <c:idx val="2"/>
          <c:order val="2"/>
          <c:tx>
            <c:strRef>
              <c:f>Sheet1!$D$1</c:f>
              <c:strCache>
                <c:ptCount val="1"/>
                <c:pt idx="0">
                  <c:v>Column2</c:v>
                </c:pt>
              </c:strCache>
            </c:strRef>
          </c:tx>
          <c:spPr>
            <a:solidFill>
              <a:schemeClr val="accent3"/>
            </a:solidFill>
            <a:ln>
              <a:noFill/>
            </a:ln>
            <a:effectLst/>
          </c:spPr>
          <c:invertIfNegative val="0"/>
          <c:cat>
            <c:strRef>
              <c:f>Sheet1!$A$2:$A$5</c:f>
              <c:strCache>
                <c:ptCount val="3"/>
                <c:pt idx="0">
                  <c:v>Permissible Limit(approx)</c:v>
                </c:pt>
                <c:pt idx="1">
                  <c:v>Rainless day in Arekere</c:v>
                </c:pt>
                <c:pt idx="2">
                  <c:v>Rainy day in Arekere</c:v>
                </c:pt>
              </c:strCache>
            </c:strRef>
          </c:cat>
          <c:val>
            <c:numRef>
              <c:f>Sheet1!$D$2:$D$5</c:f>
              <c:numCache>
                <c:formatCode>General</c:formatCode>
                <c:ptCount val="4"/>
              </c:numCache>
            </c:numRef>
          </c:val>
          <c:extLst>
            <c:ext xmlns:c16="http://schemas.microsoft.com/office/drawing/2014/chart" uri="{C3380CC4-5D6E-409C-BE32-E72D297353CC}">
              <c16:uniqueId val="{00000002-5085-470A-8F96-7C1F0A6F478D}"/>
            </c:ext>
          </c:extLst>
        </c:ser>
        <c:dLbls>
          <c:showLegendKey val="0"/>
          <c:showVal val="0"/>
          <c:showCatName val="0"/>
          <c:showSerName val="0"/>
          <c:showPercent val="0"/>
          <c:showBubbleSize val="0"/>
        </c:dLbls>
        <c:gapWidth val="182"/>
        <c:axId val="51147296"/>
        <c:axId val="51143552"/>
      </c:barChart>
      <c:catAx>
        <c:axId val="51147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143552"/>
        <c:crosses val="autoZero"/>
        <c:auto val="1"/>
        <c:lblAlgn val="ctr"/>
        <c:lblOffset val="100"/>
        <c:noMultiLvlLbl val="0"/>
      </c:catAx>
      <c:valAx>
        <c:axId val="511435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147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Dissolved</a:t>
            </a:r>
            <a:r>
              <a:rPr lang="en-US" baseline="0" dirty="0"/>
              <a:t> Oxygen(mg/l)</a:t>
            </a:r>
            <a:endParaRPr lang="en-IN"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3"/>
                <c:pt idx="0">
                  <c:v>Permissible Limit</c:v>
                </c:pt>
                <c:pt idx="1">
                  <c:v>Rainless day in Arekere</c:v>
                </c:pt>
                <c:pt idx="2">
                  <c:v>Rainy day in Arekere</c:v>
                </c:pt>
              </c:strCache>
            </c:strRef>
          </c:cat>
          <c:val>
            <c:numRef>
              <c:f>Sheet1!$B$2:$B$5</c:f>
              <c:numCache>
                <c:formatCode>General</c:formatCode>
                <c:ptCount val="4"/>
                <c:pt idx="0">
                  <c:v>5</c:v>
                </c:pt>
                <c:pt idx="1">
                  <c:v>4</c:v>
                </c:pt>
                <c:pt idx="2">
                  <c:v>8</c:v>
                </c:pt>
              </c:numCache>
            </c:numRef>
          </c:val>
          <c:extLst>
            <c:ext xmlns:c16="http://schemas.microsoft.com/office/drawing/2014/chart" uri="{C3380CC4-5D6E-409C-BE32-E72D297353CC}">
              <c16:uniqueId val="{00000000-C36E-481C-A7A0-21F874F890B4}"/>
            </c:ext>
          </c:extLst>
        </c:ser>
        <c:ser>
          <c:idx val="1"/>
          <c:order val="1"/>
          <c:tx>
            <c:strRef>
              <c:f>Sheet1!$C$1</c:f>
              <c:strCache>
                <c:ptCount val="1"/>
                <c:pt idx="0">
                  <c:v>Column1</c:v>
                </c:pt>
              </c:strCache>
            </c:strRef>
          </c:tx>
          <c:spPr>
            <a:solidFill>
              <a:schemeClr val="accent2"/>
            </a:solidFill>
            <a:ln>
              <a:noFill/>
            </a:ln>
            <a:effectLst/>
          </c:spPr>
          <c:invertIfNegative val="0"/>
          <c:cat>
            <c:strRef>
              <c:f>Sheet1!$A$2:$A$5</c:f>
              <c:strCache>
                <c:ptCount val="3"/>
                <c:pt idx="0">
                  <c:v>Permissible Limit</c:v>
                </c:pt>
                <c:pt idx="1">
                  <c:v>Rainless day in Arekere</c:v>
                </c:pt>
                <c:pt idx="2">
                  <c:v>Rainy day in Arekere</c:v>
                </c:pt>
              </c:strCache>
            </c:strRef>
          </c:cat>
          <c:val>
            <c:numRef>
              <c:f>Sheet1!$C$2:$C$5</c:f>
              <c:numCache>
                <c:formatCode>General</c:formatCode>
                <c:ptCount val="4"/>
              </c:numCache>
            </c:numRef>
          </c:val>
          <c:extLst>
            <c:ext xmlns:c16="http://schemas.microsoft.com/office/drawing/2014/chart" uri="{C3380CC4-5D6E-409C-BE32-E72D297353CC}">
              <c16:uniqueId val="{00000001-C36E-481C-A7A0-21F874F890B4}"/>
            </c:ext>
          </c:extLst>
        </c:ser>
        <c:ser>
          <c:idx val="2"/>
          <c:order val="2"/>
          <c:tx>
            <c:strRef>
              <c:f>Sheet1!$D$1</c:f>
              <c:strCache>
                <c:ptCount val="1"/>
                <c:pt idx="0">
                  <c:v>Column2</c:v>
                </c:pt>
              </c:strCache>
            </c:strRef>
          </c:tx>
          <c:spPr>
            <a:solidFill>
              <a:schemeClr val="accent3"/>
            </a:solidFill>
            <a:ln>
              <a:noFill/>
            </a:ln>
            <a:effectLst/>
          </c:spPr>
          <c:invertIfNegative val="0"/>
          <c:cat>
            <c:strRef>
              <c:f>Sheet1!$A$2:$A$5</c:f>
              <c:strCache>
                <c:ptCount val="3"/>
                <c:pt idx="0">
                  <c:v>Permissible Limit</c:v>
                </c:pt>
                <c:pt idx="1">
                  <c:v>Rainless day in Arekere</c:v>
                </c:pt>
                <c:pt idx="2">
                  <c:v>Rainy day in Arekere</c:v>
                </c:pt>
              </c:strCache>
            </c:strRef>
          </c:cat>
          <c:val>
            <c:numRef>
              <c:f>Sheet1!$D$2:$D$5</c:f>
              <c:numCache>
                <c:formatCode>General</c:formatCode>
                <c:ptCount val="4"/>
              </c:numCache>
            </c:numRef>
          </c:val>
          <c:extLst>
            <c:ext xmlns:c16="http://schemas.microsoft.com/office/drawing/2014/chart" uri="{C3380CC4-5D6E-409C-BE32-E72D297353CC}">
              <c16:uniqueId val="{00000002-C36E-481C-A7A0-21F874F890B4}"/>
            </c:ext>
          </c:extLst>
        </c:ser>
        <c:dLbls>
          <c:showLegendKey val="0"/>
          <c:showVal val="0"/>
          <c:showCatName val="0"/>
          <c:showSerName val="0"/>
          <c:showPercent val="0"/>
          <c:showBubbleSize val="0"/>
        </c:dLbls>
        <c:gapWidth val="182"/>
        <c:axId val="51134400"/>
        <c:axId val="51134816"/>
      </c:barChart>
      <c:catAx>
        <c:axId val="511344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134816"/>
        <c:crosses val="autoZero"/>
        <c:auto val="1"/>
        <c:lblAlgn val="ctr"/>
        <c:lblOffset val="100"/>
        <c:noMultiLvlLbl val="0"/>
      </c:catAx>
      <c:valAx>
        <c:axId val="511348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134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79E40D-7537-4A1D-901C-5989C8ABDAAD}"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en-IN"/>
        </a:p>
      </dgm:t>
    </dgm:pt>
    <dgm:pt modelId="{EC675482-2584-464C-85A5-1A136EE3D82E}">
      <dgm:prSet phldrT="[Text]"/>
      <dgm:spPr>
        <a:solidFill>
          <a:schemeClr val="accent1"/>
        </a:solidFill>
      </dgm:spPr>
      <dgm:t>
        <a:bodyPr/>
        <a:lstStyle/>
        <a:p>
          <a:r>
            <a:rPr lang="en-US" dirty="0"/>
            <a:t>STEP 1</a:t>
          </a:r>
          <a:endParaRPr lang="en-IN" dirty="0"/>
        </a:p>
      </dgm:t>
    </dgm:pt>
    <dgm:pt modelId="{651473D8-B9F2-4CA1-BEEE-C534EBBD0C80}" type="parTrans" cxnId="{6ADE65E7-5CA6-4EE6-88FE-21D423ABAD19}">
      <dgm:prSet/>
      <dgm:spPr/>
      <dgm:t>
        <a:bodyPr/>
        <a:lstStyle/>
        <a:p>
          <a:endParaRPr lang="en-IN"/>
        </a:p>
      </dgm:t>
    </dgm:pt>
    <dgm:pt modelId="{DEAC1852-70F6-4363-81B4-8A987BA4AFD5}" type="sibTrans" cxnId="{6ADE65E7-5CA6-4EE6-88FE-21D423ABAD19}">
      <dgm:prSet/>
      <dgm:spPr/>
      <dgm:t>
        <a:bodyPr/>
        <a:lstStyle/>
        <a:p>
          <a:endParaRPr lang="en-IN"/>
        </a:p>
      </dgm:t>
    </dgm:pt>
    <dgm:pt modelId="{DE8DA2B9-CD70-484B-9355-2195543CBD4B}">
      <dgm:prSet phldrT="[Text]" custT="1"/>
      <dgm:spPr>
        <a:solidFill>
          <a:schemeClr val="accent1"/>
        </a:solidFill>
      </dgm:spPr>
      <dgm:t>
        <a:bodyPr/>
        <a:lstStyle/>
        <a:p>
          <a:pPr>
            <a:buFont typeface="Arial" panose="020B0604020202020204" pitchFamily="34" charset="0"/>
            <a:buChar char="•"/>
          </a:pPr>
          <a:r>
            <a:rPr lang="en-US" sz="2000" dirty="0"/>
            <a:t>Visiting the lake to get an idea of the condition of the lake and its surroundings</a:t>
          </a:r>
          <a:endParaRPr lang="en-IN" sz="2000" dirty="0"/>
        </a:p>
      </dgm:t>
    </dgm:pt>
    <dgm:pt modelId="{6BD25089-5C87-496A-AF76-28E598DB26EE}" type="parTrans" cxnId="{E2273754-8476-4FC4-A466-941CB542B5AA}">
      <dgm:prSet/>
      <dgm:spPr/>
      <dgm:t>
        <a:bodyPr/>
        <a:lstStyle/>
        <a:p>
          <a:endParaRPr lang="en-IN"/>
        </a:p>
      </dgm:t>
    </dgm:pt>
    <dgm:pt modelId="{ECC76212-62D5-4155-ABB7-CB9447FC2039}" type="sibTrans" cxnId="{E2273754-8476-4FC4-A466-941CB542B5AA}">
      <dgm:prSet/>
      <dgm:spPr/>
      <dgm:t>
        <a:bodyPr/>
        <a:lstStyle/>
        <a:p>
          <a:endParaRPr lang="en-IN"/>
        </a:p>
      </dgm:t>
    </dgm:pt>
    <dgm:pt modelId="{5E62DFEE-EB1B-4B65-98E4-DDA3A8F2A7C6}">
      <dgm:prSet phldrT="[Text]"/>
      <dgm:spPr>
        <a:solidFill>
          <a:schemeClr val="accent1"/>
        </a:solidFill>
      </dgm:spPr>
      <dgm:t>
        <a:bodyPr/>
        <a:lstStyle/>
        <a:p>
          <a:r>
            <a:rPr lang="en-US" dirty="0"/>
            <a:t>STEP 2</a:t>
          </a:r>
          <a:endParaRPr lang="en-IN" dirty="0"/>
        </a:p>
      </dgm:t>
    </dgm:pt>
    <dgm:pt modelId="{48B6C7D2-3682-438E-97D1-FEB4E31EA03E}" type="parTrans" cxnId="{17F62D61-A01E-4B68-BF8B-04B5E084FAF2}">
      <dgm:prSet/>
      <dgm:spPr/>
      <dgm:t>
        <a:bodyPr/>
        <a:lstStyle/>
        <a:p>
          <a:endParaRPr lang="en-IN"/>
        </a:p>
      </dgm:t>
    </dgm:pt>
    <dgm:pt modelId="{D1E0C32B-6133-4B0E-8D25-F1AA21F3D538}" type="sibTrans" cxnId="{17F62D61-A01E-4B68-BF8B-04B5E084FAF2}">
      <dgm:prSet/>
      <dgm:spPr/>
      <dgm:t>
        <a:bodyPr/>
        <a:lstStyle/>
        <a:p>
          <a:endParaRPr lang="en-IN"/>
        </a:p>
      </dgm:t>
    </dgm:pt>
    <dgm:pt modelId="{62932A34-AF0F-4FF3-B7A3-0FEF55B298A1}">
      <dgm:prSet phldrT="[Text]" custT="1"/>
      <dgm:spPr/>
      <dgm:t>
        <a:bodyPr/>
        <a:lstStyle/>
        <a:p>
          <a:pPr>
            <a:buFont typeface="Arial" panose="020B0604020202020204" pitchFamily="34" charset="0"/>
            <a:buChar char="•"/>
          </a:pPr>
          <a:r>
            <a:rPr lang="en-US" sz="2000" dirty="0"/>
            <a:t>Collecting water samples from the lake on a rainy and rainless day</a:t>
          </a:r>
          <a:endParaRPr lang="en-IN" sz="2000" dirty="0"/>
        </a:p>
      </dgm:t>
    </dgm:pt>
    <dgm:pt modelId="{D36FF357-0CE9-443E-8EFA-66E521BF12E9}" type="parTrans" cxnId="{A1767A9F-11B0-424F-AF7A-3A0CA29CEBE8}">
      <dgm:prSet/>
      <dgm:spPr/>
      <dgm:t>
        <a:bodyPr/>
        <a:lstStyle/>
        <a:p>
          <a:endParaRPr lang="en-IN"/>
        </a:p>
      </dgm:t>
    </dgm:pt>
    <dgm:pt modelId="{27F89378-0A41-443B-89AE-1999D50BC7E0}" type="sibTrans" cxnId="{A1767A9F-11B0-424F-AF7A-3A0CA29CEBE8}">
      <dgm:prSet/>
      <dgm:spPr/>
      <dgm:t>
        <a:bodyPr/>
        <a:lstStyle/>
        <a:p>
          <a:endParaRPr lang="en-IN"/>
        </a:p>
      </dgm:t>
    </dgm:pt>
    <dgm:pt modelId="{63E30431-9BCD-453F-AD7B-B6167C369B36}">
      <dgm:prSet phldrT="[Text]"/>
      <dgm:spPr>
        <a:solidFill>
          <a:schemeClr val="accent1"/>
        </a:solidFill>
        <a:ln>
          <a:solidFill>
            <a:schemeClr val="bg1"/>
          </a:solidFill>
        </a:ln>
      </dgm:spPr>
      <dgm:t>
        <a:bodyPr/>
        <a:lstStyle/>
        <a:p>
          <a:r>
            <a:rPr lang="en-US" dirty="0"/>
            <a:t>STEP 3</a:t>
          </a:r>
          <a:endParaRPr lang="en-IN" dirty="0"/>
        </a:p>
      </dgm:t>
    </dgm:pt>
    <dgm:pt modelId="{D5E01837-45F7-4C4D-B9F9-C6A986028C9A}" type="parTrans" cxnId="{6599585A-EC84-4885-87D3-7D6A4D3E2B23}">
      <dgm:prSet/>
      <dgm:spPr/>
      <dgm:t>
        <a:bodyPr/>
        <a:lstStyle/>
        <a:p>
          <a:endParaRPr lang="en-IN"/>
        </a:p>
      </dgm:t>
    </dgm:pt>
    <dgm:pt modelId="{B5EC0065-D782-44DC-B1C9-AF4950E79302}" type="sibTrans" cxnId="{6599585A-EC84-4885-87D3-7D6A4D3E2B23}">
      <dgm:prSet/>
      <dgm:spPr/>
      <dgm:t>
        <a:bodyPr/>
        <a:lstStyle/>
        <a:p>
          <a:endParaRPr lang="en-IN"/>
        </a:p>
      </dgm:t>
    </dgm:pt>
    <dgm:pt modelId="{BE7E5891-11B5-4514-B436-5585AD55FBF6}">
      <dgm:prSet phldrT="[Text]" custT="1"/>
      <dgm:spPr/>
      <dgm:t>
        <a:bodyPr/>
        <a:lstStyle/>
        <a:p>
          <a:pPr>
            <a:buFont typeface="Arial" panose="020B0604020202020204" pitchFamily="34" charset="0"/>
            <a:buChar char="•"/>
          </a:pPr>
          <a:r>
            <a:rPr lang="en-US" sz="2000" dirty="0"/>
            <a:t>Testing the water samples and analysing and comparing the results</a:t>
          </a:r>
          <a:endParaRPr lang="en-IN" sz="2000" dirty="0"/>
        </a:p>
      </dgm:t>
    </dgm:pt>
    <dgm:pt modelId="{34225181-5221-4E6B-A5AA-A5AE4366CB5D}" type="parTrans" cxnId="{46393322-1627-49D5-8B70-C61E38859FF6}">
      <dgm:prSet/>
      <dgm:spPr/>
      <dgm:t>
        <a:bodyPr/>
        <a:lstStyle/>
        <a:p>
          <a:endParaRPr lang="en-IN"/>
        </a:p>
      </dgm:t>
    </dgm:pt>
    <dgm:pt modelId="{47A04BFC-613E-4571-97C0-6292C35F6F53}" type="sibTrans" cxnId="{46393322-1627-49D5-8B70-C61E38859FF6}">
      <dgm:prSet/>
      <dgm:spPr/>
      <dgm:t>
        <a:bodyPr/>
        <a:lstStyle/>
        <a:p>
          <a:endParaRPr lang="en-IN"/>
        </a:p>
      </dgm:t>
    </dgm:pt>
    <dgm:pt modelId="{4D37F843-932B-48F2-963F-8BBE2098984E}" type="pres">
      <dgm:prSet presAssocID="{9379E40D-7537-4A1D-901C-5989C8ABDAAD}" presName="Name0" presStyleCnt="0">
        <dgm:presLayoutVars>
          <dgm:dir/>
          <dgm:animLvl val="lvl"/>
          <dgm:resizeHandles val="exact"/>
        </dgm:presLayoutVars>
      </dgm:prSet>
      <dgm:spPr/>
    </dgm:pt>
    <dgm:pt modelId="{E1B9076F-285C-4CC8-9F63-C60E74AFB382}" type="pres">
      <dgm:prSet presAssocID="{EC675482-2584-464C-85A5-1A136EE3D82E}" presName="compositeNode" presStyleCnt="0">
        <dgm:presLayoutVars>
          <dgm:bulletEnabled val="1"/>
        </dgm:presLayoutVars>
      </dgm:prSet>
      <dgm:spPr/>
    </dgm:pt>
    <dgm:pt modelId="{D8E3086F-7DB5-43D5-B0FF-1548AA02CC1C}" type="pres">
      <dgm:prSet presAssocID="{EC675482-2584-464C-85A5-1A136EE3D82E}" presName="bgRect" presStyleLbl="node1" presStyleIdx="0" presStyleCnt="3" custScaleY="87410" custLinFactNeighborX="1150" custLinFactNeighborY="-437"/>
      <dgm:spPr/>
    </dgm:pt>
    <dgm:pt modelId="{22F63FF1-E39B-4823-95B9-B8AD9F24CEC1}" type="pres">
      <dgm:prSet presAssocID="{EC675482-2584-464C-85A5-1A136EE3D82E}" presName="parentNode" presStyleLbl="node1" presStyleIdx="0" presStyleCnt="3">
        <dgm:presLayoutVars>
          <dgm:chMax val="0"/>
          <dgm:bulletEnabled val="1"/>
        </dgm:presLayoutVars>
      </dgm:prSet>
      <dgm:spPr/>
    </dgm:pt>
    <dgm:pt modelId="{9B18C5AA-7355-4A4F-8D84-EE8625AC4AFD}" type="pres">
      <dgm:prSet presAssocID="{EC675482-2584-464C-85A5-1A136EE3D82E}" presName="childNode" presStyleLbl="node1" presStyleIdx="0" presStyleCnt="3">
        <dgm:presLayoutVars>
          <dgm:bulletEnabled val="1"/>
        </dgm:presLayoutVars>
      </dgm:prSet>
      <dgm:spPr/>
    </dgm:pt>
    <dgm:pt modelId="{0BE2905E-F75F-4956-AAEC-0F78FEEC2800}" type="pres">
      <dgm:prSet presAssocID="{DEAC1852-70F6-4363-81B4-8A987BA4AFD5}" presName="hSp" presStyleCnt="0"/>
      <dgm:spPr/>
    </dgm:pt>
    <dgm:pt modelId="{29C3DD52-FF2F-46CF-8DC7-A756F1A17C69}" type="pres">
      <dgm:prSet presAssocID="{DEAC1852-70F6-4363-81B4-8A987BA4AFD5}" presName="vProcSp" presStyleCnt="0"/>
      <dgm:spPr/>
    </dgm:pt>
    <dgm:pt modelId="{FA8BEED0-F6BB-4132-8336-A55B5999A072}" type="pres">
      <dgm:prSet presAssocID="{DEAC1852-70F6-4363-81B4-8A987BA4AFD5}" presName="vSp1" presStyleCnt="0"/>
      <dgm:spPr/>
    </dgm:pt>
    <dgm:pt modelId="{1A322DB9-4878-47E0-8184-2B3BE7C029F6}" type="pres">
      <dgm:prSet presAssocID="{DEAC1852-70F6-4363-81B4-8A987BA4AFD5}" presName="simulatedConn" presStyleLbl="solidFgAcc1" presStyleIdx="0" presStyleCnt="2" custLinFactY="-79201" custLinFactNeighborX="8943" custLinFactNeighborY="-100000"/>
      <dgm:spPr/>
    </dgm:pt>
    <dgm:pt modelId="{DE58F913-58A0-4268-99EB-4210148D8023}" type="pres">
      <dgm:prSet presAssocID="{DEAC1852-70F6-4363-81B4-8A987BA4AFD5}" presName="vSp2" presStyleCnt="0"/>
      <dgm:spPr/>
    </dgm:pt>
    <dgm:pt modelId="{2634A183-BF50-439F-89CB-ED69B2FAF81A}" type="pres">
      <dgm:prSet presAssocID="{DEAC1852-70F6-4363-81B4-8A987BA4AFD5}" presName="sibTrans" presStyleCnt="0"/>
      <dgm:spPr/>
    </dgm:pt>
    <dgm:pt modelId="{4F19C188-225C-4476-8C30-BA87F0DC07B0}" type="pres">
      <dgm:prSet presAssocID="{5E62DFEE-EB1B-4B65-98E4-DDA3A8F2A7C6}" presName="compositeNode" presStyleCnt="0">
        <dgm:presLayoutVars>
          <dgm:bulletEnabled val="1"/>
        </dgm:presLayoutVars>
      </dgm:prSet>
      <dgm:spPr/>
    </dgm:pt>
    <dgm:pt modelId="{122DB8F7-C908-45EC-866D-2A60F55442B7}" type="pres">
      <dgm:prSet presAssocID="{5E62DFEE-EB1B-4B65-98E4-DDA3A8F2A7C6}" presName="bgRect" presStyleLbl="node1" presStyleIdx="1" presStyleCnt="3" custScaleY="87102" custLinFactNeighborX="823" custLinFactNeighborY="-370"/>
      <dgm:spPr/>
    </dgm:pt>
    <dgm:pt modelId="{1B069B4B-5DA8-4416-BC0E-4B9CC7A77D96}" type="pres">
      <dgm:prSet presAssocID="{5E62DFEE-EB1B-4B65-98E4-DDA3A8F2A7C6}" presName="parentNode" presStyleLbl="node1" presStyleIdx="1" presStyleCnt="3">
        <dgm:presLayoutVars>
          <dgm:chMax val="0"/>
          <dgm:bulletEnabled val="1"/>
        </dgm:presLayoutVars>
      </dgm:prSet>
      <dgm:spPr/>
    </dgm:pt>
    <dgm:pt modelId="{A8F19DFC-5B7A-4E79-B12B-502A17BF1203}" type="pres">
      <dgm:prSet presAssocID="{5E62DFEE-EB1B-4B65-98E4-DDA3A8F2A7C6}" presName="childNode" presStyleLbl="node1" presStyleIdx="1" presStyleCnt="3">
        <dgm:presLayoutVars>
          <dgm:bulletEnabled val="1"/>
        </dgm:presLayoutVars>
      </dgm:prSet>
      <dgm:spPr/>
    </dgm:pt>
    <dgm:pt modelId="{BB1A822D-F14B-4048-8DFF-C10FFDEABA83}" type="pres">
      <dgm:prSet presAssocID="{D1E0C32B-6133-4B0E-8D25-F1AA21F3D538}" presName="hSp" presStyleCnt="0"/>
      <dgm:spPr/>
    </dgm:pt>
    <dgm:pt modelId="{F2A1DE69-FFCB-4374-811B-AE81C6248BF8}" type="pres">
      <dgm:prSet presAssocID="{D1E0C32B-6133-4B0E-8D25-F1AA21F3D538}" presName="vProcSp" presStyleCnt="0"/>
      <dgm:spPr/>
    </dgm:pt>
    <dgm:pt modelId="{EAC064EB-DBE4-4005-BC56-32AC6FDE348C}" type="pres">
      <dgm:prSet presAssocID="{D1E0C32B-6133-4B0E-8D25-F1AA21F3D538}" presName="vSp1" presStyleCnt="0"/>
      <dgm:spPr/>
    </dgm:pt>
    <dgm:pt modelId="{5EE2D525-9863-4AE2-915E-6E290F639F43}" type="pres">
      <dgm:prSet presAssocID="{D1E0C32B-6133-4B0E-8D25-F1AA21F3D538}" presName="simulatedConn" presStyleLbl="solidFgAcc1" presStyleIdx="1" presStyleCnt="2" custLinFactY="-59208" custLinFactNeighborX="-8943" custLinFactNeighborY="-100000"/>
      <dgm:spPr/>
    </dgm:pt>
    <dgm:pt modelId="{0BE6A6F2-9DEE-41D2-9313-157359DF6F4B}" type="pres">
      <dgm:prSet presAssocID="{D1E0C32B-6133-4B0E-8D25-F1AA21F3D538}" presName="vSp2" presStyleCnt="0"/>
      <dgm:spPr/>
    </dgm:pt>
    <dgm:pt modelId="{0727C7DC-2309-4695-9216-5D5AD44AE06A}" type="pres">
      <dgm:prSet presAssocID="{D1E0C32B-6133-4B0E-8D25-F1AA21F3D538}" presName="sibTrans" presStyleCnt="0"/>
      <dgm:spPr/>
    </dgm:pt>
    <dgm:pt modelId="{9B631680-E215-4D3C-9308-411FA0E8FE34}" type="pres">
      <dgm:prSet presAssocID="{63E30431-9BCD-453F-AD7B-B6167C369B36}" presName="compositeNode" presStyleCnt="0">
        <dgm:presLayoutVars>
          <dgm:bulletEnabled val="1"/>
        </dgm:presLayoutVars>
      </dgm:prSet>
      <dgm:spPr/>
    </dgm:pt>
    <dgm:pt modelId="{905545D3-62EB-42E5-BF97-07D27556A83C}" type="pres">
      <dgm:prSet presAssocID="{63E30431-9BCD-453F-AD7B-B6167C369B36}" presName="bgRect" presStyleLbl="node1" presStyleIdx="2" presStyleCnt="3" custScaleY="87372" custLinFactNeighborY="-977"/>
      <dgm:spPr/>
    </dgm:pt>
    <dgm:pt modelId="{8AA73989-A8C9-494F-861D-6A31C7ED5F04}" type="pres">
      <dgm:prSet presAssocID="{63E30431-9BCD-453F-AD7B-B6167C369B36}" presName="parentNode" presStyleLbl="node1" presStyleIdx="2" presStyleCnt="3">
        <dgm:presLayoutVars>
          <dgm:chMax val="0"/>
          <dgm:bulletEnabled val="1"/>
        </dgm:presLayoutVars>
      </dgm:prSet>
      <dgm:spPr/>
    </dgm:pt>
    <dgm:pt modelId="{9CC9807A-A91C-4CDF-8E14-94BD358230C9}" type="pres">
      <dgm:prSet presAssocID="{63E30431-9BCD-453F-AD7B-B6167C369B36}" presName="childNode" presStyleLbl="node1" presStyleIdx="2" presStyleCnt="3">
        <dgm:presLayoutVars>
          <dgm:bulletEnabled val="1"/>
        </dgm:presLayoutVars>
      </dgm:prSet>
      <dgm:spPr/>
    </dgm:pt>
  </dgm:ptLst>
  <dgm:cxnLst>
    <dgm:cxn modelId="{4A821717-1252-45B1-87B4-A6A7175420AE}" type="presOf" srcId="{62932A34-AF0F-4FF3-B7A3-0FEF55B298A1}" destId="{A8F19DFC-5B7A-4E79-B12B-502A17BF1203}" srcOrd="0" destOrd="0" presId="urn:microsoft.com/office/officeart/2005/8/layout/hProcess7"/>
    <dgm:cxn modelId="{46393322-1627-49D5-8B70-C61E38859FF6}" srcId="{63E30431-9BCD-453F-AD7B-B6167C369B36}" destId="{BE7E5891-11B5-4514-B436-5585AD55FBF6}" srcOrd="0" destOrd="0" parTransId="{34225181-5221-4E6B-A5AA-A5AE4366CB5D}" sibTransId="{47A04BFC-613E-4571-97C0-6292C35F6F53}"/>
    <dgm:cxn modelId="{B1A9D832-30E3-471A-AC5A-C69108216B63}" type="presOf" srcId="{BE7E5891-11B5-4514-B436-5585AD55FBF6}" destId="{9CC9807A-A91C-4CDF-8E14-94BD358230C9}" srcOrd="0" destOrd="0" presId="urn:microsoft.com/office/officeart/2005/8/layout/hProcess7"/>
    <dgm:cxn modelId="{FD3F8B5E-65DA-481F-9AFA-2294186287B8}" type="presOf" srcId="{63E30431-9BCD-453F-AD7B-B6167C369B36}" destId="{8AA73989-A8C9-494F-861D-6A31C7ED5F04}" srcOrd="1" destOrd="0" presId="urn:microsoft.com/office/officeart/2005/8/layout/hProcess7"/>
    <dgm:cxn modelId="{17F62D61-A01E-4B68-BF8B-04B5E084FAF2}" srcId="{9379E40D-7537-4A1D-901C-5989C8ABDAAD}" destId="{5E62DFEE-EB1B-4B65-98E4-DDA3A8F2A7C6}" srcOrd="1" destOrd="0" parTransId="{48B6C7D2-3682-438E-97D1-FEB4E31EA03E}" sibTransId="{D1E0C32B-6133-4B0E-8D25-F1AA21F3D538}"/>
    <dgm:cxn modelId="{557EDA43-6034-4A25-BAAB-C2C0770D7983}" type="presOf" srcId="{5E62DFEE-EB1B-4B65-98E4-DDA3A8F2A7C6}" destId="{122DB8F7-C908-45EC-866D-2A60F55442B7}" srcOrd="0" destOrd="0" presId="urn:microsoft.com/office/officeart/2005/8/layout/hProcess7"/>
    <dgm:cxn modelId="{5003C552-68C6-4D84-9851-A0AE00E901C2}" type="presOf" srcId="{9379E40D-7537-4A1D-901C-5989C8ABDAAD}" destId="{4D37F843-932B-48F2-963F-8BBE2098984E}" srcOrd="0" destOrd="0" presId="urn:microsoft.com/office/officeart/2005/8/layout/hProcess7"/>
    <dgm:cxn modelId="{E2273754-8476-4FC4-A466-941CB542B5AA}" srcId="{EC675482-2584-464C-85A5-1A136EE3D82E}" destId="{DE8DA2B9-CD70-484B-9355-2195543CBD4B}" srcOrd="0" destOrd="0" parTransId="{6BD25089-5C87-496A-AF76-28E598DB26EE}" sibTransId="{ECC76212-62D5-4155-ABB7-CB9447FC2039}"/>
    <dgm:cxn modelId="{AEF20C75-1CDB-4CF9-9EF0-5C2B5E3C7158}" type="presOf" srcId="{5E62DFEE-EB1B-4B65-98E4-DDA3A8F2A7C6}" destId="{1B069B4B-5DA8-4416-BC0E-4B9CC7A77D96}" srcOrd="1" destOrd="0" presId="urn:microsoft.com/office/officeart/2005/8/layout/hProcess7"/>
    <dgm:cxn modelId="{58D0B157-4333-4CA4-8D55-06B44CA545D5}" type="presOf" srcId="{EC675482-2584-464C-85A5-1A136EE3D82E}" destId="{D8E3086F-7DB5-43D5-B0FF-1548AA02CC1C}" srcOrd="0" destOrd="0" presId="urn:microsoft.com/office/officeart/2005/8/layout/hProcess7"/>
    <dgm:cxn modelId="{6599585A-EC84-4885-87D3-7D6A4D3E2B23}" srcId="{9379E40D-7537-4A1D-901C-5989C8ABDAAD}" destId="{63E30431-9BCD-453F-AD7B-B6167C369B36}" srcOrd="2" destOrd="0" parTransId="{D5E01837-45F7-4C4D-B9F9-C6A986028C9A}" sibTransId="{B5EC0065-D782-44DC-B1C9-AF4950E79302}"/>
    <dgm:cxn modelId="{A1767A9F-11B0-424F-AF7A-3A0CA29CEBE8}" srcId="{5E62DFEE-EB1B-4B65-98E4-DDA3A8F2A7C6}" destId="{62932A34-AF0F-4FF3-B7A3-0FEF55B298A1}" srcOrd="0" destOrd="0" parTransId="{D36FF357-0CE9-443E-8EFA-66E521BF12E9}" sibTransId="{27F89378-0A41-443B-89AE-1999D50BC7E0}"/>
    <dgm:cxn modelId="{89C2F2CB-D09C-43C0-AB92-C6660A952444}" type="presOf" srcId="{63E30431-9BCD-453F-AD7B-B6167C369B36}" destId="{905545D3-62EB-42E5-BF97-07D27556A83C}" srcOrd="0" destOrd="0" presId="urn:microsoft.com/office/officeart/2005/8/layout/hProcess7"/>
    <dgm:cxn modelId="{8513FED9-17F9-4DAE-AD82-C97DBF4DF698}" type="presOf" srcId="{DE8DA2B9-CD70-484B-9355-2195543CBD4B}" destId="{9B18C5AA-7355-4A4F-8D84-EE8625AC4AFD}" srcOrd="0" destOrd="0" presId="urn:microsoft.com/office/officeart/2005/8/layout/hProcess7"/>
    <dgm:cxn modelId="{6690ACE2-DEE5-48DB-86B0-724852BB9906}" type="presOf" srcId="{EC675482-2584-464C-85A5-1A136EE3D82E}" destId="{22F63FF1-E39B-4823-95B9-B8AD9F24CEC1}" srcOrd="1" destOrd="0" presId="urn:microsoft.com/office/officeart/2005/8/layout/hProcess7"/>
    <dgm:cxn modelId="{6ADE65E7-5CA6-4EE6-88FE-21D423ABAD19}" srcId="{9379E40D-7537-4A1D-901C-5989C8ABDAAD}" destId="{EC675482-2584-464C-85A5-1A136EE3D82E}" srcOrd="0" destOrd="0" parTransId="{651473D8-B9F2-4CA1-BEEE-C534EBBD0C80}" sibTransId="{DEAC1852-70F6-4363-81B4-8A987BA4AFD5}"/>
    <dgm:cxn modelId="{0618A46C-0B5D-446B-BAE3-5F1FE829D62E}" type="presParOf" srcId="{4D37F843-932B-48F2-963F-8BBE2098984E}" destId="{E1B9076F-285C-4CC8-9F63-C60E74AFB382}" srcOrd="0" destOrd="0" presId="urn:microsoft.com/office/officeart/2005/8/layout/hProcess7"/>
    <dgm:cxn modelId="{D38A4F9C-1E5F-43F5-B53E-C2B3B181807D}" type="presParOf" srcId="{E1B9076F-285C-4CC8-9F63-C60E74AFB382}" destId="{D8E3086F-7DB5-43D5-B0FF-1548AA02CC1C}" srcOrd="0" destOrd="0" presId="urn:microsoft.com/office/officeart/2005/8/layout/hProcess7"/>
    <dgm:cxn modelId="{9C8FE693-5801-4839-B6F4-EBBAA2EB9611}" type="presParOf" srcId="{E1B9076F-285C-4CC8-9F63-C60E74AFB382}" destId="{22F63FF1-E39B-4823-95B9-B8AD9F24CEC1}" srcOrd="1" destOrd="0" presId="urn:microsoft.com/office/officeart/2005/8/layout/hProcess7"/>
    <dgm:cxn modelId="{C74B8C0B-2EDF-4756-9F9F-75BA282CAEE2}" type="presParOf" srcId="{E1B9076F-285C-4CC8-9F63-C60E74AFB382}" destId="{9B18C5AA-7355-4A4F-8D84-EE8625AC4AFD}" srcOrd="2" destOrd="0" presId="urn:microsoft.com/office/officeart/2005/8/layout/hProcess7"/>
    <dgm:cxn modelId="{58D93E45-9D62-4B6B-94F9-B0FF4C87D94A}" type="presParOf" srcId="{4D37F843-932B-48F2-963F-8BBE2098984E}" destId="{0BE2905E-F75F-4956-AAEC-0F78FEEC2800}" srcOrd="1" destOrd="0" presId="urn:microsoft.com/office/officeart/2005/8/layout/hProcess7"/>
    <dgm:cxn modelId="{F4579D09-738B-4A32-B5C7-FF2B71FF4D69}" type="presParOf" srcId="{4D37F843-932B-48F2-963F-8BBE2098984E}" destId="{29C3DD52-FF2F-46CF-8DC7-A756F1A17C69}" srcOrd="2" destOrd="0" presId="urn:microsoft.com/office/officeart/2005/8/layout/hProcess7"/>
    <dgm:cxn modelId="{196B462A-2086-44BE-BFA1-56B114671B9A}" type="presParOf" srcId="{29C3DD52-FF2F-46CF-8DC7-A756F1A17C69}" destId="{FA8BEED0-F6BB-4132-8336-A55B5999A072}" srcOrd="0" destOrd="0" presId="urn:microsoft.com/office/officeart/2005/8/layout/hProcess7"/>
    <dgm:cxn modelId="{EDB56CBA-878D-4EA2-86B1-AC1FEFA195F8}" type="presParOf" srcId="{29C3DD52-FF2F-46CF-8DC7-A756F1A17C69}" destId="{1A322DB9-4878-47E0-8184-2B3BE7C029F6}" srcOrd="1" destOrd="0" presId="urn:microsoft.com/office/officeart/2005/8/layout/hProcess7"/>
    <dgm:cxn modelId="{B9BA4721-1706-4612-B9E8-D18F30493AD3}" type="presParOf" srcId="{29C3DD52-FF2F-46CF-8DC7-A756F1A17C69}" destId="{DE58F913-58A0-4268-99EB-4210148D8023}" srcOrd="2" destOrd="0" presId="urn:microsoft.com/office/officeart/2005/8/layout/hProcess7"/>
    <dgm:cxn modelId="{6088D54D-A116-4EA8-8AE1-E6BF66B24055}" type="presParOf" srcId="{4D37F843-932B-48F2-963F-8BBE2098984E}" destId="{2634A183-BF50-439F-89CB-ED69B2FAF81A}" srcOrd="3" destOrd="0" presId="urn:microsoft.com/office/officeart/2005/8/layout/hProcess7"/>
    <dgm:cxn modelId="{D71EE81C-843F-4A27-AA82-E6FF3E626255}" type="presParOf" srcId="{4D37F843-932B-48F2-963F-8BBE2098984E}" destId="{4F19C188-225C-4476-8C30-BA87F0DC07B0}" srcOrd="4" destOrd="0" presId="urn:microsoft.com/office/officeart/2005/8/layout/hProcess7"/>
    <dgm:cxn modelId="{A7D79B1D-38D2-46EE-85F7-E94BB14E28D5}" type="presParOf" srcId="{4F19C188-225C-4476-8C30-BA87F0DC07B0}" destId="{122DB8F7-C908-45EC-866D-2A60F55442B7}" srcOrd="0" destOrd="0" presId="urn:microsoft.com/office/officeart/2005/8/layout/hProcess7"/>
    <dgm:cxn modelId="{4552FE93-0887-4395-8387-1AC115282903}" type="presParOf" srcId="{4F19C188-225C-4476-8C30-BA87F0DC07B0}" destId="{1B069B4B-5DA8-4416-BC0E-4B9CC7A77D96}" srcOrd="1" destOrd="0" presId="urn:microsoft.com/office/officeart/2005/8/layout/hProcess7"/>
    <dgm:cxn modelId="{E0860D86-43A8-4B89-B576-48AB49498BCB}" type="presParOf" srcId="{4F19C188-225C-4476-8C30-BA87F0DC07B0}" destId="{A8F19DFC-5B7A-4E79-B12B-502A17BF1203}" srcOrd="2" destOrd="0" presId="urn:microsoft.com/office/officeart/2005/8/layout/hProcess7"/>
    <dgm:cxn modelId="{B0D27998-F0CD-4B2C-B3E9-BA318DA93268}" type="presParOf" srcId="{4D37F843-932B-48F2-963F-8BBE2098984E}" destId="{BB1A822D-F14B-4048-8DFF-C10FFDEABA83}" srcOrd="5" destOrd="0" presId="urn:microsoft.com/office/officeart/2005/8/layout/hProcess7"/>
    <dgm:cxn modelId="{51791AEA-2048-4E7B-B361-67B4C06431C0}" type="presParOf" srcId="{4D37F843-932B-48F2-963F-8BBE2098984E}" destId="{F2A1DE69-FFCB-4374-811B-AE81C6248BF8}" srcOrd="6" destOrd="0" presId="urn:microsoft.com/office/officeart/2005/8/layout/hProcess7"/>
    <dgm:cxn modelId="{D124ACB3-BA22-41FD-9A61-223EA42B472A}" type="presParOf" srcId="{F2A1DE69-FFCB-4374-811B-AE81C6248BF8}" destId="{EAC064EB-DBE4-4005-BC56-32AC6FDE348C}" srcOrd="0" destOrd="0" presId="urn:microsoft.com/office/officeart/2005/8/layout/hProcess7"/>
    <dgm:cxn modelId="{F76C3B54-1AE9-4DBE-8065-597FF734024A}" type="presParOf" srcId="{F2A1DE69-FFCB-4374-811B-AE81C6248BF8}" destId="{5EE2D525-9863-4AE2-915E-6E290F639F43}" srcOrd="1" destOrd="0" presId="urn:microsoft.com/office/officeart/2005/8/layout/hProcess7"/>
    <dgm:cxn modelId="{D83AAA98-3170-458D-A4B7-4827118C8A7F}" type="presParOf" srcId="{F2A1DE69-FFCB-4374-811B-AE81C6248BF8}" destId="{0BE6A6F2-9DEE-41D2-9313-157359DF6F4B}" srcOrd="2" destOrd="0" presId="urn:microsoft.com/office/officeart/2005/8/layout/hProcess7"/>
    <dgm:cxn modelId="{40760F68-E6D4-4016-A339-7A4D1169F4CD}" type="presParOf" srcId="{4D37F843-932B-48F2-963F-8BBE2098984E}" destId="{0727C7DC-2309-4695-9216-5D5AD44AE06A}" srcOrd="7" destOrd="0" presId="urn:microsoft.com/office/officeart/2005/8/layout/hProcess7"/>
    <dgm:cxn modelId="{46C421D3-931B-470C-953A-657A71AA551E}" type="presParOf" srcId="{4D37F843-932B-48F2-963F-8BBE2098984E}" destId="{9B631680-E215-4D3C-9308-411FA0E8FE34}" srcOrd="8" destOrd="0" presId="urn:microsoft.com/office/officeart/2005/8/layout/hProcess7"/>
    <dgm:cxn modelId="{792C22BE-91CF-4DB6-850D-D770B7ED0C4C}" type="presParOf" srcId="{9B631680-E215-4D3C-9308-411FA0E8FE34}" destId="{905545D3-62EB-42E5-BF97-07D27556A83C}" srcOrd="0" destOrd="0" presId="urn:microsoft.com/office/officeart/2005/8/layout/hProcess7"/>
    <dgm:cxn modelId="{A3525712-FCE6-425B-AEB6-EE91189F66E7}" type="presParOf" srcId="{9B631680-E215-4D3C-9308-411FA0E8FE34}" destId="{8AA73989-A8C9-494F-861D-6A31C7ED5F04}" srcOrd="1" destOrd="0" presId="urn:microsoft.com/office/officeart/2005/8/layout/hProcess7"/>
    <dgm:cxn modelId="{E058429D-650B-4022-9D6C-9C40DEC5415D}" type="presParOf" srcId="{9B631680-E215-4D3C-9308-411FA0E8FE34}" destId="{9CC9807A-A91C-4CDF-8E14-94BD358230C9}" srcOrd="2" destOrd="0" presId="urn:microsoft.com/office/officeart/2005/8/layout/hProcess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06A001-80B6-445F-B63B-8581BEFC3697}"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IN"/>
        </a:p>
      </dgm:t>
    </dgm:pt>
    <dgm:pt modelId="{4264EEE4-0D9A-4664-88D1-8DF572DBF7D3}">
      <dgm:prSet phldrT="[Text]"/>
      <dgm:spPr/>
      <dgm:t>
        <a:bodyPr/>
        <a:lstStyle/>
        <a:p>
          <a:r>
            <a:rPr lang="en-US" dirty="0"/>
            <a:t>AREA AS PER RTC</a:t>
          </a:r>
          <a:endParaRPr lang="en-IN" dirty="0"/>
        </a:p>
      </dgm:t>
    </dgm:pt>
    <dgm:pt modelId="{BAD20280-3D56-443F-9B4D-C397A1DE8A7C}" type="parTrans" cxnId="{6B17C6C9-99FA-4A44-AA13-08452B8AF89D}">
      <dgm:prSet/>
      <dgm:spPr/>
      <dgm:t>
        <a:bodyPr/>
        <a:lstStyle/>
        <a:p>
          <a:endParaRPr lang="en-IN"/>
        </a:p>
      </dgm:t>
    </dgm:pt>
    <dgm:pt modelId="{9CE66E6C-E3F3-499A-B4CF-53E6AF7E6D4C}" type="sibTrans" cxnId="{6B17C6C9-99FA-4A44-AA13-08452B8AF89D}">
      <dgm:prSet/>
      <dgm:spPr/>
      <dgm:t>
        <a:bodyPr/>
        <a:lstStyle/>
        <a:p>
          <a:endParaRPr lang="en-IN"/>
        </a:p>
      </dgm:t>
    </dgm:pt>
    <dgm:pt modelId="{5E798B41-BE4A-4721-9F05-4DC6FF5C097F}">
      <dgm:prSet phldrT="[Text]"/>
      <dgm:spPr/>
      <dgm:t>
        <a:bodyPr/>
        <a:lstStyle/>
        <a:p>
          <a:r>
            <a:rPr lang="en-US" dirty="0"/>
            <a:t>   37.53 acres</a:t>
          </a:r>
          <a:endParaRPr lang="en-IN" dirty="0"/>
        </a:p>
      </dgm:t>
    </dgm:pt>
    <dgm:pt modelId="{1C11EF62-F266-4302-B387-96DAFD67EF9E}" type="parTrans" cxnId="{A8582157-38A1-4EFF-8760-082F106D78F5}">
      <dgm:prSet/>
      <dgm:spPr/>
      <dgm:t>
        <a:bodyPr/>
        <a:lstStyle/>
        <a:p>
          <a:endParaRPr lang="en-IN"/>
        </a:p>
      </dgm:t>
    </dgm:pt>
    <dgm:pt modelId="{C40BA757-5C17-49B6-9FFD-8DE9B930F727}" type="sibTrans" cxnId="{A8582157-38A1-4EFF-8760-082F106D78F5}">
      <dgm:prSet/>
      <dgm:spPr/>
      <dgm:t>
        <a:bodyPr/>
        <a:lstStyle/>
        <a:p>
          <a:endParaRPr lang="en-IN"/>
        </a:p>
      </dgm:t>
    </dgm:pt>
    <dgm:pt modelId="{A00E8D8F-E3AD-4C18-B9CC-F56B06887596}">
      <dgm:prSet phldrT="[Text]"/>
      <dgm:spPr/>
      <dgm:t>
        <a:bodyPr/>
        <a:lstStyle/>
        <a:p>
          <a:r>
            <a:rPr lang="en-US" dirty="0"/>
            <a:t>ENCROACHMENT AREA</a:t>
          </a:r>
          <a:endParaRPr lang="en-IN" dirty="0"/>
        </a:p>
      </dgm:t>
    </dgm:pt>
    <dgm:pt modelId="{0FD69547-E3D9-4498-9C06-E1D9D71E0C57}" type="parTrans" cxnId="{210B9B31-172C-45E0-8DB2-A7285D1C3B06}">
      <dgm:prSet/>
      <dgm:spPr/>
      <dgm:t>
        <a:bodyPr/>
        <a:lstStyle/>
        <a:p>
          <a:endParaRPr lang="en-IN"/>
        </a:p>
      </dgm:t>
    </dgm:pt>
    <dgm:pt modelId="{4497FF74-AF3C-414B-B189-04F060CB3303}" type="sibTrans" cxnId="{210B9B31-172C-45E0-8DB2-A7285D1C3B06}">
      <dgm:prSet/>
      <dgm:spPr/>
      <dgm:t>
        <a:bodyPr/>
        <a:lstStyle/>
        <a:p>
          <a:endParaRPr lang="en-IN"/>
        </a:p>
      </dgm:t>
    </dgm:pt>
    <dgm:pt modelId="{5FB5E535-BD2C-45A2-A755-D814C4ACBF28}">
      <dgm:prSet phldrT="[Text]"/>
      <dgm:spPr/>
      <dgm:t>
        <a:bodyPr/>
        <a:lstStyle/>
        <a:p>
          <a:r>
            <a:rPr lang="en-US" dirty="0"/>
            <a:t>   7.88 acres</a:t>
          </a:r>
          <a:endParaRPr lang="en-IN" dirty="0"/>
        </a:p>
      </dgm:t>
    </dgm:pt>
    <dgm:pt modelId="{08596687-1749-4E59-921C-43FAFB488404}" type="parTrans" cxnId="{BEE32133-657C-4B28-8A53-E20202EC53BF}">
      <dgm:prSet/>
      <dgm:spPr/>
      <dgm:t>
        <a:bodyPr/>
        <a:lstStyle/>
        <a:p>
          <a:endParaRPr lang="en-IN"/>
        </a:p>
      </dgm:t>
    </dgm:pt>
    <dgm:pt modelId="{9A9AAFE7-780A-4E71-A1A2-59247C89ED06}" type="sibTrans" cxnId="{BEE32133-657C-4B28-8A53-E20202EC53BF}">
      <dgm:prSet/>
      <dgm:spPr/>
      <dgm:t>
        <a:bodyPr/>
        <a:lstStyle/>
        <a:p>
          <a:endParaRPr lang="en-IN"/>
        </a:p>
      </dgm:t>
    </dgm:pt>
    <dgm:pt modelId="{6A6C9F80-8925-421F-ACF4-A01944A484AD}">
      <dgm:prSet phldrT="[Text]"/>
      <dgm:spPr/>
      <dgm:t>
        <a:bodyPr/>
        <a:lstStyle/>
        <a:p>
          <a:r>
            <a:rPr lang="en-US" dirty="0"/>
            <a:t>CUSTODIAN</a:t>
          </a:r>
          <a:endParaRPr lang="en-IN" dirty="0"/>
        </a:p>
      </dgm:t>
    </dgm:pt>
    <dgm:pt modelId="{B516CECC-22CC-4E60-9CBC-E54B75865B59}" type="parTrans" cxnId="{CDAF9A87-DD08-4A51-B2BB-1A2F9B73C6F9}">
      <dgm:prSet/>
      <dgm:spPr/>
      <dgm:t>
        <a:bodyPr/>
        <a:lstStyle/>
        <a:p>
          <a:endParaRPr lang="en-IN"/>
        </a:p>
      </dgm:t>
    </dgm:pt>
    <dgm:pt modelId="{21A23E6A-7B9C-4861-8C59-5CD4795B9231}" type="sibTrans" cxnId="{CDAF9A87-DD08-4A51-B2BB-1A2F9B73C6F9}">
      <dgm:prSet/>
      <dgm:spPr/>
      <dgm:t>
        <a:bodyPr/>
        <a:lstStyle/>
        <a:p>
          <a:endParaRPr lang="en-IN"/>
        </a:p>
      </dgm:t>
    </dgm:pt>
    <dgm:pt modelId="{FA67ACD0-B463-40E8-849C-3C75B4AC5AE8}">
      <dgm:prSet phldrT="[Text]"/>
      <dgm:spPr/>
      <dgm:t>
        <a:bodyPr/>
        <a:lstStyle/>
        <a:p>
          <a:r>
            <a:rPr lang="en-US" dirty="0"/>
            <a:t>    BDA</a:t>
          </a:r>
          <a:endParaRPr lang="en-IN" dirty="0"/>
        </a:p>
      </dgm:t>
    </dgm:pt>
    <dgm:pt modelId="{F93BC646-0FF6-401E-89F1-CA1BB7EA636A}" type="parTrans" cxnId="{974FEBE9-DB3C-4B8F-AC8F-649D7EA8B170}">
      <dgm:prSet/>
      <dgm:spPr/>
      <dgm:t>
        <a:bodyPr/>
        <a:lstStyle/>
        <a:p>
          <a:endParaRPr lang="en-IN"/>
        </a:p>
      </dgm:t>
    </dgm:pt>
    <dgm:pt modelId="{91756074-079E-41BB-B3FF-A04D930C8E58}" type="sibTrans" cxnId="{974FEBE9-DB3C-4B8F-AC8F-649D7EA8B170}">
      <dgm:prSet/>
      <dgm:spPr/>
      <dgm:t>
        <a:bodyPr/>
        <a:lstStyle/>
        <a:p>
          <a:endParaRPr lang="en-IN"/>
        </a:p>
      </dgm:t>
    </dgm:pt>
    <dgm:pt modelId="{FDB643DD-568E-41DA-86BC-58926639E0C1}">
      <dgm:prSet phldrT="[Text]"/>
      <dgm:spPr/>
      <dgm:t>
        <a:bodyPr/>
        <a:lstStyle/>
        <a:p>
          <a:r>
            <a:rPr lang="en-US" dirty="0"/>
            <a:t>VALLEY TO WHICH LAKE BELONGS</a:t>
          </a:r>
          <a:endParaRPr lang="en-IN" dirty="0"/>
        </a:p>
      </dgm:t>
    </dgm:pt>
    <dgm:pt modelId="{13B8506F-5BF1-49DE-ACD7-BA949E5FD4C8}" type="parTrans" cxnId="{163F949C-7800-4B27-AAD7-0BACBD534A65}">
      <dgm:prSet/>
      <dgm:spPr/>
      <dgm:t>
        <a:bodyPr/>
        <a:lstStyle/>
        <a:p>
          <a:endParaRPr lang="en-IN"/>
        </a:p>
      </dgm:t>
    </dgm:pt>
    <dgm:pt modelId="{9ED916BA-4725-4A7B-8678-E32EE9E7AED3}" type="sibTrans" cxnId="{163F949C-7800-4B27-AAD7-0BACBD534A65}">
      <dgm:prSet/>
      <dgm:spPr/>
      <dgm:t>
        <a:bodyPr/>
        <a:lstStyle/>
        <a:p>
          <a:endParaRPr lang="en-IN"/>
        </a:p>
      </dgm:t>
    </dgm:pt>
    <dgm:pt modelId="{D0A41A3E-090D-4BFB-8296-0DFB2B419380}">
      <dgm:prSet phldrT="[Text]"/>
      <dgm:spPr/>
      <dgm:t>
        <a:bodyPr/>
        <a:lstStyle/>
        <a:p>
          <a:r>
            <a:rPr lang="en-US" dirty="0"/>
            <a:t>STATUS</a:t>
          </a:r>
          <a:endParaRPr lang="en-IN" dirty="0"/>
        </a:p>
      </dgm:t>
    </dgm:pt>
    <dgm:pt modelId="{7B565DAE-5C05-41D4-95FC-EC71AAF80B13}" type="parTrans" cxnId="{98DD5873-6516-43B6-B0CA-F3EECD7F2995}">
      <dgm:prSet/>
      <dgm:spPr/>
      <dgm:t>
        <a:bodyPr/>
        <a:lstStyle/>
        <a:p>
          <a:endParaRPr lang="en-IN"/>
        </a:p>
      </dgm:t>
    </dgm:pt>
    <dgm:pt modelId="{0E1CB27E-328B-49B4-AB05-4A104C5369B0}" type="sibTrans" cxnId="{98DD5873-6516-43B6-B0CA-F3EECD7F2995}">
      <dgm:prSet/>
      <dgm:spPr/>
      <dgm:t>
        <a:bodyPr/>
        <a:lstStyle/>
        <a:p>
          <a:endParaRPr lang="en-IN"/>
        </a:p>
      </dgm:t>
    </dgm:pt>
    <dgm:pt modelId="{F8FAD31B-ACF6-4039-9521-E23F2E0CC515}">
      <dgm:prSet phldrT="[Text]"/>
      <dgm:spPr/>
      <dgm:t>
        <a:bodyPr/>
        <a:lstStyle/>
        <a:p>
          <a:r>
            <a:rPr lang="en-US" dirty="0"/>
            <a:t>RESTORATION</a:t>
          </a:r>
          <a:endParaRPr lang="en-IN" dirty="0"/>
        </a:p>
      </dgm:t>
    </dgm:pt>
    <dgm:pt modelId="{2F3CF319-88CB-4638-9552-D73DA7944E98}" type="parTrans" cxnId="{4AED6D61-C295-4B1E-8AC6-79E18F067FB5}">
      <dgm:prSet/>
      <dgm:spPr/>
      <dgm:t>
        <a:bodyPr/>
        <a:lstStyle/>
        <a:p>
          <a:endParaRPr lang="en-IN"/>
        </a:p>
      </dgm:t>
    </dgm:pt>
    <dgm:pt modelId="{4CAF6981-FFB4-4553-A540-95B52035D75E}" type="sibTrans" cxnId="{4AED6D61-C295-4B1E-8AC6-79E18F067FB5}">
      <dgm:prSet/>
      <dgm:spPr/>
      <dgm:t>
        <a:bodyPr/>
        <a:lstStyle/>
        <a:p>
          <a:endParaRPr lang="en-IN"/>
        </a:p>
      </dgm:t>
    </dgm:pt>
    <dgm:pt modelId="{EBC10D87-A9B8-416C-9583-8343BF1285AA}">
      <dgm:prSet phldrT="[Text]"/>
      <dgm:spPr/>
      <dgm:t>
        <a:bodyPr/>
        <a:lstStyle/>
        <a:p>
          <a:r>
            <a:rPr lang="en-US" dirty="0"/>
            <a:t>CLASS</a:t>
          </a:r>
          <a:endParaRPr lang="en-IN" dirty="0"/>
        </a:p>
      </dgm:t>
    </dgm:pt>
    <dgm:pt modelId="{E1DA7C76-8CD9-496E-936A-5390C9880490}" type="parTrans" cxnId="{3D25F0F6-560D-4FB5-AE77-6240D9C2DDE9}">
      <dgm:prSet/>
      <dgm:spPr/>
      <dgm:t>
        <a:bodyPr/>
        <a:lstStyle/>
        <a:p>
          <a:endParaRPr lang="en-IN"/>
        </a:p>
      </dgm:t>
    </dgm:pt>
    <dgm:pt modelId="{3AA91416-FC98-4B65-ADBA-FB41D76C7B37}" type="sibTrans" cxnId="{3D25F0F6-560D-4FB5-AE77-6240D9C2DDE9}">
      <dgm:prSet/>
      <dgm:spPr/>
      <dgm:t>
        <a:bodyPr/>
        <a:lstStyle/>
        <a:p>
          <a:endParaRPr lang="en-IN"/>
        </a:p>
      </dgm:t>
    </dgm:pt>
    <dgm:pt modelId="{2FD08CFA-1533-4593-88F0-2FE1870A43C9}">
      <dgm:prSet phldrT="[Text]"/>
      <dgm:spPr/>
      <dgm:t>
        <a:bodyPr/>
        <a:lstStyle/>
        <a:p>
          <a:r>
            <a:rPr lang="en-US" dirty="0"/>
            <a:t>PERIMETER OF THE LAKE</a:t>
          </a:r>
          <a:endParaRPr lang="en-IN" dirty="0"/>
        </a:p>
      </dgm:t>
    </dgm:pt>
    <dgm:pt modelId="{CE3A1775-6342-4D3F-A4B9-35281C187B1A}" type="parTrans" cxnId="{41625999-DE33-45A2-801F-E432B1EBA131}">
      <dgm:prSet/>
      <dgm:spPr/>
      <dgm:t>
        <a:bodyPr/>
        <a:lstStyle/>
        <a:p>
          <a:endParaRPr lang="en-IN"/>
        </a:p>
      </dgm:t>
    </dgm:pt>
    <dgm:pt modelId="{994759C8-EDD2-4FD3-8EC0-535D00BB80C7}" type="sibTrans" cxnId="{41625999-DE33-45A2-801F-E432B1EBA131}">
      <dgm:prSet/>
      <dgm:spPr/>
      <dgm:t>
        <a:bodyPr/>
        <a:lstStyle/>
        <a:p>
          <a:endParaRPr lang="en-IN"/>
        </a:p>
      </dgm:t>
    </dgm:pt>
    <dgm:pt modelId="{FCD3C573-C5B7-4C85-A0FE-69D6AA8E65BA}" type="pres">
      <dgm:prSet presAssocID="{A706A001-80B6-445F-B63B-8581BEFC3697}" presName="Name0" presStyleCnt="0">
        <dgm:presLayoutVars>
          <dgm:chMax/>
          <dgm:chPref val="3"/>
          <dgm:dir/>
          <dgm:animOne val="branch"/>
          <dgm:animLvl val="lvl"/>
        </dgm:presLayoutVars>
      </dgm:prSet>
      <dgm:spPr/>
    </dgm:pt>
    <dgm:pt modelId="{37E0B57E-4E60-4F98-83CC-A3F2B1F58913}" type="pres">
      <dgm:prSet presAssocID="{4264EEE4-0D9A-4664-88D1-8DF572DBF7D3}" presName="composite" presStyleCnt="0"/>
      <dgm:spPr/>
    </dgm:pt>
    <dgm:pt modelId="{4B199BC4-CE86-426A-99AA-C8BF6E0BCF94}" type="pres">
      <dgm:prSet presAssocID="{4264EEE4-0D9A-4664-88D1-8DF572DBF7D3}" presName="FirstChild" presStyleLbl="revTx" presStyleIdx="0" presStyleCnt="8">
        <dgm:presLayoutVars>
          <dgm:chMax val="0"/>
          <dgm:chPref val="0"/>
          <dgm:bulletEnabled val="1"/>
        </dgm:presLayoutVars>
      </dgm:prSet>
      <dgm:spPr/>
    </dgm:pt>
    <dgm:pt modelId="{37FBA925-E91B-4408-9BB3-E5F39192B273}" type="pres">
      <dgm:prSet presAssocID="{4264EEE4-0D9A-4664-88D1-8DF572DBF7D3}" presName="Parent" presStyleLbl="alignNode1" presStyleIdx="0" presStyleCnt="8" custScaleX="98461">
        <dgm:presLayoutVars>
          <dgm:chMax val="3"/>
          <dgm:chPref val="3"/>
          <dgm:bulletEnabled val="1"/>
        </dgm:presLayoutVars>
      </dgm:prSet>
      <dgm:spPr/>
    </dgm:pt>
    <dgm:pt modelId="{75F30122-F9A3-4F6A-8DD9-AB5BA2A8C8E1}" type="pres">
      <dgm:prSet presAssocID="{4264EEE4-0D9A-4664-88D1-8DF572DBF7D3}" presName="Accent" presStyleLbl="parChTrans1D1" presStyleIdx="0" presStyleCnt="8"/>
      <dgm:spPr/>
    </dgm:pt>
    <dgm:pt modelId="{A158AB5C-7510-46A9-AF4A-91005801A1AC}" type="pres">
      <dgm:prSet presAssocID="{9CE66E6C-E3F3-499A-B4CF-53E6AF7E6D4C}" presName="sibTrans" presStyleCnt="0"/>
      <dgm:spPr/>
    </dgm:pt>
    <dgm:pt modelId="{6B17FB44-C2FB-4237-A2E1-7087C6A6FB65}" type="pres">
      <dgm:prSet presAssocID="{A00E8D8F-E3AD-4C18-B9CC-F56B06887596}" presName="composite" presStyleCnt="0"/>
      <dgm:spPr/>
    </dgm:pt>
    <dgm:pt modelId="{CBF3DDC0-85C5-437C-A721-CF4AF4439705}" type="pres">
      <dgm:prSet presAssocID="{A00E8D8F-E3AD-4C18-B9CC-F56B06887596}" presName="FirstChild" presStyleLbl="revTx" presStyleIdx="1" presStyleCnt="8">
        <dgm:presLayoutVars>
          <dgm:chMax val="0"/>
          <dgm:chPref val="0"/>
          <dgm:bulletEnabled val="1"/>
        </dgm:presLayoutVars>
      </dgm:prSet>
      <dgm:spPr/>
    </dgm:pt>
    <dgm:pt modelId="{A6245213-8AE4-415D-A509-74244BDC88AA}" type="pres">
      <dgm:prSet presAssocID="{A00E8D8F-E3AD-4C18-B9CC-F56B06887596}" presName="Parent" presStyleLbl="alignNode1" presStyleIdx="1" presStyleCnt="8">
        <dgm:presLayoutVars>
          <dgm:chMax val="3"/>
          <dgm:chPref val="3"/>
          <dgm:bulletEnabled val="1"/>
        </dgm:presLayoutVars>
      </dgm:prSet>
      <dgm:spPr/>
    </dgm:pt>
    <dgm:pt modelId="{97B61924-6935-4D36-9619-3A46AB2FA317}" type="pres">
      <dgm:prSet presAssocID="{A00E8D8F-E3AD-4C18-B9CC-F56B06887596}" presName="Accent" presStyleLbl="parChTrans1D1" presStyleIdx="1" presStyleCnt="8"/>
      <dgm:spPr/>
    </dgm:pt>
    <dgm:pt modelId="{87136E24-7551-48B8-892B-895FFFAF17B5}" type="pres">
      <dgm:prSet presAssocID="{4497FF74-AF3C-414B-B189-04F060CB3303}" presName="sibTrans" presStyleCnt="0"/>
      <dgm:spPr/>
    </dgm:pt>
    <dgm:pt modelId="{18D13934-CD79-4C86-BD2D-00CDC3F7BE90}" type="pres">
      <dgm:prSet presAssocID="{2FD08CFA-1533-4593-88F0-2FE1870A43C9}" presName="composite" presStyleCnt="0"/>
      <dgm:spPr/>
    </dgm:pt>
    <dgm:pt modelId="{BAF94C92-7E27-482B-9246-EE7D0BBFA2EB}" type="pres">
      <dgm:prSet presAssocID="{2FD08CFA-1533-4593-88F0-2FE1870A43C9}" presName="FirstChild" presStyleLbl="revTx" presStyleIdx="2" presStyleCnt="8">
        <dgm:presLayoutVars>
          <dgm:chMax val="0"/>
          <dgm:chPref val="0"/>
          <dgm:bulletEnabled val="1"/>
        </dgm:presLayoutVars>
      </dgm:prSet>
      <dgm:spPr/>
    </dgm:pt>
    <dgm:pt modelId="{D699C919-C4B2-4253-A538-D9D880914F88}" type="pres">
      <dgm:prSet presAssocID="{2FD08CFA-1533-4593-88F0-2FE1870A43C9}" presName="Parent" presStyleLbl="alignNode1" presStyleIdx="2" presStyleCnt="8">
        <dgm:presLayoutVars>
          <dgm:chMax val="3"/>
          <dgm:chPref val="3"/>
          <dgm:bulletEnabled val="1"/>
        </dgm:presLayoutVars>
      </dgm:prSet>
      <dgm:spPr/>
    </dgm:pt>
    <dgm:pt modelId="{07504956-FD74-4C0E-B7BB-8ED26F5E4A85}" type="pres">
      <dgm:prSet presAssocID="{2FD08CFA-1533-4593-88F0-2FE1870A43C9}" presName="Accent" presStyleLbl="parChTrans1D1" presStyleIdx="2" presStyleCnt="8"/>
      <dgm:spPr/>
    </dgm:pt>
    <dgm:pt modelId="{A1C351FE-4A1D-45BA-B5F4-2A2A07906BA3}" type="pres">
      <dgm:prSet presAssocID="{994759C8-EDD2-4FD3-8EC0-535D00BB80C7}" presName="sibTrans" presStyleCnt="0"/>
      <dgm:spPr/>
    </dgm:pt>
    <dgm:pt modelId="{42DB1B08-F29D-4EB6-8FD4-0D81062BDFBC}" type="pres">
      <dgm:prSet presAssocID="{6A6C9F80-8925-421F-ACF4-A01944A484AD}" presName="composite" presStyleCnt="0"/>
      <dgm:spPr/>
    </dgm:pt>
    <dgm:pt modelId="{C6D9AD56-4581-4728-92C5-07D239166726}" type="pres">
      <dgm:prSet presAssocID="{6A6C9F80-8925-421F-ACF4-A01944A484AD}" presName="FirstChild" presStyleLbl="revTx" presStyleIdx="3" presStyleCnt="8" custLinFactNeighborX="1639" custLinFactNeighborY="96">
        <dgm:presLayoutVars>
          <dgm:chMax val="0"/>
          <dgm:chPref val="0"/>
          <dgm:bulletEnabled val="1"/>
        </dgm:presLayoutVars>
      </dgm:prSet>
      <dgm:spPr/>
    </dgm:pt>
    <dgm:pt modelId="{B86EFC2B-DEB0-4261-8E37-52ACEFE0B8BD}" type="pres">
      <dgm:prSet presAssocID="{6A6C9F80-8925-421F-ACF4-A01944A484AD}" presName="Parent" presStyleLbl="alignNode1" presStyleIdx="3" presStyleCnt="8">
        <dgm:presLayoutVars>
          <dgm:chMax val="3"/>
          <dgm:chPref val="3"/>
          <dgm:bulletEnabled val="1"/>
        </dgm:presLayoutVars>
      </dgm:prSet>
      <dgm:spPr/>
    </dgm:pt>
    <dgm:pt modelId="{59038EF7-12FD-475F-8943-246B864BE4F3}" type="pres">
      <dgm:prSet presAssocID="{6A6C9F80-8925-421F-ACF4-A01944A484AD}" presName="Accent" presStyleLbl="parChTrans1D1" presStyleIdx="3" presStyleCnt="8"/>
      <dgm:spPr/>
    </dgm:pt>
    <dgm:pt modelId="{ADAD79F7-3EC5-4F0E-BF41-F04E1EC4F658}" type="pres">
      <dgm:prSet presAssocID="{21A23E6A-7B9C-4861-8C59-5CD4795B9231}" presName="sibTrans" presStyleCnt="0"/>
      <dgm:spPr/>
    </dgm:pt>
    <dgm:pt modelId="{B18A88BE-06E2-49A5-8E33-EA2011F934DE}" type="pres">
      <dgm:prSet presAssocID="{FDB643DD-568E-41DA-86BC-58926639E0C1}" presName="composite" presStyleCnt="0"/>
      <dgm:spPr/>
    </dgm:pt>
    <dgm:pt modelId="{5A3DCD86-136C-45D8-828A-379CF9E6A9F7}" type="pres">
      <dgm:prSet presAssocID="{FDB643DD-568E-41DA-86BC-58926639E0C1}" presName="FirstChild" presStyleLbl="revTx" presStyleIdx="4" presStyleCnt="8">
        <dgm:presLayoutVars>
          <dgm:chMax val="0"/>
          <dgm:chPref val="0"/>
          <dgm:bulletEnabled val="1"/>
        </dgm:presLayoutVars>
      </dgm:prSet>
      <dgm:spPr/>
    </dgm:pt>
    <dgm:pt modelId="{4EADCA46-2D39-4A7D-B625-BFE9D3652582}" type="pres">
      <dgm:prSet presAssocID="{FDB643DD-568E-41DA-86BC-58926639E0C1}" presName="Parent" presStyleLbl="alignNode1" presStyleIdx="4" presStyleCnt="8">
        <dgm:presLayoutVars>
          <dgm:chMax val="3"/>
          <dgm:chPref val="3"/>
          <dgm:bulletEnabled val="1"/>
        </dgm:presLayoutVars>
      </dgm:prSet>
      <dgm:spPr/>
    </dgm:pt>
    <dgm:pt modelId="{D7091478-04BF-4632-A33D-10CDE71FB9E0}" type="pres">
      <dgm:prSet presAssocID="{FDB643DD-568E-41DA-86BC-58926639E0C1}" presName="Accent" presStyleLbl="parChTrans1D1" presStyleIdx="4" presStyleCnt="8"/>
      <dgm:spPr/>
    </dgm:pt>
    <dgm:pt modelId="{76C7BE14-BD81-4B3F-A742-9CC0EB1888A0}" type="pres">
      <dgm:prSet presAssocID="{9ED916BA-4725-4A7B-8678-E32EE9E7AED3}" presName="sibTrans" presStyleCnt="0"/>
      <dgm:spPr/>
    </dgm:pt>
    <dgm:pt modelId="{EA527DE3-A71A-49D6-8E58-38711E7C9426}" type="pres">
      <dgm:prSet presAssocID="{D0A41A3E-090D-4BFB-8296-0DFB2B419380}" presName="composite" presStyleCnt="0"/>
      <dgm:spPr/>
    </dgm:pt>
    <dgm:pt modelId="{F2FD572D-B96F-4035-A40E-AE1C861B82FA}" type="pres">
      <dgm:prSet presAssocID="{D0A41A3E-090D-4BFB-8296-0DFB2B419380}" presName="FirstChild" presStyleLbl="revTx" presStyleIdx="5" presStyleCnt="8">
        <dgm:presLayoutVars>
          <dgm:chMax val="0"/>
          <dgm:chPref val="0"/>
          <dgm:bulletEnabled val="1"/>
        </dgm:presLayoutVars>
      </dgm:prSet>
      <dgm:spPr/>
    </dgm:pt>
    <dgm:pt modelId="{7FCCFB88-E60D-4F3B-B160-D8424BFDE9EA}" type="pres">
      <dgm:prSet presAssocID="{D0A41A3E-090D-4BFB-8296-0DFB2B419380}" presName="Parent" presStyleLbl="alignNode1" presStyleIdx="5" presStyleCnt="8">
        <dgm:presLayoutVars>
          <dgm:chMax val="3"/>
          <dgm:chPref val="3"/>
          <dgm:bulletEnabled val="1"/>
        </dgm:presLayoutVars>
      </dgm:prSet>
      <dgm:spPr/>
    </dgm:pt>
    <dgm:pt modelId="{27D61ABC-E02C-4C62-ABCD-50982F54F69E}" type="pres">
      <dgm:prSet presAssocID="{D0A41A3E-090D-4BFB-8296-0DFB2B419380}" presName="Accent" presStyleLbl="parChTrans1D1" presStyleIdx="5" presStyleCnt="8"/>
      <dgm:spPr/>
    </dgm:pt>
    <dgm:pt modelId="{395A8802-9483-4138-8662-EC4C3BA0D247}" type="pres">
      <dgm:prSet presAssocID="{0E1CB27E-328B-49B4-AB05-4A104C5369B0}" presName="sibTrans" presStyleCnt="0"/>
      <dgm:spPr/>
    </dgm:pt>
    <dgm:pt modelId="{D19FD51A-E0C8-4B07-8C8C-E0B7FFFFAA84}" type="pres">
      <dgm:prSet presAssocID="{F8FAD31B-ACF6-4039-9521-E23F2E0CC515}" presName="composite" presStyleCnt="0"/>
      <dgm:spPr/>
    </dgm:pt>
    <dgm:pt modelId="{29198F3B-DECF-418C-A120-1AADE6AD82B2}" type="pres">
      <dgm:prSet presAssocID="{F8FAD31B-ACF6-4039-9521-E23F2E0CC515}" presName="FirstChild" presStyleLbl="revTx" presStyleIdx="6" presStyleCnt="8">
        <dgm:presLayoutVars>
          <dgm:chMax val="0"/>
          <dgm:chPref val="0"/>
          <dgm:bulletEnabled val="1"/>
        </dgm:presLayoutVars>
      </dgm:prSet>
      <dgm:spPr/>
    </dgm:pt>
    <dgm:pt modelId="{F96A9B68-A78D-4C05-A867-1C580D76F062}" type="pres">
      <dgm:prSet presAssocID="{F8FAD31B-ACF6-4039-9521-E23F2E0CC515}" presName="Parent" presStyleLbl="alignNode1" presStyleIdx="6" presStyleCnt="8">
        <dgm:presLayoutVars>
          <dgm:chMax val="3"/>
          <dgm:chPref val="3"/>
          <dgm:bulletEnabled val="1"/>
        </dgm:presLayoutVars>
      </dgm:prSet>
      <dgm:spPr/>
    </dgm:pt>
    <dgm:pt modelId="{58480440-44CA-48E1-BA86-D5F0763CF33C}" type="pres">
      <dgm:prSet presAssocID="{F8FAD31B-ACF6-4039-9521-E23F2E0CC515}" presName="Accent" presStyleLbl="parChTrans1D1" presStyleIdx="6" presStyleCnt="8"/>
      <dgm:spPr/>
    </dgm:pt>
    <dgm:pt modelId="{12A2BF16-3B9F-49C0-A6CE-C667580941B0}" type="pres">
      <dgm:prSet presAssocID="{4CAF6981-FFB4-4553-A540-95B52035D75E}" presName="sibTrans" presStyleCnt="0"/>
      <dgm:spPr/>
    </dgm:pt>
    <dgm:pt modelId="{4A528971-7961-44FD-B2FF-F0F553C21205}" type="pres">
      <dgm:prSet presAssocID="{EBC10D87-A9B8-416C-9583-8343BF1285AA}" presName="composite" presStyleCnt="0"/>
      <dgm:spPr/>
    </dgm:pt>
    <dgm:pt modelId="{CB770063-F377-4F0A-B1E8-026D91448CA7}" type="pres">
      <dgm:prSet presAssocID="{EBC10D87-A9B8-416C-9583-8343BF1285AA}" presName="FirstChild" presStyleLbl="revTx" presStyleIdx="7" presStyleCnt="8">
        <dgm:presLayoutVars>
          <dgm:chMax val="0"/>
          <dgm:chPref val="0"/>
          <dgm:bulletEnabled val="1"/>
        </dgm:presLayoutVars>
      </dgm:prSet>
      <dgm:spPr/>
    </dgm:pt>
    <dgm:pt modelId="{AB30069C-09AA-4F82-B93C-FDBAA6586913}" type="pres">
      <dgm:prSet presAssocID="{EBC10D87-A9B8-416C-9583-8343BF1285AA}" presName="Parent" presStyleLbl="alignNode1" presStyleIdx="7" presStyleCnt="8">
        <dgm:presLayoutVars>
          <dgm:chMax val="3"/>
          <dgm:chPref val="3"/>
          <dgm:bulletEnabled val="1"/>
        </dgm:presLayoutVars>
      </dgm:prSet>
      <dgm:spPr/>
    </dgm:pt>
    <dgm:pt modelId="{6F1BC6AD-8DFC-4D1A-BC22-42A732DD4687}" type="pres">
      <dgm:prSet presAssocID="{EBC10D87-A9B8-416C-9583-8343BF1285AA}" presName="Accent" presStyleLbl="parChTrans1D1" presStyleIdx="7" presStyleCnt="8"/>
      <dgm:spPr/>
    </dgm:pt>
  </dgm:ptLst>
  <dgm:cxnLst>
    <dgm:cxn modelId="{210B9B31-172C-45E0-8DB2-A7285D1C3B06}" srcId="{A706A001-80B6-445F-B63B-8581BEFC3697}" destId="{A00E8D8F-E3AD-4C18-B9CC-F56B06887596}" srcOrd="1" destOrd="0" parTransId="{0FD69547-E3D9-4498-9C06-E1D9D71E0C57}" sibTransId="{4497FF74-AF3C-414B-B189-04F060CB3303}"/>
    <dgm:cxn modelId="{BEE32133-657C-4B28-8A53-E20202EC53BF}" srcId="{A00E8D8F-E3AD-4C18-B9CC-F56B06887596}" destId="{5FB5E535-BD2C-45A2-A755-D814C4ACBF28}" srcOrd="0" destOrd="0" parTransId="{08596687-1749-4E59-921C-43FAFB488404}" sibTransId="{9A9AAFE7-780A-4E71-A1A2-59247C89ED06}"/>
    <dgm:cxn modelId="{4AED6D61-C295-4B1E-8AC6-79E18F067FB5}" srcId="{A706A001-80B6-445F-B63B-8581BEFC3697}" destId="{F8FAD31B-ACF6-4039-9521-E23F2E0CC515}" srcOrd="6" destOrd="0" parTransId="{2F3CF319-88CB-4638-9552-D73DA7944E98}" sibTransId="{4CAF6981-FFB4-4553-A540-95B52035D75E}"/>
    <dgm:cxn modelId="{A441E647-51E7-4D22-8FBF-2C68386EEDB3}" type="presOf" srcId="{5FB5E535-BD2C-45A2-A755-D814C4ACBF28}" destId="{CBF3DDC0-85C5-437C-A721-CF4AF4439705}" srcOrd="0" destOrd="0" presId="urn:microsoft.com/office/officeart/2011/layout/TabList"/>
    <dgm:cxn modelId="{7C8C7D51-248C-4378-A421-2FDAD2CC6590}" type="presOf" srcId="{2FD08CFA-1533-4593-88F0-2FE1870A43C9}" destId="{D699C919-C4B2-4253-A538-D9D880914F88}" srcOrd="0" destOrd="0" presId="urn:microsoft.com/office/officeart/2011/layout/TabList"/>
    <dgm:cxn modelId="{98DD5873-6516-43B6-B0CA-F3EECD7F2995}" srcId="{A706A001-80B6-445F-B63B-8581BEFC3697}" destId="{D0A41A3E-090D-4BFB-8296-0DFB2B419380}" srcOrd="5" destOrd="0" parTransId="{7B565DAE-5C05-41D4-95FC-EC71AAF80B13}" sibTransId="{0E1CB27E-328B-49B4-AB05-4A104C5369B0}"/>
    <dgm:cxn modelId="{A8582157-38A1-4EFF-8760-082F106D78F5}" srcId="{4264EEE4-0D9A-4664-88D1-8DF572DBF7D3}" destId="{5E798B41-BE4A-4721-9F05-4DC6FF5C097F}" srcOrd="0" destOrd="0" parTransId="{1C11EF62-F266-4302-B387-96DAFD67EF9E}" sibTransId="{C40BA757-5C17-49B6-9FFD-8DE9B930F727}"/>
    <dgm:cxn modelId="{79AAB57F-CBA5-4004-93C0-7179D38896E1}" type="presOf" srcId="{FDB643DD-568E-41DA-86BC-58926639E0C1}" destId="{4EADCA46-2D39-4A7D-B625-BFE9D3652582}" srcOrd="0" destOrd="0" presId="urn:microsoft.com/office/officeart/2011/layout/TabList"/>
    <dgm:cxn modelId="{CDAF9A87-DD08-4A51-B2BB-1A2F9B73C6F9}" srcId="{A706A001-80B6-445F-B63B-8581BEFC3697}" destId="{6A6C9F80-8925-421F-ACF4-A01944A484AD}" srcOrd="3" destOrd="0" parTransId="{B516CECC-22CC-4E60-9CBC-E54B75865B59}" sibTransId="{21A23E6A-7B9C-4861-8C59-5CD4795B9231}"/>
    <dgm:cxn modelId="{2A036C93-BEB8-4B29-84C3-A46F67AFA4BE}" type="presOf" srcId="{F8FAD31B-ACF6-4039-9521-E23F2E0CC515}" destId="{F96A9B68-A78D-4C05-A867-1C580D76F062}" srcOrd="0" destOrd="0" presId="urn:microsoft.com/office/officeart/2011/layout/TabList"/>
    <dgm:cxn modelId="{494C7D94-5A69-4268-98D6-24D0FE7B98F3}" type="presOf" srcId="{EBC10D87-A9B8-416C-9583-8343BF1285AA}" destId="{AB30069C-09AA-4F82-B93C-FDBAA6586913}" srcOrd="0" destOrd="0" presId="urn:microsoft.com/office/officeart/2011/layout/TabList"/>
    <dgm:cxn modelId="{41625999-DE33-45A2-801F-E432B1EBA131}" srcId="{A706A001-80B6-445F-B63B-8581BEFC3697}" destId="{2FD08CFA-1533-4593-88F0-2FE1870A43C9}" srcOrd="2" destOrd="0" parTransId="{CE3A1775-6342-4D3F-A4B9-35281C187B1A}" sibTransId="{994759C8-EDD2-4FD3-8EC0-535D00BB80C7}"/>
    <dgm:cxn modelId="{163F949C-7800-4B27-AAD7-0BACBD534A65}" srcId="{A706A001-80B6-445F-B63B-8581BEFC3697}" destId="{FDB643DD-568E-41DA-86BC-58926639E0C1}" srcOrd="4" destOrd="0" parTransId="{13B8506F-5BF1-49DE-ACD7-BA949E5FD4C8}" sibTransId="{9ED916BA-4725-4A7B-8678-E32EE9E7AED3}"/>
    <dgm:cxn modelId="{A0E0DAA3-9147-4E60-9BED-8F9545C12B0F}" type="presOf" srcId="{FA67ACD0-B463-40E8-849C-3C75B4AC5AE8}" destId="{C6D9AD56-4581-4728-92C5-07D239166726}" srcOrd="0" destOrd="0" presId="urn:microsoft.com/office/officeart/2011/layout/TabList"/>
    <dgm:cxn modelId="{DBAD63A6-E4C0-456F-A81C-1AD887E86B9C}" type="presOf" srcId="{A706A001-80B6-445F-B63B-8581BEFC3697}" destId="{FCD3C573-C5B7-4C85-A0FE-69D6AA8E65BA}" srcOrd="0" destOrd="0" presId="urn:microsoft.com/office/officeart/2011/layout/TabList"/>
    <dgm:cxn modelId="{DBBBA9C1-65B7-4571-8668-D1491B166ACF}" type="presOf" srcId="{A00E8D8F-E3AD-4C18-B9CC-F56B06887596}" destId="{A6245213-8AE4-415D-A509-74244BDC88AA}" srcOrd="0" destOrd="0" presId="urn:microsoft.com/office/officeart/2011/layout/TabList"/>
    <dgm:cxn modelId="{6B17C6C9-99FA-4A44-AA13-08452B8AF89D}" srcId="{A706A001-80B6-445F-B63B-8581BEFC3697}" destId="{4264EEE4-0D9A-4664-88D1-8DF572DBF7D3}" srcOrd="0" destOrd="0" parTransId="{BAD20280-3D56-443F-9B4D-C397A1DE8A7C}" sibTransId="{9CE66E6C-E3F3-499A-B4CF-53E6AF7E6D4C}"/>
    <dgm:cxn modelId="{CFD526D9-6A07-44E5-8A9C-BC5B7E3D4197}" type="presOf" srcId="{4264EEE4-0D9A-4664-88D1-8DF572DBF7D3}" destId="{37FBA925-E91B-4408-9BB3-E5F39192B273}" srcOrd="0" destOrd="0" presId="urn:microsoft.com/office/officeart/2011/layout/TabList"/>
    <dgm:cxn modelId="{C2B12DE7-D660-407F-8562-29BA45AEA6A1}" type="presOf" srcId="{6A6C9F80-8925-421F-ACF4-A01944A484AD}" destId="{B86EFC2B-DEB0-4261-8E37-52ACEFE0B8BD}" srcOrd="0" destOrd="0" presId="urn:microsoft.com/office/officeart/2011/layout/TabList"/>
    <dgm:cxn modelId="{974FEBE9-DB3C-4B8F-AC8F-649D7EA8B170}" srcId="{6A6C9F80-8925-421F-ACF4-A01944A484AD}" destId="{FA67ACD0-B463-40E8-849C-3C75B4AC5AE8}" srcOrd="0" destOrd="0" parTransId="{F93BC646-0FF6-401E-89F1-CA1BB7EA636A}" sibTransId="{91756074-079E-41BB-B3FF-A04D930C8E58}"/>
    <dgm:cxn modelId="{A7D0C9F6-ABBD-4303-9D57-2585FCDC73AF}" type="presOf" srcId="{5E798B41-BE4A-4721-9F05-4DC6FF5C097F}" destId="{4B199BC4-CE86-426A-99AA-C8BF6E0BCF94}" srcOrd="0" destOrd="0" presId="urn:microsoft.com/office/officeart/2011/layout/TabList"/>
    <dgm:cxn modelId="{3D25F0F6-560D-4FB5-AE77-6240D9C2DDE9}" srcId="{A706A001-80B6-445F-B63B-8581BEFC3697}" destId="{EBC10D87-A9B8-416C-9583-8343BF1285AA}" srcOrd="7" destOrd="0" parTransId="{E1DA7C76-8CD9-496E-936A-5390C9880490}" sibTransId="{3AA91416-FC98-4B65-ADBA-FB41D76C7B37}"/>
    <dgm:cxn modelId="{0CA271F9-56E6-4C9B-98B1-2E991DF3FBB2}" type="presOf" srcId="{D0A41A3E-090D-4BFB-8296-0DFB2B419380}" destId="{7FCCFB88-E60D-4F3B-B160-D8424BFDE9EA}" srcOrd="0" destOrd="0" presId="urn:microsoft.com/office/officeart/2011/layout/TabList"/>
    <dgm:cxn modelId="{0A87D026-53F8-4657-91FB-9A05E76CA7D8}" type="presParOf" srcId="{FCD3C573-C5B7-4C85-A0FE-69D6AA8E65BA}" destId="{37E0B57E-4E60-4F98-83CC-A3F2B1F58913}" srcOrd="0" destOrd="0" presId="urn:microsoft.com/office/officeart/2011/layout/TabList"/>
    <dgm:cxn modelId="{967BF4CE-C5A1-4D7C-8C71-18A87EA985CB}" type="presParOf" srcId="{37E0B57E-4E60-4F98-83CC-A3F2B1F58913}" destId="{4B199BC4-CE86-426A-99AA-C8BF6E0BCF94}" srcOrd="0" destOrd="0" presId="urn:microsoft.com/office/officeart/2011/layout/TabList"/>
    <dgm:cxn modelId="{626E50E7-18F8-4568-82B7-A3FDADAFBDB8}" type="presParOf" srcId="{37E0B57E-4E60-4F98-83CC-A3F2B1F58913}" destId="{37FBA925-E91B-4408-9BB3-E5F39192B273}" srcOrd="1" destOrd="0" presId="urn:microsoft.com/office/officeart/2011/layout/TabList"/>
    <dgm:cxn modelId="{245B5CDF-28DE-478D-B81B-CA7997EE6475}" type="presParOf" srcId="{37E0B57E-4E60-4F98-83CC-A3F2B1F58913}" destId="{75F30122-F9A3-4F6A-8DD9-AB5BA2A8C8E1}" srcOrd="2" destOrd="0" presId="urn:microsoft.com/office/officeart/2011/layout/TabList"/>
    <dgm:cxn modelId="{67AC0C18-6248-4628-B7CC-F4FF35EBA9CA}" type="presParOf" srcId="{FCD3C573-C5B7-4C85-A0FE-69D6AA8E65BA}" destId="{A158AB5C-7510-46A9-AF4A-91005801A1AC}" srcOrd="1" destOrd="0" presId="urn:microsoft.com/office/officeart/2011/layout/TabList"/>
    <dgm:cxn modelId="{1D74189C-4261-4FCD-B0C5-6DDF9018F7E6}" type="presParOf" srcId="{FCD3C573-C5B7-4C85-A0FE-69D6AA8E65BA}" destId="{6B17FB44-C2FB-4237-A2E1-7087C6A6FB65}" srcOrd="2" destOrd="0" presId="urn:microsoft.com/office/officeart/2011/layout/TabList"/>
    <dgm:cxn modelId="{5D37D7A8-C7AE-43B0-B0D5-D8605D35128A}" type="presParOf" srcId="{6B17FB44-C2FB-4237-A2E1-7087C6A6FB65}" destId="{CBF3DDC0-85C5-437C-A721-CF4AF4439705}" srcOrd="0" destOrd="0" presId="urn:microsoft.com/office/officeart/2011/layout/TabList"/>
    <dgm:cxn modelId="{DDB9C830-E4D0-4FCA-9B2D-3A31C75F13C9}" type="presParOf" srcId="{6B17FB44-C2FB-4237-A2E1-7087C6A6FB65}" destId="{A6245213-8AE4-415D-A509-74244BDC88AA}" srcOrd="1" destOrd="0" presId="urn:microsoft.com/office/officeart/2011/layout/TabList"/>
    <dgm:cxn modelId="{CD5A1CA3-77E9-45AF-94F3-3A662DE3BDDF}" type="presParOf" srcId="{6B17FB44-C2FB-4237-A2E1-7087C6A6FB65}" destId="{97B61924-6935-4D36-9619-3A46AB2FA317}" srcOrd="2" destOrd="0" presId="urn:microsoft.com/office/officeart/2011/layout/TabList"/>
    <dgm:cxn modelId="{5CBA72CA-443D-42A0-8D34-7F8404298432}" type="presParOf" srcId="{FCD3C573-C5B7-4C85-A0FE-69D6AA8E65BA}" destId="{87136E24-7551-48B8-892B-895FFFAF17B5}" srcOrd="3" destOrd="0" presId="urn:microsoft.com/office/officeart/2011/layout/TabList"/>
    <dgm:cxn modelId="{13D05835-7677-4ADE-9E64-546416BFA018}" type="presParOf" srcId="{FCD3C573-C5B7-4C85-A0FE-69D6AA8E65BA}" destId="{18D13934-CD79-4C86-BD2D-00CDC3F7BE90}" srcOrd="4" destOrd="0" presId="urn:microsoft.com/office/officeart/2011/layout/TabList"/>
    <dgm:cxn modelId="{EE52CFC4-1D42-48CA-AA80-E9E962B7615E}" type="presParOf" srcId="{18D13934-CD79-4C86-BD2D-00CDC3F7BE90}" destId="{BAF94C92-7E27-482B-9246-EE7D0BBFA2EB}" srcOrd="0" destOrd="0" presId="urn:microsoft.com/office/officeart/2011/layout/TabList"/>
    <dgm:cxn modelId="{718C3DF9-D28D-42C4-95DC-9593A4BB62FD}" type="presParOf" srcId="{18D13934-CD79-4C86-BD2D-00CDC3F7BE90}" destId="{D699C919-C4B2-4253-A538-D9D880914F88}" srcOrd="1" destOrd="0" presId="urn:microsoft.com/office/officeart/2011/layout/TabList"/>
    <dgm:cxn modelId="{21228FD4-0E88-46F6-834A-73FC27B5EA1A}" type="presParOf" srcId="{18D13934-CD79-4C86-BD2D-00CDC3F7BE90}" destId="{07504956-FD74-4C0E-B7BB-8ED26F5E4A85}" srcOrd="2" destOrd="0" presId="urn:microsoft.com/office/officeart/2011/layout/TabList"/>
    <dgm:cxn modelId="{20FFB362-F99B-46AD-896A-DEB06D50A1EB}" type="presParOf" srcId="{FCD3C573-C5B7-4C85-A0FE-69D6AA8E65BA}" destId="{A1C351FE-4A1D-45BA-B5F4-2A2A07906BA3}" srcOrd="5" destOrd="0" presId="urn:microsoft.com/office/officeart/2011/layout/TabList"/>
    <dgm:cxn modelId="{AF7222F2-E6C0-4932-8A7F-98F86F187F67}" type="presParOf" srcId="{FCD3C573-C5B7-4C85-A0FE-69D6AA8E65BA}" destId="{42DB1B08-F29D-4EB6-8FD4-0D81062BDFBC}" srcOrd="6" destOrd="0" presId="urn:microsoft.com/office/officeart/2011/layout/TabList"/>
    <dgm:cxn modelId="{1253A22E-8614-4454-BDDB-B006B594A0EE}" type="presParOf" srcId="{42DB1B08-F29D-4EB6-8FD4-0D81062BDFBC}" destId="{C6D9AD56-4581-4728-92C5-07D239166726}" srcOrd="0" destOrd="0" presId="urn:microsoft.com/office/officeart/2011/layout/TabList"/>
    <dgm:cxn modelId="{75DEA4A2-A9E8-4DB7-A2AE-B1D0349583A3}" type="presParOf" srcId="{42DB1B08-F29D-4EB6-8FD4-0D81062BDFBC}" destId="{B86EFC2B-DEB0-4261-8E37-52ACEFE0B8BD}" srcOrd="1" destOrd="0" presId="urn:microsoft.com/office/officeart/2011/layout/TabList"/>
    <dgm:cxn modelId="{19596085-74F3-451F-A76F-F4D4EE63E3CA}" type="presParOf" srcId="{42DB1B08-F29D-4EB6-8FD4-0D81062BDFBC}" destId="{59038EF7-12FD-475F-8943-246B864BE4F3}" srcOrd="2" destOrd="0" presId="urn:microsoft.com/office/officeart/2011/layout/TabList"/>
    <dgm:cxn modelId="{AE3AF079-1009-47BF-8EB9-6A8FDC8C44FC}" type="presParOf" srcId="{FCD3C573-C5B7-4C85-A0FE-69D6AA8E65BA}" destId="{ADAD79F7-3EC5-4F0E-BF41-F04E1EC4F658}" srcOrd="7" destOrd="0" presId="urn:microsoft.com/office/officeart/2011/layout/TabList"/>
    <dgm:cxn modelId="{2B6F19C5-8E0D-4848-A862-8ECB864349B1}" type="presParOf" srcId="{FCD3C573-C5B7-4C85-A0FE-69D6AA8E65BA}" destId="{B18A88BE-06E2-49A5-8E33-EA2011F934DE}" srcOrd="8" destOrd="0" presId="urn:microsoft.com/office/officeart/2011/layout/TabList"/>
    <dgm:cxn modelId="{8FDD851A-CA56-4930-AE10-64AB9050AE68}" type="presParOf" srcId="{B18A88BE-06E2-49A5-8E33-EA2011F934DE}" destId="{5A3DCD86-136C-45D8-828A-379CF9E6A9F7}" srcOrd="0" destOrd="0" presId="urn:microsoft.com/office/officeart/2011/layout/TabList"/>
    <dgm:cxn modelId="{DAA4A4AA-D332-4FED-9F0A-F93F92677633}" type="presParOf" srcId="{B18A88BE-06E2-49A5-8E33-EA2011F934DE}" destId="{4EADCA46-2D39-4A7D-B625-BFE9D3652582}" srcOrd="1" destOrd="0" presId="urn:microsoft.com/office/officeart/2011/layout/TabList"/>
    <dgm:cxn modelId="{62106D3D-AAD8-41EA-A1AA-5CAEA0F0456F}" type="presParOf" srcId="{B18A88BE-06E2-49A5-8E33-EA2011F934DE}" destId="{D7091478-04BF-4632-A33D-10CDE71FB9E0}" srcOrd="2" destOrd="0" presId="urn:microsoft.com/office/officeart/2011/layout/TabList"/>
    <dgm:cxn modelId="{B257414D-1901-4D51-ADD2-2642D1A85A5B}" type="presParOf" srcId="{FCD3C573-C5B7-4C85-A0FE-69D6AA8E65BA}" destId="{76C7BE14-BD81-4B3F-A742-9CC0EB1888A0}" srcOrd="9" destOrd="0" presId="urn:microsoft.com/office/officeart/2011/layout/TabList"/>
    <dgm:cxn modelId="{EA1EA621-7D60-44B9-A23D-6C3C20580AFE}" type="presParOf" srcId="{FCD3C573-C5B7-4C85-A0FE-69D6AA8E65BA}" destId="{EA527DE3-A71A-49D6-8E58-38711E7C9426}" srcOrd="10" destOrd="0" presId="urn:microsoft.com/office/officeart/2011/layout/TabList"/>
    <dgm:cxn modelId="{0A6D96DC-0E0B-4AD4-BD02-6968C26E75C1}" type="presParOf" srcId="{EA527DE3-A71A-49D6-8E58-38711E7C9426}" destId="{F2FD572D-B96F-4035-A40E-AE1C861B82FA}" srcOrd="0" destOrd="0" presId="urn:microsoft.com/office/officeart/2011/layout/TabList"/>
    <dgm:cxn modelId="{17A3E208-9BA7-4888-BC6A-2B64C8041FBC}" type="presParOf" srcId="{EA527DE3-A71A-49D6-8E58-38711E7C9426}" destId="{7FCCFB88-E60D-4F3B-B160-D8424BFDE9EA}" srcOrd="1" destOrd="0" presId="urn:microsoft.com/office/officeart/2011/layout/TabList"/>
    <dgm:cxn modelId="{9AFDCE17-D75F-42D3-ACD9-41DC68878F45}" type="presParOf" srcId="{EA527DE3-A71A-49D6-8E58-38711E7C9426}" destId="{27D61ABC-E02C-4C62-ABCD-50982F54F69E}" srcOrd="2" destOrd="0" presId="urn:microsoft.com/office/officeart/2011/layout/TabList"/>
    <dgm:cxn modelId="{34CA58C7-0D13-46BA-A31A-D0FBB2040EB0}" type="presParOf" srcId="{FCD3C573-C5B7-4C85-A0FE-69D6AA8E65BA}" destId="{395A8802-9483-4138-8662-EC4C3BA0D247}" srcOrd="11" destOrd="0" presId="urn:microsoft.com/office/officeart/2011/layout/TabList"/>
    <dgm:cxn modelId="{4C6F4B37-2FFC-48A5-B45F-FB0AA9446833}" type="presParOf" srcId="{FCD3C573-C5B7-4C85-A0FE-69D6AA8E65BA}" destId="{D19FD51A-E0C8-4B07-8C8C-E0B7FFFFAA84}" srcOrd="12" destOrd="0" presId="urn:microsoft.com/office/officeart/2011/layout/TabList"/>
    <dgm:cxn modelId="{A3410FEC-F2CF-4273-9BEC-3368D82FBDAE}" type="presParOf" srcId="{D19FD51A-E0C8-4B07-8C8C-E0B7FFFFAA84}" destId="{29198F3B-DECF-418C-A120-1AADE6AD82B2}" srcOrd="0" destOrd="0" presId="urn:microsoft.com/office/officeart/2011/layout/TabList"/>
    <dgm:cxn modelId="{3F97E444-E730-41E7-846C-0C0AA3A08AA7}" type="presParOf" srcId="{D19FD51A-E0C8-4B07-8C8C-E0B7FFFFAA84}" destId="{F96A9B68-A78D-4C05-A867-1C580D76F062}" srcOrd="1" destOrd="0" presId="urn:microsoft.com/office/officeart/2011/layout/TabList"/>
    <dgm:cxn modelId="{74D5AF77-DC57-413B-9C3C-8B5156CCEE88}" type="presParOf" srcId="{D19FD51A-E0C8-4B07-8C8C-E0B7FFFFAA84}" destId="{58480440-44CA-48E1-BA86-D5F0763CF33C}" srcOrd="2" destOrd="0" presId="urn:microsoft.com/office/officeart/2011/layout/TabList"/>
    <dgm:cxn modelId="{32C0EDFF-09AE-45A3-BB1B-DB53331E71C8}" type="presParOf" srcId="{FCD3C573-C5B7-4C85-A0FE-69D6AA8E65BA}" destId="{12A2BF16-3B9F-49C0-A6CE-C667580941B0}" srcOrd="13" destOrd="0" presId="urn:microsoft.com/office/officeart/2011/layout/TabList"/>
    <dgm:cxn modelId="{5FE9A3B6-9AE4-4794-97DC-B9A62E8DCB52}" type="presParOf" srcId="{FCD3C573-C5B7-4C85-A0FE-69D6AA8E65BA}" destId="{4A528971-7961-44FD-B2FF-F0F553C21205}" srcOrd="14" destOrd="0" presId="urn:microsoft.com/office/officeart/2011/layout/TabList"/>
    <dgm:cxn modelId="{91FD53A8-9E3C-45E8-AABB-706196506D3D}" type="presParOf" srcId="{4A528971-7961-44FD-B2FF-F0F553C21205}" destId="{CB770063-F377-4F0A-B1E8-026D91448CA7}" srcOrd="0" destOrd="0" presId="urn:microsoft.com/office/officeart/2011/layout/TabList"/>
    <dgm:cxn modelId="{40C4FB00-2247-4EF4-BEFF-84E627978FB9}" type="presParOf" srcId="{4A528971-7961-44FD-B2FF-F0F553C21205}" destId="{AB30069C-09AA-4F82-B93C-FDBAA6586913}" srcOrd="1" destOrd="0" presId="urn:microsoft.com/office/officeart/2011/layout/TabList"/>
    <dgm:cxn modelId="{97E137EC-4C19-4FF8-B86F-288DD9FAE714}" type="presParOf" srcId="{4A528971-7961-44FD-B2FF-F0F553C21205}" destId="{6F1BC6AD-8DFC-4D1A-BC22-42A732DD4687}" srcOrd="2"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872C06-14C6-4BB4-90D5-9F1918902FA5}"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IN"/>
        </a:p>
      </dgm:t>
    </dgm:pt>
    <dgm:pt modelId="{9C53C892-75FC-417C-AD13-D9163D30A190}">
      <dgm:prSet phldrT="[Text]"/>
      <dgm:spPr/>
      <dgm:t>
        <a:bodyPr/>
        <a:lstStyle/>
        <a:p>
          <a:r>
            <a:rPr lang="en-IN" dirty="0"/>
            <a:t>During the COVID-19 lockdown,garbage dumping beside the lake had ceased and the lake condition had improved in the absence of human intervention.</a:t>
          </a:r>
        </a:p>
      </dgm:t>
    </dgm:pt>
    <dgm:pt modelId="{001EED0A-46A2-40EE-8FE6-DE15E0835236}" type="parTrans" cxnId="{86513FDB-C3FB-4042-82A3-57AA69FDE1DF}">
      <dgm:prSet/>
      <dgm:spPr/>
      <dgm:t>
        <a:bodyPr/>
        <a:lstStyle/>
        <a:p>
          <a:endParaRPr lang="en-IN"/>
        </a:p>
      </dgm:t>
    </dgm:pt>
    <dgm:pt modelId="{5923CF6A-1086-43CD-A4A7-BFE59749A6EA}" type="sibTrans" cxnId="{86513FDB-C3FB-4042-82A3-57AA69FDE1DF}">
      <dgm:prSet/>
      <dgm:spPr/>
      <dgm:t>
        <a:bodyPr/>
        <a:lstStyle/>
        <a:p>
          <a:endParaRPr lang="en-IN"/>
        </a:p>
      </dgm:t>
    </dgm:pt>
    <dgm:pt modelId="{91D765BE-D5D3-4F6A-8FF5-2A823F17544C}">
      <dgm:prSet phldrT="[Text]"/>
      <dgm:spPr/>
      <dgm:t>
        <a:bodyPr/>
        <a:lstStyle/>
        <a:p>
          <a:r>
            <a:rPr lang="en-IN" dirty="0"/>
            <a:t>Now,the lake has once again returned to a highly polluted state.</a:t>
          </a:r>
        </a:p>
      </dgm:t>
    </dgm:pt>
    <dgm:pt modelId="{D2D5E277-940B-4B67-AD11-0063761D1079}" type="parTrans" cxnId="{CA6EC221-6104-4F30-A644-5F7ECFFE8B3A}">
      <dgm:prSet/>
      <dgm:spPr/>
      <dgm:t>
        <a:bodyPr/>
        <a:lstStyle/>
        <a:p>
          <a:endParaRPr lang="en-IN"/>
        </a:p>
      </dgm:t>
    </dgm:pt>
    <dgm:pt modelId="{1328C5F0-4100-4858-A1A6-A44C9C00FF6E}" type="sibTrans" cxnId="{CA6EC221-6104-4F30-A644-5F7ECFFE8B3A}">
      <dgm:prSet/>
      <dgm:spPr/>
      <dgm:t>
        <a:bodyPr/>
        <a:lstStyle/>
        <a:p>
          <a:endParaRPr lang="en-IN"/>
        </a:p>
      </dgm:t>
    </dgm:pt>
    <dgm:pt modelId="{7AFC08AB-8790-40BE-BA73-E7C6060F5C21}">
      <dgm:prSet phldrT="[Text]"/>
      <dgm:spPr/>
      <dgm:t>
        <a:bodyPr/>
        <a:lstStyle/>
        <a:p>
          <a:r>
            <a:rPr lang="en-IN" dirty="0"/>
            <a:t>This shows that human activities are the root of the pollution of the lake.</a:t>
          </a:r>
        </a:p>
      </dgm:t>
    </dgm:pt>
    <dgm:pt modelId="{A8152B69-661F-4C4C-A343-42CAEA7C398E}" type="parTrans" cxnId="{66CC7516-D432-4280-9D5E-6D5C4B480882}">
      <dgm:prSet/>
      <dgm:spPr/>
      <dgm:t>
        <a:bodyPr/>
        <a:lstStyle/>
        <a:p>
          <a:endParaRPr lang="en-IN"/>
        </a:p>
      </dgm:t>
    </dgm:pt>
    <dgm:pt modelId="{A40BD585-7608-4DCA-866F-7888511DAB2F}" type="sibTrans" cxnId="{66CC7516-D432-4280-9D5E-6D5C4B480882}">
      <dgm:prSet/>
      <dgm:spPr/>
      <dgm:t>
        <a:bodyPr/>
        <a:lstStyle/>
        <a:p>
          <a:endParaRPr lang="en-IN"/>
        </a:p>
      </dgm:t>
    </dgm:pt>
    <dgm:pt modelId="{59914D92-0C08-4EE0-95DA-687E19B1D1E4}" type="pres">
      <dgm:prSet presAssocID="{9E872C06-14C6-4BB4-90D5-9F1918902FA5}" presName="Name0" presStyleCnt="0">
        <dgm:presLayoutVars>
          <dgm:dir/>
          <dgm:animLvl val="lvl"/>
          <dgm:resizeHandles val="exact"/>
        </dgm:presLayoutVars>
      </dgm:prSet>
      <dgm:spPr/>
    </dgm:pt>
    <dgm:pt modelId="{2B82FC3D-CE65-492D-B926-36E0BFA9C893}" type="pres">
      <dgm:prSet presAssocID="{9C53C892-75FC-417C-AD13-D9163D30A190}" presName="parTxOnly" presStyleLbl="node1" presStyleIdx="0" presStyleCnt="3">
        <dgm:presLayoutVars>
          <dgm:chMax val="0"/>
          <dgm:chPref val="0"/>
          <dgm:bulletEnabled val="1"/>
        </dgm:presLayoutVars>
      </dgm:prSet>
      <dgm:spPr/>
    </dgm:pt>
    <dgm:pt modelId="{52EF4C28-0A35-4BB8-B1BC-3F6812F36E94}" type="pres">
      <dgm:prSet presAssocID="{5923CF6A-1086-43CD-A4A7-BFE59749A6EA}" presName="parTxOnlySpace" presStyleCnt="0"/>
      <dgm:spPr/>
    </dgm:pt>
    <dgm:pt modelId="{D9E30625-D202-4C32-8B0D-7E3C47951DC6}" type="pres">
      <dgm:prSet presAssocID="{91D765BE-D5D3-4F6A-8FF5-2A823F17544C}" presName="parTxOnly" presStyleLbl="node1" presStyleIdx="1" presStyleCnt="3">
        <dgm:presLayoutVars>
          <dgm:chMax val="0"/>
          <dgm:chPref val="0"/>
          <dgm:bulletEnabled val="1"/>
        </dgm:presLayoutVars>
      </dgm:prSet>
      <dgm:spPr/>
    </dgm:pt>
    <dgm:pt modelId="{34C227D8-4713-48BD-A615-16285F989961}" type="pres">
      <dgm:prSet presAssocID="{1328C5F0-4100-4858-A1A6-A44C9C00FF6E}" presName="parTxOnlySpace" presStyleCnt="0"/>
      <dgm:spPr/>
    </dgm:pt>
    <dgm:pt modelId="{9B5583E2-721A-4979-B883-8C699EA2076A}" type="pres">
      <dgm:prSet presAssocID="{7AFC08AB-8790-40BE-BA73-E7C6060F5C21}" presName="parTxOnly" presStyleLbl="node1" presStyleIdx="2" presStyleCnt="3">
        <dgm:presLayoutVars>
          <dgm:chMax val="0"/>
          <dgm:chPref val="0"/>
          <dgm:bulletEnabled val="1"/>
        </dgm:presLayoutVars>
      </dgm:prSet>
      <dgm:spPr/>
    </dgm:pt>
  </dgm:ptLst>
  <dgm:cxnLst>
    <dgm:cxn modelId="{66CC7516-D432-4280-9D5E-6D5C4B480882}" srcId="{9E872C06-14C6-4BB4-90D5-9F1918902FA5}" destId="{7AFC08AB-8790-40BE-BA73-E7C6060F5C21}" srcOrd="2" destOrd="0" parTransId="{A8152B69-661F-4C4C-A343-42CAEA7C398E}" sibTransId="{A40BD585-7608-4DCA-866F-7888511DAB2F}"/>
    <dgm:cxn modelId="{CA6EC221-6104-4F30-A644-5F7ECFFE8B3A}" srcId="{9E872C06-14C6-4BB4-90D5-9F1918902FA5}" destId="{91D765BE-D5D3-4F6A-8FF5-2A823F17544C}" srcOrd="1" destOrd="0" parTransId="{D2D5E277-940B-4B67-AD11-0063761D1079}" sibTransId="{1328C5F0-4100-4858-A1A6-A44C9C00FF6E}"/>
    <dgm:cxn modelId="{0223272C-AE67-4B9A-84D2-32BBB85F5E51}" type="presOf" srcId="{9C53C892-75FC-417C-AD13-D9163D30A190}" destId="{2B82FC3D-CE65-492D-B926-36E0BFA9C893}" srcOrd="0" destOrd="0" presId="urn:microsoft.com/office/officeart/2005/8/layout/chevron1"/>
    <dgm:cxn modelId="{70699341-7755-41AA-87DF-05299097A531}" type="presOf" srcId="{9E872C06-14C6-4BB4-90D5-9F1918902FA5}" destId="{59914D92-0C08-4EE0-95DA-687E19B1D1E4}" srcOrd="0" destOrd="0" presId="urn:microsoft.com/office/officeart/2005/8/layout/chevron1"/>
    <dgm:cxn modelId="{1023BB50-F3C7-4EEF-A4C7-3D42A83B22C2}" type="presOf" srcId="{91D765BE-D5D3-4F6A-8FF5-2A823F17544C}" destId="{D9E30625-D202-4C32-8B0D-7E3C47951DC6}" srcOrd="0" destOrd="0" presId="urn:microsoft.com/office/officeart/2005/8/layout/chevron1"/>
    <dgm:cxn modelId="{86513FDB-C3FB-4042-82A3-57AA69FDE1DF}" srcId="{9E872C06-14C6-4BB4-90D5-9F1918902FA5}" destId="{9C53C892-75FC-417C-AD13-D9163D30A190}" srcOrd="0" destOrd="0" parTransId="{001EED0A-46A2-40EE-8FE6-DE15E0835236}" sibTransId="{5923CF6A-1086-43CD-A4A7-BFE59749A6EA}"/>
    <dgm:cxn modelId="{A516F2ED-836B-4B43-BC8A-2263B5F27925}" type="presOf" srcId="{7AFC08AB-8790-40BE-BA73-E7C6060F5C21}" destId="{9B5583E2-721A-4979-B883-8C699EA2076A}" srcOrd="0" destOrd="0" presId="urn:microsoft.com/office/officeart/2005/8/layout/chevron1"/>
    <dgm:cxn modelId="{3081E408-C4BD-43AD-8164-D109A2D44188}" type="presParOf" srcId="{59914D92-0C08-4EE0-95DA-687E19B1D1E4}" destId="{2B82FC3D-CE65-492D-B926-36E0BFA9C893}" srcOrd="0" destOrd="0" presId="urn:microsoft.com/office/officeart/2005/8/layout/chevron1"/>
    <dgm:cxn modelId="{C639F9CD-7E6C-44CE-8AEB-4928D3F5C40E}" type="presParOf" srcId="{59914D92-0C08-4EE0-95DA-687E19B1D1E4}" destId="{52EF4C28-0A35-4BB8-B1BC-3F6812F36E94}" srcOrd="1" destOrd="0" presId="urn:microsoft.com/office/officeart/2005/8/layout/chevron1"/>
    <dgm:cxn modelId="{1E4609C4-78C3-45D8-ABB8-F2E691D36522}" type="presParOf" srcId="{59914D92-0C08-4EE0-95DA-687E19B1D1E4}" destId="{D9E30625-D202-4C32-8B0D-7E3C47951DC6}" srcOrd="2" destOrd="0" presId="urn:microsoft.com/office/officeart/2005/8/layout/chevron1"/>
    <dgm:cxn modelId="{532B787A-3EAC-456D-996E-0CDFC5FA3D4E}" type="presParOf" srcId="{59914D92-0C08-4EE0-95DA-687E19B1D1E4}" destId="{34C227D8-4713-48BD-A615-16285F989961}" srcOrd="3" destOrd="0" presId="urn:microsoft.com/office/officeart/2005/8/layout/chevron1"/>
    <dgm:cxn modelId="{401DEED3-756B-4E7F-A60A-DA8A23EE2449}" type="presParOf" srcId="{59914D92-0C08-4EE0-95DA-687E19B1D1E4}" destId="{9B5583E2-721A-4979-B883-8C699EA2076A}"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E3086F-7DB5-43D5-B0FF-1548AA02CC1C}">
      <dsp:nvSpPr>
        <dsp:cNvPr id="0" name=""/>
        <dsp:cNvSpPr/>
      </dsp:nvSpPr>
      <dsp:spPr>
        <a:xfrm>
          <a:off x="27449" y="320107"/>
          <a:ext cx="2339627" cy="2454082"/>
        </a:xfrm>
        <a:prstGeom prst="roundRect">
          <a:avLst>
            <a:gd name="adj" fmla="val 5000"/>
          </a:avLst>
        </a:prstGeom>
        <a:solidFill>
          <a:schemeClr val="accent1"/>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9154" rIns="115570" bIns="0" numCol="1" spcCol="1270" anchor="t" anchorCtr="0">
          <a:noAutofit/>
        </a:bodyPr>
        <a:lstStyle/>
        <a:p>
          <a:pPr marL="0" lvl="0" indent="0" algn="r" defTabSz="1155700">
            <a:lnSpc>
              <a:spcPct val="90000"/>
            </a:lnSpc>
            <a:spcBef>
              <a:spcPct val="0"/>
            </a:spcBef>
            <a:spcAft>
              <a:spcPct val="35000"/>
            </a:spcAft>
            <a:buNone/>
          </a:pPr>
          <a:r>
            <a:rPr lang="en-US" sz="2600" kern="1200" dirty="0"/>
            <a:t>STEP 1</a:t>
          </a:r>
          <a:endParaRPr lang="en-IN" sz="2600" kern="1200" dirty="0"/>
        </a:p>
      </dsp:txBody>
      <dsp:txXfrm rot="16200000">
        <a:off x="-744761" y="1092318"/>
        <a:ext cx="2012347" cy="467925"/>
      </dsp:txXfrm>
    </dsp:sp>
    <dsp:sp modelId="{9B18C5AA-7355-4A4F-8D84-EE8625AC4AFD}">
      <dsp:nvSpPr>
        <dsp:cNvPr id="0" name=""/>
        <dsp:cNvSpPr/>
      </dsp:nvSpPr>
      <dsp:spPr>
        <a:xfrm>
          <a:off x="495374" y="320107"/>
          <a:ext cx="1743022" cy="2454082"/>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kern="1200" dirty="0"/>
            <a:t>Visiting the lake to get an idea of the condition of the lake and its surroundings</a:t>
          </a:r>
          <a:endParaRPr lang="en-IN" sz="2000" kern="1200" dirty="0"/>
        </a:p>
      </dsp:txBody>
      <dsp:txXfrm>
        <a:off x="495374" y="320107"/>
        <a:ext cx="1743022" cy="2454082"/>
      </dsp:txXfrm>
    </dsp:sp>
    <dsp:sp modelId="{122DB8F7-C908-45EC-866D-2A60F55442B7}">
      <dsp:nvSpPr>
        <dsp:cNvPr id="0" name=""/>
        <dsp:cNvSpPr/>
      </dsp:nvSpPr>
      <dsp:spPr>
        <a:xfrm>
          <a:off x="2441313" y="321988"/>
          <a:ext cx="2339627" cy="2445435"/>
        </a:xfrm>
        <a:prstGeom prst="roundRect">
          <a:avLst>
            <a:gd name="adj" fmla="val 5000"/>
          </a:avLst>
        </a:prstGeom>
        <a:solidFill>
          <a:schemeClr val="accent1"/>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9154" rIns="115570" bIns="0" numCol="1" spcCol="1270" anchor="t" anchorCtr="0">
          <a:noAutofit/>
        </a:bodyPr>
        <a:lstStyle/>
        <a:p>
          <a:pPr marL="0" lvl="0" indent="0" algn="r" defTabSz="1155700">
            <a:lnSpc>
              <a:spcPct val="90000"/>
            </a:lnSpc>
            <a:spcBef>
              <a:spcPct val="0"/>
            </a:spcBef>
            <a:spcAft>
              <a:spcPct val="35000"/>
            </a:spcAft>
            <a:buNone/>
          </a:pPr>
          <a:r>
            <a:rPr lang="en-US" sz="2600" kern="1200" dirty="0"/>
            <a:t>STEP 2</a:t>
          </a:r>
          <a:endParaRPr lang="en-IN" sz="2600" kern="1200" dirty="0"/>
        </a:p>
      </dsp:txBody>
      <dsp:txXfrm rot="16200000">
        <a:off x="1672648" y="1090654"/>
        <a:ext cx="2005256" cy="467925"/>
      </dsp:txXfrm>
    </dsp:sp>
    <dsp:sp modelId="{1A322DB9-4878-47E0-8184-2B3BE7C029F6}">
      <dsp:nvSpPr>
        <dsp:cNvPr id="0" name=""/>
        <dsp:cNvSpPr/>
      </dsp:nvSpPr>
      <dsp:spPr>
        <a:xfrm rot="5400000">
          <a:off x="2258801" y="2044777"/>
          <a:ext cx="412680" cy="350944"/>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F19DFC-5B7A-4E79-B12B-502A17BF1203}">
      <dsp:nvSpPr>
        <dsp:cNvPr id="0" name=""/>
        <dsp:cNvSpPr/>
      </dsp:nvSpPr>
      <dsp:spPr>
        <a:xfrm>
          <a:off x="2909239" y="321988"/>
          <a:ext cx="1743022" cy="2445435"/>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kern="1200" dirty="0"/>
            <a:t>Collecting water samples from the lake on a rainy and rainless day</a:t>
          </a:r>
          <a:endParaRPr lang="en-IN" sz="2000" kern="1200" dirty="0"/>
        </a:p>
      </dsp:txBody>
      <dsp:txXfrm>
        <a:off x="2909239" y="321988"/>
        <a:ext cx="1743022" cy="2445435"/>
      </dsp:txXfrm>
    </dsp:sp>
    <dsp:sp modelId="{905545D3-62EB-42E5-BF97-07D27556A83C}">
      <dsp:nvSpPr>
        <dsp:cNvPr id="0" name=""/>
        <dsp:cNvSpPr/>
      </dsp:nvSpPr>
      <dsp:spPr>
        <a:xfrm>
          <a:off x="4843573" y="304946"/>
          <a:ext cx="2339627" cy="2453015"/>
        </a:xfrm>
        <a:prstGeom prst="roundRect">
          <a:avLst>
            <a:gd name="adj" fmla="val 5000"/>
          </a:avLst>
        </a:prstGeom>
        <a:solidFill>
          <a:schemeClr val="accent1"/>
        </a:solidFill>
        <a:ln w="127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9154" rIns="115570" bIns="0" numCol="1" spcCol="1270" anchor="t" anchorCtr="0">
          <a:noAutofit/>
        </a:bodyPr>
        <a:lstStyle/>
        <a:p>
          <a:pPr marL="0" lvl="0" indent="0" algn="r" defTabSz="1155700">
            <a:lnSpc>
              <a:spcPct val="90000"/>
            </a:lnSpc>
            <a:spcBef>
              <a:spcPct val="0"/>
            </a:spcBef>
            <a:spcAft>
              <a:spcPct val="35000"/>
            </a:spcAft>
            <a:buNone/>
          </a:pPr>
          <a:r>
            <a:rPr lang="en-US" sz="2600" kern="1200" dirty="0"/>
            <a:t>STEP 3</a:t>
          </a:r>
          <a:endParaRPr lang="en-IN" sz="2600" kern="1200" dirty="0"/>
        </a:p>
      </dsp:txBody>
      <dsp:txXfrm rot="16200000">
        <a:off x="4071799" y="1076720"/>
        <a:ext cx="2011472" cy="467925"/>
      </dsp:txXfrm>
    </dsp:sp>
    <dsp:sp modelId="{5EE2D525-9863-4AE2-915E-6E290F639F43}">
      <dsp:nvSpPr>
        <dsp:cNvPr id="0" name=""/>
        <dsp:cNvSpPr/>
      </dsp:nvSpPr>
      <dsp:spPr>
        <a:xfrm rot="5400000">
          <a:off x="4617546" y="2127285"/>
          <a:ext cx="412680" cy="350944"/>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C9807A-A91C-4CDF-8E14-94BD358230C9}">
      <dsp:nvSpPr>
        <dsp:cNvPr id="0" name=""/>
        <dsp:cNvSpPr/>
      </dsp:nvSpPr>
      <dsp:spPr>
        <a:xfrm>
          <a:off x="5311498" y="304946"/>
          <a:ext cx="1743022" cy="2453015"/>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kern="1200" dirty="0"/>
            <a:t>Testing the water samples and analysing and comparing the results</a:t>
          </a:r>
          <a:endParaRPr lang="en-IN" sz="2000" kern="1200" dirty="0"/>
        </a:p>
      </dsp:txBody>
      <dsp:txXfrm>
        <a:off x="5311498" y="304946"/>
        <a:ext cx="1743022" cy="24530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1BC6AD-8DFC-4D1A-BC22-42A732DD4687}">
      <dsp:nvSpPr>
        <dsp:cNvPr id="0" name=""/>
        <dsp:cNvSpPr/>
      </dsp:nvSpPr>
      <dsp:spPr>
        <a:xfrm>
          <a:off x="0" y="4326510"/>
          <a:ext cx="8128000" cy="0"/>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480440-44CA-48E1-BA86-D5F0763CF33C}">
      <dsp:nvSpPr>
        <dsp:cNvPr id="0" name=""/>
        <dsp:cNvSpPr/>
      </dsp:nvSpPr>
      <dsp:spPr>
        <a:xfrm>
          <a:off x="0" y="3782784"/>
          <a:ext cx="8128000" cy="0"/>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D61ABC-E02C-4C62-ABCD-50982F54F69E}">
      <dsp:nvSpPr>
        <dsp:cNvPr id="0" name=""/>
        <dsp:cNvSpPr/>
      </dsp:nvSpPr>
      <dsp:spPr>
        <a:xfrm>
          <a:off x="0" y="3239058"/>
          <a:ext cx="8128000" cy="0"/>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091478-04BF-4632-A33D-10CDE71FB9E0}">
      <dsp:nvSpPr>
        <dsp:cNvPr id="0" name=""/>
        <dsp:cNvSpPr/>
      </dsp:nvSpPr>
      <dsp:spPr>
        <a:xfrm>
          <a:off x="0" y="2695332"/>
          <a:ext cx="8128000" cy="0"/>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038EF7-12FD-475F-8943-246B864BE4F3}">
      <dsp:nvSpPr>
        <dsp:cNvPr id="0" name=""/>
        <dsp:cNvSpPr/>
      </dsp:nvSpPr>
      <dsp:spPr>
        <a:xfrm>
          <a:off x="0" y="2151606"/>
          <a:ext cx="8128000" cy="0"/>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504956-FD74-4C0E-B7BB-8ED26F5E4A85}">
      <dsp:nvSpPr>
        <dsp:cNvPr id="0" name=""/>
        <dsp:cNvSpPr/>
      </dsp:nvSpPr>
      <dsp:spPr>
        <a:xfrm>
          <a:off x="0" y="1607880"/>
          <a:ext cx="8128000" cy="0"/>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B61924-6935-4D36-9619-3A46AB2FA317}">
      <dsp:nvSpPr>
        <dsp:cNvPr id="0" name=""/>
        <dsp:cNvSpPr/>
      </dsp:nvSpPr>
      <dsp:spPr>
        <a:xfrm>
          <a:off x="0" y="1064154"/>
          <a:ext cx="8128000" cy="0"/>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F30122-F9A3-4F6A-8DD9-AB5BA2A8C8E1}">
      <dsp:nvSpPr>
        <dsp:cNvPr id="0" name=""/>
        <dsp:cNvSpPr/>
      </dsp:nvSpPr>
      <dsp:spPr>
        <a:xfrm>
          <a:off x="0" y="520428"/>
          <a:ext cx="8128000" cy="0"/>
        </a:xfrm>
        <a:prstGeom prst="line">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199BC4-CE86-426A-99AA-C8BF6E0BCF94}">
      <dsp:nvSpPr>
        <dsp:cNvPr id="0" name=""/>
        <dsp:cNvSpPr/>
      </dsp:nvSpPr>
      <dsp:spPr>
        <a:xfrm>
          <a:off x="2113279" y="2594"/>
          <a:ext cx="6014720" cy="51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marL="0" lvl="0" indent="0" algn="l" defTabSz="666750">
            <a:lnSpc>
              <a:spcPct val="90000"/>
            </a:lnSpc>
            <a:spcBef>
              <a:spcPct val="0"/>
            </a:spcBef>
            <a:spcAft>
              <a:spcPct val="35000"/>
            </a:spcAft>
            <a:buNone/>
          </a:pPr>
          <a:r>
            <a:rPr lang="en-US" sz="1500" kern="1200" dirty="0"/>
            <a:t>   37.53 acres</a:t>
          </a:r>
          <a:endParaRPr lang="en-IN" sz="1500" kern="1200" dirty="0"/>
        </a:p>
      </dsp:txBody>
      <dsp:txXfrm>
        <a:off x="2113279" y="2594"/>
        <a:ext cx="6014720" cy="517834"/>
      </dsp:txXfrm>
    </dsp:sp>
    <dsp:sp modelId="{37FBA925-E91B-4408-9BB3-E5F39192B273}">
      <dsp:nvSpPr>
        <dsp:cNvPr id="0" name=""/>
        <dsp:cNvSpPr/>
      </dsp:nvSpPr>
      <dsp:spPr>
        <a:xfrm>
          <a:off x="16261" y="2594"/>
          <a:ext cx="2080756" cy="51783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t>AREA AS PER RTC</a:t>
          </a:r>
          <a:endParaRPr lang="en-IN" sz="1500" kern="1200" dirty="0"/>
        </a:p>
      </dsp:txBody>
      <dsp:txXfrm>
        <a:off x="41544" y="27877"/>
        <a:ext cx="2030190" cy="492551"/>
      </dsp:txXfrm>
    </dsp:sp>
    <dsp:sp modelId="{CBF3DDC0-85C5-437C-A721-CF4AF4439705}">
      <dsp:nvSpPr>
        <dsp:cNvPr id="0" name=""/>
        <dsp:cNvSpPr/>
      </dsp:nvSpPr>
      <dsp:spPr>
        <a:xfrm>
          <a:off x="2113279" y="546320"/>
          <a:ext cx="6014720" cy="51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marL="0" lvl="0" indent="0" algn="l" defTabSz="666750">
            <a:lnSpc>
              <a:spcPct val="90000"/>
            </a:lnSpc>
            <a:spcBef>
              <a:spcPct val="0"/>
            </a:spcBef>
            <a:spcAft>
              <a:spcPct val="35000"/>
            </a:spcAft>
            <a:buNone/>
          </a:pPr>
          <a:r>
            <a:rPr lang="en-US" sz="1500" kern="1200" dirty="0"/>
            <a:t>   7.88 acres</a:t>
          </a:r>
          <a:endParaRPr lang="en-IN" sz="1500" kern="1200" dirty="0"/>
        </a:p>
      </dsp:txBody>
      <dsp:txXfrm>
        <a:off x="2113279" y="546320"/>
        <a:ext cx="6014720" cy="517834"/>
      </dsp:txXfrm>
    </dsp:sp>
    <dsp:sp modelId="{A6245213-8AE4-415D-A509-74244BDC88AA}">
      <dsp:nvSpPr>
        <dsp:cNvPr id="0" name=""/>
        <dsp:cNvSpPr/>
      </dsp:nvSpPr>
      <dsp:spPr>
        <a:xfrm>
          <a:off x="0" y="546320"/>
          <a:ext cx="2113280" cy="51783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t>ENCROACHMENT AREA</a:t>
          </a:r>
          <a:endParaRPr lang="en-IN" sz="1500" kern="1200" dirty="0"/>
        </a:p>
      </dsp:txBody>
      <dsp:txXfrm>
        <a:off x="25283" y="571603"/>
        <a:ext cx="2062714" cy="492551"/>
      </dsp:txXfrm>
    </dsp:sp>
    <dsp:sp modelId="{BAF94C92-7E27-482B-9246-EE7D0BBFA2EB}">
      <dsp:nvSpPr>
        <dsp:cNvPr id="0" name=""/>
        <dsp:cNvSpPr/>
      </dsp:nvSpPr>
      <dsp:spPr>
        <a:xfrm>
          <a:off x="2113279" y="1090046"/>
          <a:ext cx="6014720" cy="517834"/>
        </a:xfrm>
        <a:prstGeom prst="rect">
          <a:avLst/>
        </a:prstGeom>
        <a:noFill/>
        <a:ln>
          <a:noFill/>
        </a:ln>
        <a:effectLst/>
      </dsp:spPr>
      <dsp:style>
        <a:lnRef idx="0">
          <a:scrgbClr r="0" g="0" b="0"/>
        </a:lnRef>
        <a:fillRef idx="0">
          <a:scrgbClr r="0" g="0" b="0"/>
        </a:fillRef>
        <a:effectRef idx="0">
          <a:scrgbClr r="0" g="0" b="0"/>
        </a:effectRef>
        <a:fontRef idx="minor"/>
      </dsp:style>
    </dsp:sp>
    <dsp:sp modelId="{D699C919-C4B2-4253-A538-D9D880914F88}">
      <dsp:nvSpPr>
        <dsp:cNvPr id="0" name=""/>
        <dsp:cNvSpPr/>
      </dsp:nvSpPr>
      <dsp:spPr>
        <a:xfrm>
          <a:off x="0" y="1090046"/>
          <a:ext cx="2113280" cy="51783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t>PERIMETER OF THE LAKE</a:t>
          </a:r>
          <a:endParaRPr lang="en-IN" sz="1500" kern="1200" dirty="0"/>
        </a:p>
      </dsp:txBody>
      <dsp:txXfrm>
        <a:off x="25283" y="1115329"/>
        <a:ext cx="2062714" cy="492551"/>
      </dsp:txXfrm>
    </dsp:sp>
    <dsp:sp modelId="{C6D9AD56-4581-4728-92C5-07D239166726}">
      <dsp:nvSpPr>
        <dsp:cNvPr id="0" name=""/>
        <dsp:cNvSpPr/>
      </dsp:nvSpPr>
      <dsp:spPr>
        <a:xfrm>
          <a:off x="2113279" y="1634269"/>
          <a:ext cx="6014720" cy="51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marL="0" lvl="0" indent="0" algn="l" defTabSz="666750">
            <a:lnSpc>
              <a:spcPct val="90000"/>
            </a:lnSpc>
            <a:spcBef>
              <a:spcPct val="0"/>
            </a:spcBef>
            <a:spcAft>
              <a:spcPct val="35000"/>
            </a:spcAft>
            <a:buNone/>
          </a:pPr>
          <a:r>
            <a:rPr lang="en-US" sz="1500" kern="1200" dirty="0"/>
            <a:t>    BDA</a:t>
          </a:r>
          <a:endParaRPr lang="en-IN" sz="1500" kern="1200" dirty="0"/>
        </a:p>
      </dsp:txBody>
      <dsp:txXfrm>
        <a:off x="2113279" y="1634269"/>
        <a:ext cx="6014720" cy="517834"/>
      </dsp:txXfrm>
    </dsp:sp>
    <dsp:sp modelId="{B86EFC2B-DEB0-4261-8E37-52ACEFE0B8BD}">
      <dsp:nvSpPr>
        <dsp:cNvPr id="0" name=""/>
        <dsp:cNvSpPr/>
      </dsp:nvSpPr>
      <dsp:spPr>
        <a:xfrm>
          <a:off x="0" y="1633772"/>
          <a:ext cx="2113280" cy="51783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t>CUSTODIAN</a:t>
          </a:r>
          <a:endParaRPr lang="en-IN" sz="1500" kern="1200" dirty="0"/>
        </a:p>
      </dsp:txBody>
      <dsp:txXfrm>
        <a:off x="25283" y="1659055"/>
        <a:ext cx="2062714" cy="492551"/>
      </dsp:txXfrm>
    </dsp:sp>
    <dsp:sp modelId="{5A3DCD86-136C-45D8-828A-379CF9E6A9F7}">
      <dsp:nvSpPr>
        <dsp:cNvPr id="0" name=""/>
        <dsp:cNvSpPr/>
      </dsp:nvSpPr>
      <dsp:spPr>
        <a:xfrm>
          <a:off x="2113279" y="2177498"/>
          <a:ext cx="6014720" cy="517834"/>
        </a:xfrm>
        <a:prstGeom prst="rect">
          <a:avLst/>
        </a:prstGeom>
        <a:noFill/>
        <a:ln>
          <a:noFill/>
        </a:ln>
        <a:effectLst/>
      </dsp:spPr>
      <dsp:style>
        <a:lnRef idx="0">
          <a:scrgbClr r="0" g="0" b="0"/>
        </a:lnRef>
        <a:fillRef idx="0">
          <a:scrgbClr r="0" g="0" b="0"/>
        </a:fillRef>
        <a:effectRef idx="0">
          <a:scrgbClr r="0" g="0" b="0"/>
        </a:effectRef>
        <a:fontRef idx="minor"/>
      </dsp:style>
    </dsp:sp>
    <dsp:sp modelId="{4EADCA46-2D39-4A7D-B625-BFE9D3652582}">
      <dsp:nvSpPr>
        <dsp:cNvPr id="0" name=""/>
        <dsp:cNvSpPr/>
      </dsp:nvSpPr>
      <dsp:spPr>
        <a:xfrm>
          <a:off x="0" y="2177498"/>
          <a:ext cx="2113280" cy="51783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t>VALLEY TO WHICH LAKE BELONGS</a:t>
          </a:r>
          <a:endParaRPr lang="en-IN" sz="1500" kern="1200" dirty="0"/>
        </a:p>
      </dsp:txBody>
      <dsp:txXfrm>
        <a:off x="25283" y="2202781"/>
        <a:ext cx="2062714" cy="492551"/>
      </dsp:txXfrm>
    </dsp:sp>
    <dsp:sp modelId="{F2FD572D-B96F-4035-A40E-AE1C861B82FA}">
      <dsp:nvSpPr>
        <dsp:cNvPr id="0" name=""/>
        <dsp:cNvSpPr/>
      </dsp:nvSpPr>
      <dsp:spPr>
        <a:xfrm>
          <a:off x="2113279" y="2721224"/>
          <a:ext cx="6014720" cy="517834"/>
        </a:xfrm>
        <a:prstGeom prst="rect">
          <a:avLst/>
        </a:prstGeom>
        <a:noFill/>
        <a:ln>
          <a:noFill/>
        </a:ln>
        <a:effectLst/>
      </dsp:spPr>
      <dsp:style>
        <a:lnRef idx="0">
          <a:scrgbClr r="0" g="0" b="0"/>
        </a:lnRef>
        <a:fillRef idx="0">
          <a:scrgbClr r="0" g="0" b="0"/>
        </a:fillRef>
        <a:effectRef idx="0">
          <a:scrgbClr r="0" g="0" b="0"/>
        </a:effectRef>
        <a:fontRef idx="minor"/>
      </dsp:style>
    </dsp:sp>
    <dsp:sp modelId="{7FCCFB88-E60D-4F3B-B160-D8424BFDE9EA}">
      <dsp:nvSpPr>
        <dsp:cNvPr id="0" name=""/>
        <dsp:cNvSpPr/>
      </dsp:nvSpPr>
      <dsp:spPr>
        <a:xfrm>
          <a:off x="0" y="2721224"/>
          <a:ext cx="2113280" cy="51783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t>STATUS</a:t>
          </a:r>
          <a:endParaRPr lang="en-IN" sz="1500" kern="1200" dirty="0"/>
        </a:p>
      </dsp:txBody>
      <dsp:txXfrm>
        <a:off x="25283" y="2746507"/>
        <a:ext cx="2062714" cy="492551"/>
      </dsp:txXfrm>
    </dsp:sp>
    <dsp:sp modelId="{29198F3B-DECF-418C-A120-1AADE6AD82B2}">
      <dsp:nvSpPr>
        <dsp:cNvPr id="0" name=""/>
        <dsp:cNvSpPr/>
      </dsp:nvSpPr>
      <dsp:spPr>
        <a:xfrm>
          <a:off x="2113279" y="3264950"/>
          <a:ext cx="6014720" cy="517834"/>
        </a:xfrm>
        <a:prstGeom prst="rect">
          <a:avLst/>
        </a:prstGeom>
        <a:noFill/>
        <a:ln>
          <a:noFill/>
        </a:ln>
        <a:effectLst/>
      </dsp:spPr>
      <dsp:style>
        <a:lnRef idx="0">
          <a:scrgbClr r="0" g="0" b="0"/>
        </a:lnRef>
        <a:fillRef idx="0">
          <a:scrgbClr r="0" g="0" b="0"/>
        </a:fillRef>
        <a:effectRef idx="0">
          <a:scrgbClr r="0" g="0" b="0"/>
        </a:effectRef>
        <a:fontRef idx="minor"/>
      </dsp:style>
    </dsp:sp>
    <dsp:sp modelId="{F96A9B68-A78D-4C05-A867-1C580D76F062}">
      <dsp:nvSpPr>
        <dsp:cNvPr id="0" name=""/>
        <dsp:cNvSpPr/>
      </dsp:nvSpPr>
      <dsp:spPr>
        <a:xfrm>
          <a:off x="0" y="3264950"/>
          <a:ext cx="2113280" cy="51783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t>RESTORATION</a:t>
          </a:r>
          <a:endParaRPr lang="en-IN" sz="1500" kern="1200" dirty="0"/>
        </a:p>
      </dsp:txBody>
      <dsp:txXfrm>
        <a:off x="25283" y="3290233"/>
        <a:ext cx="2062714" cy="492551"/>
      </dsp:txXfrm>
    </dsp:sp>
    <dsp:sp modelId="{CB770063-F377-4F0A-B1E8-026D91448CA7}">
      <dsp:nvSpPr>
        <dsp:cNvPr id="0" name=""/>
        <dsp:cNvSpPr/>
      </dsp:nvSpPr>
      <dsp:spPr>
        <a:xfrm>
          <a:off x="2113279" y="3808676"/>
          <a:ext cx="6014720" cy="517834"/>
        </a:xfrm>
        <a:prstGeom prst="rect">
          <a:avLst/>
        </a:prstGeom>
        <a:noFill/>
        <a:ln>
          <a:noFill/>
        </a:ln>
        <a:effectLst/>
      </dsp:spPr>
      <dsp:style>
        <a:lnRef idx="0">
          <a:scrgbClr r="0" g="0" b="0"/>
        </a:lnRef>
        <a:fillRef idx="0">
          <a:scrgbClr r="0" g="0" b="0"/>
        </a:fillRef>
        <a:effectRef idx="0">
          <a:scrgbClr r="0" g="0" b="0"/>
        </a:effectRef>
        <a:fontRef idx="minor"/>
      </dsp:style>
    </dsp:sp>
    <dsp:sp modelId="{AB30069C-09AA-4F82-B93C-FDBAA6586913}">
      <dsp:nvSpPr>
        <dsp:cNvPr id="0" name=""/>
        <dsp:cNvSpPr/>
      </dsp:nvSpPr>
      <dsp:spPr>
        <a:xfrm>
          <a:off x="0" y="3808676"/>
          <a:ext cx="2113280" cy="51783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t>CLASS</a:t>
          </a:r>
          <a:endParaRPr lang="en-IN" sz="1500" kern="1200" dirty="0"/>
        </a:p>
      </dsp:txBody>
      <dsp:txXfrm>
        <a:off x="25283" y="3833959"/>
        <a:ext cx="2062714" cy="4925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82FC3D-CE65-492D-B926-36E0BFA9C893}">
      <dsp:nvSpPr>
        <dsp:cNvPr id="0" name=""/>
        <dsp:cNvSpPr/>
      </dsp:nvSpPr>
      <dsp:spPr>
        <a:xfrm>
          <a:off x="3004" y="1704942"/>
          <a:ext cx="3659893" cy="146395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IN" sz="1300" kern="1200" dirty="0"/>
            <a:t>During the COVID-19 lockdown,garbage dumping beside the lake had ceased and the lake condition had improved in the absence of human intervention.</a:t>
          </a:r>
        </a:p>
      </dsp:txBody>
      <dsp:txXfrm>
        <a:off x="734983" y="1704942"/>
        <a:ext cx="2195936" cy="1463957"/>
      </dsp:txXfrm>
    </dsp:sp>
    <dsp:sp modelId="{D9E30625-D202-4C32-8B0D-7E3C47951DC6}">
      <dsp:nvSpPr>
        <dsp:cNvPr id="0" name=""/>
        <dsp:cNvSpPr/>
      </dsp:nvSpPr>
      <dsp:spPr>
        <a:xfrm>
          <a:off x="3296907" y="1704942"/>
          <a:ext cx="3659893" cy="146395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IN" sz="1300" kern="1200" dirty="0"/>
            <a:t>Now,the lake has once again returned to a highly polluted state.</a:t>
          </a:r>
        </a:p>
      </dsp:txBody>
      <dsp:txXfrm>
        <a:off x="4028886" y="1704942"/>
        <a:ext cx="2195936" cy="1463957"/>
      </dsp:txXfrm>
    </dsp:sp>
    <dsp:sp modelId="{9B5583E2-721A-4979-B883-8C699EA2076A}">
      <dsp:nvSpPr>
        <dsp:cNvPr id="0" name=""/>
        <dsp:cNvSpPr/>
      </dsp:nvSpPr>
      <dsp:spPr>
        <a:xfrm>
          <a:off x="6590811" y="1704942"/>
          <a:ext cx="3659893" cy="146395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IN" sz="1300" kern="1200" dirty="0"/>
            <a:t>This shows that human activities are the root of the pollution of the lake.</a:t>
          </a:r>
        </a:p>
      </dsp:txBody>
      <dsp:txXfrm>
        <a:off x="7322790" y="1704942"/>
        <a:ext cx="2195936" cy="146395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8F4EA64-D5E8-4450-BC30-7DFC4EBD38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6641F71-C740-4CC1-840C-5FB23C8519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D963B1-226B-4B24-8975-7DD28730789D}" type="datetimeFigureOut">
              <a:rPr lang="en-US" smtClean="0"/>
              <a:t>12/16/2022</a:t>
            </a:fld>
            <a:endParaRPr lang="en-US" dirty="0"/>
          </a:p>
        </p:txBody>
      </p:sp>
      <p:sp>
        <p:nvSpPr>
          <p:cNvPr id="4" name="Footer Placeholder 3">
            <a:extLst>
              <a:ext uri="{FF2B5EF4-FFF2-40B4-BE49-F238E27FC236}">
                <a16:creationId xmlns:a16="http://schemas.microsoft.com/office/drawing/2014/main" id="{C1BCE577-AAC9-4588-9221-506DA251D4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49921CD-9C42-44C5-B535-5F5FA40227C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FA9CF0-FE85-40E5-A3E4-9D8D4A205BC2}" type="slidenum">
              <a:rPr lang="en-US" smtClean="0"/>
              <a:t>‹#›</a:t>
            </a:fld>
            <a:endParaRPr lang="en-US" dirty="0"/>
          </a:p>
        </p:txBody>
      </p:sp>
    </p:spTree>
    <p:extLst>
      <p:ext uri="{BB962C8B-B14F-4D97-AF65-F5344CB8AC3E}">
        <p14:creationId xmlns:p14="http://schemas.microsoft.com/office/powerpoint/2010/main" val="14096780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0BE83-1F76-412F-817F-6B87541A62B7}" type="datetimeFigureOut">
              <a:rPr lang="en-US" smtClean="0"/>
              <a:t>12/16/2022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B54AA9-D1C5-4A71-8BC1-393246244DDE}" type="slidenum">
              <a:rPr lang="en-US" smtClean="0"/>
              <a:t>‹#›</a:t>
            </a:fld>
            <a:endParaRPr lang="en-US" dirty="0"/>
          </a:p>
        </p:txBody>
      </p:sp>
    </p:spTree>
    <p:extLst>
      <p:ext uri="{BB962C8B-B14F-4D97-AF65-F5344CB8AC3E}">
        <p14:creationId xmlns:p14="http://schemas.microsoft.com/office/powerpoint/2010/main" val="1341209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54AA9-D1C5-4A71-8BC1-393246244DDE}" type="slidenum">
              <a:rPr lang="en-US" smtClean="0"/>
              <a:t>1</a:t>
            </a:fld>
            <a:endParaRPr lang="en-US" dirty="0"/>
          </a:p>
        </p:txBody>
      </p:sp>
    </p:spTree>
    <p:extLst>
      <p:ext uri="{BB962C8B-B14F-4D97-AF65-F5344CB8AC3E}">
        <p14:creationId xmlns:p14="http://schemas.microsoft.com/office/powerpoint/2010/main" val="161009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54AA9-D1C5-4A71-8BC1-393246244DDE}" type="slidenum">
              <a:rPr lang="en-US" smtClean="0"/>
              <a:t>2</a:t>
            </a:fld>
            <a:endParaRPr lang="en-US" dirty="0"/>
          </a:p>
        </p:txBody>
      </p:sp>
    </p:spTree>
    <p:extLst>
      <p:ext uri="{BB962C8B-B14F-4D97-AF65-F5344CB8AC3E}">
        <p14:creationId xmlns:p14="http://schemas.microsoft.com/office/powerpoint/2010/main" val="2248896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54AA9-D1C5-4A71-8BC1-393246244DDE}" type="slidenum">
              <a:rPr lang="en-US" smtClean="0"/>
              <a:t>3</a:t>
            </a:fld>
            <a:endParaRPr lang="en-US" dirty="0"/>
          </a:p>
        </p:txBody>
      </p:sp>
    </p:spTree>
    <p:extLst>
      <p:ext uri="{BB962C8B-B14F-4D97-AF65-F5344CB8AC3E}">
        <p14:creationId xmlns:p14="http://schemas.microsoft.com/office/powerpoint/2010/main" val="2570254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54AA9-D1C5-4A71-8BC1-393246244DDE}" type="slidenum">
              <a:rPr lang="en-US" smtClean="0"/>
              <a:t>22</a:t>
            </a:fld>
            <a:endParaRPr lang="en-US" dirty="0"/>
          </a:p>
        </p:txBody>
      </p:sp>
    </p:spTree>
    <p:extLst>
      <p:ext uri="{BB962C8B-B14F-4D97-AF65-F5344CB8AC3E}">
        <p14:creationId xmlns:p14="http://schemas.microsoft.com/office/powerpoint/2010/main" val="6143339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03FCE02C-6EC6-4E09-BC2C-9FDED4DE236E}" type="datetimeFigureOut">
              <a:rPr lang="en-US" dirty="0"/>
              <a:t>12/16/2022</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2"/>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FB075A7A-4A9A-410F-B848-AB998ACC9419}" type="datetimeFigureOut">
              <a:rPr lang="en-US" dirty="0"/>
              <a:pPr/>
              <a:t>12/16/2022</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AA5F3E88-2D66-4D17-B0FA-EA13CB20B2FF}" type="datetimeFigureOut">
              <a:rPr lang="en-US" dirty="0"/>
              <a:pPr/>
              <a:t>12/16/2022</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4D8F36E1-9596-4E98-8786-4A17C5D29C65}" type="datetimeFigureOut">
              <a:rPr lang="en-US" dirty="0"/>
              <a:pPr/>
              <a:t>12/16/2022</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EE4D1A55-63BC-4BA2-9538-7DDEADA10621}" type="datetimeFigureOut">
              <a:rPr lang="en-US" dirty="0"/>
              <a:t>12/16/2022</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tx2"/>
                </a:solidFil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tx2"/>
                </a:solidFill>
              </a:defRPr>
            </a:lvl1pPr>
          </a:lstStyle>
          <a:p>
            <a:fld id="{66D01ABB-8821-4BF5-97A9-E1A66ACAEAA9}" type="datetimeFigureOut">
              <a:rPr lang="en-US" dirty="0"/>
              <a:pPr/>
              <a:t>12/16/2022</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solidFill>
                  <a:schemeClr val="tx2"/>
                </a:solidFill>
              </a:defRPr>
            </a:lvl1pPr>
          </a:lstStyle>
          <a:p>
            <a:fld id="{20C37B1C-D4A1-4A4F-A470-80868146AFC5}" type="datetimeFigureOut">
              <a:rPr lang="en-US" dirty="0"/>
              <a:pPr/>
              <a:t>12/16/2022</a:t>
            </a:fld>
            <a:endParaRPr lang="en-US" dirty="0"/>
          </a:p>
        </p:txBody>
      </p:sp>
      <p:sp>
        <p:nvSpPr>
          <p:cNvPr id="8" name="Footer Placeholder 7"/>
          <p:cNvSpPr>
            <a:spLocks noGrp="1"/>
          </p:cNvSpPr>
          <p:nvPr>
            <p:ph type="ftr" sz="quarter" idx="11"/>
          </p:nvPr>
        </p:nvSpPr>
        <p:spPr/>
        <p:txBody>
          <a:bodyPr/>
          <a:lstStyle>
            <a:lvl1pPr>
              <a:defRPr>
                <a:solidFill>
                  <a:schemeClr val="tx2"/>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6D31D1B9-F39E-471E-80A9-595CAA5664AD}" type="datetimeFigureOut">
              <a:rPr lang="en-US" dirty="0"/>
              <a:pPr/>
              <a:t>12/16/2022</a:t>
            </a:fld>
            <a:endParaRPr lang="en-US" dirty="0"/>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33FCEABC-E2B9-4606-A74F-CB06AF596887}" type="datetimeFigureOut">
              <a:rPr lang="en-US" dirty="0"/>
              <a:pPr/>
              <a:t>12/16/2022</a:t>
            </a:fld>
            <a:endParaRPr lang="en-US" dirty="0"/>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p:nvSpPr>
        <p:spPr>
          <a:xfrm>
            <a:off x="371856" y="374904"/>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790575" y="704850"/>
            <a:ext cx="7562850" cy="51435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FA8850A0-01A3-4F4E-AA52-F716A9BFD4EB}" type="datetimeFigureOut">
              <a:rPr lang="en-US" dirty="0"/>
              <a:pPr/>
              <a:t>12/16/2022</a:t>
            </a:fld>
            <a:endParaRPr lang="en-US" dirty="0"/>
          </a:p>
        </p:txBody>
      </p:sp>
      <p:sp>
        <p:nvSpPr>
          <p:cNvPr id="6" name="Footer Placeholder 5"/>
          <p:cNvSpPr>
            <a:spLocks noGrp="1"/>
          </p:cNvSpPr>
          <p:nvPr>
            <p:ph type="ftr" sz="quarter" idx="11"/>
          </p:nvPr>
        </p:nvSpPr>
        <p:spPr>
          <a:xfrm>
            <a:off x="3439158" y="6214535"/>
            <a:ext cx="5184648" cy="256032"/>
          </a:xfrm>
        </p:spPr>
        <p:txBody>
          <a:bodyPr/>
          <a:lstStyle>
            <a:lvl1pPr algn="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4FAB73BC-B049-4115-A692-8D63A059BFB8}" type="slidenum">
              <a:rPr lang="en-US" dirty="0"/>
              <a:pPr/>
              <a:t>‹#›</a:t>
            </a:fld>
            <a:endParaRPr lang="en-US" dirty="0"/>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601076" cy="6382512"/>
          </a:xfr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E5811CCA-BB49-46C7-A0E2-F42339750F9A}" type="datetimeFigureOut">
              <a:rPr lang="en-US" dirty="0"/>
              <a:t>12/16/2022</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Rectangle 7"/>
          <p:cNvSpPr/>
          <p:nvPr/>
        </p:nvSpPr>
        <p:spPr>
          <a:xfrm>
            <a:off x="371856" y="374904"/>
            <a:ext cx="11448288" cy="6108192"/>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bg2"/>
                </a:solidFill>
              </a:defRPr>
            </a:lvl1pPr>
          </a:lstStyle>
          <a:p>
            <a:fld id="{17205CAA-4E5A-4223-BD55-C5D2841AC9EF}" type="datetimeFigureOut">
              <a:rPr lang="en-US" dirty="0"/>
              <a:t>12/16/2022</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bg2"/>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bg2"/>
                </a:solidFill>
              </a:defRPr>
            </a:lvl1pPr>
          </a:lstStyle>
          <a:p>
            <a:fld id="{4FAB73BC-B049-4115-A692-8D63A059BFB8}"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5" Type="http://schemas.openxmlformats.org/officeDocument/2006/relationships/chart" Target="../charts/chart4.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7.xml"/><Relationship Id="rId5" Type="http://schemas.openxmlformats.org/officeDocument/2006/relationships/chart" Target="../charts/chart8.xml"/><Relationship Id="rId4" Type="http://schemas.openxmlformats.org/officeDocument/2006/relationships/chart" Target="../charts/chart7.xml"/></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indianbirds.thedynamicnature.com/2016/10/siberian-crane-leucogeranus-leucogeranus.html" TargetMode="External"/><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hyperlink" Target="https://en.m.wikipedia.org/wiki/Lakes_in_Bangalore" TargetMode="External"/><Relationship Id="rId13" Type="http://schemas.openxmlformats.org/officeDocument/2006/relationships/hyperlink" Target="https://www.cuteness.com/article/effects-iron-water-aquatic-life" TargetMode="External"/><Relationship Id="rId3" Type="http://schemas.openxmlformats.org/officeDocument/2006/relationships/hyperlink" Target="https://www.pexels.com/photo/photo-of-common-kingfisher-flying-above-river-733090/" TargetMode="External"/><Relationship Id="rId7" Type="http://schemas.openxmlformats.org/officeDocument/2006/relationships/hyperlink" Target="https://www.deccanherald.com/content/667783/in-2-years-you-could.html" TargetMode="External"/><Relationship Id="rId12" Type="http://schemas.openxmlformats.org/officeDocument/2006/relationships/hyperlink" Target="https://www.google.com/maps/@12.8829667,77.5973351,438m/data=!3m1!1e3" TargetMode="External"/><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hyperlink" Target="https://www.researchgate.net/publication/235652301_Impact_of_construction_activities_on_the_environment" TargetMode="External"/><Relationship Id="rId11" Type="http://schemas.openxmlformats.org/officeDocument/2006/relationships/hyperlink" Target="https://wgbis.ces.iisc.ernet.in/energy/water/paper/ETR119/sec1.html" TargetMode="External"/><Relationship Id="rId5" Type="http://schemas.openxmlformats.org/officeDocument/2006/relationships/hyperlink" Target="https://www.actionwellandpump.com/excessive-iron-in-well-water-hazards-signs-removal-techniques" TargetMode="External"/><Relationship Id="rId15" Type="http://schemas.openxmlformats.org/officeDocument/2006/relationships/hyperlink" Target="https://timesofindia.indiatimes.com/city/bengaluru/bwssb-proposes-drain-expansion-to-stop-sewage-inflow-into-arekere-lake/articleshow/91569444.cms" TargetMode="External"/><Relationship Id="rId10" Type="http://schemas.openxmlformats.org/officeDocument/2006/relationships/hyperlink" Target="https://www.element.com/environmental-testing/physical-chemical-properties-of-water" TargetMode="External"/><Relationship Id="rId4" Type="http://schemas.openxmlformats.org/officeDocument/2006/relationships/hyperlink" Target="https://swarajyamag.com/insta/arakere-lake-in-bengaluru-bwssb-says-it-will-prevent-further-sewage-inflow-into-water-body-within-a-months-time" TargetMode="External"/><Relationship Id="rId9" Type="http://schemas.openxmlformats.org/officeDocument/2006/relationships/hyperlink" Target="https://www.newstrailindia.com/inner.php?id=5001" TargetMode="External"/><Relationship Id="rId14" Type="http://schemas.openxmlformats.org/officeDocument/2006/relationships/hyperlink" Target="https://savethewater.org/ammonia-in-water/"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flickr.com/photos/devriese/40891923424/" TargetMode="External"/><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hyperlink" Target="https://wgbis.ces.iisc.ernet.in/energy/water/paper/ETR119/sec1.html"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3BFCDB3-13C4-4D69-848D-3F1F4D6B8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CC2B9599-6E7A-4DD2-B13A-B4F68A135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816874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3E377648-1ED1-4112-805B-16C14CE99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6909241" cy="5571072"/>
          </a:xfrm>
          <a:prstGeom prst="rect">
            <a:avLst/>
          </a:prstGeom>
          <a:solidFill>
            <a:schemeClr val="tx1"/>
          </a:solidFill>
          <a:ln w="6350" cap="flat" cmpd="sng" algn="ctr">
            <a:solidFill>
              <a:schemeClr val="tx1"/>
            </a:solidFill>
            <a:prstDash val="solid"/>
          </a:ln>
          <a:effectLst>
            <a:outerShdw blurRad="63500" algn="ctr" rotWithShape="0">
              <a:prstClr val="black">
                <a:alpha val="40000"/>
              </a:prstClr>
            </a:outerShdw>
            <a:softEdge rad="0"/>
          </a:effectLst>
        </p:spPr>
      </p:sp>
      <p:sp>
        <p:nvSpPr>
          <p:cNvPr id="30" name="Rectangle 29">
            <a:extLst>
              <a:ext uri="{FF2B5EF4-FFF2-40B4-BE49-F238E27FC236}">
                <a16:creationId xmlns:a16="http://schemas.microsoft.com/office/drawing/2014/main" id="{D63B59CB-289C-4850-A932-358B9E412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877" y="806752"/>
            <a:ext cx="6570161" cy="5244497"/>
          </a:xfrm>
          <a:prstGeom prst="rect">
            <a:avLst/>
          </a:prstGeom>
          <a:solidFill>
            <a:schemeClr val="tx1"/>
          </a:solidFill>
          <a:ln w="6350" cap="sq" cmpd="sng" algn="ctr">
            <a:solidFill>
              <a:schemeClr val="bg2"/>
            </a:solidFill>
            <a:prstDash val="solid"/>
            <a:miter lim="800000"/>
          </a:ln>
          <a:effectLst/>
        </p:spPr>
      </p:sp>
      <p:pic>
        <p:nvPicPr>
          <p:cNvPr id="19" name="Picture 18">
            <a:extLst>
              <a:ext uri="{FF2B5EF4-FFF2-40B4-BE49-F238E27FC236}">
                <a16:creationId xmlns:a16="http://schemas.microsoft.com/office/drawing/2014/main" id="{CA6895E3-C8BD-4010-B9E7-E43BA3DCF210}"/>
              </a:ext>
            </a:extLst>
          </p:cNvPr>
          <p:cNvPicPr>
            <a:picLocks noChangeAspect="1"/>
          </p:cNvPicPr>
          <p:nvPr/>
        </p:nvPicPr>
        <p:blipFill>
          <a:blip r:embed="rId3"/>
          <a:srcRect l="2443" r="2443"/>
          <a:stretch/>
        </p:blipFill>
        <p:spPr>
          <a:xfrm>
            <a:off x="981201" y="971344"/>
            <a:ext cx="6233513" cy="4915313"/>
          </a:xfrm>
          <a:prstGeom prst="rect">
            <a:avLst/>
          </a:prstGeom>
        </p:spPr>
      </p:pic>
      <p:sp>
        <p:nvSpPr>
          <p:cNvPr id="32" name="Rectangle 31">
            <a:extLst>
              <a:ext uri="{FF2B5EF4-FFF2-40B4-BE49-F238E27FC236}">
                <a16:creationId xmlns:a16="http://schemas.microsoft.com/office/drawing/2014/main" id="{98867647-07B7-4265-832F-DE0E80979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837" y="640856"/>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33">
            <a:extLst>
              <a:ext uri="{FF2B5EF4-FFF2-40B4-BE49-F238E27FC236}">
                <a16:creationId xmlns:a16="http://schemas.microsoft.com/office/drawing/2014/main" id="{516AC468-2C3D-4337-A9A2-81175F6D54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2137"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A873262-74DB-4FD1-9625-E4616CF01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3777"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9F3D15D-CB95-47AD-87F5-9CFF84F615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2137"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D90EC3D-482A-4E73-B198-E8341A0D0973}"/>
              </a:ext>
            </a:extLst>
          </p:cNvPr>
          <p:cNvSpPr>
            <a:spLocks noGrp="1"/>
          </p:cNvSpPr>
          <p:nvPr>
            <p:ph type="ctrTitle"/>
          </p:nvPr>
        </p:nvSpPr>
        <p:spPr>
          <a:xfrm>
            <a:off x="8215957" y="1834439"/>
            <a:ext cx="3946991" cy="3252231"/>
          </a:xfrm>
        </p:spPr>
        <p:txBody>
          <a:bodyPr>
            <a:normAutofit/>
          </a:bodyPr>
          <a:lstStyle/>
          <a:p>
            <a:r>
              <a:rPr lang="en-US" sz="4000" dirty="0">
                <a:solidFill>
                  <a:srgbClr val="FFFFFF"/>
                </a:solidFill>
              </a:rPr>
              <a:t>A study of the habitat of arekere lake</a:t>
            </a:r>
          </a:p>
        </p:txBody>
      </p:sp>
      <p:sp>
        <p:nvSpPr>
          <p:cNvPr id="7" name="Subtitle 6">
            <a:extLst>
              <a:ext uri="{FF2B5EF4-FFF2-40B4-BE49-F238E27FC236}">
                <a16:creationId xmlns:a16="http://schemas.microsoft.com/office/drawing/2014/main" id="{2048EE7C-B77F-4E59-88A7-DD66337BB69C}"/>
              </a:ext>
            </a:extLst>
          </p:cNvPr>
          <p:cNvSpPr>
            <a:spLocks noGrp="1"/>
          </p:cNvSpPr>
          <p:nvPr>
            <p:ph type="subTitle" idx="1"/>
          </p:nvPr>
        </p:nvSpPr>
        <p:spPr>
          <a:xfrm>
            <a:off x="8049569" y="4765235"/>
            <a:ext cx="4259736" cy="1496816"/>
          </a:xfrm>
        </p:spPr>
        <p:txBody>
          <a:bodyPr>
            <a:normAutofit/>
          </a:bodyPr>
          <a:lstStyle/>
          <a:p>
            <a:r>
              <a:rPr lang="en-US" sz="1550" dirty="0">
                <a:solidFill>
                  <a:srgbClr val="FFFFFF"/>
                </a:solidFill>
              </a:rPr>
              <a:t>By:Jahnavi Bajaj and Aahana Ghosh</a:t>
            </a:r>
          </a:p>
          <a:p>
            <a:r>
              <a:rPr lang="en-US" sz="1550" dirty="0">
                <a:solidFill>
                  <a:srgbClr val="FFFFFF"/>
                </a:solidFill>
              </a:rPr>
              <a:t>Grade:9</a:t>
            </a:r>
          </a:p>
          <a:p>
            <a:r>
              <a:rPr lang="en-US" sz="1550" dirty="0">
                <a:solidFill>
                  <a:srgbClr val="FFFFFF"/>
                </a:solidFill>
              </a:rPr>
              <a:t>School:Presidency School Bangalore South</a:t>
            </a:r>
          </a:p>
        </p:txBody>
      </p:sp>
      <p:pic>
        <p:nvPicPr>
          <p:cNvPr id="4" name="Picture 3">
            <a:extLst>
              <a:ext uri="{FF2B5EF4-FFF2-40B4-BE49-F238E27FC236}">
                <a16:creationId xmlns:a16="http://schemas.microsoft.com/office/drawing/2014/main" id="{469019F0-946B-5DCB-ADC6-2AD609EAD832}"/>
              </a:ext>
            </a:extLst>
          </p:cNvPr>
          <p:cNvPicPr>
            <a:picLocks noChangeAspect="1"/>
          </p:cNvPicPr>
          <p:nvPr/>
        </p:nvPicPr>
        <p:blipFill>
          <a:blip r:embed="rId4"/>
          <a:stretch>
            <a:fillRect/>
          </a:stretch>
        </p:blipFill>
        <p:spPr>
          <a:xfrm>
            <a:off x="8571065" y="659058"/>
            <a:ext cx="3180626" cy="1610081"/>
          </a:xfrm>
          <a:prstGeom prst="rect">
            <a:avLst/>
          </a:prstGeom>
        </p:spPr>
      </p:pic>
      <p:pic>
        <p:nvPicPr>
          <p:cNvPr id="6" name="Picture 5">
            <a:extLst>
              <a:ext uri="{FF2B5EF4-FFF2-40B4-BE49-F238E27FC236}">
                <a16:creationId xmlns:a16="http://schemas.microsoft.com/office/drawing/2014/main" id="{ED69407C-3722-6A7A-C7C3-B6202FC9ABEA}"/>
              </a:ext>
            </a:extLst>
          </p:cNvPr>
          <p:cNvPicPr>
            <a:picLocks noChangeAspect="1"/>
          </p:cNvPicPr>
          <p:nvPr/>
        </p:nvPicPr>
        <p:blipFill>
          <a:blip r:embed="rId5"/>
          <a:stretch>
            <a:fillRect/>
          </a:stretch>
        </p:blipFill>
        <p:spPr>
          <a:xfrm>
            <a:off x="9704987" y="5940615"/>
            <a:ext cx="968929" cy="808726"/>
          </a:xfrm>
          <a:prstGeom prst="rect">
            <a:avLst/>
          </a:prstGeom>
        </p:spPr>
      </p:pic>
    </p:spTree>
    <p:extLst>
      <p:ext uri="{BB962C8B-B14F-4D97-AF65-F5344CB8AC3E}">
        <p14:creationId xmlns:p14="http://schemas.microsoft.com/office/powerpoint/2010/main" val="755769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92EBD-4E5B-EE10-93AF-560161FD0D16}"/>
              </a:ext>
            </a:extLst>
          </p:cNvPr>
          <p:cNvSpPr>
            <a:spLocks noGrp="1"/>
          </p:cNvSpPr>
          <p:nvPr>
            <p:ph type="title"/>
          </p:nvPr>
        </p:nvSpPr>
        <p:spPr>
          <a:xfrm>
            <a:off x="6223247" y="1348720"/>
            <a:ext cx="5477522" cy="1371600"/>
          </a:xfrm>
        </p:spPr>
        <p:txBody>
          <a:bodyPr>
            <a:normAutofit/>
          </a:bodyPr>
          <a:lstStyle/>
          <a:p>
            <a:r>
              <a:rPr lang="en-US" sz="3200" dirty="0"/>
              <a:t>MATERIALS AND METHODS</a:t>
            </a:r>
            <a:endParaRPr lang="en-IN" sz="3200" dirty="0"/>
          </a:p>
        </p:txBody>
      </p:sp>
      <p:cxnSp>
        <p:nvCxnSpPr>
          <p:cNvPr id="4" name="Straight Connector 3">
            <a:extLst>
              <a:ext uri="{FF2B5EF4-FFF2-40B4-BE49-F238E27FC236}">
                <a16:creationId xmlns:a16="http://schemas.microsoft.com/office/drawing/2014/main" id="{777CBB17-05AD-CAB3-48E6-3FDEF25D666B}"/>
              </a:ext>
            </a:extLst>
          </p:cNvPr>
          <p:cNvCxnSpPr>
            <a:cxnSpLocks/>
          </p:cNvCxnSpPr>
          <p:nvPr/>
        </p:nvCxnSpPr>
        <p:spPr>
          <a:xfrm>
            <a:off x="6007224" y="401258"/>
            <a:ext cx="0" cy="17471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C06BEC1-E71F-B10F-88D5-D2A2509DC330}"/>
              </a:ext>
            </a:extLst>
          </p:cNvPr>
          <p:cNvSpPr txBox="1"/>
          <p:nvPr/>
        </p:nvSpPr>
        <p:spPr>
          <a:xfrm>
            <a:off x="6205492" y="2509703"/>
            <a:ext cx="5237825" cy="3754874"/>
          </a:xfrm>
          <a:prstGeom prst="rect">
            <a:avLst/>
          </a:prstGeom>
          <a:noFill/>
        </p:spPr>
        <p:txBody>
          <a:bodyPr wrap="square">
            <a:spAutoFit/>
          </a:bodyPr>
          <a:lstStyle/>
          <a:p>
            <a:pPr marL="285750" indent="-285750">
              <a:buFont typeface="Arial" panose="020B0604020202020204" pitchFamily="34" charset="0"/>
              <a:buChar char="•"/>
            </a:pPr>
            <a:r>
              <a:rPr lang="en-US" sz="1700" dirty="0"/>
              <a:t>Water samples were taken in bottles from Arekere Lake on a rainy as well as a rainless day from the banks of the lake during the morning.</a:t>
            </a:r>
          </a:p>
          <a:p>
            <a:pPr marL="285750" indent="-285750">
              <a:buFont typeface="Arial" panose="020B0604020202020204" pitchFamily="34" charset="0"/>
              <a:buChar char="•"/>
            </a:pPr>
            <a:r>
              <a:rPr lang="en-US" sz="1700" dirty="0"/>
              <a:t>The water samples were then tested using a Jal TARA water testing kit.</a:t>
            </a:r>
          </a:p>
          <a:p>
            <a:pPr marL="285750" indent="-285750">
              <a:buFont typeface="Arial" panose="020B0604020202020204" pitchFamily="34" charset="0"/>
              <a:buChar char="•"/>
            </a:pPr>
            <a:r>
              <a:rPr lang="en-US" sz="1700" dirty="0"/>
              <a:t>The water quality was assessed based on various parameters.</a:t>
            </a:r>
          </a:p>
          <a:p>
            <a:pPr marL="285750" indent="-285750">
              <a:buFont typeface="Arial" panose="020B0604020202020204" pitchFamily="34" charset="0"/>
              <a:buChar char="•"/>
            </a:pPr>
            <a:r>
              <a:rPr lang="en-US" sz="1700" dirty="0"/>
              <a:t>To assess the physical,biological and chemical properties of the samples,the following tests were conducted using various chemicals which indicated the presence and concentration of various minerals and contaminants:</a:t>
            </a:r>
            <a:endParaRPr lang="en-IN" sz="1700" dirty="0"/>
          </a:p>
        </p:txBody>
      </p:sp>
      <p:pic>
        <p:nvPicPr>
          <p:cNvPr id="11" name="Picture Placeholder 84">
            <a:extLst>
              <a:ext uri="{FF2B5EF4-FFF2-40B4-BE49-F238E27FC236}">
                <a16:creationId xmlns:a16="http://schemas.microsoft.com/office/drawing/2014/main" id="{176BB860-4AE6-08D8-6358-9BA81C4B16AB}"/>
              </a:ext>
            </a:extLst>
          </p:cNvPr>
          <p:cNvPicPr>
            <a:picLocks noChangeAspect="1"/>
          </p:cNvPicPr>
          <p:nvPr/>
        </p:nvPicPr>
        <p:blipFill>
          <a:blip r:embed="rId2"/>
          <a:srcRect/>
          <a:stretch/>
        </p:blipFill>
        <p:spPr>
          <a:xfrm>
            <a:off x="328474" y="310718"/>
            <a:ext cx="5237825" cy="6178859"/>
          </a:xfrm>
          <a:prstGeom prst="rect">
            <a:avLst/>
          </a:prstGeom>
        </p:spPr>
      </p:pic>
    </p:spTree>
    <p:extLst>
      <p:ext uri="{BB962C8B-B14F-4D97-AF65-F5344CB8AC3E}">
        <p14:creationId xmlns:p14="http://schemas.microsoft.com/office/powerpoint/2010/main" val="2958399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CA84A-1AD5-DB2E-5CCD-87B34E496D28}"/>
              </a:ext>
            </a:extLst>
          </p:cNvPr>
          <p:cNvSpPr>
            <a:spLocks noGrp="1"/>
          </p:cNvSpPr>
          <p:nvPr>
            <p:ph type="title"/>
          </p:nvPr>
        </p:nvSpPr>
        <p:spPr>
          <a:xfrm>
            <a:off x="1123432" y="138972"/>
            <a:ext cx="9945135" cy="1371600"/>
          </a:xfrm>
        </p:spPr>
        <p:txBody>
          <a:bodyPr>
            <a:normAutofit/>
          </a:bodyPr>
          <a:lstStyle/>
          <a:p>
            <a:r>
              <a:rPr lang="en-US" sz="2400" dirty="0"/>
              <a:t>WATER QUALITY PARAMETERS AND METHOD OF TEST CONDUCTION</a:t>
            </a:r>
            <a:endParaRPr lang="en-IN" sz="2400" dirty="0"/>
          </a:p>
        </p:txBody>
      </p:sp>
      <p:graphicFrame>
        <p:nvGraphicFramePr>
          <p:cNvPr id="3" name="Table 2">
            <a:extLst>
              <a:ext uri="{FF2B5EF4-FFF2-40B4-BE49-F238E27FC236}">
                <a16:creationId xmlns:a16="http://schemas.microsoft.com/office/drawing/2014/main" id="{5DF15DCE-E112-07F7-7EB3-29FC8B787FFD}"/>
              </a:ext>
            </a:extLst>
          </p:cNvPr>
          <p:cNvGraphicFramePr>
            <a:graphicFrameLocks noGrp="1"/>
          </p:cNvGraphicFramePr>
          <p:nvPr>
            <p:extLst>
              <p:ext uri="{D42A27DB-BD31-4B8C-83A1-F6EECF244321}">
                <p14:modId xmlns:p14="http://schemas.microsoft.com/office/powerpoint/2010/main" val="2683705783"/>
              </p:ext>
            </p:extLst>
          </p:nvPr>
        </p:nvGraphicFramePr>
        <p:xfrm>
          <a:off x="1123432" y="1260518"/>
          <a:ext cx="9945135" cy="5021635"/>
        </p:xfrm>
        <a:graphic>
          <a:graphicData uri="http://schemas.openxmlformats.org/drawingml/2006/table">
            <a:tbl>
              <a:tblPr firstRow="1" bandRow="1">
                <a:tableStyleId>{5C22544A-7EE6-4342-B048-85BDC9FD1C3A}</a:tableStyleId>
              </a:tblPr>
              <a:tblGrid>
                <a:gridCol w="1877746">
                  <a:extLst>
                    <a:ext uri="{9D8B030D-6E8A-4147-A177-3AD203B41FA5}">
                      <a16:colId xmlns:a16="http://schemas.microsoft.com/office/drawing/2014/main" val="2425540993"/>
                    </a:ext>
                  </a:extLst>
                </a:gridCol>
                <a:gridCol w="1890412">
                  <a:extLst>
                    <a:ext uri="{9D8B030D-6E8A-4147-A177-3AD203B41FA5}">
                      <a16:colId xmlns:a16="http://schemas.microsoft.com/office/drawing/2014/main" val="4286164815"/>
                    </a:ext>
                  </a:extLst>
                </a:gridCol>
                <a:gridCol w="6176977">
                  <a:extLst>
                    <a:ext uri="{9D8B030D-6E8A-4147-A177-3AD203B41FA5}">
                      <a16:colId xmlns:a16="http://schemas.microsoft.com/office/drawing/2014/main" val="4294452136"/>
                    </a:ext>
                  </a:extLst>
                </a:gridCol>
              </a:tblGrid>
              <a:tr h="346616">
                <a:tc>
                  <a:txBody>
                    <a:bodyPr/>
                    <a:lstStyle/>
                    <a:p>
                      <a:r>
                        <a:rPr lang="en-US" sz="1200" b="0" dirty="0">
                          <a:latin typeface="+mn-lt"/>
                        </a:rPr>
                        <a:t>PARAMETERS</a:t>
                      </a:r>
                      <a:endParaRPr lang="en-IN" sz="1200" b="0" dirty="0">
                        <a:latin typeface="+mn-lt"/>
                      </a:endParaRPr>
                    </a:p>
                  </a:txBody>
                  <a:tcPr/>
                </a:tc>
                <a:tc>
                  <a:txBody>
                    <a:bodyPr/>
                    <a:lstStyle/>
                    <a:p>
                      <a:r>
                        <a:rPr lang="en-US" sz="1200" b="0" dirty="0">
                          <a:latin typeface="+mn-lt"/>
                        </a:rPr>
                        <a:t>PERMISSIBLE LIMITS</a:t>
                      </a:r>
                      <a:endParaRPr lang="en-IN" sz="1200" b="0" dirty="0">
                        <a:latin typeface="+mn-lt"/>
                      </a:endParaRPr>
                    </a:p>
                  </a:txBody>
                  <a:tcPr/>
                </a:tc>
                <a:tc>
                  <a:txBody>
                    <a:bodyPr/>
                    <a:lstStyle/>
                    <a:p>
                      <a:r>
                        <a:rPr lang="en-US" sz="1200" b="0" dirty="0">
                          <a:latin typeface="+mn-lt"/>
                        </a:rPr>
                        <a:t>METHOD OF TEST CONDUCTION</a:t>
                      </a:r>
                      <a:endParaRPr lang="en-IN" sz="1200" b="0" dirty="0">
                        <a:latin typeface="+mn-lt"/>
                      </a:endParaRPr>
                    </a:p>
                  </a:txBody>
                  <a:tcPr/>
                </a:tc>
                <a:extLst>
                  <a:ext uri="{0D108BD9-81ED-4DB2-BD59-A6C34878D82A}">
                    <a16:rowId xmlns:a16="http://schemas.microsoft.com/office/drawing/2014/main" val="3630015066"/>
                  </a:ext>
                </a:extLst>
              </a:tr>
              <a:tr h="285043">
                <a:tc>
                  <a:txBody>
                    <a:bodyPr/>
                    <a:lstStyle/>
                    <a:p>
                      <a:pPr rtl="0" fontAlgn="t">
                        <a:spcBef>
                          <a:spcPts val="0"/>
                        </a:spcBef>
                        <a:spcAft>
                          <a:spcPts val="0"/>
                        </a:spcAft>
                      </a:pPr>
                      <a:r>
                        <a:rPr lang="en-IN" sz="1200" b="0" i="0" u="none" strike="noStrike" dirty="0">
                          <a:solidFill>
                            <a:schemeClr val="accent1"/>
                          </a:solidFill>
                          <a:effectLst/>
                          <a:latin typeface="+mn-lt"/>
                        </a:rPr>
                        <a:t>pH</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ZA" sz="1200" dirty="0">
                          <a:solidFill>
                            <a:schemeClr val="accent1">
                              <a:lumMod val="50000"/>
                            </a:schemeClr>
                          </a:solidFill>
                          <a:latin typeface="+mn-lt"/>
                          <a:cs typeface="Arial" panose="020B0604020202020204" pitchFamily="34" charset="0"/>
                        </a:rPr>
                        <a:t>6.5-8.5</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pH paper was dipped in the water sample</a:t>
                      </a:r>
                      <a:endParaRPr lang="en-IN" sz="1200" dirty="0">
                        <a:solidFill>
                          <a:schemeClr val="accent1">
                            <a:lumMod val="50000"/>
                          </a:schemeClr>
                        </a:solidFill>
                        <a:effectLst/>
                        <a:latin typeface="+mn-lt"/>
                      </a:endParaRPr>
                    </a:p>
                  </a:txBody>
                  <a:tcPr marL="68580" marR="68580"/>
                </a:tc>
                <a:extLst>
                  <a:ext uri="{0D108BD9-81ED-4DB2-BD59-A6C34878D82A}">
                    <a16:rowId xmlns:a16="http://schemas.microsoft.com/office/drawing/2014/main" val="4060739001"/>
                  </a:ext>
                </a:extLst>
              </a:tr>
              <a:tr h="310173">
                <a:tc>
                  <a:txBody>
                    <a:bodyPr/>
                    <a:lstStyle/>
                    <a:p>
                      <a:pPr rtl="0" fontAlgn="t">
                        <a:spcBef>
                          <a:spcPts val="0"/>
                        </a:spcBef>
                        <a:spcAft>
                          <a:spcPts val="0"/>
                        </a:spcAft>
                      </a:pPr>
                      <a:r>
                        <a:rPr lang="en-IN" sz="1200" b="0" i="0" u="none" strike="noStrike" dirty="0">
                          <a:solidFill>
                            <a:schemeClr val="accent1"/>
                          </a:solidFill>
                          <a:effectLst/>
                          <a:latin typeface="+mn-lt"/>
                        </a:rPr>
                        <a:t>Nitrate</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latin typeface="+mn-lt"/>
                        </a:rPr>
                        <a:t>45 mg/l</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Reagent NO3-A and B were added and colour was observed after 10 min</a:t>
                      </a:r>
                      <a:endParaRPr lang="en-IN" sz="1200" dirty="0">
                        <a:solidFill>
                          <a:schemeClr val="accent1">
                            <a:lumMod val="50000"/>
                          </a:schemeClr>
                        </a:solidFill>
                        <a:effectLst/>
                        <a:latin typeface="+mn-lt"/>
                      </a:endParaRPr>
                    </a:p>
                  </a:txBody>
                  <a:tcPr marL="68580" marR="68580"/>
                </a:tc>
                <a:extLst>
                  <a:ext uri="{0D108BD9-81ED-4DB2-BD59-A6C34878D82A}">
                    <a16:rowId xmlns:a16="http://schemas.microsoft.com/office/drawing/2014/main" val="3540714748"/>
                  </a:ext>
                </a:extLst>
              </a:tr>
              <a:tr h="285043">
                <a:tc>
                  <a:txBody>
                    <a:bodyPr/>
                    <a:lstStyle/>
                    <a:p>
                      <a:pPr rtl="0" fontAlgn="t">
                        <a:spcBef>
                          <a:spcPts val="0"/>
                        </a:spcBef>
                        <a:spcAft>
                          <a:spcPts val="0"/>
                        </a:spcAft>
                      </a:pPr>
                      <a:r>
                        <a:rPr lang="en-IN" sz="1200" b="0" i="0" u="none" strike="noStrike" dirty="0">
                          <a:solidFill>
                            <a:schemeClr val="accent1"/>
                          </a:solidFill>
                          <a:effectLst/>
                          <a:latin typeface="+mn-lt"/>
                        </a:rPr>
                        <a:t>Iron</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ZA" sz="1200" dirty="0">
                          <a:solidFill>
                            <a:schemeClr val="accent1">
                              <a:lumMod val="50000"/>
                            </a:schemeClr>
                          </a:solidFill>
                          <a:latin typeface="+mn-lt"/>
                          <a:cs typeface="Arial" panose="020B0604020202020204" pitchFamily="34" charset="0"/>
                        </a:rPr>
                        <a:t>0.3 mg/l</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Reagent Fe-A and B were added and colour of solution was observed after 5 min</a:t>
                      </a:r>
                      <a:endParaRPr lang="en-IN" sz="1200" dirty="0">
                        <a:solidFill>
                          <a:schemeClr val="accent1">
                            <a:lumMod val="50000"/>
                          </a:schemeClr>
                        </a:solidFill>
                        <a:effectLst/>
                        <a:latin typeface="+mn-lt"/>
                      </a:endParaRPr>
                    </a:p>
                  </a:txBody>
                  <a:tcPr marL="68580" marR="68580"/>
                </a:tc>
                <a:extLst>
                  <a:ext uri="{0D108BD9-81ED-4DB2-BD59-A6C34878D82A}">
                    <a16:rowId xmlns:a16="http://schemas.microsoft.com/office/drawing/2014/main" val="2907174814"/>
                  </a:ext>
                </a:extLst>
              </a:tr>
              <a:tr h="244363">
                <a:tc>
                  <a:txBody>
                    <a:bodyPr/>
                    <a:lstStyle/>
                    <a:p>
                      <a:pPr rtl="0" fontAlgn="t">
                        <a:spcBef>
                          <a:spcPts val="0"/>
                        </a:spcBef>
                        <a:spcAft>
                          <a:spcPts val="0"/>
                        </a:spcAft>
                      </a:pPr>
                      <a:r>
                        <a:rPr lang="en-IN" sz="1200" b="0" i="0" u="none" strike="noStrike" dirty="0">
                          <a:solidFill>
                            <a:schemeClr val="accent1"/>
                          </a:solidFill>
                          <a:effectLst/>
                          <a:latin typeface="+mn-lt"/>
                        </a:rPr>
                        <a:t>Hardness</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200-600 mg/l in drinking water</a:t>
                      </a:r>
                      <a:endParaRPr lang="en-IN" sz="1200" dirty="0">
                        <a:solidFill>
                          <a:schemeClr val="accent1">
                            <a:lumMod val="50000"/>
                          </a:schemeClr>
                        </a:solidFill>
                        <a:effectLst/>
                        <a:latin typeface="+mn-lt"/>
                      </a:endParaRPr>
                    </a:p>
                  </a:txBody>
                  <a:tcPr marL="68580" marR="6858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dirty="0">
                          <a:solidFill>
                            <a:schemeClr val="accent1">
                              <a:lumMod val="50000"/>
                            </a:schemeClr>
                          </a:solidFill>
                          <a:effectLst/>
                          <a:latin typeface="+mn-lt"/>
                        </a:rPr>
                        <a:t>Ammonia buffer solution and enchrome black T-powder was added.Then the ml of EDTA reagent added to the water sample to turn it blue was multiplied by 400</a:t>
                      </a:r>
                      <a:endParaRPr lang="en-IN" sz="1200" dirty="0">
                        <a:solidFill>
                          <a:schemeClr val="accent1">
                            <a:lumMod val="50000"/>
                          </a:schemeClr>
                        </a:solidFill>
                        <a:effectLst/>
                        <a:latin typeface="+mn-lt"/>
                      </a:endParaRPr>
                    </a:p>
                  </a:txBody>
                  <a:tcPr marL="68580" marR="68580"/>
                </a:tc>
                <a:extLst>
                  <a:ext uri="{0D108BD9-81ED-4DB2-BD59-A6C34878D82A}">
                    <a16:rowId xmlns:a16="http://schemas.microsoft.com/office/drawing/2014/main" val="4104170063"/>
                  </a:ext>
                </a:extLst>
              </a:tr>
              <a:tr h="338301">
                <a:tc>
                  <a:txBody>
                    <a:bodyPr/>
                    <a:lstStyle/>
                    <a:p>
                      <a:pPr rtl="0" fontAlgn="t">
                        <a:spcBef>
                          <a:spcPts val="0"/>
                        </a:spcBef>
                        <a:spcAft>
                          <a:spcPts val="0"/>
                        </a:spcAft>
                      </a:pPr>
                      <a:r>
                        <a:rPr lang="en-IN" sz="1200" b="0" i="0" u="none" strike="noStrike" dirty="0">
                          <a:solidFill>
                            <a:schemeClr val="accent1"/>
                          </a:solidFill>
                          <a:effectLst/>
                          <a:latin typeface="+mn-lt"/>
                        </a:rPr>
                        <a:t>Chloride</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ZA" sz="1200" dirty="0">
                          <a:solidFill>
                            <a:schemeClr val="accent1">
                              <a:lumMod val="50000"/>
                            </a:schemeClr>
                          </a:solidFill>
                          <a:latin typeface="+mn-lt"/>
                          <a:cs typeface="Arial" panose="020B0604020202020204" pitchFamily="34" charset="0"/>
                        </a:rPr>
                        <a:t>250-1000 mg/l</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Potassium chromate was added and then the ml of silver nitrate used to turn the solution brick-red was multiplied by 354.5</a:t>
                      </a:r>
                      <a:endParaRPr lang="en-IN" sz="1200" dirty="0">
                        <a:solidFill>
                          <a:schemeClr val="accent1">
                            <a:lumMod val="50000"/>
                          </a:schemeClr>
                        </a:solidFill>
                        <a:effectLst/>
                        <a:latin typeface="+mn-lt"/>
                      </a:endParaRPr>
                    </a:p>
                  </a:txBody>
                  <a:tcPr marL="68580" marR="68580"/>
                </a:tc>
                <a:extLst>
                  <a:ext uri="{0D108BD9-81ED-4DB2-BD59-A6C34878D82A}">
                    <a16:rowId xmlns:a16="http://schemas.microsoft.com/office/drawing/2014/main" val="1344330485"/>
                  </a:ext>
                </a:extLst>
              </a:tr>
              <a:tr h="285043">
                <a:tc>
                  <a:txBody>
                    <a:bodyPr/>
                    <a:lstStyle/>
                    <a:p>
                      <a:pPr rtl="0" fontAlgn="t">
                        <a:spcBef>
                          <a:spcPts val="0"/>
                        </a:spcBef>
                        <a:spcAft>
                          <a:spcPts val="0"/>
                        </a:spcAft>
                      </a:pPr>
                      <a:r>
                        <a:rPr lang="en-IN" sz="1200" b="0" i="0" u="none" strike="noStrike" dirty="0">
                          <a:solidFill>
                            <a:schemeClr val="accent1"/>
                          </a:solidFill>
                          <a:effectLst/>
                          <a:latin typeface="+mn-lt"/>
                        </a:rPr>
                        <a:t>Residual chlorine</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latin typeface="+mn-lt"/>
                        </a:rPr>
                        <a:t>0-1 mg/l</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Ortho toludine was added and colour of solution was immediately observed.</a:t>
                      </a:r>
                      <a:endParaRPr lang="en-IN" sz="1200" dirty="0">
                        <a:solidFill>
                          <a:schemeClr val="accent1">
                            <a:lumMod val="50000"/>
                          </a:schemeClr>
                        </a:solidFill>
                        <a:effectLst/>
                        <a:latin typeface="+mn-lt"/>
                      </a:endParaRPr>
                    </a:p>
                  </a:txBody>
                  <a:tcPr marL="68580" marR="68580"/>
                </a:tc>
                <a:extLst>
                  <a:ext uri="{0D108BD9-81ED-4DB2-BD59-A6C34878D82A}">
                    <a16:rowId xmlns:a16="http://schemas.microsoft.com/office/drawing/2014/main" val="92343792"/>
                  </a:ext>
                </a:extLst>
              </a:tr>
              <a:tr h="285043">
                <a:tc>
                  <a:txBody>
                    <a:bodyPr/>
                    <a:lstStyle/>
                    <a:p>
                      <a:pPr rtl="0" fontAlgn="t">
                        <a:spcBef>
                          <a:spcPts val="0"/>
                        </a:spcBef>
                        <a:spcAft>
                          <a:spcPts val="0"/>
                        </a:spcAft>
                      </a:pPr>
                      <a:r>
                        <a:rPr lang="en-IN" sz="1200" b="0" i="0" u="none" strike="noStrike" dirty="0">
                          <a:solidFill>
                            <a:schemeClr val="accent1"/>
                          </a:solidFill>
                          <a:effectLst/>
                          <a:latin typeface="+mn-lt"/>
                        </a:rPr>
                        <a:t>Turbidity</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1-5 ntu </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Visibility of black cross on pouring water sample in turbidity test tube.</a:t>
                      </a:r>
                      <a:endParaRPr lang="en-IN" sz="1200" dirty="0">
                        <a:solidFill>
                          <a:schemeClr val="accent1">
                            <a:lumMod val="50000"/>
                          </a:schemeClr>
                        </a:solidFill>
                        <a:effectLst/>
                        <a:latin typeface="+mn-lt"/>
                      </a:endParaRPr>
                    </a:p>
                  </a:txBody>
                  <a:tcPr marL="68580" marR="68580"/>
                </a:tc>
                <a:extLst>
                  <a:ext uri="{0D108BD9-81ED-4DB2-BD59-A6C34878D82A}">
                    <a16:rowId xmlns:a16="http://schemas.microsoft.com/office/drawing/2014/main" val="2785151401"/>
                  </a:ext>
                </a:extLst>
              </a:tr>
              <a:tr h="470751">
                <a:tc>
                  <a:txBody>
                    <a:bodyPr/>
                    <a:lstStyle/>
                    <a:p>
                      <a:pPr rtl="0" fontAlgn="t">
                        <a:spcBef>
                          <a:spcPts val="0"/>
                        </a:spcBef>
                        <a:spcAft>
                          <a:spcPts val="0"/>
                        </a:spcAft>
                      </a:pPr>
                      <a:r>
                        <a:rPr lang="en-IN" sz="1200" b="0" i="0" u="none" strike="noStrike" dirty="0">
                          <a:solidFill>
                            <a:schemeClr val="accent1"/>
                          </a:solidFill>
                          <a:effectLst/>
                          <a:latin typeface="+mn-lt"/>
                        </a:rPr>
                        <a:t>Faecal pollution</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Should be absent in drinking water</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Water sample was placed in aqua check bottle and colour was observed after 2 days.</a:t>
                      </a:r>
                      <a:endParaRPr lang="en-IN" sz="1200" dirty="0">
                        <a:solidFill>
                          <a:schemeClr val="accent1">
                            <a:lumMod val="50000"/>
                          </a:schemeClr>
                        </a:solidFill>
                        <a:effectLst/>
                        <a:latin typeface="+mn-lt"/>
                      </a:endParaRPr>
                    </a:p>
                  </a:txBody>
                  <a:tcPr marL="68580" marR="68580"/>
                </a:tc>
                <a:extLst>
                  <a:ext uri="{0D108BD9-81ED-4DB2-BD59-A6C34878D82A}">
                    <a16:rowId xmlns:a16="http://schemas.microsoft.com/office/drawing/2014/main" val="2614891279"/>
                  </a:ext>
                </a:extLst>
              </a:tr>
              <a:tr h="285043">
                <a:tc>
                  <a:txBody>
                    <a:bodyPr/>
                    <a:lstStyle/>
                    <a:p>
                      <a:pPr rtl="0" fontAlgn="t">
                        <a:spcBef>
                          <a:spcPts val="0"/>
                        </a:spcBef>
                        <a:spcAft>
                          <a:spcPts val="0"/>
                        </a:spcAft>
                      </a:pPr>
                      <a:r>
                        <a:rPr lang="en-IN" sz="1200" b="0" i="0" u="none" strike="noStrike" dirty="0">
                          <a:solidFill>
                            <a:schemeClr val="accent1"/>
                          </a:solidFill>
                          <a:effectLst/>
                          <a:latin typeface="+mn-lt"/>
                        </a:rPr>
                        <a:t>Ammonia</a:t>
                      </a:r>
                      <a:endParaRPr lang="en-IN" sz="1200" dirty="0">
                        <a:solidFill>
                          <a:schemeClr val="accent1"/>
                        </a:solidFill>
                        <a:effectLst/>
                        <a:latin typeface="+mn-lt"/>
                      </a:endParaRPr>
                    </a:p>
                  </a:txBody>
                  <a:tcPr marL="68580" marR="6858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dirty="0">
                          <a:solidFill>
                            <a:schemeClr val="accent1">
                              <a:lumMod val="50000"/>
                            </a:schemeClr>
                          </a:solidFill>
                          <a:latin typeface="+mn-lt"/>
                        </a:rPr>
                        <a:t>0.5 mg/l</a:t>
                      </a: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Nesslers Reagent was added and colour was immediately observed.</a:t>
                      </a:r>
                      <a:endParaRPr lang="en-IN" sz="1200" dirty="0">
                        <a:solidFill>
                          <a:schemeClr val="accent1">
                            <a:lumMod val="50000"/>
                          </a:schemeClr>
                        </a:solidFill>
                        <a:effectLst/>
                        <a:latin typeface="+mn-lt"/>
                      </a:endParaRPr>
                    </a:p>
                  </a:txBody>
                  <a:tcPr marL="68580" marR="68580"/>
                </a:tc>
                <a:extLst>
                  <a:ext uri="{0D108BD9-81ED-4DB2-BD59-A6C34878D82A}">
                    <a16:rowId xmlns:a16="http://schemas.microsoft.com/office/drawing/2014/main" val="4243631891"/>
                  </a:ext>
                </a:extLst>
              </a:tr>
              <a:tr h="285043">
                <a:tc>
                  <a:txBody>
                    <a:bodyPr/>
                    <a:lstStyle/>
                    <a:p>
                      <a:pPr rtl="0" fontAlgn="t">
                        <a:spcBef>
                          <a:spcPts val="0"/>
                        </a:spcBef>
                        <a:spcAft>
                          <a:spcPts val="0"/>
                        </a:spcAft>
                      </a:pPr>
                      <a:r>
                        <a:rPr lang="en-IN" sz="1200" b="0" i="0" u="none" strike="noStrike" dirty="0">
                          <a:solidFill>
                            <a:schemeClr val="accent1"/>
                          </a:solidFill>
                          <a:effectLst/>
                          <a:latin typeface="+mn-lt"/>
                        </a:rPr>
                        <a:t>Phosphorous</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NA</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Ammonium molybdate reagent and stannous chloride reagent were added and colour was observed after 10 min.</a:t>
                      </a:r>
                      <a:endParaRPr lang="en-IN" sz="1200" dirty="0">
                        <a:solidFill>
                          <a:schemeClr val="accent1">
                            <a:lumMod val="50000"/>
                          </a:schemeClr>
                        </a:solidFill>
                        <a:effectLst/>
                        <a:latin typeface="+mn-lt"/>
                      </a:endParaRPr>
                    </a:p>
                  </a:txBody>
                  <a:tcPr marL="68580" marR="68580"/>
                </a:tc>
                <a:extLst>
                  <a:ext uri="{0D108BD9-81ED-4DB2-BD59-A6C34878D82A}">
                    <a16:rowId xmlns:a16="http://schemas.microsoft.com/office/drawing/2014/main" val="535264752"/>
                  </a:ext>
                </a:extLst>
              </a:tr>
              <a:tr h="285043">
                <a:tc>
                  <a:txBody>
                    <a:bodyPr/>
                    <a:lstStyle/>
                    <a:p>
                      <a:pPr rtl="0" fontAlgn="t">
                        <a:spcBef>
                          <a:spcPts val="0"/>
                        </a:spcBef>
                        <a:spcAft>
                          <a:spcPts val="0"/>
                        </a:spcAft>
                      </a:pPr>
                      <a:r>
                        <a:rPr lang="en-IN" sz="1200" b="0" i="0" u="none" strike="noStrike" dirty="0">
                          <a:solidFill>
                            <a:schemeClr val="accent1"/>
                          </a:solidFill>
                          <a:effectLst/>
                          <a:latin typeface="+mn-lt"/>
                        </a:rPr>
                        <a:t>Dissolved oxygen</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ZA" sz="1200" dirty="0">
                          <a:solidFill>
                            <a:schemeClr val="accent1">
                              <a:lumMod val="50000"/>
                            </a:schemeClr>
                          </a:solidFill>
                          <a:latin typeface="+mn-lt"/>
                          <a:cs typeface="Arial" panose="020B0604020202020204" pitchFamily="34" charset="0"/>
                        </a:rPr>
                        <a:t>5 mg/l </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Sample was taken in DO bottle and manganous sulphate,alkaline potassium iodide, phosphoric acid and starch were added.Then ml of sodium thiosulphate used to turn solution colourless was multiplied by 20.</a:t>
                      </a:r>
                      <a:endParaRPr lang="en-IN" sz="1200" dirty="0">
                        <a:solidFill>
                          <a:schemeClr val="accent1">
                            <a:lumMod val="50000"/>
                          </a:schemeClr>
                        </a:solidFill>
                        <a:effectLst/>
                        <a:latin typeface="+mn-lt"/>
                      </a:endParaRPr>
                    </a:p>
                  </a:txBody>
                  <a:tcPr marL="68580" marR="68580"/>
                </a:tc>
                <a:extLst>
                  <a:ext uri="{0D108BD9-81ED-4DB2-BD59-A6C34878D82A}">
                    <a16:rowId xmlns:a16="http://schemas.microsoft.com/office/drawing/2014/main" val="4198950664"/>
                  </a:ext>
                </a:extLst>
              </a:tr>
              <a:tr h="285043">
                <a:tc>
                  <a:txBody>
                    <a:bodyPr/>
                    <a:lstStyle/>
                    <a:p>
                      <a:pPr rtl="0" fontAlgn="t">
                        <a:spcBef>
                          <a:spcPts val="0"/>
                        </a:spcBef>
                        <a:spcAft>
                          <a:spcPts val="0"/>
                        </a:spcAft>
                      </a:pPr>
                      <a:r>
                        <a:rPr lang="en-IN" sz="1200" b="0" i="0" u="none" strike="noStrike" dirty="0">
                          <a:solidFill>
                            <a:schemeClr val="accent1"/>
                          </a:solidFill>
                          <a:effectLst/>
                          <a:latin typeface="+mn-lt"/>
                        </a:rPr>
                        <a:t>Fluoride </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ZA" sz="1200" dirty="0">
                          <a:solidFill>
                            <a:schemeClr val="accent1">
                              <a:lumMod val="50000"/>
                            </a:schemeClr>
                          </a:solidFill>
                          <a:latin typeface="+mn-lt"/>
                          <a:cs typeface="Arial" panose="020B0604020202020204" pitchFamily="34" charset="0"/>
                        </a:rPr>
                        <a:t>1-1.5 mg/l</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Zirconyl solution was added and then the colour of solution was observed after 1hr</a:t>
                      </a:r>
                      <a:endParaRPr lang="en-IN" sz="1200" dirty="0">
                        <a:solidFill>
                          <a:schemeClr val="accent1">
                            <a:lumMod val="50000"/>
                          </a:schemeClr>
                        </a:solidFill>
                        <a:effectLst/>
                        <a:latin typeface="+mn-lt"/>
                      </a:endParaRPr>
                    </a:p>
                  </a:txBody>
                  <a:tcPr marL="68580" marR="68580"/>
                </a:tc>
                <a:extLst>
                  <a:ext uri="{0D108BD9-81ED-4DB2-BD59-A6C34878D82A}">
                    <a16:rowId xmlns:a16="http://schemas.microsoft.com/office/drawing/2014/main" val="1874853646"/>
                  </a:ext>
                </a:extLst>
              </a:tr>
            </a:tbl>
          </a:graphicData>
        </a:graphic>
      </p:graphicFrame>
    </p:spTree>
    <p:extLst>
      <p:ext uri="{BB962C8B-B14F-4D97-AF65-F5344CB8AC3E}">
        <p14:creationId xmlns:p14="http://schemas.microsoft.com/office/powerpoint/2010/main" val="32595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F7C76-09F8-E766-2F8D-02344C78C7D7}"/>
              </a:ext>
            </a:extLst>
          </p:cNvPr>
          <p:cNvSpPr>
            <a:spLocks noGrp="1"/>
          </p:cNvSpPr>
          <p:nvPr>
            <p:ph type="title"/>
          </p:nvPr>
        </p:nvSpPr>
        <p:spPr>
          <a:xfrm>
            <a:off x="365002" y="216466"/>
            <a:ext cx="11826998" cy="1371600"/>
          </a:xfrm>
        </p:spPr>
        <p:txBody>
          <a:bodyPr>
            <a:normAutofit/>
          </a:bodyPr>
          <a:lstStyle/>
          <a:p>
            <a:r>
              <a:rPr lang="en-US" sz="2800" dirty="0"/>
              <a:t>WATER QUALITY TEST RESULTS ON A RAINY DAY AND RAINLESS DAY</a:t>
            </a:r>
            <a:endParaRPr lang="en-IN" sz="2800" dirty="0"/>
          </a:p>
        </p:txBody>
      </p:sp>
      <p:graphicFrame>
        <p:nvGraphicFramePr>
          <p:cNvPr id="3" name="Table 2">
            <a:extLst>
              <a:ext uri="{FF2B5EF4-FFF2-40B4-BE49-F238E27FC236}">
                <a16:creationId xmlns:a16="http://schemas.microsoft.com/office/drawing/2014/main" id="{379C493D-D578-B429-BC0F-9D218AA62F2E}"/>
              </a:ext>
            </a:extLst>
          </p:cNvPr>
          <p:cNvGraphicFramePr>
            <a:graphicFrameLocks noGrp="1"/>
          </p:cNvGraphicFramePr>
          <p:nvPr>
            <p:extLst>
              <p:ext uri="{D42A27DB-BD31-4B8C-83A1-F6EECF244321}">
                <p14:modId xmlns:p14="http://schemas.microsoft.com/office/powerpoint/2010/main" val="3911902918"/>
              </p:ext>
            </p:extLst>
          </p:nvPr>
        </p:nvGraphicFramePr>
        <p:xfrm>
          <a:off x="770045" y="1588066"/>
          <a:ext cx="10651910" cy="4587774"/>
        </p:xfrm>
        <a:graphic>
          <a:graphicData uri="http://schemas.openxmlformats.org/drawingml/2006/table">
            <a:tbl>
              <a:tblPr firstRow="1" bandRow="1">
                <a:tableStyleId>{5C22544A-7EE6-4342-B048-85BDC9FD1C3A}</a:tableStyleId>
              </a:tblPr>
              <a:tblGrid>
                <a:gridCol w="1750654">
                  <a:extLst>
                    <a:ext uri="{9D8B030D-6E8A-4147-A177-3AD203B41FA5}">
                      <a16:colId xmlns:a16="http://schemas.microsoft.com/office/drawing/2014/main" val="2425540993"/>
                    </a:ext>
                  </a:extLst>
                </a:gridCol>
                <a:gridCol w="3231374">
                  <a:extLst>
                    <a:ext uri="{9D8B030D-6E8A-4147-A177-3AD203B41FA5}">
                      <a16:colId xmlns:a16="http://schemas.microsoft.com/office/drawing/2014/main" val="4286164815"/>
                    </a:ext>
                  </a:extLst>
                </a:gridCol>
                <a:gridCol w="2702283">
                  <a:extLst>
                    <a:ext uri="{9D8B030D-6E8A-4147-A177-3AD203B41FA5}">
                      <a16:colId xmlns:a16="http://schemas.microsoft.com/office/drawing/2014/main" val="250078260"/>
                    </a:ext>
                  </a:extLst>
                </a:gridCol>
                <a:gridCol w="2967599">
                  <a:extLst>
                    <a:ext uri="{9D8B030D-6E8A-4147-A177-3AD203B41FA5}">
                      <a16:colId xmlns:a16="http://schemas.microsoft.com/office/drawing/2014/main" val="4294452136"/>
                    </a:ext>
                  </a:extLst>
                </a:gridCol>
              </a:tblGrid>
              <a:tr h="327489">
                <a:tc>
                  <a:txBody>
                    <a:bodyPr/>
                    <a:lstStyle/>
                    <a:p>
                      <a:r>
                        <a:rPr lang="en-US" sz="1200" b="0" dirty="0">
                          <a:latin typeface="+mn-lt"/>
                        </a:rPr>
                        <a:t>PARAMETERS</a:t>
                      </a:r>
                      <a:endParaRPr lang="en-IN" sz="1200" b="0" dirty="0">
                        <a:latin typeface="+mn-lt"/>
                      </a:endParaRPr>
                    </a:p>
                  </a:txBody>
                  <a:tcPr/>
                </a:tc>
                <a:tc>
                  <a:txBody>
                    <a:bodyPr/>
                    <a:lstStyle/>
                    <a:p>
                      <a:r>
                        <a:rPr lang="en-US" sz="1200" b="0" dirty="0">
                          <a:latin typeface="+mn-lt"/>
                        </a:rPr>
                        <a:t>PERMISSIBLE LIMITS</a:t>
                      </a:r>
                      <a:endParaRPr lang="en-IN" sz="1200" b="0" dirty="0">
                        <a:latin typeface="+mn-lt"/>
                      </a:endParaRPr>
                    </a:p>
                  </a:txBody>
                  <a:tcPr/>
                </a:tc>
                <a:tc>
                  <a:txBody>
                    <a:bodyPr/>
                    <a:lstStyle/>
                    <a:p>
                      <a:r>
                        <a:rPr lang="en-US" sz="1200" b="0" dirty="0">
                          <a:latin typeface="+mn-lt"/>
                        </a:rPr>
                        <a:t>AREKERE (RAINY DAY) 13</a:t>
                      </a:r>
                      <a:r>
                        <a:rPr lang="en-US" sz="1200" b="0" baseline="30000" dirty="0">
                          <a:latin typeface="+mn-lt"/>
                        </a:rPr>
                        <a:t>th</a:t>
                      </a:r>
                      <a:r>
                        <a:rPr lang="en-US" sz="1200" b="0" dirty="0">
                          <a:latin typeface="+mn-lt"/>
                        </a:rPr>
                        <a:t> December</a:t>
                      </a:r>
                      <a:endParaRPr lang="en-IN" sz="1200" b="0" dirty="0">
                        <a:latin typeface="+mn-lt"/>
                      </a:endParaRPr>
                    </a:p>
                  </a:txBody>
                  <a:tcPr/>
                </a:tc>
                <a:tc>
                  <a:txBody>
                    <a:bodyPr/>
                    <a:lstStyle/>
                    <a:p>
                      <a:r>
                        <a:rPr lang="en-US" sz="1200" b="0" dirty="0">
                          <a:latin typeface="+mn-lt"/>
                        </a:rPr>
                        <a:t>AREKERE (RAINLESS DAY) 29</a:t>
                      </a:r>
                      <a:r>
                        <a:rPr lang="en-US" sz="1200" b="0" baseline="30000" dirty="0">
                          <a:latin typeface="+mn-lt"/>
                        </a:rPr>
                        <a:t>th</a:t>
                      </a:r>
                      <a:r>
                        <a:rPr lang="en-US" sz="1200" b="0" dirty="0">
                          <a:latin typeface="+mn-lt"/>
                        </a:rPr>
                        <a:t> October</a:t>
                      </a:r>
                      <a:endParaRPr lang="en-IN" sz="1200" b="0" dirty="0">
                        <a:latin typeface="+mn-lt"/>
                      </a:endParaRPr>
                    </a:p>
                  </a:txBody>
                  <a:tcPr/>
                </a:tc>
                <a:extLst>
                  <a:ext uri="{0D108BD9-81ED-4DB2-BD59-A6C34878D82A}">
                    <a16:rowId xmlns:a16="http://schemas.microsoft.com/office/drawing/2014/main" val="3630015066"/>
                  </a:ext>
                </a:extLst>
              </a:tr>
              <a:tr h="358311">
                <a:tc>
                  <a:txBody>
                    <a:bodyPr/>
                    <a:lstStyle/>
                    <a:p>
                      <a:pPr rtl="0" fontAlgn="t">
                        <a:spcBef>
                          <a:spcPts val="0"/>
                        </a:spcBef>
                        <a:spcAft>
                          <a:spcPts val="0"/>
                        </a:spcAft>
                      </a:pPr>
                      <a:r>
                        <a:rPr lang="en-IN" sz="1200" b="0" i="0" u="none" strike="noStrike" dirty="0">
                          <a:solidFill>
                            <a:schemeClr val="accent1"/>
                          </a:solidFill>
                          <a:effectLst/>
                          <a:latin typeface="+mn-lt"/>
                        </a:rPr>
                        <a:t>pH</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ZA" sz="1200" dirty="0">
                          <a:solidFill>
                            <a:schemeClr val="accent1">
                              <a:lumMod val="50000"/>
                            </a:schemeClr>
                          </a:solidFill>
                          <a:latin typeface="+mn-lt"/>
                          <a:cs typeface="Arial" panose="020B0604020202020204" pitchFamily="34" charset="0"/>
                        </a:rPr>
                        <a:t>6.5-8.5</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b="0" i="0" u="none" strike="noStrike" dirty="0">
                          <a:solidFill>
                            <a:schemeClr val="accent1">
                              <a:lumMod val="50000"/>
                            </a:schemeClr>
                          </a:solidFill>
                          <a:effectLst/>
                          <a:latin typeface="+mn-lt"/>
                        </a:rPr>
                        <a:t>6</a:t>
                      </a:r>
                      <a:r>
                        <a:rPr lang="en-IN" sz="1200" b="0" i="0" u="none" strike="noStrike" dirty="0">
                          <a:solidFill>
                            <a:schemeClr val="accent1">
                              <a:lumMod val="50000"/>
                            </a:schemeClr>
                          </a:solidFill>
                          <a:effectLst/>
                          <a:latin typeface="+mn-lt"/>
                        </a:rPr>
                        <a:t>.8</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IN" sz="1200" b="0" i="0" u="none" strike="noStrike" dirty="0">
                          <a:solidFill>
                            <a:schemeClr val="accent1">
                              <a:lumMod val="50000"/>
                            </a:schemeClr>
                          </a:solidFill>
                          <a:effectLst/>
                          <a:latin typeface="+mn-lt"/>
                        </a:rPr>
                        <a:t>7</a:t>
                      </a:r>
                      <a:endParaRPr lang="en-IN" sz="1200" dirty="0">
                        <a:solidFill>
                          <a:schemeClr val="accent1">
                            <a:lumMod val="50000"/>
                          </a:schemeClr>
                        </a:solidFill>
                        <a:effectLst/>
                        <a:latin typeface="+mn-lt"/>
                      </a:endParaRPr>
                    </a:p>
                  </a:txBody>
                  <a:tcPr marL="68580" marR="68580"/>
                </a:tc>
                <a:extLst>
                  <a:ext uri="{0D108BD9-81ED-4DB2-BD59-A6C34878D82A}">
                    <a16:rowId xmlns:a16="http://schemas.microsoft.com/office/drawing/2014/main" val="4060739001"/>
                  </a:ext>
                </a:extLst>
              </a:tr>
              <a:tr h="337680">
                <a:tc>
                  <a:txBody>
                    <a:bodyPr/>
                    <a:lstStyle/>
                    <a:p>
                      <a:pPr rtl="0" fontAlgn="t">
                        <a:spcBef>
                          <a:spcPts val="0"/>
                        </a:spcBef>
                        <a:spcAft>
                          <a:spcPts val="0"/>
                        </a:spcAft>
                      </a:pPr>
                      <a:r>
                        <a:rPr lang="en-IN" sz="1200" b="0" i="0" u="none" strike="noStrike" dirty="0">
                          <a:solidFill>
                            <a:schemeClr val="accent1"/>
                          </a:solidFill>
                          <a:effectLst/>
                          <a:latin typeface="+mn-lt"/>
                        </a:rPr>
                        <a:t>Nitrate</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latin typeface="+mn-lt"/>
                        </a:rPr>
                        <a:t>45 mg/l</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b="0" i="0" u="none" strike="noStrike" dirty="0">
                          <a:solidFill>
                            <a:srgbClr val="FF0000"/>
                          </a:solidFill>
                          <a:effectLst/>
                          <a:latin typeface="+mn-lt"/>
                        </a:rPr>
                        <a:t>Less than 0.1 mg/l</a:t>
                      </a:r>
                      <a:endParaRPr lang="en-IN" sz="1200" dirty="0">
                        <a:solidFill>
                          <a:srgbClr val="FF0000"/>
                        </a:solidFill>
                        <a:effectLst/>
                        <a:latin typeface="+mn-lt"/>
                      </a:endParaRPr>
                    </a:p>
                  </a:txBody>
                  <a:tcPr marL="68580" marR="68580"/>
                </a:tc>
                <a:tc>
                  <a:txBody>
                    <a:bodyPr/>
                    <a:lstStyle/>
                    <a:p>
                      <a:pPr rtl="0" fontAlgn="t">
                        <a:spcBef>
                          <a:spcPts val="0"/>
                        </a:spcBef>
                        <a:spcAft>
                          <a:spcPts val="0"/>
                        </a:spcAft>
                      </a:pPr>
                      <a:r>
                        <a:rPr lang="en-US" sz="1200" b="0" i="0" u="none" strike="noStrike" dirty="0">
                          <a:solidFill>
                            <a:srgbClr val="FF0000"/>
                          </a:solidFill>
                          <a:effectLst/>
                          <a:latin typeface="+mn-lt"/>
                        </a:rPr>
                        <a:t>5</a:t>
                      </a:r>
                      <a:r>
                        <a:rPr lang="en-IN" sz="1200" b="0" i="0" u="none" strike="noStrike" dirty="0">
                          <a:solidFill>
                            <a:srgbClr val="FF0000"/>
                          </a:solidFill>
                          <a:effectLst/>
                          <a:latin typeface="+mn-lt"/>
                        </a:rPr>
                        <a:t> mg/l</a:t>
                      </a:r>
                      <a:endParaRPr lang="en-IN" sz="1200" dirty="0">
                        <a:solidFill>
                          <a:srgbClr val="FF0000"/>
                        </a:solidFill>
                        <a:effectLst/>
                        <a:latin typeface="+mn-lt"/>
                      </a:endParaRPr>
                    </a:p>
                  </a:txBody>
                  <a:tcPr marL="68580" marR="68580"/>
                </a:tc>
                <a:extLst>
                  <a:ext uri="{0D108BD9-81ED-4DB2-BD59-A6C34878D82A}">
                    <a16:rowId xmlns:a16="http://schemas.microsoft.com/office/drawing/2014/main" val="3540714748"/>
                  </a:ext>
                </a:extLst>
              </a:tr>
              <a:tr h="393210">
                <a:tc>
                  <a:txBody>
                    <a:bodyPr/>
                    <a:lstStyle/>
                    <a:p>
                      <a:pPr rtl="0" fontAlgn="t">
                        <a:spcBef>
                          <a:spcPts val="0"/>
                        </a:spcBef>
                        <a:spcAft>
                          <a:spcPts val="0"/>
                        </a:spcAft>
                      </a:pPr>
                      <a:r>
                        <a:rPr lang="en-IN" sz="1200" b="0" i="0" u="none" strike="noStrike" dirty="0">
                          <a:solidFill>
                            <a:schemeClr val="accent1"/>
                          </a:solidFill>
                          <a:effectLst/>
                          <a:latin typeface="+mn-lt"/>
                        </a:rPr>
                        <a:t>Iron</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ZA" sz="1200" dirty="0">
                          <a:solidFill>
                            <a:schemeClr val="accent1">
                              <a:lumMod val="50000"/>
                            </a:schemeClr>
                          </a:solidFill>
                          <a:latin typeface="+mn-lt"/>
                          <a:cs typeface="Arial" panose="020B0604020202020204" pitchFamily="34" charset="0"/>
                        </a:rPr>
                        <a:t>0.3 mg/l</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0.3 mg/l</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IN" sz="1200" b="0" i="0" u="none" strike="noStrike" dirty="0">
                          <a:solidFill>
                            <a:srgbClr val="FF0000"/>
                          </a:solidFill>
                          <a:effectLst/>
                          <a:latin typeface="+mn-lt"/>
                        </a:rPr>
                        <a:t>1.0 mg/l</a:t>
                      </a:r>
                      <a:endParaRPr lang="en-IN" sz="1200" dirty="0">
                        <a:solidFill>
                          <a:srgbClr val="FF0000"/>
                        </a:solidFill>
                        <a:effectLst/>
                        <a:latin typeface="+mn-lt"/>
                      </a:endParaRPr>
                    </a:p>
                  </a:txBody>
                  <a:tcPr marL="68580" marR="68580"/>
                </a:tc>
                <a:extLst>
                  <a:ext uri="{0D108BD9-81ED-4DB2-BD59-A6C34878D82A}">
                    <a16:rowId xmlns:a16="http://schemas.microsoft.com/office/drawing/2014/main" val="2907174814"/>
                  </a:ext>
                </a:extLst>
              </a:tr>
              <a:tr h="298647">
                <a:tc>
                  <a:txBody>
                    <a:bodyPr/>
                    <a:lstStyle/>
                    <a:p>
                      <a:pPr rtl="0" fontAlgn="t">
                        <a:spcBef>
                          <a:spcPts val="0"/>
                        </a:spcBef>
                        <a:spcAft>
                          <a:spcPts val="0"/>
                        </a:spcAft>
                      </a:pPr>
                      <a:r>
                        <a:rPr lang="en-IN" sz="1200" b="0" i="0" u="none" strike="noStrike" dirty="0">
                          <a:solidFill>
                            <a:schemeClr val="accent1"/>
                          </a:solidFill>
                          <a:effectLst/>
                          <a:latin typeface="+mn-lt"/>
                        </a:rPr>
                        <a:t>Hardness</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200-600 mg/l in drinking water</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200 mg/l</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300 mg/l</a:t>
                      </a:r>
                      <a:endParaRPr lang="en-IN" sz="1200" dirty="0">
                        <a:solidFill>
                          <a:schemeClr val="accent1">
                            <a:lumMod val="50000"/>
                          </a:schemeClr>
                        </a:solidFill>
                        <a:effectLst/>
                        <a:latin typeface="+mn-lt"/>
                      </a:endParaRPr>
                    </a:p>
                  </a:txBody>
                  <a:tcPr marL="68580" marR="68580"/>
                </a:tc>
                <a:extLst>
                  <a:ext uri="{0D108BD9-81ED-4DB2-BD59-A6C34878D82A}">
                    <a16:rowId xmlns:a16="http://schemas.microsoft.com/office/drawing/2014/main" val="4104170063"/>
                  </a:ext>
                </a:extLst>
              </a:tr>
              <a:tr h="368302">
                <a:tc>
                  <a:txBody>
                    <a:bodyPr/>
                    <a:lstStyle/>
                    <a:p>
                      <a:pPr rtl="0" fontAlgn="t">
                        <a:spcBef>
                          <a:spcPts val="0"/>
                        </a:spcBef>
                        <a:spcAft>
                          <a:spcPts val="0"/>
                        </a:spcAft>
                      </a:pPr>
                      <a:r>
                        <a:rPr lang="en-IN" sz="1200" b="0" i="0" u="none" strike="noStrike" dirty="0">
                          <a:solidFill>
                            <a:schemeClr val="accent1"/>
                          </a:solidFill>
                          <a:effectLst/>
                          <a:latin typeface="+mn-lt"/>
                        </a:rPr>
                        <a:t>Chloride</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ZA" sz="1200" dirty="0">
                          <a:solidFill>
                            <a:schemeClr val="accent1">
                              <a:lumMod val="50000"/>
                            </a:schemeClr>
                          </a:solidFill>
                          <a:latin typeface="+mn-lt"/>
                          <a:cs typeface="Arial" panose="020B0604020202020204" pitchFamily="34" charset="0"/>
                        </a:rPr>
                        <a:t>250-1000 mg/l</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b="0" i="0" u="none" strike="noStrike" dirty="0">
                          <a:solidFill>
                            <a:schemeClr val="accent1">
                              <a:lumMod val="50000"/>
                            </a:schemeClr>
                          </a:solidFill>
                          <a:effectLst/>
                          <a:latin typeface="+mn-lt"/>
                        </a:rPr>
                        <a:t>8</a:t>
                      </a:r>
                      <a:r>
                        <a:rPr lang="en-IN" sz="1200" b="0" i="0" u="none" strike="noStrike" dirty="0">
                          <a:solidFill>
                            <a:schemeClr val="accent1">
                              <a:lumMod val="50000"/>
                            </a:schemeClr>
                          </a:solidFill>
                          <a:effectLst/>
                          <a:latin typeface="+mn-lt"/>
                        </a:rPr>
                        <a:t>5.08 mg/l</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IN" sz="1200" b="0" i="0" u="none" strike="noStrike" dirty="0">
                          <a:solidFill>
                            <a:schemeClr val="accent1">
                              <a:lumMod val="50000"/>
                            </a:schemeClr>
                          </a:solidFill>
                          <a:effectLst/>
                          <a:latin typeface="+mn-lt"/>
                        </a:rPr>
                        <a:t>95.715 mg/l</a:t>
                      </a:r>
                      <a:endParaRPr lang="en-IN" sz="1200" dirty="0">
                        <a:solidFill>
                          <a:schemeClr val="accent1">
                            <a:lumMod val="50000"/>
                          </a:schemeClr>
                        </a:solidFill>
                        <a:effectLst/>
                        <a:latin typeface="+mn-lt"/>
                      </a:endParaRPr>
                    </a:p>
                  </a:txBody>
                  <a:tcPr marL="68580" marR="68580"/>
                </a:tc>
                <a:extLst>
                  <a:ext uri="{0D108BD9-81ED-4DB2-BD59-A6C34878D82A}">
                    <a16:rowId xmlns:a16="http://schemas.microsoft.com/office/drawing/2014/main" val="1344330485"/>
                  </a:ext>
                </a:extLst>
              </a:tr>
              <a:tr h="310321">
                <a:tc>
                  <a:txBody>
                    <a:bodyPr/>
                    <a:lstStyle/>
                    <a:p>
                      <a:pPr rtl="0" fontAlgn="t">
                        <a:spcBef>
                          <a:spcPts val="0"/>
                        </a:spcBef>
                        <a:spcAft>
                          <a:spcPts val="0"/>
                        </a:spcAft>
                      </a:pPr>
                      <a:r>
                        <a:rPr lang="en-IN" sz="1200" b="0" i="0" u="none" strike="noStrike" dirty="0">
                          <a:solidFill>
                            <a:schemeClr val="accent1"/>
                          </a:solidFill>
                          <a:effectLst/>
                          <a:latin typeface="+mn-lt"/>
                        </a:rPr>
                        <a:t>Residual chlorine</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latin typeface="+mn-lt"/>
                        </a:rPr>
                        <a:t>0-1 mg/l</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Nil(no colour change)</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0.1 mg/l</a:t>
                      </a:r>
                      <a:endParaRPr lang="en-IN" sz="1200" dirty="0">
                        <a:solidFill>
                          <a:schemeClr val="accent1">
                            <a:lumMod val="50000"/>
                          </a:schemeClr>
                        </a:solidFill>
                        <a:effectLst/>
                        <a:latin typeface="+mn-lt"/>
                      </a:endParaRPr>
                    </a:p>
                  </a:txBody>
                  <a:tcPr marL="68580" marR="68580"/>
                </a:tc>
                <a:extLst>
                  <a:ext uri="{0D108BD9-81ED-4DB2-BD59-A6C34878D82A}">
                    <a16:rowId xmlns:a16="http://schemas.microsoft.com/office/drawing/2014/main" val="92343792"/>
                  </a:ext>
                </a:extLst>
              </a:tr>
              <a:tr h="310321">
                <a:tc>
                  <a:txBody>
                    <a:bodyPr/>
                    <a:lstStyle/>
                    <a:p>
                      <a:pPr rtl="0" fontAlgn="t">
                        <a:spcBef>
                          <a:spcPts val="0"/>
                        </a:spcBef>
                        <a:spcAft>
                          <a:spcPts val="0"/>
                        </a:spcAft>
                      </a:pPr>
                      <a:r>
                        <a:rPr lang="en-IN" sz="1200" b="0" i="0" u="none" strike="noStrike" dirty="0">
                          <a:solidFill>
                            <a:schemeClr val="accent1"/>
                          </a:solidFill>
                          <a:effectLst/>
                          <a:latin typeface="+mn-lt"/>
                        </a:rPr>
                        <a:t>Turbidity</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1-5 ntu </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IN" sz="1200" b="0" i="0" u="none" strike="noStrike" dirty="0">
                          <a:solidFill>
                            <a:srgbClr val="FF0000"/>
                          </a:solidFill>
                          <a:effectLst/>
                          <a:latin typeface="+mn-lt"/>
                        </a:rPr>
                        <a:t>Turbid at 100 ntu</a:t>
                      </a:r>
                      <a:endParaRPr lang="en-IN" sz="1200" dirty="0">
                        <a:solidFill>
                          <a:srgbClr val="FF0000"/>
                        </a:solidFill>
                        <a:effectLst/>
                        <a:latin typeface="+mn-lt"/>
                      </a:endParaRPr>
                    </a:p>
                  </a:txBody>
                  <a:tcPr marL="68580" marR="68580"/>
                </a:tc>
                <a:tc>
                  <a:txBody>
                    <a:bodyPr/>
                    <a:lstStyle/>
                    <a:p>
                      <a:pPr rtl="0" fontAlgn="t">
                        <a:spcBef>
                          <a:spcPts val="0"/>
                        </a:spcBef>
                        <a:spcAft>
                          <a:spcPts val="0"/>
                        </a:spcAft>
                      </a:pPr>
                      <a:r>
                        <a:rPr lang="en-IN" sz="1200" b="0" i="0" u="none" strike="noStrike" dirty="0">
                          <a:solidFill>
                            <a:srgbClr val="FF0000"/>
                          </a:solidFill>
                          <a:effectLst/>
                          <a:latin typeface="+mn-lt"/>
                        </a:rPr>
                        <a:t>Turbid at 100 ntu</a:t>
                      </a:r>
                      <a:endParaRPr lang="en-IN" sz="1200" dirty="0">
                        <a:solidFill>
                          <a:srgbClr val="FF0000"/>
                        </a:solidFill>
                        <a:effectLst/>
                        <a:latin typeface="+mn-lt"/>
                      </a:endParaRPr>
                    </a:p>
                  </a:txBody>
                  <a:tcPr marL="68580" marR="68580"/>
                </a:tc>
                <a:extLst>
                  <a:ext uri="{0D108BD9-81ED-4DB2-BD59-A6C34878D82A}">
                    <a16:rowId xmlns:a16="http://schemas.microsoft.com/office/drawing/2014/main" val="2785151401"/>
                  </a:ext>
                </a:extLst>
              </a:tr>
              <a:tr h="512498">
                <a:tc>
                  <a:txBody>
                    <a:bodyPr/>
                    <a:lstStyle/>
                    <a:p>
                      <a:pPr rtl="0" fontAlgn="t">
                        <a:spcBef>
                          <a:spcPts val="0"/>
                        </a:spcBef>
                        <a:spcAft>
                          <a:spcPts val="0"/>
                        </a:spcAft>
                      </a:pPr>
                      <a:r>
                        <a:rPr lang="en-IN" sz="1200" b="0" i="0" u="none" strike="noStrike" dirty="0">
                          <a:solidFill>
                            <a:schemeClr val="accent1"/>
                          </a:solidFill>
                          <a:effectLst/>
                          <a:latin typeface="+mn-lt"/>
                        </a:rPr>
                        <a:t>Faecal pollution</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Should be absent in drinking water</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IN" sz="1200" b="0" i="0" u="none" strike="noStrike" dirty="0">
                          <a:solidFill>
                            <a:srgbClr val="FF0000"/>
                          </a:solidFill>
                          <a:effectLst/>
                          <a:latin typeface="+mn-lt"/>
                        </a:rPr>
                        <a:t>Positive</a:t>
                      </a:r>
                      <a:endParaRPr lang="en-IN" sz="1200" dirty="0">
                        <a:solidFill>
                          <a:srgbClr val="FF0000"/>
                        </a:solidFill>
                        <a:effectLst/>
                        <a:latin typeface="+mn-lt"/>
                      </a:endParaRPr>
                    </a:p>
                  </a:txBody>
                  <a:tcPr marL="68580" marR="68580"/>
                </a:tc>
                <a:tc>
                  <a:txBody>
                    <a:bodyPr/>
                    <a:lstStyle/>
                    <a:p>
                      <a:pPr rtl="0" fontAlgn="t">
                        <a:spcBef>
                          <a:spcPts val="0"/>
                        </a:spcBef>
                        <a:spcAft>
                          <a:spcPts val="0"/>
                        </a:spcAft>
                      </a:pPr>
                      <a:r>
                        <a:rPr lang="en-IN" sz="1200" b="0" i="0" u="none" strike="noStrike" dirty="0">
                          <a:solidFill>
                            <a:srgbClr val="FF0000"/>
                          </a:solidFill>
                          <a:effectLst/>
                          <a:latin typeface="+mn-lt"/>
                        </a:rPr>
                        <a:t>Positive</a:t>
                      </a:r>
                      <a:endParaRPr lang="en-IN" sz="1200" dirty="0">
                        <a:solidFill>
                          <a:srgbClr val="FF0000"/>
                        </a:solidFill>
                        <a:effectLst/>
                        <a:latin typeface="+mn-lt"/>
                      </a:endParaRPr>
                    </a:p>
                  </a:txBody>
                  <a:tcPr marL="68580" marR="68580"/>
                </a:tc>
                <a:extLst>
                  <a:ext uri="{0D108BD9-81ED-4DB2-BD59-A6C34878D82A}">
                    <a16:rowId xmlns:a16="http://schemas.microsoft.com/office/drawing/2014/main" val="2614891279"/>
                  </a:ext>
                </a:extLst>
              </a:tr>
              <a:tr h="310321">
                <a:tc>
                  <a:txBody>
                    <a:bodyPr/>
                    <a:lstStyle/>
                    <a:p>
                      <a:pPr rtl="0" fontAlgn="t">
                        <a:spcBef>
                          <a:spcPts val="0"/>
                        </a:spcBef>
                        <a:spcAft>
                          <a:spcPts val="0"/>
                        </a:spcAft>
                      </a:pPr>
                      <a:r>
                        <a:rPr lang="en-IN" sz="1200" b="0" i="0" u="none" strike="noStrike" dirty="0">
                          <a:solidFill>
                            <a:schemeClr val="accent1"/>
                          </a:solidFill>
                          <a:effectLst/>
                          <a:latin typeface="+mn-lt"/>
                        </a:rPr>
                        <a:t>Ammonia</a:t>
                      </a:r>
                      <a:endParaRPr lang="en-IN" sz="1200" dirty="0">
                        <a:solidFill>
                          <a:schemeClr val="accent1"/>
                        </a:solidFill>
                        <a:effectLst/>
                        <a:latin typeface="+mn-lt"/>
                      </a:endParaRPr>
                    </a:p>
                  </a:txBody>
                  <a:tcPr marL="68580" marR="6858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dirty="0">
                          <a:solidFill>
                            <a:schemeClr val="accent1">
                              <a:lumMod val="50000"/>
                            </a:schemeClr>
                          </a:solidFill>
                          <a:latin typeface="+mn-lt"/>
                        </a:rPr>
                        <a:t>0.5 mg/l</a:t>
                      </a:r>
                    </a:p>
                  </a:txBody>
                  <a:tcPr marL="68580" marR="68580"/>
                </a:tc>
                <a:tc>
                  <a:txBody>
                    <a:bodyPr/>
                    <a:lstStyle/>
                    <a:p>
                      <a:pPr rtl="0" fontAlgn="t">
                        <a:spcBef>
                          <a:spcPts val="0"/>
                        </a:spcBef>
                        <a:spcAft>
                          <a:spcPts val="0"/>
                        </a:spcAft>
                      </a:pPr>
                      <a:r>
                        <a:rPr lang="en-IN" sz="1200" b="0" i="0" u="none" strike="noStrike" dirty="0">
                          <a:solidFill>
                            <a:srgbClr val="FF0000"/>
                          </a:solidFill>
                          <a:effectLst/>
                          <a:latin typeface="+mn-lt"/>
                        </a:rPr>
                        <a:t>3 mg/l</a:t>
                      </a:r>
                      <a:endParaRPr lang="en-IN" sz="1200" dirty="0">
                        <a:solidFill>
                          <a:srgbClr val="FF0000"/>
                        </a:solidFill>
                        <a:effectLst/>
                        <a:latin typeface="+mn-lt"/>
                      </a:endParaRPr>
                    </a:p>
                  </a:txBody>
                  <a:tcPr marL="68580" marR="68580"/>
                </a:tc>
                <a:tc>
                  <a:txBody>
                    <a:bodyPr/>
                    <a:lstStyle/>
                    <a:p>
                      <a:pPr rtl="0" fontAlgn="t">
                        <a:spcBef>
                          <a:spcPts val="0"/>
                        </a:spcBef>
                        <a:spcAft>
                          <a:spcPts val="0"/>
                        </a:spcAft>
                      </a:pPr>
                      <a:r>
                        <a:rPr lang="en-IN" sz="1200" b="0" i="0" u="none" strike="noStrike" dirty="0">
                          <a:solidFill>
                            <a:srgbClr val="FF0000"/>
                          </a:solidFill>
                          <a:effectLst/>
                          <a:latin typeface="+mn-lt"/>
                        </a:rPr>
                        <a:t>3 mg/l</a:t>
                      </a:r>
                      <a:endParaRPr lang="en-IN" sz="1200" dirty="0">
                        <a:solidFill>
                          <a:srgbClr val="FF0000"/>
                        </a:solidFill>
                        <a:effectLst/>
                        <a:latin typeface="+mn-lt"/>
                      </a:endParaRPr>
                    </a:p>
                  </a:txBody>
                  <a:tcPr marL="68580" marR="68580"/>
                </a:tc>
                <a:extLst>
                  <a:ext uri="{0D108BD9-81ED-4DB2-BD59-A6C34878D82A}">
                    <a16:rowId xmlns:a16="http://schemas.microsoft.com/office/drawing/2014/main" val="4243631891"/>
                  </a:ext>
                </a:extLst>
              </a:tr>
              <a:tr h="310321">
                <a:tc>
                  <a:txBody>
                    <a:bodyPr/>
                    <a:lstStyle/>
                    <a:p>
                      <a:pPr rtl="0" fontAlgn="t">
                        <a:spcBef>
                          <a:spcPts val="0"/>
                        </a:spcBef>
                        <a:spcAft>
                          <a:spcPts val="0"/>
                        </a:spcAft>
                      </a:pPr>
                      <a:r>
                        <a:rPr lang="en-IN" sz="1200" b="0" i="0" u="none" strike="noStrike" dirty="0">
                          <a:solidFill>
                            <a:schemeClr val="accent1"/>
                          </a:solidFill>
                          <a:effectLst/>
                          <a:latin typeface="+mn-lt"/>
                        </a:rPr>
                        <a:t>Phosphorous</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US" sz="1200" dirty="0">
                          <a:solidFill>
                            <a:schemeClr val="accent1">
                              <a:lumMod val="50000"/>
                            </a:schemeClr>
                          </a:solidFill>
                          <a:effectLst/>
                          <a:latin typeface="+mn-lt"/>
                        </a:rPr>
                        <a:t>NA</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b="0" i="0" u="none" strike="noStrike" dirty="0">
                          <a:solidFill>
                            <a:schemeClr val="accent1">
                              <a:lumMod val="50000"/>
                            </a:schemeClr>
                          </a:solidFill>
                          <a:effectLst/>
                          <a:latin typeface="+mn-lt"/>
                        </a:rPr>
                        <a:t>1</a:t>
                      </a:r>
                      <a:r>
                        <a:rPr lang="en-IN" sz="1200" b="0" i="0" u="none" strike="noStrike" dirty="0">
                          <a:solidFill>
                            <a:schemeClr val="accent1">
                              <a:lumMod val="50000"/>
                            </a:schemeClr>
                          </a:solidFill>
                          <a:effectLst/>
                          <a:latin typeface="+mn-lt"/>
                        </a:rPr>
                        <a:t> mg/l</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IN" sz="1200" b="0" i="0" u="none" strike="noStrike" dirty="0">
                          <a:solidFill>
                            <a:schemeClr val="accent1">
                              <a:lumMod val="50000"/>
                            </a:schemeClr>
                          </a:solidFill>
                          <a:effectLst/>
                          <a:latin typeface="+mn-lt"/>
                        </a:rPr>
                        <a:t>0.7 mg/l</a:t>
                      </a:r>
                      <a:endParaRPr lang="en-IN" sz="1200" dirty="0">
                        <a:solidFill>
                          <a:schemeClr val="accent1">
                            <a:lumMod val="50000"/>
                          </a:schemeClr>
                        </a:solidFill>
                        <a:effectLst/>
                        <a:latin typeface="+mn-lt"/>
                      </a:endParaRPr>
                    </a:p>
                  </a:txBody>
                  <a:tcPr marL="68580" marR="68580"/>
                </a:tc>
                <a:extLst>
                  <a:ext uri="{0D108BD9-81ED-4DB2-BD59-A6C34878D82A}">
                    <a16:rowId xmlns:a16="http://schemas.microsoft.com/office/drawing/2014/main" val="535264752"/>
                  </a:ext>
                </a:extLst>
              </a:tr>
              <a:tr h="310321">
                <a:tc>
                  <a:txBody>
                    <a:bodyPr/>
                    <a:lstStyle/>
                    <a:p>
                      <a:pPr rtl="0" fontAlgn="t">
                        <a:spcBef>
                          <a:spcPts val="0"/>
                        </a:spcBef>
                        <a:spcAft>
                          <a:spcPts val="0"/>
                        </a:spcAft>
                      </a:pPr>
                      <a:r>
                        <a:rPr lang="en-IN" sz="1200" b="0" i="0" u="none" strike="noStrike" dirty="0">
                          <a:solidFill>
                            <a:schemeClr val="accent1"/>
                          </a:solidFill>
                          <a:effectLst/>
                          <a:latin typeface="+mn-lt"/>
                        </a:rPr>
                        <a:t>Dissolved oxygen</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ZA" sz="1200" dirty="0">
                          <a:solidFill>
                            <a:schemeClr val="accent1">
                              <a:lumMod val="50000"/>
                            </a:schemeClr>
                          </a:solidFill>
                          <a:latin typeface="+mn-lt"/>
                          <a:cs typeface="Arial" panose="020B0604020202020204" pitchFamily="34" charset="0"/>
                        </a:rPr>
                        <a:t>5 mg/l </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dirty="0">
                          <a:solidFill>
                            <a:srgbClr val="FF0000"/>
                          </a:solidFill>
                          <a:effectLst/>
                          <a:latin typeface="+mn-lt"/>
                        </a:rPr>
                        <a:t> 8 mg/l</a:t>
                      </a:r>
                      <a:endParaRPr lang="en-IN" sz="1200" dirty="0">
                        <a:solidFill>
                          <a:srgbClr val="FF0000"/>
                        </a:solidFill>
                        <a:effectLst/>
                        <a:latin typeface="+mn-lt"/>
                      </a:endParaRPr>
                    </a:p>
                  </a:txBody>
                  <a:tcPr marL="68580" marR="68580"/>
                </a:tc>
                <a:tc>
                  <a:txBody>
                    <a:bodyPr/>
                    <a:lstStyle/>
                    <a:p>
                      <a:pPr rtl="0" fontAlgn="t">
                        <a:spcBef>
                          <a:spcPts val="0"/>
                        </a:spcBef>
                        <a:spcAft>
                          <a:spcPts val="0"/>
                        </a:spcAft>
                      </a:pPr>
                      <a:r>
                        <a:rPr lang="en-US" sz="1200" dirty="0">
                          <a:solidFill>
                            <a:srgbClr val="FF0000"/>
                          </a:solidFill>
                          <a:effectLst/>
                          <a:latin typeface="+mn-lt"/>
                        </a:rPr>
                        <a:t>4 mg/l</a:t>
                      </a:r>
                      <a:endParaRPr lang="en-IN" sz="1200" dirty="0">
                        <a:solidFill>
                          <a:srgbClr val="FF0000"/>
                        </a:solidFill>
                        <a:effectLst/>
                        <a:latin typeface="+mn-lt"/>
                      </a:endParaRPr>
                    </a:p>
                  </a:txBody>
                  <a:tcPr marL="68580" marR="68580"/>
                </a:tc>
                <a:extLst>
                  <a:ext uri="{0D108BD9-81ED-4DB2-BD59-A6C34878D82A}">
                    <a16:rowId xmlns:a16="http://schemas.microsoft.com/office/drawing/2014/main" val="4198950664"/>
                  </a:ext>
                </a:extLst>
              </a:tr>
              <a:tr h="310321">
                <a:tc>
                  <a:txBody>
                    <a:bodyPr/>
                    <a:lstStyle/>
                    <a:p>
                      <a:pPr rtl="0" fontAlgn="t">
                        <a:spcBef>
                          <a:spcPts val="0"/>
                        </a:spcBef>
                        <a:spcAft>
                          <a:spcPts val="0"/>
                        </a:spcAft>
                      </a:pPr>
                      <a:r>
                        <a:rPr lang="en-IN" sz="1200" b="0" i="0" u="none" strike="noStrike" dirty="0">
                          <a:solidFill>
                            <a:schemeClr val="accent1"/>
                          </a:solidFill>
                          <a:effectLst/>
                          <a:latin typeface="+mn-lt"/>
                        </a:rPr>
                        <a:t>Fluoride </a:t>
                      </a:r>
                      <a:endParaRPr lang="en-IN" sz="1200" dirty="0">
                        <a:solidFill>
                          <a:schemeClr val="accent1"/>
                        </a:solidFill>
                        <a:effectLst/>
                        <a:latin typeface="+mn-lt"/>
                      </a:endParaRPr>
                    </a:p>
                  </a:txBody>
                  <a:tcPr marL="68580" marR="68580"/>
                </a:tc>
                <a:tc>
                  <a:txBody>
                    <a:bodyPr/>
                    <a:lstStyle/>
                    <a:p>
                      <a:pPr rtl="0" fontAlgn="t">
                        <a:spcBef>
                          <a:spcPts val="0"/>
                        </a:spcBef>
                        <a:spcAft>
                          <a:spcPts val="0"/>
                        </a:spcAft>
                      </a:pPr>
                      <a:r>
                        <a:rPr lang="en-ZA" sz="1200" dirty="0">
                          <a:solidFill>
                            <a:schemeClr val="accent1">
                              <a:lumMod val="50000"/>
                            </a:schemeClr>
                          </a:solidFill>
                          <a:latin typeface="+mn-lt"/>
                          <a:cs typeface="Arial" panose="020B0604020202020204" pitchFamily="34" charset="0"/>
                        </a:rPr>
                        <a:t>1-1.5 mg/l</a:t>
                      </a:r>
                      <a:endParaRPr lang="en-IN" sz="1200" dirty="0">
                        <a:solidFill>
                          <a:schemeClr val="accent1">
                            <a:lumMod val="50000"/>
                          </a:schemeClr>
                        </a:solidFill>
                        <a:effectLst/>
                        <a:latin typeface="+mn-lt"/>
                      </a:endParaRPr>
                    </a:p>
                  </a:txBody>
                  <a:tcPr marL="68580" marR="68580"/>
                </a:tc>
                <a:tc>
                  <a:txBody>
                    <a:bodyPr/>
                    <a:lstStyle/>
                    <a:p>
                      <a:pPr rtl="0" fontAlgn="t">
                        <a:spcBef>
                          <a:spcPts val="0"/>
                        </a:spcBef>
                        <a:spcAft>
                          <a:spcPts val="0"/>
                        </a:spcAft>
                      </a:pPr>
                      <a:r>
                        <a:rPr lang="en-US" sz="1200" b="0" i="0" u="none" strike="noStrike" dirty="0">
                          <a:solidFill>
                            <a:srgbClr val="FF0000"/>
                          </a:solidFill>
                          <a:effectLst/>
                          <a:latin typeface="+mn-lt"/>
                        </a:rPr>
                        <a:t>N</a:t>
                      </a:r>
                      <a:r>
                        <a:rPr lang="en-IN" sz="1200" b="0" i="0" u="none" strike="noStrike" dirty="0">
                          <a:solidFill>
                            <a:srgbClr val="FF0000"/>
                          </a:solidFill>
                          <a:effectLst/>
                          <a:latin typeface="+mn-lt"/>
                        </a:rPr>
                        <a:t>il(no colour change)</a:t>
                      </a:r>
                      <a:endParaRPr lang="en-IN" sz="1200" dirty="0">
                        <a:solidFill>
                          <a:srgbClr val="FF0000"/>
                        </a:solidFill>
                        <a:effectLst/>
                        <a:latin typeface="+mn-lt"/>
                      </a:endParaRPr>
                    </a:p>
                  </a:txBody>
                  <a:tcPr marL="68580" marR="68580"/>
                </a:tc>
                <a:tc>
                  <a:txBody>
                    <a:bodyPr/>
                    <a:lstStyle/>
                    <a:p>
                      <a:pPr rtl="0" fontAlgn="t">
                        <a:spcBef>
                          <a:spcPts val="0"/>
                        </a:spcBef>
                        <a:spcAft>
                          <a:spcPts val="0"/>
                        </a:spcAft>
                      </a:pPr>
                      <a:r>
                        <a:rPr lang="en-IN" sz="1200" b="0" i="0" u="none" strike="noStrike" dirty="0">
                          <a:solidFill>
                            <a:schemeClr val="accent1">
                              <a:lumMod val="50000"/>
                            </a:schemeClr>
                          </a:solidFill>
                          <a:effectLst/>
                          <a:latin typeface="+mn-lt"/>
                        </a:rPr>
                        <a:t>1 mg/l</a:t>
                      </a:r>
                      <a:endParaRPr lang="en-IN" sz="1200" dirty="0">
                        <a:solidFill>
                          <a:schemeClr val="accent1">
                            <a:lumMod val="50000"/>
                          </a:schemeClr>
                        </a:solidFill>
                        <a:effectLst/>
                        <a:latin typeface="+mn-lt"/>
                      </a:endParaRPr>
                    </a:p>
                  </a:txBody>
                  <a:tcPr marL="68580" marR="68580"/>
                </a:tc>
                <a:extLst>
                  <a:ext uri="{0D108BD9-81ED-4DB2-BD59-A6C34878D82A}">
                    <a16:rowId xmlns:a16="http://schemas.microsoft.com/office/drawing/2014/main" val="1874853646"/>
                  </a:ext>
                </a:extLst>
              </a:tr>
            </a:tbl>
          </a:graphicData>
        </a:graphic>
      </p:graphicFrame>
    </p:spTree>
    <p:extLst>
      <p:ext uri="{BB962C8B-B14F-4D97-AF65-F5344CB8AC3E}">
        <p14:creationId xmlns:p14="http://schemas.microsoft.com/office/powerpoint/2010/main" val="4228074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7">
            <a:extLst>
              <a:ext uri="{FF2B5EF4-FFF2-40B4-BE49-F238E27FC236}">
                <a16:creationId xmlns:a16="http://schemas.microsoft.com/office/drawing/2014/main" id="{E78F58EF-4BF2-2C27-6BAD-1962DC37E2C7}"/>
              </a:ext>
            </a:extLst>
          </p:cNvPr>
          <p:cNvGraphicFramePr>
            <a:graphicFrameLocks/>
          </p:cNvGraphicFramePr>
          <p:nvPr>
            <p:extLst>
              <p:ext uri="{D42A27DB-BD31-4B8C-83A1-F6EECF244321}">
                <p14:modId xmlns:p14="http://schemas.microsoft.com/office/powerpoint/2010/main" val="219066766"/>
              </p:ext>
            </p:extLst>
          </p:nvPr>
        </p:nvGraphicFramePr>
        <p:xfrm>
          <a:off x="888059" y="983710"/>
          <a:ext cx="4751805" cy="23997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ontent Placeholder 20">
            <a:extLst>
              <a:ext uri="{FF2B5EF4-FFF2-40B4-BE49-F238E27FC236}">
                <a16:creationId xmlns:a16="http://schemas.microsoft.com/office/drawing/2014/main" id="{0D7CB109-499B-94EC-4B32-8C21BB94A508}"/>
              </a:ext>
            </a:extLst>
          </p:cNvPr>
          <p:cNvGraphicFramePr>
            <a:graphicFrameLocks/>
          </p:cNvGraphicFramePr>
          <p:nvPr>
            <p:extLst>
              <p:ext uri="{D42A27DB-BD31-4B8C-83A1-F6EECF244321}">
                <p14:modId xmlns:p14="http://schemas.microsoft.com/office/powerpoint/2010/main" val="4018585390"/>
              </p:ext>
            </p:extLst>
          </p:nvPr>
        </p:nvGraphicFramePr>
        <p:xfrm>
          <a:off x="6305133" y="938213"/>
          <a:ext cx="4751805" cy="24907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ontent Placeholder 29">
            <a:extLst>
              <a:ext uri="{FF2B5EF4-FFF2-40B4-BE49-F238E27FC236}">
                <a16:creationId xmlns:a16="http://schemas.microsoft.com/office/drawing/2014/main" id="{C0296B23-446B-DF9E-07D6-2C4ADE0AC4BE}"/>
              </a:ext>
            </a:extLst>
          </p:cNvPr>
          <p:cNvGraphicFramePr>
            <a:graphicFrameLocks/>
          </p:cNvGraphicFramePr>
          <p:nvPr>
            <p:extLst>
              <p:ext uri="{D42A27DB-BD31-4B8C-83A1-F6EECF244321}">
                <p14:modId xmlns:p14="http://schemas.microsoft.com/office/powerpoint/2010/main" val="4173258664"/>
              </p:ext>
            </p:extLst>
          </p:nvPr>
        </p:nvGraphicFramePr>
        <p:xfrm>
          <a:off x="968375" y="3727450"/>
          <a:ext cx="4887913" cy="230346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ontent Placeholder 37">
            <a:extLst>
              <a:ext uri="{FF2B5EF4-FFF2-40B4-BE49-F238E27FC236}">
                <a16:creationId xmlns:a16="http://schemas.microsoft.com/office/drawing/2014/main" id="{D2E6C7B6-2AE4-5A92-9BA3-5A4B5699DD18}"/>
              </a:ext>
            </a:extLst>
          </p:cNvPr>
          <p:cNvGraphicFramePr>
            <a:graphicFrameLocks/>
          </p:cNvGraphicFramePr>
          <p:nvPr>
            <p:extLst>
              <p:ext uri="{D42A27DB-BD31-4B8C-83A1-F6EECF244321}">
                <p14:modId xmlns:p14="http://schemas.microsoft.com/office/powerpoint/2010/main" val="1451273326"/>
              </p:ext>
            </p:extLst>
          </p:nvPr>
        </p:nvGraphicFramePr>
        <p:xfrm>
          <a:off x="6569075" y="3727450"/>
          <a:ext cx="4487863" cy="230346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185373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5">
            <a:extLst>
              <a:ext uri="{FF2B5EF4-FFF2-40B4-BE49-F238E27FC236}">
                <a16:creationId xmlns:a16="http://schemas.microsoft.com/office/drawing/2014/main" id="{31E29CF4-C9E2-A651-2DBA-672D185DA7D2}"/>
              </a:ext>
            </a:extLst>
          </p:cNvPr>
          <p:cNvGraphicFramePr>
            <a:graphicFrameLocks/>
          </p:cNvGraphicFramePr>
          <p:nvPr>
            <p:extLst>
              <p:ext uri="{D42A27DB-BD31-4B8C-83A1-F6EECF244321}">
                <p14:modId xmlns:p14="http://schemas.microsoft.com/office/powerpoint/2010/main" val="1866192093"/>
              </p:ext>
            </p:extLst>
          </p:nvPr>
        </p:nvGraphicFramePr>
        <p:xfrm>
          <a:off x="1052157" y="1160463"/>
          <a:ext cx="4545367" cy="22002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ontent Placeholder 18">
            <a:extLst>
              <a:ext uri="{FF2B5EF4-FFF2-40B4-BE49-F238E27FC236}">
                <a16:creationId xmlns:a16="http://schemas.microsoft.com/office/drawing/2014/main" id="{93714150-3556-6914-8A5E-B86132337E29}"/>
              </a:ext>
            </a:extLst>
          </p:cNvPr>
          <p:cNvGraphicFramePr>
            <a:graphicFrameLocks/>
          </p:cNvGraphicFramePr>
          <p:nvPr>
            <p:extLst>
              <p:ext uri="{D42A27DB-BD31-4B8C-83A1-F6EECF244321}">
                <p14:modId xmlns:p14="http://schemas.microsoft.com/office/powerpoint/2010/main" val="712717369"/>
              </p:ext>
            </p:extLst>
          </p:nvPr>
        </p:nvGraphicFramePr>
        <p:xfrm>
          <a:off x="6356349" y="1160463"/>
          <a:ext cx="4545013" cy="21971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ontent Placeholder 21">
            <a:extLst>
              <a:ext uri="{FF2B5EF4-FFF2-40B4-BE49-F238E27FC236}">
                <a16:creationId xmlns:a16="http://schemas.microsoft.com/office/drawing/2014/main" id="{141F6582-D6DA-A917-85F9-C16F1DEB5554}"/>
              </a:ext>
            </a:extLst>
          </p:cNvPr>
          <p:cNvGraphicFramePr>
            <a:graphicFrameLocks/>
          </p:cNvGraphicFramePr>
          <p:nvPr>
            <p:extLst>
              <p:ext uri="{D42A27DB-BD31-4B8C-83A1-F6EECF244321}">
                <p14:modId xmlns:p14="http://schemas.microsoft.com/office/powerpoint/2010/main" val="1134963998"/>
              </p:ext>
            </p:extLst>
          </p:nvPr>
        </p:nvGraphicFramePr>
        <p:xfrm>
          <a:off x="1290637" y="3727543"/>
          <a:ext cx="4306887" cy="22002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ontent Placeholder 24">
            <a:extLst>
              <a:ext uri="{FF2B5EF4-FFF2-40B4-BE49-F238E27FC236}">
                <a16:creationId xmlns:a16="http://schemas.microsoft.com/office/drawing/2014/main" id="{39A6ACA6-DE29-40C9-BF68-4E7B4B7E6FBD}"/>
              </a:ext>
            </a:extLst>
          </p:cNvPr>
          <p:cNvGraphicFramePr>
            <a:graphicFrameLocks/>
          </p:cNvGraphicFramePr>
          <p:nvPr>
            <p:extLst>
              <p:ext uri="{D42A27DB-BD31-4B8C-83A1-F6EECF244321}">
                <p14:modId xmlns:p14="http://schemas.microsoft.com/office/powerpoint/2010/main" val="506848279"/>
              </p:ext>
            </p:extLst>
          </p:nvPr>
        </p:nvGraphicFramePr>
        <p:xfrm>
          <a:off x="6356350" y="3659281"/>
          <a:ext cx="4545013" cy="226853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186510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5">
            <a:extLst>
              <a:ext uri="{FF2B5EF4-FFF2-40B4-BE49-F238E27FC236}">
                <a16:creationId xmlns:a16="http://schemas.microsoft.com/office/drawing/2014/main" id="{4F9A8A67-22D4-ADF3-12DD-A6D242C2A404}"/>
              </a:ext>
            </a:extLst>
          </p:cNvPr>
          <p:cNvGraphicFramePr>
            <a:graphicFrameLocks/>
          </p:cNvGraphicFramePr>
          <p:nvPr>
            <p:extLst>
              <p:ext uri="{D42A27DB-BD31-4B8C-83A1-F6EECF244321}">
                <p14:modId xmlns:p14="http://schemas.microsoft.com/office/powerpoint/2010/main" val="257841691"/>
              </p:ext>
            </p:extLst>
          </p:nvPr>
        </p:nvGraphicFramePr>
        <p:xfrm>
          <a:off x="1331266" y="1301750"/>
          <a:ext cx="4087813" cy="42545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ontent Placeholder 18">
            <a:extLst>
              <a:ext uri="{FF2B5EF4-FFF2-40B4-BE49-F238E27FC236}">
                <a16:creationId xmlns:a16="http://schemas.microsoft.com/office/drawing/2014/main" id="{CC69F12A-F969-7161-BCD5-8A2CB7DBFAC6}"/>
              </a:ext>
            </a:extLst>
          </p:cNvPr>
          <p:cNvGraphicFramePr>
            <a:graphicFrameLocks/>
          </p:cNvGraphicFramePr>
          <p:nvPr>
            <p:extLst>
              <p:ext uri="{D42A27DB-BD31-4B8C-83A1-F6EECF244321}">
                <p14:modId xmlns:p14="http://schemas.microsoft.com/office/powerpoint/2010/main" val="1234294060"/>
              </p:ext>
            </p:extLst>
          </p:nvPr>
        </p:nvGraphicFramePr>
        <p:xfrm>
          <a:off x="6772923" y="1301750"/>
          <a:ext cx="4279900" cy="4254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06530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D785D-54A0-8B44-1A84-92D59F9EB04E}"/>
              </a:ext>
            </a:extLst>
          </p:cNvPr>
          <p:cNvSpPr>
            <a:spLocks noGrp="1"/>
          </p:cNvSpPr>
          <p:nvPr>
            <p:ph type="title"/>
          </p:nvPr>
        </p:nvSpPr>
        <p:spPr>
          <a:xfrm>
            <a:off x="9136436" y="616270"/>
            <a:ext cx="2750709" cy="1645920"/>
          </a:xfrm>
        </p:spPr>
        <p:txBody>
          <a:bodyPr/>
          <a:lstStyle/>
          <a:p>
            <a:r>
              <a:rPr lang="en-US" dirty="0"/>
              <a:t>CONCLUSIONS</a:t>
            </a:r>
            <a:endParaRPr lang="en-IN" dirty="0"/>
          </a:p>
        </p:txBody>
      </p:sp>
      <p:sp>
        <p:nvSpPr>
          <p:cNvPr id="3" name="Content Placeholder 2">
            <a:extLst>
              <a:ext uri="{FF2B5EF4-FFF2-40B4-BE49-F238E27FC236}">
                <a16:creationId xmlns:a16="http://schemas.microsoft.com/office/drawing/2014/main" id="{F8A7CE69-3A18-A23F-5C03-E5F301B78369}"/>
              </a:ext>
            </a:extLst>
          </p:cNvPr>
          <p:cNvSpPr>
            <a:spLocks noGrp="1"/>
          </p:cNvSpPr>
          <p:nvPr>
            <p:ph idx="1"/>
          </p:nvPr>
        </p:nvSpPr>
        <p:spPr>
          <a:xfrm>
            <a:off x="524245" y="1282262"/>
            <a:ext cx="7562850" cy="5143500"/>
          </a:xfrm>
        </p:spPr>
        <p:txBody>
          <a:bodyPr>
            <a:normAutofit fontScale="62500" lnSpcReduction="20000"/>
          </a:bodyPr>
          <a:lstStyle/>
          <a:p>
            <a:pPr marL="285750" indent="-285750">
              <a:buFont typeface="Arial" panose="020B0604020202020204" pitchFamily="34" charset="0"/>
              <a:buChar char="•"/>
            </a:pPr>
            <a:r>
              <a:rPr lang="en-US" sz="2000" dirty="0"/>
              <a:t>The presence of less nitrate shows that the massive growth of aquatic plants and macrophytes has led to eutrophication.These plants have used up an excessive amount of nutrients.This can adversely impact aquatic life in the lake,leading to a reduction in their numbers or even possible extinction from the lake ecosystem.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presence of excessive iron shows that construction activities beside the lake have adversely impacted water quality.This leads to high build-up of iron in aquatic life eventually leading to their death.It also promotes algae growth which prevents sunlight from penetrating the lake surface,further hampering aquatic life and underwater plants.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High ammonia concentrations show human contamination.</a:t>
            </a:r>
            <a:r>
              <a:rPr lang="en-US" sz="2000" i="0" dirty="0">
                <a:effectLst/>
                <a:latin typeface="IBM Plex Sans" panose="020B0503050203000203" pitchFamily="34" charset="0"/>
              </a:rPr>
              <a:t> Water with high concentrations of </a:t>
            </a:r>
            <a:r>
              <a:rPr lang="en-US" sz="2000" i="0" dirty="0">
                <a:effectLst/>
              </a:rPr>
              <a:t>ammonia </a:t>
            </a:r>
            <a:r>
              <a:rPr lang="en-US" sz="2000" dirty="0"/>
              <a:t>harms and even kills off aquatic life</a:t>
            </a:r>
            <a:r>
              <a:rPr lang="en-US" sz="2000" i="0" dirty="0">
                <a:effectLst/>
              </a:rPr>
              <a:t> and </a:t>
            </a:r>
            <a:r>
              <a:rPr lang="en-US" sz="2000" dirty="0"/>
              <a:t>produces harmful algal blooms.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High levels of turbidity show that there are a large amount of insoluble contaminants present in the water showing the impact of sewage and run-off draining directly into the lake.This affects the overall water quality of the lake.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Faecal pollution shows the impact of sewage draining directly into the lake and the dumping of garbage beside the lake.This may lead to the spread of various waterborne diseases like typhoid affecting the public health of the surrounding areas.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dissolved oxygen is less showing that its levels have been reduced due to algal bloom and eutrophication in the lake.This leads to the death of aquatic life.</a:t>
            </a:r>
          </a:p>
          <a:p>
            <a:endParaRPr lang="en-IN" dirty="0"/>
          </a:p>
        </p:txBody>
      </p:sp>
      <p:sp>
        <p:nvSpPr>
          <p:cNvPr id="4" name="Text Placeholder 3">
            <a:extLst>
              <a:ext uri="{FF2B5EF4-FFF2-40B4-BE49-F238E27FC236}">
                <a16:creationId xmlns:a16="http://schemas.microsoft.com/office/drawing/2014/main" id="{035A3BCB-81E3-97C2-0901-17255E0814FD}"/>
              </a:ext>
            </a:extLst>
          </p:cNvPr>
          <p:cNvSpPr>
            <a:spLocks noGrp="1"/>
          </p:cNvSpPr>
          <p:nvPr>
            <p:ph type="body" sz="half" idx="2"/>
          </p:nvPr>
        </p:nvSpPr>
        <p:spPr>
          <a:xfrm>
            <a:off x="9136435" y="2958472"/>
            <a:ext cx="2750710" cy="1791081"/>
          </a:xfrm>
        </p:spPr>
        <p:txBody>
          <a:bodyPr/>
          <a:lstStyle/>
          <a:p>
            <a:r>
              <a:rPr lang="en-US" sz="1400" dirty="0">
                <a:solidFill>
                  <a:schemeClr val="bg1"/>
                </a:solidFill>
              </a:rPr>
              <a:t>From the water sample tests,it was observed that nitrate,iron ammonia,turbidity,dissolved oxygen and faecal pollution levels were not within permissible limits.The following conclusions can be drawn:</a:t>
            </a:r>
          </a:p>
          <a:p>
            <a:endParaRPr lang="en-US" sz="1400" b="1" dirty="0">
              <a:solidFill>
                <a:schemeClr val="bg1"/>
              </a:solidFill>
            </a:endParaRPr>
          </a:p>
          <a:p>
            <a:endParaRPr lang="en-IN" dirty="0"/>
          </a:p>
        </p:txBody>
      </p:sp>
      <p:sp>
        <p:nvSpPr>
          <p:cNvPr id="5" name="TextBox 4">
            <a:extLst>
              <a:ext uri="{FF2B5EF4-FFF2-40B4-BE49-F238E27FC236}">
                <a16:creationId xmlns:a16="http://schemas.microsoft.com/office/drawing/2014/main" id="{31D1802B-36D3-B7A3-D9F3-3A8BE1F0F970}"/>
              </a:ext>
            </a:extLst>
          </p:cNvPr>
          <p:cNvSpPr txBox="1"/>
          <p:nvPr/>
        </p:nvSpPr>
        <p:spPr>
          <a:xfrm>
            <a:off x="816746" y="684611"/>
            <a:ext cx="4350058" cy="400110"/>
          </a:xfrm>
          <a:prstGeom prst="rect">
            <a:avLst/>
          </a:prstGeom>
          <a:noFill/>
        </p:spPr>
        <p:txBody>
          <a:bodyPr wrap="square" rtlCol="0">
            <a:spAutoFit/>
          </a:bodyPr>
          <a:lstStyle/>
          <a:p>
            <a:r>
              <a:rPr lang="en-US" sz="2000" dirty="0"/>
              <a:t>Rainless</a:t>
            </a:r>
            <a:r>
              <a:rPr lang="en-US" dirty="0"/>
              <a:t> day</a:t>
            </a:r>
            <a:endParaRPr lang="en-IN" dirty="0"/>
          </a:p>
        </p:txBody>
      </p:sp>
    </p:spTree>
    <p:extLst>
      <p:ext uri="{BB962C8B-B14F-4D97-AF65-F5344CB8AC3E}">
        <p14:creationId xmlns:p14="http://schemas.microsoft.com/office/powerpoint/2010/main" val="2152348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9BC78-4DB7-63B6-4BAE-7811F571FCFB}"/>
              </a:ext>
            </a:extLst>
          </p:cNvPr>
          <p:cNvSpPr>
            <a:spLocks noGrp="1"/>
          </p:cNvSpPr>
          <p:nvPr>
            <p:ph type="title"/>
          </p:nvPr>
        </p:nvSpPr>
        <p:spPr>
          <a:xfrm>
            <a:off x="942513" y="615961"/>
            <a:ext cx="1942730" cy="689056"/>
          </a:xfrm>
        </p:spPr>
        <p:txBody>
          <a:bodyPr>
            <a:normAutofit/>
          </a:bodyPr>
          <a:lstStyle/>
          <a:p>
            <a:r>
              <a:rPr lang="en-US" sz="2700" dirty="0"/>
              <a:t>Rainy day</a:t>
            </a:r>
            <a:endParaRPr lang="en-IN" sz="2700" dirty="0"/>
          </a:p>
        </p:txBody>
      </p:sp>
      <p:sp>
        <p:nvSpPr>
          <p:cNvPr id="3" name="TextBox 2">
            <a:extLst>
              <a:ext uri="{FF2B5EF4-FFF2-40B4-BE49-F238E27FC236}">
                <a16:creationId xmlns:a16="http://schemas.microsoft.com/office/drawing/2014/main" id="{7E3C2325-BF88-9D2A-3E57-B19DF06F1BAE}"/>
              </a:ext>
            </a:extLst>
          </p:cNvPr>
          <p:cNvSpPr txBox="1"/>
          <p:nvPr/>
        </p:nvSpPr>
        <p:spPr>
          <a:xfrm>
            <a:off x="609600" y="1533057"/>
            <a:ext cx="10972800" cy="10148932"/>
          </a:xfrm>
          <a:prstGeom prst="rect">
            <a:avLst/>
          </a:prstGeom>
          <a:noFill/>
        </p:spPr>
        <p:txBody>
          <a:bodyPr wrap="square" rtlCol="0">
            <a:spAutoFit/>
          </a:bodyPr>
          <a:lstStyle/>
          <a:p>
            <a:r>
              <a:rPr lang="en-US" sz="1425" dirty="0"/>
              <a:t>As per the test results of the water sample taken from Arekere on a rainy day, the following conclusions may be drawn:</a:t>
            </a:r>
          </a:p>
          <a:p>
            <a:endParaRPr lang="en-US" sz="1425" dirty="0"/>
          </a:p>
          <a:p>
            <a:pPr marL="285750" indent="-285750">
              <a:buFont typeface="Arial" panose="020B0604020202020204" pitchFamily="34" charset="0"/>
              <a:buChar char="•"/>
            </a:pPr>
            <a:r>
              <a:rPr lang="en-US" sz="1425" dirty="0"/>
              <a:t>pH,although within the permissible limit,is found to be slightly acidic which was not observed when the water sample was taken on a rainless day.This shows that surface run-off from the soli around and acidic rain may have increased the pH</a:t>
            </a:r>
          </a:p>
          <a:p>
            <a:pPr marL="285750" indent="-285750">
              <a:buFont typeface="Arial" panose="020B0604020202020204" pitchFamily="34" charset="0"/>
              <a:buChar char="•"/>
            </a:pPr>
            <a:endParaRPr lang="en-US" sz="1425" dirty="0"/>
          </a:p>
          <a:p>
            <a:pPr marL="285750" indent="-285750">
              <a:buFont typeface="Arial" panose="020B0604020202020204" pitchFamily="34" charset="0"/>
              <a:buChar char="•"/>
            </a:pPr>
            <a:r>
              <a:rPr lang="en-US" sz="1425" dirty="0"/>
              <a:t>Turbidity remained at 100 ntu.Besides sewage, the run-off due to rain may also have contributed to high turbidity levels.</a:t>
            </a:r>
          </a:p>
          <a:p>
            <a:pPr marL="285750" indent="-285750">
              <a:buFont typeface="Arial" panose="020B0604020202020204" pitchFamily="34" charset="0"/>
              <a:buChar char="•"/>
            </a:pPr>
            <a:endParaRPr lang="en-US" sz="1425" dirty="0"/>
          </a:p>
          <a:p>
            <a:pPr marL="285750" indent="-285750">
              <a:buFont typeface="Arial" panose="020B0604020202020204" pitchFamily="34" charset="0"/>
              <a:buChar char="•"/>
            </a:pPr>
            <a:r>
              <a:rPr lang="en-US" sz="1425" dirty="0"/>
              <a:t>Faecal pollution remained positive,once again showing the polluted condition of the lake.</a:t>
            </a:r>
          </a:p>
          <a:p>
            <a:pPr marL="285750" indent="-285750">
              <a:buFont typeface="Arial" panose="020B0604020202020204" pitchFamily="34" charset="0"/>
              <a:buChar char="•"/>
            </a:pPr>
            <a:endParaRPr lang="en-US" sz="1425" dirty="0"/>
          </a:p>
          <a:p>
            <a:pPr marL="285750" indent="-285750">
              <a:buFont typeface="Arial" panose="020B0604020202020204" pitchFamily="34" charset="0"/>
              <a:buChar char="•"/>
            </a:pPr>
            <a:r>
              <a:rPr lang="en-US" sz="1425" dirty="0"/>
              <a:t>Ammonia levels remained high and was recorded to be the same on both a rainy and rainless day.</a:t>
            </a:r>
          </a:p>
          <a:p>
            <a:pPr marL="285750" indent="-285750">
              <a:buFont typeface="Arial" panose="020B0604020202020204" pitchFamily="34" charset="0"/>
              <a:buChar char="•"/>
            </a:pPr>
            <a:endParaRPr lang="en-US" sz="1425" dirty="0"/>
          </a:p>
          <a:p>
            <a:pPr marL="285750" indent="-285750">
              <a:buFont typeface="Arial" panose="020B0604020202020204" pitchFamily="34" charset="0"/>
              <a:buChar char="•"/>
            </a:pPr>
            <a:r>
              <a:rPr lang="en-US" sz="1425" dirty="0"/>
              <a:t>Fluoride was shown to be absent which shows that rain may have dilute fluoride levels.</a:t>
            </a:r>
          </a:p>
          <a:p>
            <a:pPr marL="285750" indent="-285750">
              <a:buFont typeface="Arial" panose="020B0604020202020204" pitchFamily="34" charset="0"/>
              <a:buChar char="•"/>
            </a:pPr>
            <a:endParaRPr lang="en-US" sz="1425" dirty="0"/>
          </a:p>
          <a:p>
            <a:pPr marL="285750" indent="-285750">
              <a:buFont typeface="Arial" panose="020B0604020202020204" pitchFamily="34" charset="0"/>
              <a:buChar char="•"/>
            </a:pPr>
            <a:r>
              <a:rPr lang="en-US" sz="1425" dirty="0"/>
              <a:t>Dissolved oxygen showed a significant increase and was found to be above the permissible limits.This shows that the rain has led to an increase in dissolved oxygen,a positive impact on aquatic life.</a:t>
            </a:r>
          </a:p>
          <a:p>
            <a:pPr marL="285750" indent="-285750">
              <a:buFont typeface="Arial" panose="020B0604020202020204" pitchFamily="34" charset="0"/>
              <a:buChar char="•"/>
            </a:pPr>
            <a:endParaRPr lang="en-US" sz="1425" dirty="0"/>
          </a:p>
          <a:p>
            <a:pPr marL="285750" indent="-285750">
              <a:buFont typeface="Arial" panose="020B0604020202020204" pitchFamily="34" charset="0"/>
              <a:buChar char="•"/>
            </a:pPr>
            <a:r>
              <a:rPr lang="en-US" sz="1425" dirty="0"/>
              <a:t>Iron was found to be within permissible limits when tested on a rainy day.This shows that rain may have diluted iron content.</a:t>
            </a:r>
          </a:p>
          <a:p>
            <a:pPr marL="285750" indent="-285750">
              <a:buFont typeface="Arial" panose="020B0604020202020204" pitchFamily="34" charset="0"/>
              <a:buChar char="•"/>
            </a:pPr>
            <a:endParaRPr lang="en-US" sz="1425" dirty="0"/>
          </a:p>
          <a:p>
            <a:pPr marL="285750" indent="-285750">
              <a:buFont typeface="Arial" panose="020B0604020202020204" pitchFamily="34" charset="0"/>
              <a:buChar char="•"/>
            </a:pPr>
            <a:r>
              <a:rPr lang="en-US" sz="1425" dirty="0"/>
              <a:t>Nitrate levels showed a significant decrease compared to the water sample taken on a rainless day.Rain may have diluted nitrate contents and the excessive plant growth may have further depleted nitrate levels.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endParaRPr lang="en-US" sz="1400" dirty="0"/>
          </a:p>
          <a:p>
            <a:endParaRPr lang="en-US" sz="1400" dirty="0"/>
          </a:p>
          <a:p>
            <a:endParaRPr lang="en-US" sz="14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IN" dirty="0"/>
          </a:p>
        </p:txBody>
      </p:sp>
    </p:spTree>
    <p:extLst>
      <p:ext uri="{BB962C8B-B14F-4D97-AF65-F5344CB8AC3E}">
        <p14:creationId xmlns:p14="http://schemas.microsoft.com/office/powerpoint/2010/main" val="249659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122DA1D-F39C-1A2F-E55F-2672E38599B7}"/>
              </a:ext>
            </a:extLst>
          </p:cNvPr>
          <p:cNvGraphicFramePr/>
          <p:nvPr>
            <p:extLst>
              <p:ext uri="{D42A27DB-BD31-4B8C-83A1-F6EECF244321}">
                <p14:modId xmlns:p14="http://schemas.microsoft.com/office/powerpoint/2010/main" val="2109891328"/>
              </p:ext>
            </p:extLst>
          </p:nvPr>
        </p:nvGraphicFramePr>
        <p:xfrm>
          <a:off x="969145" y="-204187"/>
          <a:ext cx="10253709" cy="4873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E3FDB37E-D07F-3F71-01DE-CB3F8B6C113D}"/>
              </a:ext>
            </a:extLst>
          </p:cNvPr>
          <p:cNvSpPr txBox="1"/>
          <p:nvPr/>
        </p:nvSpPr>
        <p:spPr>
          <a:xfrm>
            <a:off x="969145" y="3952782"/>
            <a:ext cx="10375778" cy="2062103"/>
          </a:xfrm>
          <a:prstGeom prst="rect">
            <a:avLst/>
          </a:prstGeom>
          <a:noFill/>
        </p:spPr>
        <p:txBody>
          <a:bodyPr wrap="square">
            <a:spAutoFit/>
          </a:bodyPr>
          <a:lstStyle/>
          <a:p>
            <a:r>
              <a:rPr lang="en-US" sz="1600" dirty="0"/>
              <a:t>It can therefore be concluded that Arekere lake is highly polluted and not well-maintained at all.The detoriated condition of the habitat and lack of timely action impacts the entire ecosystem and the quality of life of the people in its surroundings.Rainy days appear to improve the water quality of the lake with respect to oxygen and also dilutes constituents like nitrates and fluoride.Rainy days can also contribute to rise in pH,showing that the soil and atmosphere of the surrounding area of Arekere Lake may be in a polluted state.Lakes are essential to our well-being.A clean and well-maintained lake is beneficial to all lifeforms in its proximity.Therefore, immediate action must be taken by the citizens and government for the restoration of Arekere Lake.</a:t>
            </a:r>
          </a:p>
        </p:txBody>
      </p:sp>
    </p:spTree>
    <p:extLst>
      <p:ext uri="{BB962C8B-B14F-4D97-AF65-F5344CB8AC3E}">
        <p14:creationId xmlns:p14="http://schemas.microsoft.com/office/powerpoint/2010/main" val="1179926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9">
            <a:extLst>
              <a:ext uri="{FF2B5EF4-FFF2-40B4-BE49-F238E27FC236}">
                <a16:creationId xmlns:a16="http://schemas.microsoft.com/office/drawing/2014/main" id="{D28F5C5A-25C3-D67F-A45B-F6408B7A187D}"/>
              </a:ext>
            </a:extLst>
          </p:cNvPr>
          <p:cNvPicPr>
            <a:picLocks noChangeAspect="1"/>
          </p:cNvPicPr>
          <p:nvPr/>
        </p:nvPicPr>
        <p:blipFill>
          <a:blip r:embed="rId2"/>
          <a:srcRect l="17973" r="17973"/>
          <a:stretch>
            <a:fillRect/>
          </a:stretch>
        </p:blipFill>
        <p:spPr>
          <a:xfrm>
            <a:off x="6894358" y="370642"/>
            <a:ext cx="4951412" cy="6101179"/>
          </a:xfrm>
          <a:prstGeom prst="rect">
            <a:avLst/>
          </a:prstGeom>
        </p:spPr>
      </p:pic>
      <p:sp>
        <p:nvSpPr>
          <p:cNvPr id="3" name="TextBox 2">
            <a:extLst>
              <a:ext uri="{FF2B5EF4-FFF2-40B4-BE49-F238E27FC236}">
                <a16:creationId xmlns:a16="http://schemas.microsoft.com/office/drawing/2014/main" id="{4D895CCD-EAF9-57E8-AA50-2F3F50A555CA}"/>
              </a:ext>
            </a:extLst>
          </p:cNvPr>
          <p:cNvSpPr txBox="1"/>
          <p:nvPr/>
        </p:nvSpPr>
        <p:spPr>
          <a:xfrm>
            <a:off x="665825" y="1595021"/>
            <a:ext cx="5797119" cy="5262979"/>
          </a:xfrm>
          <a:prstGeom prst="rect">
            <a:avLst/>
          </a:prstGeom>
          <a:noFill/>
        </p:spPr>
        <p:txBody>
          <a:bodyPr wrap="square" rtlCol="0">
            <a:spAutoFit/>
          </a:bodyPr>
          <a:lstStyle/>
          <a:p>
            <a:r>
              <a:rPr lang="en-US" sz="1550" dirty="0"/>
              <a:t>Based on the conclusions, the following general steps to improve the condition of the lake may be taken:</a:t>
            </a:r>
          </a:p>
          <a:p>
            <a:endParaRPr lang="en-US" sz="1550" dirty="0"/>
          </a:p>
          <a:p>
            <a:pPr marL="285750" indent="-285750">
              <a:buFont typeface="Arial" panose="020B0604020202020204" pitchFamily="34" charset="0"/>
              <a:buChar char="•"/>
            </a:pPr>
            <a:r>
              <a:rPr lang="en-US" sz="1550" dirty="0"/>
              <a:t>Regular removal and harvest of macrophytes on the lake surface</a:t>
            </a:r>
          </a:p>
          <a:p>
            <a:pPr marL="285750" indent="-285750">
              <a:buFont typeface="Arial" panose="020B0604020202020204" pitchFamily="34" charset="0"/>
              <a:buChar char="•"/>
            </a:pPr>
            <a:endParaRPr lang="en-US" sz="1550" dirty="0"/>
          </a:p>
          <a:p>
            <a:pPr marL="285750" indent="-285750">
              <a:buFont typeface="Arial" panose="020B0604020202020204" pitchFamily="34" charset="0"/>
              <a:buChar char="•"/>
            </a:pPr>
            <a:r>
              <a:rPr lang="en-US" sz="1550" dirty="0"/>
              <a:t>Construction of a proper barricade around the lake to prevent encroachment</a:t>
            </a:r>
          </a:p>
          <a:p>
            <a:pPr marL="285750" indent="-285750">
              <a:buFont typeface="Arial" panose="020B0604020202020204" pitchFamily="34" charset="0"/>
              <a:buChar char="•"/>
            </a:pPr>
            <a:endParaRPr lang="en-US" sz="1550" dirty="0"/>
          </a:p>
          <a:p>
            <a:pPr marL="285750" indent="-285750">
              <a:buFont typeface="Arial" panose="020B0604020202020204" pitchFamily="34" charset="0"/>
              <a:buChar char="•"/>
            </a:pPr>
            <a:r>
              <a:rPr lang="en-US" sz="1550" dirty="0"/>
              <a:t>Setting up a proper sewage treatment plant to ensure only treated wastewater drains into the lake</a:t>
            </a:r>
          </a:p>
          <a:p>
            <a:pPr marL="285750" indent="-285750">
              <a:buFont typeface="Arial" panose="020B0604020202020204" pitchFamily="34" charset="0"/>
              <a:buChar char="•"/>
            </a:pPr>
            <a:endParaRPr lang="en-US" sz="1550" dirty="0"/>
          </a:p>
          <a:p>
            <a:pPr marL="285750" indent="-285750">
              <a:buFont typeface="Arial" panose="020B0604020202020204" pitchFamily="34" charset="0"/>
              <a:buChar char="•"/>
            </a:pPr>
            <a:r>
              <a:rPr lang="en-US" sz="1550" dirty="0"/>
              <a:t>Banning construction activites and garbage dumping beside the lake</a:t>
            </a:r>
          </a:p>
          <a:p>
            <a:pPr marL="285750" indent="-285750">
              <a:buFont typeface="Arial" panose="020B0604020202020204" pitchFamily="34" charset="0"/>
              <a:buChar char="•"/>
            </a:pPr>
            <a:endParaRPr lang="en-US" sz="1550" dirty="0"/>
          </a:p>
          <a:p>
            <a:pPr marL="285750" indent="-285750">
              <a:buFont typeface="Arial" panose="020B0604020202020204" pitchFamily="34" charset="0"/>
              <a:buChar char="•"/>
            </a:pPr>
            <a:r>
              <a:rPr lang="en-US" sz="1550" dirty="0"/>
              <a:t>Removal of all encroachments</a:t>
            </a:r>
          </a:p>
          <a:p>
            <a:pPr marL="285750" indent="-285750">
              <a:buFont typeface="Arial" panose="020B0604020202020204" pitchFamily="34" charset="0"/>
              <a:buChar char="•"/>
            </a:pPr>
            <a:endParaRPr lang="en-US" sz="1550" dirty="0"/>
          </a:p>
          <a:p>
            <a:pPr marL="285750" indent="-285750">
              <a:buFont typeface="Arial" panose="020B0604020202020204" pitchFamily="34" charset="0"/>
              <a:buChar char="•"/>
            </a:pPr>
            <a:r>
              <a:rPr lang="en-US" sz="1550" dirty="0"/>
              <a:t>Planting native species around the lake to reduce run-off of silt and contaminants into the lake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IN" sz="1600" dirty="0"/>
          </a:p>
        </p:txBody>
      </p:sp>
      <p:sp>
        <p:nvSpPr>
          <p:cNvPr id="4" name="TextBox 3">
            <a:extLst>
              <a:ext uri="{FF2B5EF4-FFF2-40B4-BE49-F238E27FC236}">
                <a16:creationId xmlns:a16="http://schemas.microsoft.com/office/drawing/2014/main" id="{845515C6-FB01-03EC-F18C-75475535F81A}"/>
              </a:ext>
            </a:extLst>
          </p:cNvPr>
          <p:cNvSpPr txBox="1"/>
          <p:nvPr/>
        </p:nvSpPr>
        <p:spPr>
          <a:xfrm>
            <a:off x="665824" y="772357"/>
            <a:ext cx="5797119" cy="584775"/>
          </a:xfrm>
          <a:prstGeom prst="rect">
            <a:avLst/>
          </a:prstGeom>
          <a:noFill/>
        </p:spPr>
        <p:txBody>
          <a:bodyPr wrap="square" rtlCol="0">
            <a:spAutoFit/>
          </a:bodyPr>
          <a:lstStyle/>
          <a:p>
            <a:r>
              <a:rPr lang="en-US" sz="3200" dirty="0"/>
              <a:t>GENERAL SOLUTIONS</a:t>
            </a:r>
            <a:endParaRPr lang="en-IN" sz="3200" dirty="0"/>
          </a:p>
        </p:txBody>
      </p:sp>
    </p:spTree>
    <p:extLst>
      <p:ext uri="{BB962C8B-B14F-4D97-AF65-F5344CB8AC3E}">
        <p14:creationId xmlns:p14="http://schemas.microsoft.com/office/powerpoint/2010/main" val="2999542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A4D183E-A455-400F-B558-5EF3C42F6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solidFill>
            <a:schemeClr val="tx2"/>
          </a:solidFill>
          <a:ln w="6350" cap="sq" cmpd="sng" algn="ctr">
            <a:noFill/>
            <a:prstDash val="solid"/>
            <a:miter lim="800000"/>
          </a:ln>
          <a:effectLst/>
        </p:spPr>
      </p:sp>
      <p:sp>
        <p:nvSpPr>
          <p:cNvPr id="23" name="Rectangle 22">
            <a:extLst>
              <a:ext uri="{FF2B5EF4-FFF2-40B4-BE49-F238E27FC236}">
                <a16:creationId xmlns:a16="http://schemas.microsoft.com/office/drawing/2014/main" id="{46EC6A0A-8EDD-4CAD-8301-B0613EFB6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2175" y="1005675"/>
            <a:ext cx="4800601" cy="4870174"/>
          </a:xfrm>
          <a:prstGeom prst="rect">
            <a:avLst/>
          </a:prstGeom>
          <a:solidFill>
            <a:schemeClr val="tx1"/>
          </a:solidFill>
          <a:ln w="6350" cap="sq" cmpd="sng" algn="ctr">
            <a:noFill/>
            <a:prstDash val="solid"/>
            <a:miter lim="800000"/>
          </a:ln>
          <a:effectLst/>
        </p:spPr>
      </p:sp>
      <p:pic>
        <p:nvPicPr>
          <p:cNvPr id="7" name="Content Placeholder 3">
            <a:extLst>
              <a:ext uri="{FF2B5EF4-FFF2-40B4-BE49-F238E27FC236}">
                <a16:creationId xmlns:a16="http://schemas.microsoft.com/office/drawing/2014/main" id="{36C5320A-DFA9-4A31-8D7F-EE05D1E3801F}"/>
              </a:ext>
            </a:extLst>
          </p:cNvPr>
          <p:cNvPicPr>
            <a:picLocks noChangeAspect="1"/>
          </p:cNvPicPr>
          <p:nvPr/>
        </p:nvPicPr>
        <p:blipFill>
          <a:blip r:embed="rId3"/>
          <a:srcRect/>
          <a:stretch/>
        </p:blipFill>
        <p:spPr>
          <a:xfrm>
            <a:off x="1238465" y="1207363"/>
            <a:ext cx="4345589" cy="4518734"/>
          </a:xfrm>
          <a:prstGeom prst="rect">
            <a:avLst/>
          </a:prstGeom>
        </p:spPr>
      </p:pic>
      <p:sp>
        <p:nvSpPr>
          <p:cNvPr id="2" name="Title 1">
            <a:extLst>
              <a:ext uri="{FF2B5EF4-FFF2-40B4-BE49-F238E27FC236}">
                <a16:creationId xmlns:a16="http://schemas.microsoft.com/office/drawing/2014/main" id="{2FBE61F3-2745-486A-9B37-D1351783A8A7}"/>
              </a:ext>
            </a:extLst>
          </p:cNvPr>
          <p:cNvSpPr>
            <a:spLocks noGrp="1"/>
          </p:cNvSpPr>
          <p:nvPr>
            <p:ph type="title"/>
          </p:nvPr>
        </p:nvSpPr>
        <p:spPr>
          <a:xfrm>
            <a:off x="6314384" y="642594"/>
            <a:ext cx="4810815" cy="1371600"/>
          </a:xfrm>
        </p:spPr>
        <p:txBody>
          <a:bodyPr>
            <a:normAutofit/>
          </a:bodyPr>
          <a:lstStyle/>
          <a:p>
            <a:pPr algn="ctr"/>
            <a:r>
              <a:rPr lang="en-US" sz="3200" dirty="0"/>
              <a:t>INTRODUCTION</a:t>
            </a:r>
          </a:p>
        </p:txBody>
      </p:sp>
      <p:sp>
        <p:nvSpPr>
          <p:cNvPr id="4" name="Content Placeholder 3">
            <a:extLst>
              <a:ext uri="{FF2B5EF4-FFF2-40B4-BE49-F238E27FC236}">
                <a16:creationId xmlns:a16="http://schemas.microsoft.com/office/drawing/2014/main" id="{11FEAB1A-7D7A-5941-6447-2C4471E98157}"/>
              </a:ext>
            </a:extLst>
          </p:cNvPr>
          <p:cNvSpPr>
            <a:spLocks noGrp="1"/>
          </p:cNvSpPr>
          <p:nvPr>
            <p:ph idx="1"/>
          </p:nvPr>
        </p:nvSpPr>
        <p:spPr>
          <a:xfrm>
            <a:off x="6252268" y="2103120"/>
            <a:ext cx="5315336" cy="3986962"/>
          </a:xfrm>
        </p:spPr>
        <p:txBody>
          <a:bodyPr>
            <a:normAutofit fontScale="92500" lnSpcReduction="20000"/>
          </a:bodyPr>
          <a:lstStyle/>
          <a:p>
            <a:r>
              <a:rPr lang="en-US" dirty="0">
                <a:latin typeface="Arial" panose="020B0604020202020204" pitchFamily="34" charset="0"/>
              </a:rPr>
              <a:t>It is a well-known fact that there </a:t>
            </a:r>
            <a:r>
              <a:rPr lang="en-US" b="0" i="0" dirty="0">
                <a:effectLst/>
                <a:latin typeface="Arial" panose="020B0604020202020204" pitchFamily="34" charset="0"/>
              </a:rPr>
              <a:t>are numerous lakes in Bangalore,Karnataka.</a:t>
            </a:r>
          </a:p>
          <a:p>
            <a:r>
              <a:rPr lang="en-US" dirty="0">
                <a:latin typeface="Arial" panose="020B0604020202020204" pitchFamily="34" charset="0"/>
              </a:rPr>
              <a:t>Most</a:t>
            </a:r>
            <a:r>
              <a:rPr lang="en-US" b="0" i="0" dirty="0">
                <a:effectLst/>
                <a:latin typeface="Arial" panose="020B0604020202020204" pitchFamily="34" charset="0"/>
              </a:rPr>
              <a:t> lakes in the region were constructed by damming natural river valley systems by the ancient and medieval rulers of this region.</a:t>
            </a:r>
            <a:endParaRPr lang="en-US" dirty="0">
              <a:latin typeface="Arial" panose="020B0604020202020204" pitchFamily="34" charset="0"/>
            </a:endParaRPr>
          </a:p>
          <a:p>
            <a:r>
              <a:rPr lang="en-US" dirty="0">
                <a:latin typeface="Arial" panose="020B0604020202020204" pitchFamily="34" charset="0"/>
              </a:rPr>
              <a:t>Today,</a:t>
            </a:r>
            <a:r>
              <a:rPr lang="en-US" b="0" i="0" dirty="0">
                <a:effectLst/>
                <a:latin typeface="Arial" panose="020B0604020202020204" pitchFamily="34" charset="0"/>
              </a:rPr>
              <a:t>urbanization has impacted the lakes in various ways.Some lakes have completely disappeared, others reduced to pools, some encroached upon, some in various stages of deterioration, some dried up</a:t>
            </a:r>
            <a:r>
              <a:rPr lang="en-US" dirty="0">
                <a:latin typeface="Arial" panose="020B0604020202020204" pitchFamily="34" charset="0"/>
              </a:rPr>
              <a:t> and </a:t>
            </a:r>
            <a:r>
              <a:rPr lang="en-US" b="0" i="0" dirty="0">
                <a:effectLst/>
                <a:latin typeface="Arial" panose="020B0604020202020204" pitchFamily="34" charset="0"/>
              </a:rPr>
              <a:t>some leased.</a:t>
            </a:r>
          </a:p>
          <a:p>
            <a:r>
              <a:rPr lang="en-US" b="0" i="0" dirty="0">
                <a:effectLst/>
                <a:latin typeface="Arial" panose="020B0604020202020204" pitchFamily="34" charset="0"/>
              </a:rPr>
              <a:t>A 2016 study of 105 lakes in Bangalore found that 98% were encroached and 90% sewage-fed.</a:t>
            </a:r>
            <a:endParaRPr lang="en-US" dirty="0">
              <a:latin typeface="Arial" panose="020B0604020202020204" pitchFamily="34" charset="0"/>
            </a:endParaRPr>
          </a:p>
          <a:p>
            <a:r>
              <a:rPr lang="en-US" b="0" i="0" dirty="0">
                <a:effectLst/>
                <a:latin typeface="Arial" panose="020B0604020202020204" pitchFamily="34" charset="0"/>
              </a:rPr>
              <a:t>In this presentation,we analyse </a:t>
            </a:r>
            <a:r>
              <a:rPr lang="en-US" dirty="0">
                <a:latin typeface="Arial" panose="020B0604020202020204" pitchFamily="34" charset="0"/>
              </a:rPr>
              <a:t>the habitat of Arekere lake by analysing water samples taken from the same.</a:t>
            </a:r>
            <a:endParaRPr lang="en-IN" dirty="0"/>
          </a:p>
        </p:txBody>
      </p:sp>
    </p:spTree>
    <p:extLst>
      <p:ext uri="{BB962C8B-B14F-4D97-AF65-F5344CB8AC3E}">
        <p14:creationId xmlns:p14="http://schemas.microsoft.com/office/powerpoint/2010/main" val="491186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563C40F-6CFD-9F69-7E0D-2640DD118CC9}"/>
              </a:ext>
            </a:extLst>
          </p:cNvPr>
          <p:cNvCxnSpPr>
            <a:cxnSpLocks/>
            <a:endCxn id="4" idx="3"/>
          </p:cNvCxnSpPr>
          <p:nvPr/>
        </p:nvCxnSpPr>
        <p:spPr>
          <a:xfrm>
            <a:off x="861134" y="319599"/>
            <a:ext cx="0" cy="25656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18950D7-85A8-F674-9D01-1FF870383F74}"/>
              </a:ext>
            </a:extLst>
          </p:cNvPr>
          <p:cNvSpPr txBox="1"/>
          <p:nvPr/>
        </p:nvSpPr>
        <p:spPr>
          <a:xfrm rot="16200000">
            <a:off x="-856696" y="4372241"/>
            <a:ext cx="3435660" cy="461665"/>
          </a:xfrm>
          <a:prstGeom prst="rect">
            <a:avLst/>
          </a:prstGeom>
          <a:noFill/>
        </p:spPr>
        <p:txBody>
          <a:bodyPr wrap="square" rtlCol="0">
            <a:spAutoFit/>
          </a:bodyPr>
          <a:lstStyle/>
          <a:p>
            <a:r>
              <a:rPr lang="en-US" sz="2400" dirty="0"/>
              <a:t>ACKNOWLEDGEMENT</a:t>
            </a:r>
            <a:endParaRPr lang="en-IN" sz="2400" dirty="0"/>
          </a:p>
        </p:txBody>
      </p:sp>
      <p:sp>
        <p:nvSpPr>
          <p:cNvPr id="8" name="Content Placeholder 16">
            <a:extLst>
              <a:ext uri="{FF2B5EF4-FFF2-40B4-BE49-F238E27FC236}">
                <a16:creationId xmlns:a16="http://schemas.microsoft.com/office/drawing/2014/main" id="{0863ADA4-94A5-B5A5-DBEB-B9A92959C3AE}"/>
              </a:ext>
            </a:extLst>
          </p:cNvPr>
          <p:cNvSpPr txBox="1">
            <a:spLocks/>
          </p:cNvSpPr>
          <p:nvPr/>
        </p:nvSpPr>
        <p:spPr>
          <a:xfrm>
            <a:off x="1455964" y="1137328"/>
            <a:ext cx="4879018" cy="4583343"/>
          </a:xfrm>
          <a:prstGeom prst="rect">
            <a:avLst/>
          </a:prstGeom>
        </p:spPr>
        <p:txBody>
          <a:bodyPr/>
          <a:lst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a:lstStyle>
          <a:p>
            <a:pPr marL="0" indent="0">
              <a:buNone/>
            </a:pPr>
            <a:r>
              <a:rPr lang="en-US" sz="1700" dirty="0"/>
              <a:t>This project would not have been possible without the help of our teachers and fellow teammates.We would therefore like to thank our mentors for this project, Indumathi Mam and Ashwini Mam, for their valuable guidance and feedback during the course of this project.</a:t>
            </a:r>
          </a:p>
          <a:p>
            <a:pPr marL="0" indent="0">
              <a:buNone/>
            </a:pPr>
            <a:r>
              <a:rPr lang="en-US" sz="1700" dirty="0"/>
              <a:t>We would like to extend our gratitude to Rohit Sir from WWF for lending us the water testing kit.</a:t>
            </a:r>
          </a:p>
          <a:p>
            <a:pPr marL="0" indent="0">
              <a:buNone/>
            </a:pPr>
            <a:r>
              <a:rPr lang="en-US" sz="1700" dirty="0"/>
              <a:t>We would also like to thank our parents for their support and willingness to take us to the sites for research.</a:t>
            </a:r>
          </a:p>
          <a:p>
            <a:pPr marL="0" indent="0">
              <a:buNone/>
            </a:pPr>
            <a:r>
              <a:rPr lang="en-US" sz="1700" dirty="0"/>
              <a:t>Last but not the least,thank you to all the IISc conference organizers and professors for giving us this wonderful opportunity.</a:t>
            </a:r>
          </a:p>
        </p:txBody>
      </p:sp>
      <p:pic>
        <p:nvPicPr>
          <p:cNvPr id="9" name="Picture 8">
            <a:extLst>
              <a:ext uri="{FF2B5EF4-FFF2-40B4-BE49-F238E27FC236}">
                <a16:creationId xmlns:a16="http://schemas.microsoft.com/office/drawing/2014/main" id="{05C43403-93AB-BAFF-C1E6-07C2C0FC87BE}"/>
              </a:ext>
            </a:extLst>
          </p:cNvPr>
          <p:cNvPicPr>
            <a:picLocks noChangeAspect="1"/>
          </p:cNvPicPr>
          <p:nvPr/>
        </p:nvPicPr>
        <p:blipFill>
          <a:blip r:embed="rId2">
            <a:extLst>
              <a:ext uri="{837473B0-CC2E-450A-ABE3-18F120FF3D39}">
                <a1611:picAttrSrcUrl xmlns:a1611="http://schemas.microsoft.com/office/drawing/2016/11/main" r:id="rId3"/>
              </a:ext>
            </a:extLst>
          </a:blip>
          <a:srcRect/>
          <a:stretch/>
        </p:blipFill>
        <p:spPr>
          <a:xfrm>
            <a:off x="6698980" y="1001758"/>
            <a:ext cx="4755730" cy="5026180"/>
          </a:xfrm>
          <a:prstGeom prst="rect">
            <a:avLst/>
          </a:prstGeom>
        </p:spPr>
      </p:pic>
    </p:spTree>
    <p:extLst>
      <p:ext uri="{BB962C8B-B14F-4D97-AF65-F5344CB8AC3E}">
        <p14:creationId xmlns:p14="http://schemas.microsoft.com/office/powerpoint/2010/main" val="3189562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3">
            <a:extLst>
              <a:ext uri="{FF2B5EF4-FFF2-40B4-BE49-F238E27FC236}">
                <a16:creationId xmlns:a16="http://schemas.microsoft.com/office/drawing/2014/main" id="{A9943306-8E1D-E699-6BAD-D17147C47AF4}"/>
              </a:ext>
            </a:extLst>
          </p:cNvPr>
          <p:cNvPicPr>
            <a:picLocks noChangeAspect="1"/>
          </p:cNvPicPr>
          <p:nvPr/>
        </p:nvPicPr>
        <p:blipFill>
          <a:blip r:embed="rId2">
            <a:extLst>
              <a:ext uri="{837473B0-CC2E-450A-ABE3-18F120FF3D39}">
                <a1611:picAttrSrcUrl xmlns:a1611="http://schemas.microsoft.com/office/drawing/2016/11/main" r:id="rId3"/>
              </a:ext>
            </a:extLst>
          </a:blip>
          <a:srcRect/>
          <a:stretch/>
        </p:blipFill>
        <p:spPr>
          <a:xfrm>
            <a:off x="1299055" y="825624"/>
            <a:ext cx="3728287" cy="5370991"/>
          </a:xfrm>
          <a:prstGeom prst="rect">
            <a:avLst/>
          </a:prstGeom>
        </p:spPr>
      </p:pic>
      <p:sp>
        <p:nvSpPr>
          <p:cNvPr id="3" name="TextBox 2">
            <a:extLst>
              <a:ext uri="{FF2B5EF4-FFF2-40B4-BE49-F238E27FC236}">
                <a16:creationId xmlns:a16="http://schemas.microsoft.com/office/drawing/2014/main" id="{090EC9E2-4922-FFF6-DC96-93D68142F804}"/>
              </a:ext>
            </a:extLst>
          </p:cNvPr>
          <p:cNvSpPr txBox="1"/>
          <p:nvPr/>
        </p:nvSpPr>
        <p:spPr>
          <a:xfrm>
            <a:off x="5283552" y="933636"/>
            <a:ext cx="6388823" cy="5262979"/>
          </a:xfrm>
          <a:prstGeom prst="rect">
            <a:avLst/>
          </a:prstGeom>
          <a:noFill/>
        </p:spPr>
        <p:txBody>
          <a:bodyPr wrap="square" rtlCol="0">
            <a:spAutoFit/>
          </a:bodyPr>
          <a:lstStyle/>
          <a:p>
            <a:pPr marL="171450" indent="-171450">
              <a:buFont typeface="Arial" panose="020B0604020202020204" pitchFamily="34" charset="0"/>
              <a:buChar char="•"/>
            </a:pPr>
            <a:r>
              <a:rPr lang="en-US" sz="1200" dirty="0">
                <a:hlinkClick r:id="rId4">
                  <a:extLst>
                    <a:ext uri="{A12FA001-AC4F-418D-AE19-62706E023703}">
                      <ahyp:hlinkClr xmlns:ahyp="http://schemas.microsoft.com/office/drawing/2018/hyperlinkcolor" val="tx"/>
                    </a:ext>
                  </a:extLst>
                </a:hlinkClick>
              </a:rPr>
              <a:t>Arakere Lake In Bengaluru: BWSSB Says It Will Prevent Further Sewage Inflow Into Water Body Within A Month’s Time (swarajyamag.com)</a:t>
            </a:r>
            <a:endParaRPr lang="en-US" sz="1200" dirty="0"/>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hlinkClick r:id="rId5">
                  <a:extLst>
                    <a:ext uri="{A12FA001-AC4F-418D-AE19-62706E023703}">
                      <ahyp:hlinkClr xmlns:ahyp="http://schemas.microsoft.com/office/drawing/2018/hyperlinkcolor" val="tx"/>
                    </a:ext>
                  </a:extLst>
                </a:hlinkClick>
              </a:rPr>
              <a:t>Excessive Iron in Well Water: Hazards, Signs &amp; Removal Techniques (actionwellandpump.com)</a:t>
            </a:r>
            <a:endParaRPr lang="en-US" sz="1200" dirty="0"/>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hlinkClick r:id="rId6">
                  <a:extLst>
                    <a:ext uri="{A12FA001-AC4F-418D-AE19-62706E023703}">
                      <ahyp:hlinkClr xmlns:ahyp="http://schemas.microsoft.com/office/drawing/2018/hyperlinkcolor" val="tx"/>
                    </a:ext>
                  </a:extLst>
                </a:hlinkClick>
              </a:rPr>
              <a:t>(PDF) Impact of construction activities on the environment. (researchgate.net)</a:t>
            </a:r>
            <a:endParaRPr lang="en-US" sz="1200" dirty="0"/>
          </a:p>
          <a:p>
            <a:pPr marL="171450" indent="-171450">
              <a:buFont typeface="Arial" panose="020B0604020202020204" pitchFamily="34" charset="0"/>
              <a:buChar char="•"/>
            </a:pPr>
            <a:endParaRPr kumimoji="0" lang="en-US" altLang="en-US" sz="1200" b="0" i="0" u="none" strike="noStrike" cap="none" normalizeH="0" baseline="0" dirty="0">
              <a:ln>
                <a:noFill/>
              </a:ln>
              <a:solidFill>
                <a:srgbClr val="6B9F25"/>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endParaRPr>
          </a:p>
          <a:p>
            <a:pPr marL="171450" indent="-171450">
              <a:buFont typeface="Arial" panose="020B0604020202020204" pitchFamily="34" charset="0"/>
              <a:buChar char="•"/>
            </a:pPr>
            <a:r>
              <a:rPr kumimoji="0" lang="en-US" altLang="en-US" sz="1200" b="0" i="0" u="none" strike="noStrike" cap="none" normalizeH="0" baseline="0" dirty="0">
                <a:ln>
                  <a:noFill/>
                </a:ln>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https://www.deccanherald.com/content/667783/in-2-years-you-could.html</a:t>
            </a:r>
            <a:r>
              <a:rPr lang="en-US" altLang="en-US" sz="120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endParaRPr kumimoji="0" lang="en-US" altLang="en-US" sz="1200" b="0" i="0" u="none" strike="noStrike" cap="none" normalizeH="0" baseline="0" dirty="0">
              <a:ln>
                <a:noFill/>
              </a:ln>
              <a:solidFill>
                <a:srgbClr val="6B9F25"/>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endParaRPr>
          </a:p>
          <a:p>
            <a:pPr marL="171450" indent="-171450">
              <a:buFont typeface="Arial" panose="020B0604020202020204" pitchFamily="34" charset="0"/>
              <a:buChar char="•"/>
            </a:pPr>
            <a:r>
              <a:rPr kumimoji="0" lang="en-US" altLang="en-US" sz="1200" b="0" i="0" u="none" strike="noStrike" cap="none" normalizeH="0" baseline="0" dirty="0">
                <a:ln>
                  <a:noFill/>
                </a:ln>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https://en.m.wikipedia.org/wiki/Lakes_in_Bangalore</a:t>
            </a:r>
            <a:br>
              <a:rPr kumimoji="0" lang="en-US" altLang="en-US" sz="1200" b="0" i="0" u="none" strike="noStrike" cap="none" normalizeH="0" baseline="0" dirty="0">
                <a:ln>
                  <a:noFill/>
                </a:ln>
                <a:effectLst/>
              </a:rPr>
            </a:br>
            <a:endParaRPr lang="en-US" altLang="en-US" sz="1200" dirty="0">
              <a:latin typeface="Arial" panose="020B0604020202020204" pitchFamily="34" charset="0"/>
            </a:endParaRPr>
          </a:p>
          <a:p>
            <a:pPr marL="171450" indent="-171450">
              <a:buFont typeface="Arial" panose="020B0604020202020204" pitchFamily="34" charset="0"/>
              <a:buChar char="•"/>
            </a:pPr>
            <a:r>
              <a:rPr lang="en-IN" sz="1200" dirty="0">
                <a:hlinkClick r:id="rId9">
                  <a:extLst>
                    <a:ext uri="{A12FA001-AC4F-418D-AE19-62706E023703}">
                      <ahyp:hlinkClr xmlns:ahyp="http://schemas.microsoft.com/office/drawing/2018/hyperlinkcolor" val="tx"/>
                    </a:ext>
                  </a:extLst>
                </a:hlinkClick>
              </a:rPr>
              <a:t>NEWS TRAIL (newstrailindia.com)</a:t>
            </a:r>
            <a:br>
              <a:rPr kumimoji="0" lang="en-US" altLang="en-US" sz="1200" b="0" i="0" u="none" strike="noStrike" cap="none" normalizeH="0" baseline="0" dirty="0">
                <a:ln>
                  <a:noFill/>
                </a:ln>
                <a:effectLst/>
              </a:rPr>
            </a:br>
            <a:endParaRPr lang="en-US" altLang="en-US" sz="1200" dirty="0">
              <a:latin typeface="Arial" panose="020B0604020202020204" pitchFamily="34" charset="0"/>
            </a:endParaRPr>
          </a:p>
          <a:p>
            <a:pPr marL="171450" indent="-171450">
              <a:buFont typeface="Arial" panose="020B0604020202020204" pitchFamily="34" charset="0"/>
              <a:buChar char="•"/>
            </a:pPr>
            <a:r>
              <a:rPr kumimoji="0" lang="en-US" altLang="en-US" sz="1200" b="0" i="0" u="none" strike="noStrike" cap="none" normalizeH="0" baseline="0" dirty="0">
                <a:ln>
                  <a:noFill/>
                </a:ln>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https://www.element.com/environmental-testing/physical-chemical-properties-of-water</a:t>
            </a:r>
            <a:r>
              <a:rPr kumimoji="0" lang="en-US" altLang="en-US" sz="1200" b="0" i="0" u="none" strike="noStrike" cap="none" normalizeH="0" baseline="0" dirty="0">
                <a:ln>
                  <a:noFill/>
                </a:ln>
                <a:effectLst/>
              </a:rPr>
              <a:t> </a:t>
            </a:r>
          </a:p>
          <a:p>
            <a:pPr marL="171450" indent="-171450">
              <a:buFont typeface="Arial" panose="020B0604020202020204" pitchFamily="34" charset="0"/>
              <a:buChar char="•"/>
            </a:pPr>
            <a:endParaRPr lang="en-IN" sz="1200" dirty="0"/>
          </a:p>
          <a:p>
            <a:pPr marL="171450" indent="-171450">
              <a:buFont typeface="Arial" panose="020B0604020202020204" pitchFamily="34" charset="0"/>
              <a:buChar char="•"/>
            </a:pPr>
            <a:r>
              <a:rPr lang="en-IN" sz="1200" dirty="0">
                <a:hlinkClick r:id="rId11">
                  <a:extLst>
                    <a:ext uri="{A12FA001-AC4F-418D-AE19-62706E023703}">
                      <ahyp:hlinkClr xmlns:ahyp="http://schemas.microsoft.com/office/drawing/2018/hyperlinkcolor" val="tx"/>
                    </a:ext>
                  </a:extLst>
                </a:hlinkClick>
              </a:rPr>
              <a:t>STATUS OF AREKERE WETLANDS0 (ernet.in)</a:t>
            </a:r>
            <a:r>
              <a:rPr lang="en-IN" sz="1200" dirty="0"/>
              <a:t>-IISC</a:t>
            </a:r>
            <a:endParaRPr lang="en-US" sz="1200" dirty="0"/>
          </a:p>
          <a:p>
            <a:pPr marL="171450" indent="-171450">
              <a:buFont typeface="Arial" panose="020B0604020202020204" pitchFamily="34" charset="0"/>
              <a:buChar char="•"/>
            </a:pPr>
            <a:endParaRPr kumimoji="0" lang="en-US" altLang="en-US" sz="1200" b="0" i="0" u="none" strike="noStrike" cap="none" normalizeH="0" baseline="0" dirty="0">
              <a:ln>
                <a:noFill/>
              </a:ln>
              <a:effectLst/>
              <a:latin typeface="Arial" panose="020B0604020202020204" pitchFamily="34" charset="0"/>
            </a:endParaRPr>
          </a:p>
          <a:p>
            <a:pPr marL="171450" indent="-171450">
              <a:buFont typeface="Arial" panose="020B0604020202020204" pitchFamily="34" charset="0"/>
              <a:buChar char="•"/>
            </a:pPr>
            <a:r>
              <a:rPr kumimoji="0" lang="en-US" altLang="en-US" sz="1200" b="0" i="0" u="none" strike="noStrike" cap="none" normalizeH="0" baseline="0" dirty="0">
                <a:ln>
                  <a:noFill/>
                </a:ln>
                <a:effectLst/>
                <a:latin typeface="Arial" panose="020B0604020202020204" pitchFamily="34" charset="0"/>
              </a:rPr>
              <a:t>Jal Tara Water Testing Manual</a:t>
            </a:r>
          </a:p>
          <a:p>
            <a:pPr marL="171450" indent="-171450">
              <a:buFont typeface="Arial" panose="020B0604020202020204" pitchFamily="34" charset="0"/>
              <a:buChar char="•"/>
            </a:pPr>
            <a:endParaRPr lang="en-IN" sz="1200" dirty="0">
              <a:solidFill>
                <a:srgbClr val="6B9F25"/>
              </a:solidFill>
              <a:hlinkClick r:id="rId12">
                <a:extLst>
                  <a:ext uri="{A12FA001-AC4F-418D-AE19-62706E023703}">
                    <ahyp:hlinkClr xmlns:ahyp="http://schemas.microsoft.com/office/drawing/2018/hyperlinkcolor" val="tx"/>
                  </a:ext>
                </a:extLst>
              </a:hlinkClick>
            </a:endParaRPr>
          </a:p>
          <a:p>
            <a:pPr marL="171450" indent="-171450">
              <a:buFont typeface="Arial" panose="020B0604020202020204" pitchFamily="34" charset="0"/>
              <a:buChar char="•"/>
            </a:pPr>
            <a:r>
              <a:rPr lang="en-IN" sz="1200" dirty="0">
                <a:hlinkClick r:id="rId12">
                  <a:extLst>
                    <a:ext uri="{A12FA001-AC4F-418D-AE19-62706E023703}">
                      <ahyp:hlinkClr xmlns:ahyp="http://schemas.microsoft.com/office/drawing/2018/hyperlinkcolor" val="tx"/>
                    </a:ext>
                  </a:extLst>
                </a:hlinkClick>
              </a:rPr>
              <a:t>Google Maps</a:t>
            </a:r>
            <a:endParaRPr lang="en-IN" sz="1200" dirty="0"/>
          </a:p>
          <a:p>
            <a:pPr marL="171450" indent="-171450">
              <a:buFont typeface="Arial" panose="020B0604020202020204" pitchFamily="34" charset="0"/>
              <a:buChar char="•"/>
            </a:pPr>
            <a:endParaRPr lang="en-US" sz="1200" dirty="0">
              <a:solidFill>
                <a:srgbClr val="6B9F25"/>
              </a:solidFill>
              <a:hlinkClick r:id="rId13">
                <a:extLst>
                  <a:ext uri="{A12FA001-AC4F-418D-AE19-62706E023703}">
                    <ahyp:hlinkClr xmlns:ahyp="http://schemas.microsoft.com/office/drawing/2018/hyperlinkcolor" val="tx"/>
                  </a:ext>
                </a:extLst>
              </a:hlinkClick>
            </a:endParaRPr>
          </a:p>
          <a:p>
            <a:pPr marL="171450" indent="-171450">
              <a:buFont typeface="Arial" panose="020B0604020202020204" pitchFamily="34" charset="0"/>
              <a:buChar char="•"/>
            </a:pPr>
            <a:r>
              <a:rPr lang="en-US" sz="1200" dirty="0">
                <a:hlinkClick r:id="rId13">
                  <a:extLst>
                    <a:ext uri="{A12FA001-AC4F-418D-AE19-62706E023703}">
                      <ahyp:hlinkClr xmlns:ahyp="http://schemas.microsoft.com/office/drawing/2018/hyperlinkcolor" val="tx"/>
                    </a:ext>
                  </a:extLst>
                </a:hlinkClick>
              </a:rPr>
              <a:t>The Effects of Iron in Water on Aquatic Life | Cuteness</a:t>
            </a:r>
            <a:endParaRPr lang="en-US" sz="1200" dirty="0"/>
          </a:p>
          <a:p>
            <a:pPr marL="171450" indent="-171450">
              <a:buFont typeface="Arial" panose="020B0604020202020204" pitchFamily="34" charset="0"/>
              <a:buChar char="•"/>
            </a:pPr>
            <a:endParaRPr kumimoji="0" lang="en-US" altLang="en-US" sz="1200" b="0" i="0" u="none" strike="noStrike" cap="none" normalizeH="0" baseline="0" dirty="0">
              <a:ln>
                <a:noFill/>
              </a:ln>
              <a:effectLst/>
              <a:latin typeface="Arial" panose="020B0604020202020204" pitchFamily="34" charset="0"/>
            </a:endParaRPr>
          </a:p>
          <a:p>
            <a:pPr marL="171450" indent="-171450">
              <a:buFont typeface="Arial" panose="020B0604020202020204" pitchFamily="34" charset="0"/>
              <a:buChar char="•"/>
            </a:pPr>
            <a:r>
              <a:rPr lang="en-US" sz="1200" dirty="0">
                <a:hlinkClick r:id="rId14">
                  <a:extLst>
                    <a:ext uri="{A12FA001-AC4F-418D-AE19-62706E023703}">
                      <ahyp:hlinkClr xmlns:ahyp="http://schemas.microsoft.com/office/drawing/2018/hyperlinkcolor" val="tx"/>
                    </a:ext>
                  </a:extLst>
                </a:hlinkClick>
              </a:rPr>
              <a:t>Ammonia in Water: The Struggle for Balance - Save the Water</a:t>
            </a:r>
            <a:endParaRPr lang="en-US" sz="1200" dirty="0"/>
          </a:p>
          <a:p>
            <a:pPr marL="171450" indent="-171450">
              <a:buFont typeface="Arial" panose="020B0604020202020204" pitchFamily="34" charset="0"/>
              <a:buChar char="•"/>
            </a:pPr>
            <a:endParaRPr kumimoji="0" lang="en-US" altLang="en-US" sz="1200" b="0" i="0" u="none" strike="noStrike" cap="none" normalizeH="0" baseline="0" dirty="0">
              <a:ln>
                <a:noFill/>
              </a:ln>
              <a:effectLst/>
              <a:latin typeface="Arial" panose="020B0604020202020204" pitchFamily="34" charset="0"/>
            </a:endParaRPr>
          </a:p>
          <a:p>
            <a:pPr marL="171450" indent="-171450">
              <a:buFont typeface="Arial" panose="020B0604020202020204" pitchFamily="34" charset="0"/>
              <a:buChar char="•"/>
            </a:pPr>
            <a:r>
              <a:rPr lang="en-US" sz="1200" dirty="0">
                <a:hlinkClick r:id="rId15">
                  <a:extLst>
                    <a:ext uri="{A12FA001-AC4F-418D-AE19-62706E023703}">
                      <ahyp:hlinkClr xmlns:ahyp="http://schemas.microsoft.com/office/drawing/2018/hyperlinkcolor" val="tx"/>
                    </a:ext>
                  </a:extLst>
                </a:hlinkClick>
              </a:rPr>
              <a:t>Bwssb Proposes Drain Expansion To Stop Sewage Inflow Into Arekere Lake | Bengaluru News - Times of India (indiatimes.com)</a:t>
            </a:r>
            <a:endParaRPr kumimoji="0" lang="en-US" altLang="en-US" sz="1200" b="0" i="0" u="none" strike="noStrike" cap="none" normalizeH="0" baseline="0" dirty="0">
              <a:ln>
                <a:noFill/>
              </a:ln>
              <a:effectLst/>
              <a:latin typeface="Arial" panose="020B0604020202020204" pitchFamily="34" charset="0"/>
            </a:endParaRPr>
          </a:p>
        </p:txBody>
      </p:sp>
      <p:cxnSp>
        <p:nvCxnSpPr>
          <p:cNvPr id="5" name="Straight Connector 4">
            <a:extLst>
              <a:ext uri="{FF2B5EF4-FFF2-40B4-BE49-F238E27FC236}">
                <a16:creationId xmlns:a16="http://schemas.microsoft.com/office/drawing/2014/main" id="{6C320AA6-A54D-5925-4273-6FF94930F9EC}"/>
              </a:ext>
            </a:extLst>
          </p:cNvPr>
          <p:cNvCxnSpPr/>
          <p:nvPr/>
        </p:nvCxnSpPr>
        <p:spPr>
          <a:xfrm>
            <a:off x="781235" y="372862"/>
            <a:ext cx="0" cy="34339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83E3AC7-F2DB-9C8A-EAEA-A4B3F4939055}"/>
              </a:ext>
            </a:extLst>
          </p:cNvPr>
          <p:cNvSpPr txBox="1"/>
          <p:nvPr/>
        </p:nvSpPr>
        <p:spPr>
          <a:xfrm rot="16200000">
            <a:off x="-365908" y="4787862"/>
            <a:ext cx="2294286" cy="523220"/>
          </a:xfrm>
          <a:prstGeom prst="rect">
            <a:avLst/>
          </a:prstGeom>
          <a:noFill/>
        </p:spPr>
        <p:txBody>
          <a:bodyPr wrap="square" rtlCol="0">
            <a:spAutoFit/>
          </a:bodyPr>
          <a:lstStyle/>
          <a:p>
            <a:r>
              <a:rPr lang="en-US" sz="2800" dirty="0"/>
              <a:t>REFERENCES</a:t>
            </a:r>
            <a:endParaRPr lang="en-IN" sz="2800" dirty="0"/>
          </a:p>
        </p:txBody>
      </p:sp>
    </p:spTree>
    <p:extLst>
      <p:ext uri="{BB962C8B-B14F-4D97-AF65-F5344CB8AC3E}">
        <p14:creationId xmlns:p14="http://schemas.microsoft.com/office/powerpoint/2010/main" val="2745830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FF3823-BBAD-4D28-B6DB-E416E2409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blipFill dpi="0" rotWithShape="1">
            <a:blip r:embed="rId3">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0E20F056-0FFD-4EE9-BDCB-8963C7F8B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8" name="Rectangle 17">
            <a:extLst>
              <a:ext uri="{FF2B5EF4-FFF2-40B4-BE49-F238E27FC236}">
                <a16:creationId xmlns:a16="http://schemas.microsoft.com/office/drawing/2014/main" id="{87507ED7-71D7-4B95-8D4F-7B3E18623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solidFill>
            <a:schemeClr val="bg2"/>
          </a:solidFill>
          <a:ln w="9525" cap="sq" cmpd="sng" algn="ctr">
            <a:noFill/>
            <a:prstDash val="solid"/>
            <a:miter lim="800000"/>
          </a:ln>
          <a:effectLst/>
        </p:spPr>
      </p:sp>
      <p:grpSp>
        <p:nvGrpSpPr>
          <p:cNvPr id="20" name="Group 19">
            <a:extLst>
              <a:ext uri="{FF2B5EF4-FFF2-40B4-BE49-F238E27FC236}">
                <a16:creationId xmlns:a16="http://schemas.microsoft.com/office/drawing/2014/main" id="{AA38E6D2-F0D9-4B69-ABEB-EB70412E8C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35880" y="1267730"/>
            <a:ext cx="1920240" cy="731520"/>
            <a:chOff x="4828372" y="1267730"/>
            <a:chExt cx="2227748" cy="731520"/>
          </a:xfrm>
        </p:grpSpPr>
        <p:sp>
          <p:nvSpPr>
            <p:cNvPr id="21" name="Rectangle 20">
              <a:extLst>
                <a:ext uri="{FF2B5EF4-FFF2-40B4-BE49-F238E27FC236}">
                  <a16:creationId xmlns:a16="http://schemas.microsoft.com/office/drawing/2014/main" id="{025EA075-7728-48F3-B18E-92389160D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22" name="Group 21">
              <a:extLst>
                <a:ext uri="{FF2B5EF4-FFF2-40B4-BE49-F238E27FC236}">
                  <a16:creationId xmlns:a16="http://schemas.microsoft.com/office/drawing/2014/main" id="{1115E6AD-1E2A-40FE-B424-56271D8A89F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23" name="Straight Connector 22">
                <a:extLst>
                  <a:ext uri="{FF2B5EF4-FFF2-40B4-BE49-F238E27FC236}">
                    <a16:creationId xmlns:a16="http://schemas.microsoft.com/office/drawing/2014/main" id="{D2CFBBA0-D70F-4068-8385-B020EA21AA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963F62F-FFD6-43CD-BE0D-00770BB97C0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75688F4-0BFA-49D0-92B0-84CBE5508B0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grpSp>
      <p:pic>
        <p:nvPicPr>
          <p:cNvPr id="9" name="Picture 8">
            <a:extLst>
              <a:ext uri="{FF2B5EF4-FFF2-40B4-BE49-F238E27FC236}">
                <a16:creationId xmlns:a16="http://schemas.microsoft.com/office/drawing/2014/main" id="{E3AED392-F4FF-45D7-9A91-FD20E7E29C46}"/>
              </a:ext>
            </a:extLst>
          </p:cNvPr>
          <p:cNvPicPr>
            <a:picLocks noChangeAspect="1"/>
          </p:cNvPicPr>
          <p:nvPr/>
        </p:nvPicPr>
        <p:blipFill>
          <a:blip r:embed="rId4">
            <a:extLst>
              <a:ext uri="{837473B0-CC2E-450A-ABE3-18F120FF3D39}">
                <a1611:picAttrSrcUrl xmlns:a1611="http://schemas.microsoft.com/office/drawing/2016/11/main" r:id="rId5"/>
              </a:ext>
            </a:extLst>
          </a:blip>
          <a:srcRect/>
          <a:stretch/>
        </p:blipFill>
        <p:spPr>
          <a:xfrm>
            <a:off x="-1" y="-7290"/>
            <a:ext cx="12286695" cy="6857990"/>
          </a:xfrm>
          <a:prstGeom prst="rect">
            <a:avLst/>
          </a:prstGeom>
        </p:spPr>
      </p:pic>
      <p:sp>
        <p:nvSpPr>
          <p:cNvPr id="27" name="Rectangle 26">
            <a:extLst>
              <a:ext uri="{FF2B5EF4-FFF2-40B4-BE49-F238E27FC236}">
                <a16:creationId xmlns:a16="http://schemas.microsoft.com/office/drawing/2014/main" id="{7BB58C53-AF1A-4577-9FD9-2A6A3DDEA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9" name="Rectangle 28">
            <a:extLst>
              <a:ext uri="{FF2B5EF4-FFF2-40B4-BE49-F238E27FC236}">
                <a16:creationId xmlns:a16="http://schemas.microsoft.com/office/drawing/2014/main" id="{E5F7F7DE-2DAA-4260-B379-423DEC36F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solidFill>
            <a:schemeClr val="bg2"/>
          </a:solidFill>
          <a:ln w="6350" cap="sq" cmpd="sng" algn="ctr">
            <a:noFill/>
            <a:prstDash val="solid"/>
            <a:miter lim="800000"/>
          </a:ln>
          <a:effectLst/>
        </p:spPr>
      </p:sp>
      <p:sp>
        <p:nvSpPr>
          <p:cNvPr id="2" name="Title 1">
            <a:extLst>
              <a:ext uri="{FF2B5EF4-FFF2-40B4-BE49-F238E27FC236}">
                <a16:creationId xmlns:a16="http://schemas.microsoft.com/office/drawing/2014/main" id="{722BAEBB-B897-4E2E-8BE7-753F1060BEA5}"/>
              </a:ext>
            </a:extLst>
          </p:cNvPr>
          <p:cNvSpPr>
            <a:spLocks noGrp="1"/>
          </p:cNvSpPr>
          <p:nvPr>
            <p:ph type="title"/>
          </p:nvPr>
        </p:nvSpPr>
        <p:spPr>
          <a:xfrm>
            <a:off x="1561707" y="2793808"/>
            <a:ext cx="9068586" cy="1883323"/>
          </a:xfrm>
        </p:spPr>
        <p:txBody>
          <a:bodyPr vert="horz" lIns="91440" tIns="45720" rIns="91440" bIns="45720" rtlCol="0" anchor="ctr">
            <a:normAutofit/>
          </a:bodyPr>
          <a:lstStyle/>
          <a:p>
            <a:r>
              <a:rPr lang="en-US" dirty="0"/>
              <a:t>Thank you</a:t>
            </a:r>
          </a:p>
        </p:txBody>
      </p:sp>
      <p:sp>
        <p:nvSpPr>
          <p:cNvPr id="31" name="Rectangle 30">
            <a:extLst>
              <a:ext uri="{FF2B5EF4-FFF2-40B4-BE49-F238E27FC236}">
                <a16:creationId xmlns:a16="http://schemas.microsoft.com/office/drawing/2014/main" id="{3C0C984F-4779-40F8-A8DC-59DD7615B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32">
            <a:extLst>
              <a:ext uri="{FF2B5EF4-FFF2-40B4-BE49-F238E27FC236}">
                <a16:creationId xmlns:a16="http://schemas.microsoft.com/office/drawing/2014/main" id="{57D5430C-DB52-4EA6-8319-C7AC4C1710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166ECFA-EC1E-4CD9-A9CC-1EBFE29AB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746FE2E-3188-4CA0-96F7-21A68D1B19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2906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27">
            <a:extLst>
              <a:ext uri="{FF2B5EF4-FFF2-40B4-BE49-F238E27FC236}">
                <a16:creationId xmlns:a16="http://schemas.microsoft.com/office/drawing/2014/main" id="{F9C9470D-F677-4F4D-91C6-DDAAFB41E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 name="Picture 2">
            <a:extLst>
              <a:ext uri="{FF2B5EF4-FFF2-40B4-BE49-F238E27FC236}">
                <a16:creationId xmlns:a16="http://schemas.microsoft.com/office/drawing/2014/main" id="{C542C31E-A9A6-4196-9C15-D9E26F2B2175}"/>
              </a:ext>
            </a:extLst>
          </p:cNvPr>
          <p:cNvPicPr>
            <a:picLocks noChangeAspect="1" noChangeArrowheads="1"/>
          </p:cNvPicPr>
          <p:nvPr/>
        </p:nvPicPr>
        <p:blipFill>
          <a:blip r:embed="rId3"/>
          <a:srcRect t="12500" b="1250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29">
            <a:extLst>
              <a:ext uri="{FF2B5EF4-FFF2-40B4-BE49-F238E27FC236}">
                <a16:creationId xmlns:a16="http://schemas.microsoft.com/office/drawing/2014/main" id="{BF9DC97C-B63C-41D6-923D-44FF13CF2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89D35CC7-2F55-4CD1-8570-56ADF4255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solidFill>
            <a:schemeClr val="tx2">
              <a:alpha val="9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850B972-0B7A-40CD-9E79-07E8A87AB03C}"/>
              </a:ext>
            </a:extLst>
          </p:cNvPr>
          <p:cNvSpPr>
            <a:spLocks noGrp="1"/>
          </p:cNvSpPr>
          <p:nvPr>
            <p:ph type="title"/>
          </p:nvPr>
        </p:nvSpPr>
        <p:spPr>
          <a:xfrm>
            <a:off x="4716379" y="642594"/>
            <a:ext cx="6747309" cy="1371600"/>
          </a:xfrm>
        </p:spPr>
        <p:txBody>
          <a:bodyPr>
            <a:normAutofit/>
          </a:bodyPr>
          <a:lstStyle/>
          <a:p>
            <a:pPr>
              <a:tabLst>
                <a:tab pos="4119563" algn="l"/>
              </a:tabLst>
            </a:pPr>
            <a:r>
              <a:rPr lang="en-US" dirty="0">
                <a:solidFill>
                  <a:schemeClr val="bg1"/>
                </a:solidFill>
              </a:rPr>
              <a:t>OBJECTIVES</a:t>
            </a:r>
          </a:p>
        </p:txBody>
      </p:sp>
      <p:graphicFrame>
        <p:nvGraphicFramePr>
          <p:cNvPr id="7" name="Diagram 6">
            <a:extLst>
              <a:ext uri="{FF2B5EF4-FFF2-40B4-BE49-F238E27FC236}">
                <a16:creationId xmlns:a16="http://schemas.microsoft.com/office/drawing/2014/main" id="{505AAC1C-DA4B-E440-275E-6F43EF83A444}"/>
              </a:ext>
            </a:extLst>
          </p:cNvPr>
          <p:cNvGraphicFramePr/>
          <p:nvPr>
            <p:extLst>
              <p:ext uri="{D42A27DB-BD31-4B8C-83A1-F6EECF244321}">
                <p14:modId xmlns:p14="http://schemas.microsoft.com/office/powerpoint/2010/main" val="3068615093"/>
              </p:ext>
            </p:extLst>
          </p:nvPr>
        </p:nvGraphicFramePr>
        <p:xfrm>
          <a:off x="4495308" y="2874952"/>
          <a:ext cx="7183745" cy="34709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5A59DCD1-CCA8-73A5-E3D7-AA7253D00383}"/>
              </a:ext>
            </a:extLst>
          </p:cNvPr>
          <p:cNvSpPr txBox="1"/>
          <p:nvPr/>
        </p:nvSpPr>
        <p:spPr>
          <a:xfrm>
            <a:off x="4581144" y="2121408"/>
            <a:ext cx="6976872" cy="646331"/>
          </a:xfrm>
          <a:prstGeom prst="rect">
            <a:avLst/>
          </a:prstGeom>
          <a:noFill/>
        </p:spPr>
        <p:txBody>
          <a:bodyPr wrap="square" rtlCol="0">
            <a:spAutoFit/>
          </a:bodyPr>
          <a:lstStyle/>
          <a:p>
            <a:r>
              <a:rPr lang="en-US" sz="1800" dirty="0">
                <a:solidFill>
                  <a:schemeClr val="bg1"/>
                </a:solidFill>
              </a:rPr>
              <a:t>To analyse the habitat and water quality of Arekere lake by:</a:t>
            </a:r>
          </a:p>
          <a:p>
            <a:endParaRPr lang="en-IN" dirty="0"/>
          </a:p>
        </p:txBody>
      </p:sp>
    </p:spTree>
    <p:extLst>
      <p:ext uri="{BB962C8B-B14F-4D97-AF65-F5344CB8AC3E}">
        <p14:creationId xmlns:p14="http://schemas.microsoft.com/office/powerpoint/2010/main" val="2276795429"/>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4D134-A6A8-4237-4267-4EC6AFFF3D65}"/>
              </a:ext>
            </a:extLst>
          </p:cNvPr>
          <p:cNvSpPr>
            <a:spLocks noGrp="1"/>
          </p:cNvSpPr>
          <p:nvPr>
            <p:ph type="title"/>
          </p:nvPr>
        </p:nvSpPr>
        <p:spPr>
          <a:xfrm>
            <a:off x="952871" y="669190"/>
            <a:ext cx="10058400" cy="922241"/>
          </a:xfrm>
        </p:spPr>
        <p:txBody>
          <a:bodyPr>
            <a:normAutofit/>
          </a:bodyPr>
          <a:lstStyle/>
          <a:p>
            <a:r>
              <a:rPr lang="en-US" sz="3600" dirty="0"/>
              <a:t>STUDY AREA:AREKERE LAKE</a:t>
            </a:r>
            <a:endParaRPr lang="en-IN" sz="3600" dirty="0"/>
          </a:p>
        </p:txBody>
      </p:sp>
      <p:sp>
        <p:nvSpPr>
          <p:cNvPr id="4" name="TextBox 3">
            <a:extLst>
              <a:ext uri="{FF2B5EF4-FFF2-40B4-BE49-F238E27FC236}">
                <a16:creationId xmlns:a16="http://schemas.microsoft.com/office/drawing/2014/main" id="{671A487F-6223-0455-BB30-9CF58CE8FDDA}"/>
              </a:ext>
            </a:extLst>
          </p:cNvPr>
          <p:cNvSpPr txBox="1"/>
          <p:nvPr/>
        </p:nvSpPr>
        <p:spPr>
          <a:xfrm>
            <a:off x="6658251" y="2540408"/>
            <a:ext cx="4927108" cy="3323987"/>
          </a:xfrm>
          <a:prstGeom prst="rect">
            <a:avLst/>
          </a:prstGeom>
          <a:noFill/>
        </p:spPr>
        <p:txBody>
          <a:bodyPr wrap="square">
            <a:spAutoFit/>
          </a:bodyPr>
          <a:lstStyle/>
          <a:p>
            <a:pPr marL="285750" indent="-285750">
              <a:buFont typeface="Arial" panose="020B0604020202020204" pitchFamily="34" charset="0"/>
              <a:buChar char="•"/>
            </a:pPr>
            <a:r>
              <a:rPr lang="en-US" sz="1400" i="0" dirty="0">
                <a:solidFill>
                  <a:schemeClr val="tx1">
                    <a:lumMod val="85000"/>
                    <a:lumOff val="15000"/>
                  </a:schemeClr>
                </a:solidFill>
                <a:effectLst/>
                <a:latin typeface="Arial" panose="020B0604020202020204" pitchFamily="34" charset="0"/>
              </a:rPr>
              <a:t>Arekere Lake </a:t>
            </a:r>
            <a:r>
              <a:rPr lang="en-US" sz="1400" b="0" i="0" dirty="0">
                <a:solidFill>
                  <a:schemeClr val="tx1">
                    <a:lumMod val="85000"/>
                    <a:lumOff val="15000"/>
                  </a:schemeClr>
                </a:solidFill>
                <a:effectLst/>
                <a:latin typeface="Arial" panose="020B0604020202020204" pitchFamily="34" charset="0"/>
              </a:rPr>
              <a:t>is situated in the Arekere- </a:t>
            </a:r>
            <a:r>
              <a:rPr lang="en-US" sz="1400" dirty="0">
                <a:solidFill>
                  <a:schemeClr val="tx1">
                    <a:lumMod val="85000"/>
                    <a:lumOff val="15000"/>
                  </a:schemeClr>
                </a:solidFill>
                <a:latin typeface="Arial" panose="020B0604020202020204" pitchFamily="34" charset="0"/>
              </a:rPr>
              <a:t>Hulimavu</a:t>
            </a:r>
            <a:r>
              <a:rPr lang="en-US" sz="1400" b="0" i="0" dirty="0">
                <a:solidFill>
                  <a:schemeClr val="tx1">
                    <a:lumMod val="85000"/>
                    <a:lumOff val="15000"/>
                  </a:schemeClr>
                </a:solidFill>
                <a:effectLst/>
                <a:latin typeface="Arial" panose="020B0604020202020204" pitchFamily="34" charset="0"/>
              </a:rPr>
              <a:t> area of the city of </a:t>
            </a:r>
            <a:r>
              <a:rPr lang="en-US" sz="1400" dirty="0">
                <a:solidFill>
                  <a:schemeClr val="tx1">
                    <a:lumMod val="85000"/>
                    <a:lumOff val="15000"/>
                  </a:schemeClr>
                </a:solidFill>
                <a:latin typeface="Arial" panose="020B0604020202020204" pitchFamily="34" charset="0"/>
              </a:rPr>
              <a:t>Bangalore</a:t>
            </a:r>
            <a:r>
              <a:rPr lang="en-US" sz="1400" b="0" i="0" dirty="0">
                <a:solidFill>
                  <a:schemeClr val="tx1">
                    <a:lumMod val="85000"/>
                    <a:lumOff val="15000"/>
                  </a:schemeClr>
                </a:solidFill>
                <a:effectLst/>
                <a:latin typeface="Arial" panose="020B0604020202020204" pitchFamily="34" charset="0"/>
              </a:rPr>
              <a:t>.</a:t>
            </a:r>
          </a:p>
          <a:p>
            <a:pPr marL="285750" indent="-285750">
              <a:buFont typeface="Arial" panose="020B0604020202020204" pitchFamily="34" charset="0"/>
              <a:buChar char="•"/>
            </a:pPr>
            <a:r>
              <a:rPr lang="en-US" sz="1400" b="0" i="0" dirty="0">
                <a:solidFill>
                  <a:schemeClr val="tx1">
                    <a:lumMod val="85000"/>
                    <a:lumOff val="15000"/>
                  </a:schemeClr>
                </a:solidFill>
                <a:effectLst/>
                <a:latin typeface="Arial" panose="020B0604020202020204" pitchFamily="34" charset="0"/>
              </a:rPr>
              <a:t>This lake is bounded on the west by </a:t>
            </a:r>
            <a:r>
              <a:rPr lang="en-US" sz="1400" dirty="0">
                <a:solidFill>
                  <a:schemeClr val="tx1">
                    <a:lumMod val="85000"/>
                    <a:lumOff val="15000"/>
                  </a:schemeClr>
                </a:solidFill>
                <a:latin typeface="Arial" panose="020B0604020202020204" pitchFamily="34" charset="0"/>
              </a:rPr>
              <a:t>Bannerghatta Road</a:t>
            </a:r>
            <a:r>
              <a:rPr lang="en-US" sz="1400" b="0" i="0" dirty="0">
                <a:solidFill>
                  <a:schemeClr val="tx1">
                    <a:lumMod val="85000"/>
                    <a:lumOff val="15000"/>
                  </a:schemeClr>
                </a:solidFill>
                <a:effectLst/>
                <a:latin typeface="Arial" panose="020B0604020202020204" pitchFamily="34" charset="0"/>
              </a:rPr>
              <a:t>, on the north by BDA Eighty Feet Road, on the east by Shantinikethan Layout and on the south by Hulimavu Main Road.</a:t>
            </a:r>
            <a:endParaRPr lang="en-IN" sz="1400" dirty="0"/>
          </a:p>
          <a:p>
            <a:pPr marL="285750" indent="-285750">
              <a:buFont typeface="Arial" panose="020B0604020202020204" pitchFamily="34" charset="0"/>
              <a:buChar char="•"/>
            </a:pPr>
            <a:r>
              <a:rPr lang="en-US" sz="1400" b="0" i="0" dirty="0">
                <a:solidFill>
                  <a:schemeClr val="tx1">
                    <a:lumMod val="85000"/>
                    <a:lumOff val="15000"/>
                  </a:schemeClr>
                </a:solidFill>
                <a:effectLst/>
                <a:latin typeface="Arial" panose="020B0604020202020204" pitchFamily="34" charset="0"/>
              </a:rPr>
              <a:t>It was possibly a manmade water reservoir created around a hundred years ago. </a:t>
            </a:r>
          </a:p>
          <a:p>
            <a:pPr marL="285750" indent="-285750">
              <a:buFont typeface="Arial" panose="020B0604020202020204" pitchFamily="34" charset="0"/>
              <a:buChar char="•"/>
            </a:pPr>
            <a:r>
              <a:rPr lang="en-US" sz="1400" b="0" i="0" dirty="0">
                <a:solidFill>
                  <a:schemeClr val="tx1">
                    <a:lumMod val="85000"/>
                    <a:lumOff val="15000"/>
                  </a:schemeClr>
                </a:solidFill>
                <a:effectLst/>
                <a:latin typeface="Arial" panose="020B0604020202020204" pitchFamily="34" charset="0"/>
              </a:rPr>
              <a:t>As is the case with many other lakes in Bangalore, in the last two decades Arekere Lake has been encroached upon by real estate developers.</a:t>
            </a:r>
          </a:p>
          <a:p>
            <a:pPr marL="285750" indent="-285750">
              <a:buFont typeface="Arial" panose="020B0604020202020204" pitchFamily="34" charset="0"/>
              <a:buChar char="•"/>
            </a:pPr>
            <a:r>
              <a:rPr lang="en-US" sz="1400" b="0" i="0" dirty="0">
                <a:solidFill>
                  <a:schemeClr val="tx1">
                    <a:lumMod val="85000"/>
                    <a:lumOff val="15000"/>
                  </a:schemeClr>
                </a:solidFill>
                <a:effectLst/>
                <a:latin typeface="Arial" panose="020B0604020202020204" pitchFamily="34" charset="0"/>
              </a:rPr>
              <a:t>In early 2015, BDA began work related to the development of Arekere Lake, along with 16 other lakes in Bangalore as a result of the campaigns of </a:t>
            </a:r>
            <a:r>
              <a:rPr lang="en-US" sz="1400" dirty="0">
                <a:solidFill>
                  <a:schemeClr val="tx1">
                    <a:lumMod val="85000"/>
                    <a:lumOff val="15000"/>
                  </a:schemeClr>
                </a:solidFill>
                <a:latin typeface="Arial" panose="020B0604020202020204" pitchFamily="34" charset="0"/>
              </a:rPr>
              <a:t>surrounding </a:t>
            </a:r>
            <a:r>
              <a:rPr lang="en-US" sz="1400" b="0" i="0" dirty="0">
                <a:solidFill>
                  <a:schemeClr val="tx1">
                    <a:lumMod val="85000"/>
                    <a:lumOff val="15000"/>
                  </a:schemeClr>
                </a:solidFill>
                <a:effectLst/>
                <a:latin typeface="Arial" panose="020B0604020202020204" pitchFamily="34" charset="0"/>
              </a:rPr>
              <a:t>residents.</a:t>
            </a:r>
            <a:endParaRPr lang="en-IN" sz="1400" dirty="0"/>
          </a:p>
        </p:txBody>
      </p:sp>
      <p:cxnSp>
        <p:nvCxnSpPr>
          <p:cNvPr id="7" name="Straight Connector 6">
            <a:extLst>
              <a:ext uri="{FF2B5EF4-FFF2-40B4-BE49-F238E27FC236}">
                <a16:creationId xmlns:a16="http://schemas.microsoft.com/office/drawing/2014/main" id="{FDC35399-12B3-B5CD-6B23-9024CB723A6F}"/>
              </a:ext>
            </a:extLst>
          </p:cNvPr>
          <p:cNvCxnSpPr>
            <a:cxnSpLocks/>
          </p:cNvCxnSpPr>
          <p:nvPr/>
        </p:nvCxnSpPr>
        <p:spPr>
          <a:xfrm>
            <a:off x="685060" y="397642"/>
            <a:ext cx="0" cy="14653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315C26A-25A2-B5F5-36E2-66296AF96B8F}"/>
              </a:ext>
            </a:extLst>
          </p:cNvPr>
          <p:cNvCxnSpPr>
            <a:cxnSpLocks/>
          </p:cNvCxnSpPr>
          <p:nvPr/>
        </p:nvCxnSpPr>
        <p:spPr>
          <a:xfrm flipH="1">
            <a:off x="401714" y="1569363"/>
            <a:ext cx="113885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F6BB675-E172-643A-121F-F7E87AA58114}"/>
              </a:ext>
            </a:extLst>
          </p:cNvPr>
          <p:cNvSpPr txBox="1"/>
          <p:nvPr/>
        </p:nvSpPr>
        <p:spPr>
          <a:xfrm>
            <a:off x="725014" y="1377943"/>
            <a:ext cx="11360458" cy="1446550"/>
          </a:xfrm>
          <a:prstGeom prst="rect">
            <a:avLst/>
          </a:prstGeom>
          <a:noFill/>
        </p:spPr>
        <p:txBody>
          <a:bodyPr wrap="square">
            <a:spAutoFit/>
          </a:bodyPr>
          <a:lstStyle/>
          <a:p>
            <a:endParaRPr lang="pt-BR" sz="1800" b="0" i="0" u="sng" dirty="0">
              <a:effectLst/>
            </a:endParaRPr>
          </a:p>
          <a:p>
            <a:r>
              <a:rPr lang="pt-BR" sz="1400" b="0" i="0" dirty="0">
                <a:effectLst/>
              </a:rPr>
              <a:t>LOCATION:Latitude 12°53'05.22"N,77°36'08.87"E</a:t>
            </a:r>
            <a:r>
              <a:rPr lang="pt-BR" sz="1400" dirty="0"/>
              <a:t>    </a:t>
            </a:r>
            <a:r>
              <a:rPr lang="pt-BR" sz="1400" b="0" i="0" dirty="0">
                <a:effectLst/>
              </a:rPr>
              <a:t>Longitude 12°53'05.49"N, 77°36'03.38"E</a:t>
            </a:r>
          </a:p>
          <a:p>
            <a:endParaRPr lang="pt-BR" sz="1400" dirty="0"/>
          </a:p>
          <a:p>
            <a:r>
              <a:rPr lang="en-IN" sz="1400" dirty="0"/>
              <a:t>AREA AS PER RTC(2017):37.53 acres</a:t>
            </a:r>
          </a:p>
          <a:p>
            <a:endParaRPr lang="en-IN" sz="1400" dirty="0"/>
          </a:p>
          <a:p>
            <a:r>
              <a:rPr lang="en-IN" sz="1400" dirty="0"/>
              <a:t>PERIMETER(BBMP):3 km</a:t>
            </a:r>
          </a:p>
        </p:txBody>
      </p:sp>
      <p:sp>
        <p:nvSpPr>
          <p:cNvPr id="25" name="TextBox 24">
            <a:extLst>
              <a:ext uri="{FF2B5EF4-FFF2-40B4-BE49-F238E27FC236}">
                <a16:creationId xmlns:a16="http://schemas.microsoft.com/office/drawing/2014/main" id="{DEC53196-6CBD-87CE-52A7-1C5E9CFBAB6B}"/>
              </a:ext>
            </a:extLst>
          </p:cNvPr>
          <p:cNvSpPr txBox="1"/>
          <p:nvPr/>
        </p:nvSpPr>
        <p:spPr>
          <a:xfrm>
            <a:off x="606641" y="5956728"/>
            <a:ext cx="3598411" cy="492443"/>
          </a:xfrm>
          <a:prstGeom prst="rect">
            <a:avLst/>
          </a:prstGeom>
          <a:noFill/>
        </p:spPr>
        <p:txBody>
          <a:bodyPr wrap="square" rtlCol="0">
            <a:spAutoFit/>
          </a:bodyPr>
          <a:lstStyle/>
          <a:p>
            <a:r>
              <a:rPr lang="en-US" sz="1400" dirty="0"/>
              <a:t>Arekere Lake in 2022</a:t>
            </a:r>
          </a:p>
          <a:p>
            <a:pPr algn="just"/>
            <a:r>
              <a:rPr lang="en-US" sz="1200" dirty="0"/>
              <a:t>Source:Google Maps</a:t>
            </a:r>
            <a:endParaRPr lang="en-IN" sz="1200" dirty="0"/>
          </a:p>
        </p:txBody>
      </p:sp>
      <p:pic>
        <p:nvPicPr>
          <p:cNvPr id="6" name="Picture 5">
            <a:extLst>
              <a:ext uri="{FF2B5EF4-FFF2-40B4-BE49-F238E27FC236}">
                <a16:creationId xmlns:a16="http://schemas.microsoft.com/office/drawing/2014/main" id="{81F8C021-07CA-ED93-9AFB-E3FEEE07459B}"/>
              </a:ext>
            </a:extLst>
          </p:cNvPr>
          <p:cNvPicPr>
            <a:picLocks noChangeAspect="1"/>
          </p:cNvPicPr>
          <p:nvPr/>
        </p:nvPicPr>
        <p:blipFill>
          <a:blip r:embed="rId2"/>
          <a:stretch>
            <a:fillRect/>
          </a:stretch>
        </p:blipFill>
        <p:spPr>
          <a:xfrm>
            <a:off x="725015" y="3015913"/>
            <a:ext cx="5370985" cy="2845097"/>
          </a:xfrm>
          <a:prstGeom prst="rect">
            <a:avLst/>
          </a:prstGeom>
        </p:spPr>
      </p:pic>
    </p:spTree>
    <p:extLst>
      <p:ext uri="{BB962C8B-B14F-4D97-AF65-F5344CB8AC3E}">
        <p14:creationId xmlns:p14="http://schemas.microsoft.com/office/powerpoint/2010/main" val="25641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04666-5833-DF6B-54C0-6CAEFDF98FFB}"/>
              </a:ext>
            </a:extLst>
          </p:cNvPr>
          <p:cNvSpPr>
            <a:spLocks noGrp="1"/>
          </p:cNvSpPr>
          <p:nvPr>
            <p:ph type="title"/>
          </p:nvPr>
        </p:nvSpPr>
        <p:spPr>
          <a:xfrm>
            <a:off x="853736" y="751374"/>
            <a:ext cx="10058400" cy="928754"/>
          </a:xfrm>
        </p:spPr>
        <p:txBody>
          <a:bodyPr>
            <a:normAutofit/>
          </a:bodyPr>
          <a:lstStyle/>
          <a:p>
            <a:r>
              <a:rPr lang="en-US" sz="3600" dirty="0"/>
              <a:t>THE HABITAT OF AREKERE LAKE IN PICTURES</a:t>
            </a:r>
            <a:endParaRPr lang="en-IN" sz="3600" dirty="0"/>
          </a:p>
        </p:txBody>
      </p:sp>
      <p:pic>
        <p:nvPicPr>
          <p:cNvPr id="4" name="Picture 3">
            <a:extLst>
              <a:ext uri="{FF2B5EF4-FFF2-40B4-BE49-F238E27FC236}">
                <a16:creationId xmlns:a16="http://schemas.microsoft.com/office/drawing/2014/main" id="{43534BC8-E3DA-190A-EBB5-40F7343C6C8D}"/>
              </a:ext>
            </a:extLst>
          </p:cNvPr>
          <p:cNvPicPr>
            <a:picLocks noChangeAspect="1"/>
          </p:cNvPicPr>
          <p:nvPr/>
        </p:nvPicPr>
        <p:blipFill>
          <a:blip r:embed="rId2"/>
          <a:stretch>
            <a:fillRect/>
          </a:stretch>
        </p:blipFill>
        <p:spPr>
          <a:xfrm>
            <a:off x="1161260" y="1833297"/>
            <a:ext cx="4539772" cy="1879789"/>
          </a:xfrm>
          <a:prstGeom prst="rect">
            <a:avLst/>
          </a:prstGeom>
        </p:spPr>
      </p:pic>
      <p:pic>
        <p:nvPicPr>
          <p:cNvPr id="5" name="Picture 4">
            <a:extLst>
              <a:ext uri="{FF2B5EF4-FFF2-40B4-BE49-F238E27FC236}">
                <a16:creationId xmlns:a16="http://schemas.microsoft.com/office/drawing/2014/main" id="{26BD85EB-17F6-2365-5B4D-3BA0F9D46156}"/>
              </a:ext>
            </a:extLst>
          </p:cNvPr>
          <p:cNvPicPr>
            <a:picLocks noChangeAspect="1"/>
          </p:cNvPicPr>
          <p:nvPr/>
        </p:nvPicPr>
        <p:blipFill>
          <a:blip r:embed="rId3"/>
          <a:stretch>
            <a:fillRect/>
          </a:stretch>
        </p:blipFill>
        <p:spPr>
          <a:xfrm>
            <a:off x="6490967" y="1833296"/>
            <a:ext cx="4539772" cy="1879789"/>
          </a:xfrm>
          <a:prstGeom prst="rect">
            <a:avLst/>
          </a:prstGeom>
        </p:spPr>
      </p:pic>
      <p:pic>
        <p:nvPicPr>
          <p:cNvPr id="6" name="Picture 5">
            <a:extLst>
              <a:ext uri="{FF2B5EF4-FFF2-40B4-BE49-F238E27FC236}">
                <a16:creationId xmlns:a16="http://schemas.microsoft.com/office/drawing/2014/main" id="{11C7DB46-465D-B961-F7BF-EAE7AC1277D9}"/>
              </a:ext>
            </a:extLst>
          </p:cNvPr>
          <p:cNvPicPr>
            <a:picLocks noChangeAspect="1"/>
          </p:cNvPicPr>
          <p:nvPr/>
        </p:nvPicPr>
        <p:blipFill>
          <a:blip r:embed="rId4"/>
          <a:stretch>
            <a:fillRect/>
          </a:stretch>
        </p:blipFill>
        <p:spPr>
          <a:xfrm>
            <a:off x="1161260" y="4019423"/>
            <a:ext cx="4539772" cy="2052943"/>
          </a:xfrm>
          <a:prstGeom prst="rect">
            <a:avLst/>
          </a:prstGeom>
        </p:spPr>
      </p:pic>
      <p:pic>
        <p:nvPicPr>
          <p:cNvPr id="7" name="Picture 6">
            <a:extLst>
              <a:ext uri="{FF2B5EF4-FFF2-40B4-BE49-F238E27FC236}">
                <a16:creationId xmlns:a16="http://schemas.microsoft.com/office/drawing/2014/main" id="{A6CB36C1-AF12-3029-7FA5-9F161FA7086A}"/>
              </a:ext>
            </a:extLst>
          </p:cNvPr>
          <p:cNvPicPr>
            <a:picLocks noChangeAspect="1"/>
          </p:cNvPicPr>
          <p:nvPr/>
        </p:nvPicPr>
        <p:blipFill>
          <a:blip r:embed="rId5"/>
          <a:stretch>
            <a:fillRect/>
          </a:stretch>
        </p:blipFill>
        <p:spPr>
          <a:xfrm>
            <a:off x="6490967" y="4019421"/>
            <a:ext cx="4539772" cy="2052942"/>
          </a:xfrm>
          <a:prstGeom prst="rect">
            <a:avLst/>
          </a:prstGeom>
        </p:spPr>
      </p:pic>
    </p:spTree>
    <p:extLst>
      <p:ext uri="{BB962C8B-B14F-4D97-AF65-F5344CB8AC3E}">
        <p14:creationId xmlns:p14="http://schemas.microsoft.com/office/powerpoint/2010/main" val="3534237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449E92-0D1B-7A7A-7C1B-47D2EAB3DF2E}"/>
              </a:ext>
            </a:extLst>
          </p:cNvPr>
          <p:cNvPicPr>
            <a:picLocks noChangeAspect="1"/>
          </p:cNvPicPr>
          <p:nvPr/>
        </p:nvPicPr>
        <p:blipFill>
          <a:blip r:embed="rId2"/>
          <a:stretch>
            <a:fillRect/>
          </a:stretch>
        </p:blipFill>
        <p:spPr>
          <a:xfrm>
            <a:off x="1033631" y="993377"/>
            <a:ext cx="4758070" cy="2180390"/>
          </a:xfrm>
          <a:prstGeom prst="rect">
            <a:avLst/>
          </a:prstGeom>
        </p:spPr>
      </p:pic>
      <p:pic>
        <p:nvPicPr>
          <p:cNvPr id="6" name="Picture 5">
            <a:extLst>
              <a:ext uri="{FF2B5EF4-FFF2-40B4-BE49-F238E27FC236}">
                <a16:creationId xmlns:a16="http://schemas.microsoft.com/office/drawing/2014/main" id="{E05FDE92-DBDA-AE76-9FF5-6C0A05DFABBA}"/>
              </a:ext>
            </a:extLst>
          </p:cNvPr>
          <p:cNvPicPr>
            <a:picLocks noChangeAspect="1"/>
          </p:cNvPicPr>
          <p:nvPr/>
        </p:nvPicPr>
        <p:blipFill>
          <a:blip r:embed="rId3"/>
          <a:stretch>
            <a:fillRect/>
          </a:stretch>
        </p:blipFill>
        <p:spPr>
          <a:xfrm>
            <a:off x="6400300" y="993377"/>
            <a:ext cx="4670154" cy="2195874"/>
          </a:xfrm>
          <a:prstGeom prst="rect">
            <a:avLst/>
          </a:prstGeom>
        </p:spPr>
      </p:pic>
      <p:pic>
        <p:nvPicPr>
          <p:cNvPr id="7" name="Picture 6">
            <a:extLst>
              <a:ext uri="{FF2B5EF4-FFF2-40B4-BE49-F238E27FC236}">
                <a16:creationId xmlns:a16="http://schemas.microsoft.com/office/drawing/2014/main" id="{5D6B08FC-7AA5-8AAC-B853-E2D196DB55C0}"/>
              </a:ext>
            </a:extLst>
          </p:cNvPr>
          <p:cNvPicPr>
            <a:picLocks noChangeAspect="1"/>
          </p:cNvPicPr>
          <p:nvPr/>
        </p:nvPicPr>
        <p:blipFill>
          <a:blip r:embed="rId4"/>
          <a:stretch>
            <a:fillRect/>
          </a:stretch>
        </p:blipFill>
        <p:spPr>
          <a:xfrm>
            <a:off x="1033631" y="3684233"/>
            <a:ext cx="4758070" cy="2098322"/>
          </a:xfrm>
          <a:prstGeom prst="rect">
            <a:avLst/>
          </a:prstGeom>
        </p:spPr>
      </p:pic>
      <p:pic>
        <p:nvPicPr>
          <p:cNvPr id="8" name="Picture 7">
            <a:extLst>
              <a:ext uri="{FF2B5EF4-FFF2-40B4-BE49-F238E27FC236}">
                <a16:creationId xmlns:a16="http://schemas.microsoft.com/office/drawing/2014/main" id="{7C019372-52ED-CA68-8546-9B5DCBD196AA}"/>
              </a:ext>
            </a:extLst>
          </p:cNvPr>
          <p:cNvPicPr>
            <a:picLocks noChangeAspect="1"/>
          </p:cNvPicPr>
          <p:nvPr/>
        </p:nvPicPr>
        <p:blipFill>
          <a:blip r:embed="rId5"/>
          <a:stretch>
            <a:fillRect/>
          </a:stretch>
        </p:blipFill>
        <p:spPr>
          <a:xfrm>
            <a:off x="6400300" y="3668749"/>
            <a:ext cx="4670154" cy="2113806"/>
          </a:xfrm>
          <a:prstGeom prst="rect">
            <a:avLst/>
          </a:prstGeom>
        </p:spPr>
      </p:pic>
    </p:spTree>
    <p:extLst>
      <p:ext uri="{BB962C8B-B14F-4D97-AF65-F5344CB8AC3E}">
        <p14:creationId xmlns:p14="http://schemas.microsoft.com/office/powerpoint/2010/main" val="1033278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63716-2B21-3C9B-4E02-9628910F21DE}"/>
              </a:ext>
            </a:extLst>
          </p:cNvPr>
          <p:cNvSpPr>
            <a:spLocks noGrp="1"/>
          </p:cNvSpPr>
          <p:nvPr>
            <p:ph type="title"/>
          </p:nvPr>
        </p:nvSpPr>
        <p:spPr>
          <a:xfrm>
            <a:off x="550878" y="621437"/>
            <a:ext cx="8042706" cy="971217"/>
          </a:xfrm>
        </p:spPr>
        <p:txBody>
          <a:bodyPr>
            <a:normAutofit/>
          </a:bodyPr>
          <a:lstStyle/>
          <a:p>
            <a:r>
              <a:rPr lang="en-US" sz="3200" dirty="0">
                <a:solidFill>
                  <a:schemeClr val="tx1"/>
                </a:solidFill>
              </a:rPr>
              <a:t>STATE OF THE HABITAT OF AREKERE LAKE</a:t>
            </a:r>
            <a:endParaRPr lang="en-IN" sz="3200" dirty="0">
              <a:solidFill>
                <a:schemeClr val="tx1"/>
              </a:solidFill>
            </a:endParaRPr>
          </a:p>
        </p:txBody>
      </p:sp>
      <p:sp>
        <p:nvSpPr>
          <p:cNvPr id="3" name="Content Placeholder 2">
            <a:extLst>
              <a:ext uri="{FF2B5EF4-FFF2-40B4-BE49-F238E27FC236}">
                <a16:creationId xmlns:a16="http://schemas.microsoft.com/office/drawing/2014/main" id="{FFEAC67B-2B2E-81EE-9A37-52BAF6B8970C}"/>
              </a:ext>
            </a:extLst>
          </p:cNvPr>
          <p:cNvSpPr>
            <a:spLocks noGrp="1"/>
          </p:cNvSpPr>
          <p:nvPr>
            <p:ph idx="1"/>
          </p:nvPr>
        </p:nvSpPr>
        <p:spPr>
          <a:xfrm>
            <a:off x="666288" y="1894457"/>
            <a:ext cx="7562850" cy="5143500"/>
          </a:xfrm>
        </p:spPr>
        <p:txBody>
          <a:bodyPr>
            <a:normAutofit fontScale="85000" lnSpcReduction="10000"/>
          </a:bodyPr>
          <a:lstStyle/>
          <a:p>
            <a:pPr marL="0" indent="0">
              <a:buNone/>
            </a:pPr>
            <a:r>
              <a:rPr lang="en-US" dirty="0"/>
              <a:t>On visiting the lake,the following observations were made:</a:t>
            </a:r>
          </a:p>
          <a:p>
            <a:pPr marL="342900" indent="-342900">
              <a:buFont typeface="+mj-lt"/>
              <a:buAutoNum type="arabicPeriod"/>
            </a:pPr>
            <a:r>
              <a:rPr lang="en-US" dirty="0"/>
              <a:t>The lake was almost completely covered with plankton,algae and floating plants.Floating water was visible only in the center of the lake.</a:t>
            </a:r>
          </a:p>
          <a:p>
            <a:pPr marL="342900" indent="-342900">
              <a:buFont typeface="+mj-lt"/>
              <a:buAutoNum type="arabicPeriod"/>
            </a:pPr>
            <a:r>
              <a:rPr lang="en-US" dirty="0"/>
              <a:t>There was a strong pungent smell in the surroundings of the lake.</a:t>
            </a:r>
          </a:p>
          <a:p>
            <a:pPr marL="342900" indent="-342900">
              <a:buFont typeface="+mj-lt"/>
              <a:buAutoNum type="arabicPeriod"/>
            </a:pPr>
            <a:r>
              <a:rPr lang="en-US" dirty="0"/>
              <a:t>The barricade around the lake was not well-maintained and there were many gaps in the fence.</a:t>
            </a:r>
          </a:p>
          <a:p>
            <a:pPr marL="342900" indent="-342900">
              <a:buFont typeface="+mj-lt"/>
              <a:buAutoNum type="arabicPeriod"/>
            </a:pPr>
            <a:r>
              <a:rPr lang="en-US" dirty="0"/>
              <a:t>The banks of the lake functioned as a garbage dumping point.</a:t>
            </a:r>
          </a:p>
          <a:p>
            <a:pPr marL="342900" indent="-342900">
              <a:buFont typeface="+mj-lt"/>
              <a:buAutoNum type="arabicPeriod"/>
            </a:pPr>
            <a:r>
              <a:rPr lang="en-US" dirty="0"/>
              <a:t>Sewage rained directly into the lake without treatment.</a:t>
            </a:r>
          </a:p>
          <a:p>
            <a:pPr marL="342900" indent="-342900">
              <a:buFont typeface="+mj-lt"/>
              <a:buAutoNum type="arabicPeriod"/>
            </a:pPr>
            <a:r>
              <a:rPr lang="en-US" dirty="0"/>
              <a:t>There were many encroachments around the banks of the lake.</a:t>
            </a:r>
          </a:p>
          <a:p>
            <a:pPr marL="342900" indent="-342900">
              <a:buFont typeface="+mj-lt"/>
              <a:buAutoNum type="arabicPeriod"/>
            </a:pPr>
            <a:r>
              <a:rPr lang="en-US" dirty="0"/>
              <a:t>Water birds like pelicans,dogs and other animals were feeding on the garbage.</a:t>
            </a:r>
          </a:p>
          <a:p>
            <a:pPr marL="342900" indent="-342900">
              <a:buFont typeface="+mj-lt"/>
              <a:buAutoNum type="arabicPeriod"/>
            </a:pPr>
            <a:r>
              <a:rPr lang="en-US" dirty="0"/>
              <a:t>Not much diverse bird or plant life was observed around the lake.</a:t>
            </a:r>
          </a:p>
          <a:p>
            <a:pPr marL="342900" indent="-342900">
              <a:buFont typeface="+mj-lt"/>
              <a:buAutoNum type="arabicPeriod"/>
            </a:pPr>
            <a:r>
              <a:rPr lang="en-US" dirty="0"/>
              <a:t>The water of the lake was blackish and appeared to be highly polluted.</a:t>
            </a:r>
          </a:p>
          <a:p>
            <a:pPr marL="342900" indent="-342900">
              <a:buFont typeface="+mj-lt"/>
              <a:buAutoNum type="arabicPeriod"/>
            </a:pPr>
            <a:r>
              <a:rPr lang="en-US" dirty="0"/>
              <a:t>There was a construction site right beside the lake.</a:t>
            </a:r>
          </a:p>
          <a:p>
            <a:endParaRPr lang="en-IN" dirty="0"/>
          </a:p>
        </p:txBody>
      </p:sp>
      <p:pic>
        <p:nvPicPr>
          <p:cNvPr id="5" name="Picture 4">
            <a:extLst>
              <a:ext uri="{FF2B5EF4-FFF2-40B4-BE49-F238E27FC236}">
                <a16:creationId xmlns:a16="http://schemas.microsoft.com/office/drawing/2014/main" id="{519D69EE-37EC-3667-4926-AA754F5650F6}"/>
              </a:ext>
            </a:extLst>
          </p:cNvPr>
          <p:cNvPicPr>
            <a:picLocks noChangeAspect="1"/>
          </p:cNvPicPr>
          <p:nvPr/>
        </p:nvPicPr>
        <p:blipFill>
          <a:blip r:embed="rId2"/>
          <a:stretch>
            <a:fillRect/>
          </a:stretch>
        </p:blipFill>
        <p:spPr>
          <a:xfrm>
            <a:off x="9183504" y="409642"/>
            <a:ext cx="2614920" cy="6053302"/>
          </a:xfrm>
          <a:prstGeom prst="rect">
            <a:avLst/>
          </a:prstGeom>
        </p:spPr>
      </p:pic>
    </p:spTree>
    <p:extLst>
      <p:ext uri="{BB962C8B-B14F-4D97-AF65-F5344CB8AC3E}">
        <p14:creationId xmlns:p14="http://schemas.microsoft.com/office/powerpoint/2010/main" val="269710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5CFD5-B784-007C-7C4C-F1BB11FB8DAD}"/>
              </a:ext>
            </a:extLst>
          </p:cNvPr>
          <p:cNvSpPr>
            <a:spLocks noGrp="1"/>
          </p:cNvSpPr>
          <p:nvPr>
            <p:ph type="title"/>
          </p:nvPr>
        </p:nvSpPr>
        <p:spPr>
          <a:xfrm>
            <a:off x="2917952" y="210312"/>
            <a:ext cx="10058400" cy="1371600"/>
          </a:xfrm>
        </p:spPr>
        <p:txBody>
          <a:bodyPr>
            <a:normAutofit/>
          </a:bodyPr>
          <a:lstStyle/>
          <a:p>
            <a:r>
              <a:rPr lang="en-US" sz="3500" dirty="0"/>
              <a:t>THE HABITAT OF AREKERE LAKE</a:t>
            </a:r>
            <a:endParaRPr lang="en-IN" sz="3500" dirty="0"/>
          </a:p>
        </p:txBody>
      </p:sp>
      <p:graphicFrame>
        <p:nvGraphicFramePr>
          <p:cNvPr id="5" name="Diagram 4">
            <a:extLst>
              <a:ext uri="{FF2B5EF4-FFF2-40B4-BE49-F238E27FC236}">
                <a16:creationId xmlns:a16="http://schemas.microsoft.com/office/drawing/2014/main" id="{A0E49BE8-1B17-16B0-434F-64F83EC69D54}"/>
              </a:ext>
            </a:extLst>
          </p:cNvPr>
          <p:cNvGraphicFramePr/>
          <p:nvPr>
            <p:extLst>
              <p:ext uri="{D42A27DB-BD31-4B8C-83A1-F6EECF244321}">
                <p14:modId xmlns:p14="http://schemas.microsoft.com/office/powerpoint/2010/main" val="3547234206"/>
              </p:ext>
            </p:extLst>
          </p:nvPr>
        </p:nvGraphicFramePr>
        <p:xfrm>
          <a:off x="1355344" y="1726932"/>
          <a:ext cx="8128000" cy="43291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82E0C909-4795-40FD-1C58-FD4567932446}"/>
              </a:ext>
            </a:extLst>
          </p:cNvPr>
          <p:cNvSpPr txBox="1"/>
          <p:nvPr/>
        </p:nvSpPr>
        <p:spPr>
          <a:xfrm>
            <a:off x="3593592" y="4054602"/>
            <a:ext cx="2889504" cy="353943"/>
          </a:xfrm>
          <a:prstGeom prst="rect">
            <a:avLst/>
          </a:prstGeom>
          <a:noFill/>
        </p:spPr>
        <p:txBody>
          <a:bodyPr wrap="square" rtlCol="0">
            <a:spAutoFit/>
          </a:bodyPr>
          <a:lstStyle/>
          <a:p>
            <a:r>
              <a:rPr lang="en-US" sz="1700" dirty="0"/>
              <a:t>KC Valley</a:t>
            </a:r>
            <a:endParaRPr lang="en-IN" sz="1700" dirty="0"/>
          </a:p>
        </p:txBody>
      </p:sp>
      <p:sp>
        <p:nvSpPr>
          <p:cNvPr id="7" name="TextBox 6">
            <a:extLst>
              <a:ext uri="{FF2B5EF4-FFF2-40B4-BE49-F238E27FC236}">
                <a16:creationId xmlns:a16="http://schemas.microsoft.com/office/drawing/2014/main" id="{B9974E25-15E1-9AA2-FD17-4B00243C58B5}"/>
              </a:ext>
            </a:extLst>
          </p:cNvPr>
          <p:cNvSpPr txBox="1"/>
          <p:nvPr/>
        </p:nvSpPr>
        <p:spPr>
          <a:xfrm>
            <a:off x="3593592" y="4532002"/>
            <a:ext cx="2953512" cy="353943"/>
          </a:xfrm>
          <a:prstGeom prst="rect">
            <a:avLst/>
          </a:prstGeom>
          <a:noFill/>
        </p:spPr>
        <p:txBody>
          <a:bodyPr wrap="square" rtlCol="0">
            <a:spAutoFit/>
          </a:bodyPr>
          <a:lstStyle/>
          <a:p>
            <a:r>
              <a:rPr lang="en-US" sz="1700" dirty="0"/>
              <a:t>Highly polluted</a:t>
            </a:r>
            <a:endParaRPr lang="en-IN" sz="1700" dirty="0"/>
          </a:p>
        </p:txBody>
      </p:sp>
      <p:sp>
        <p:nvSpPr>
          <p:cNvPr id="8" name="TextBox 7">
            <a:extLst>
              <a:ext uri="{FF2B5EF4-FFF2-40B4-BE49-F238E27FC236}">
                <a16:creationId xmlns:a16="http://schemas.microsoft.com/office/drawing/2014/main" id="{2044A79B-4AF4-BB64-FE10-7A56E77ABA8B}"/>
              </a:ext>
            </a:extLst>
          </p:cNvPr>
          <p:cNvSpPr txBox="1"/>
          <p:nvPr/>
        </p:nvSpPr>
        <p:spPr>
          <a:xfrm>
            <a:off x="3593592" y="5069051"/>
            <a:ext cx="3044952" cy="353943"/>
          </a:xfrm>
          <a:prstGeom prst="rect">
            <a:avLst/>
          </a:prstGeom>
          <a:noFill/>
        </p:spPr>
        <p:txBody>
          <a:bodyPr wrap="square" rtlCol="0">
            <a:spAutoFit/>
          </a:bodyPr>
          <a:lstStyle/>
          <a:p>
            <a:r>
              <a:rPr lang="en-US" sz="1700" dirty="0"/>
              <a:t>Under Restoration</a:t>
            </a:r>
            <a:endParaRPr lang="en-IN" sz="1700" dirty="0"/>
          </a:p>
        </p:txBody>
      </p:sp>
      <p:sp>
        <p:nvSpPr>
          <p:cNvPr id="9" name="TextBox 8">
            <a:extLst>
              <a:ext uri="{FF2B5EF4-FFF2-40B4-BE49-F238E27FC236}">
                <a16:creationId xmlns:a16="http://schemas.microsoft.com/office/drawing/2014/main" id="{8CEDA6E5-2382-1A1D-13B1-ACDEAA4A5775}"/>
              </a:ext>
            </a:extLst>
          </p:cNvPr>
          <p:cNvSpPr txBox="1"/>
          <p:nvPr/>
        </p:nvSpPr>
        <p:spPr>
          <a:xfrm>
            <a:off x="3593592" y="5546451"/>
            <a:ext cx="5961888" cy="615553"/>
          </a:xfrm>
          <a:prstGeom prst="rect">
            <a:avLst/>
          </a:prstGeom>
          <a:noFill/>
        </p:spPr>
        <p:txBody>
          <a:bodyPr wrap="square" rtlCol="0">
            <a:spAutoFit/>
          </a:bodyPr>
          <a:lstStyle/>
          <a:p>
            <a:r>
              <a:rPr lang="en-US" sz="1700" dirty="0"/>
              <a:t>Class E-Water used for irrigation,industrial cooling,uncontrolled waste disposal</a:t>
            </a:r>
            <a:endParaRPr lang="en-IN" sz="1700" dirty="0"/>
          </a:p>
        </p:txBody>
      </p:sp>
      <p:sp>
        <p:nvSpPr>
          <p:cNvPr id="3" name="TextBox 2">
            <a:extLst>
              <a:ext uri="{FF2B5EF4-FFF2-40B4-BE49-F238E27FC236}">
                <a16:creationId xmlns:a16="http://schemas.microsoft.com/office/drawing/2014/main" id="{8D3FC733-53C5-402A-EC82-EE6186B619B0}"/>
              </a:ext>
            </a:extLst>
          </p:cNvPr>
          <p:cNvSpPr txBox="1"/>
          <p:nvPr/>
        </p:nvSpPr>
        <p:spPr>
          <a:xfrm>
            <a:off x="3593592" y="2997709"/>
            <a:ext cx="1757779" cy="323165"/>
          </a:xfrm>
          <a:prstGeom prst="rect">
            <a:avLst/>
          </a:prstGeom>
          <a:noFill/>
        </p:spPr>
        <p:txBody>
          <a:bodyPr wrap="square" rtlCol="0">
            <a:spAutoFit/>
          </a:bodyPr>
          <a:lstStyle/>
          <a:p>
            <a:r>
              <a:rPr lang="en-US" sz="1500" dirty="0"/>
              <a:t>3 km</a:t>
            </a:r>
            <a:endParaRPr lang="en-IN" sz="1500" dirty="0"/>
          </a:p>
        </p:txBody>
      </p:sp>
    </p:spTree>
    <p:extLst>
      <p:ext uri="{BB962C8B-B14F-4D97-AF65-F5344CB8AC3E}">
        <p14:creationId xmlns:p14="http://schemas.microsoft.com/office/powerpoint/2010/main" val="2915597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F23E26-E96E-7D53-B6AF-DAF289C1B9FD}"/>
              </a:ext>
            </a:extLst>
          </p:cNvPr>
          <p:cNvSpPr>
            <a:spLocks noGrp="1"/>
          </p:cNvSpPr>
          <p:nvPr>
            <p:ph idx="1"/>
          </p:nvPr>
        </p:nvSpPr>
        <p:spPr>
          <a:xfrm>
            <a:off x="582435" y="802007"/>
            <a:ext cx="6715010" cy="5767467"/>
          </a:xfrm>
        </p:spPr>
        <p:txBody>
          <a:bodyPr>
            <a:normAutofit/>
          </a:bodyPr>
          <a:lstStyle/>
          <a:p>
            <a:r>
              <a:rPr lang="en-US" sz="1550" dirty="0"/>
              <a:t>PROBLEMS:</a:t>
            </a:r>
            <a:r>
              <a:rPr lang="en-US" sz="1550" b="0" i="0" dirty="0">
                <a:effectLst/>
              </a:rPr>
              <a:t> Dumping of solid waste and building debris, entry of untreated sewage water, covered with macrophytes. Lake water is black in colour with odour problem.</a:t>
            </a:r>
          </a:p>
          <a:p>
            <a:r>
              <a:rPr lang="en-IN" sz="1550" i="0" dirty="0">
                <a:effectLst/>
              </a:rPr>
              <a:t>AQUATIC BIODIVERSITY:</a:t>
            </a:r>
          </a:p>
          <a:p>
            <a:r>
              <a:rPr lang="en-IN" sz="1550" b="1" dirty="0"/>
              <a:t>Algae:</a:t>
            </a:r>
            <a:r>
              <a:rPr lang="en-IN" sz="1550" b="0" i="1" dirty="0">
                <a:effectLst/>
              </a:rPr>
              <a:t>Chlorella </a:t>
            </a:r>
            <a:r>
              <a:rPr lang="en-IN" sz="1550" b="0" i="0" dirty="0">
                <a:effectLst/>
              </a:rPr>
              <a:t>sp.; </a:t>
            </a:r>
            <a:r>
              <a:rPr lang="en-IN" sz="1550" b="0" i="1" dirty="0">
                <a:effectLst/>
              </a:rPr>
              <a:t>Chlorococcum </a:t>
            </a:r>
            <a:r>
              <a:rPr lang="en-IN" sz="1550" b="0" i="0" dirty="0">
                <a:effectLst/>
              </a:rPr>
              <a:t>sp.; </a:t>
            </a:r>
            <a:r>
              <a:rPr lang="en-IN" sz="1550" b="0" i="1" dirty="0">
                <a:effectLst/>
              </a:rPr>
              <a:t>Schroederia </a:t>
            </a:r>
            <a:r>
              <a:rPr lang="en-IN" sz="1550" b="0" i="0" dirty="0">
                <a:effectLst/>
              </a:rPr>
              <a:t>sp.; </a:t>
            </a:r>
            <a:r>
              <a:rPr lang="en-IN" sz="1550" b="0" i="1" dirty="0">
                <a:effectLst/>
              </a:rPr>
              <a:t>Oscillatoria </a:t>
            </a:r>
            <a:r>
              <a:rPr lang="en-IN" sz="1550" b="0" i="0" dirty="0">
                <a:effectLst/>
              </a:rPr>
              <a:t>sp.; </a:t>
            </a:r>
            <a:r>
              <a:rPr lang="en-IN" sz="1550" b="0" i="1" dirty="0">
                <a:effectLst/>
              </a:rPr>
              <a:t>Phormidium </a:t>
            </a:r>
            <a:r>
              <a:rPr lang="en-IN" sz="1550" b="0" i="0" dirty="0">
                <a:effectLst/>
              </a:rPr>
              <a:t>sp.; </a:t>
            </a:r>
            <a:r>
              <a:rPr lang="en-IN" sz="1550" b="0" i="1" dirty="0">
                <a:effectLst/>
              </a:rPr>
              <a:t>Planktothrix </a:t>
            </a:r>
            <a:r>
              <a:rPr lang="en-IN" sz="1550" b="0" i="0" dirty="0">
                <a:effectLst/>
              </a:rPr>
              <a:t>sp.; </a:t>
            </a:r>
            <a:br>
              <a:rPr lang="en-IN" sz="1550" dirty="0"/>
            </a:br>
            <a:r>
              <a:rPr lang="en-IN" sz="1550" b="1" dirty="0"/>
              <a:t>Macrophytes:</a:t>
            </a:r>
            <a:r>
              <a:rPr lang="en-IN" sz="1550" b="0" i="1" dirty="0">
                <a:effectLst/>
              </a:rPr>
              <a:t>Eichhornia crassipes</a:t>
            </a:r>
            <a:r>
              <a:rPr lang="en-IN" sz="1550" b="0" i="0" dirty="0">
                <a:effectLst/>
              </a:rPr>
              <a:t>; </a:t>
            </a:r>
            <a:r>
              <a:rPr lang="en-IN" sz="1550" b="0" i="1" dirty="0">
                <a:effectLst/>
              </a:rPr>
              <a:t>Alternanthera philoxeroides</a:t>
            </a:r>
            <a:r>
              <a:rPr lang="en-IN" sz="1550" b="0" i="0" dirty="0">
                <a:effectLst/>
              </a:rPr>
              <a:t>;</a:t>
            </a:r>
            <a:r>
              <a:rPr lang="en-IN" sz="1550" b="0" i="1" dirty="0">
                <a:effectLst/>
              </a:rPr>
              <a:t> Lemna gibba</a:t>
            </a:r>
            <a:r>
              <a:rPr lang="en-IN" sz="1550" b="0" i="0" dirty="0">
                <a:effectLst/>
              </a:rPr>
              <a:t>;</a:t>
            </a:r>
            <a:r>
              <a:rPr lang="en-IN" sz="1550" b="0" i="1" dirty="0">
                <a:effectLst/>
              </a:rPr>
              <a:t> Lemna minor</a:t>
            </a:r>
            <a:r>
              <a:rPr lang="en-IN" sz="1550" b="0" i="0" dirty="0">
                <a:effectLst/>
              </a:rPr>
              <a:t>;</a:t>
            </a:r>
            <a:r>
              <a:rPr lang="en-IN" sz="1550" b="0" i="1" dirty="0">
                <a:effectLst/>
              </a:rPr>
              <a:t> Typha angustata</a:t>
            </a:r>
            <a:r>
              <a:rPr lang="en-IN" sz="1550" b="0" i="0" dirty="0">
                <a:effectLst/>
              </a:rPr>
              <a:t>; </a:t>
            </a:r>
            <a:r>
              <a:rPr lang="en-IN" sz="1550" b="0" i="1" dirty="0">
                <a:effectLst/>
              </a:rPr>
              <a:t>Polygonum glabrum</a:t>
            </a:r>
            <a:r>
              <a:rPr lang="en-IN" sz="1550" b="0" i="0" dirty="0">
                <a:effectLst/>
              </a:rPr>
              <a:t> and</a:t>
            </a:r>
            <a:r>
              <a:rPr lang="en-IN" sz="1550" b="0" i="1" dirty="0">
                <a:effectLst/>
              </a:rPr>
              <a:t> Cyperus rotundus</a:t>
            </a:r>
            <a:r>
              <a:rPr lang="en-IN" sz="1550" b="0" i="0" dirty="0">
                <a:effectLst/>
              </a:rPr>
              <a:t>.</a:t>
            </a:r>
          </a:p>
          <a:p>
            <a:r>
              <a:rPr lang="en-IN" sz="1550" dirty="0"/>
              <a:t>SURROUNDING LOCATIONS:AECS Magnolia Maaruti School,Shahi Exports Pvt Lt.,ICICI bank,evening market,apartments,Balamuri Ganesh Temple</a:t>
            </a:r>
          </a:p>
          <a:p>
            <a:pPr marL="0" indent="0">
              <a:buNone/>
            </a:pPr>
            <a:r>
              <a:rPr lang="en-IN" sz="1550" dirty="0"/>
              <a:t>Between 2011-2014,it was observed that the algae growth in the lake was less extensive and the lake was also bigger.More bird and animal life would frequent the lake.Since then,the condition has only worsened.In the last decade,no measures have been taken to prevent the worsening condition of the lake. Only recently,projects have been approved by BBMP for the restoration of the lake but the process must happen quicker.</a:t>
            </a:r>
            <a:r>
              <a:rPr lang="en-US" sz="1550" dirty="0"/>
              <a:t> The detoriated and polluted surroundings of the lake led us to analyze the water samples of Arekere Lake.</a:t>
            </a:r>
          </a:p>
          <a:p>
            <a:endParaRPr lang="en-IN" dirty="0"/>
          </a:p>
        </p:txBody>
      </p:sp>
      <p:pic>
        <p:nvPicPr>
          <p:cNvPr id="4" name="Picture 3">
            <a:extLst>
              <a:ext uri="{FF2B5EF4-FFF2-40B4-BE49-F238E27FC236}">
                <a16:creationId xmlns:a16="http://schemas.microsoft.com/office/drawing/2014/main" id="{636CBB39-88A7-183E-7283-E1BE9A1FD268}"/>
              </a:ext>
            </a:extLst>
          </p:cNvPr>
          <p:cNvPicPr>
            <a:picLocks noChangeAspect="1"/>
          </p:cNvPicPr>
          <p:nvPr/>
        </p:nvPicPr>
        <p:blipFill>
          <a:blip r:embed="rId2"/>
          <a:stretch>
            <a:fillRect/>
          </a:stretch>
        </p:blipFill>
        <p:spPr>
          <a:xfrm>
            <a:off x="7761658" y="713232"/>
            <a:ext cx="3622111" cy="4708099"/>
          </a:xfrm>
          <a:prstGeom prst="rect">
            <a:avLst/>
          </a:prstGeom>
        </p:spPr>
      </p:pic>
      <p:sp>
        <p:nvSpPr>
          <p:cNvPr id="5" name="TextBox 4">
            <a:extLst>
              <a:ext uri="{FF2B5EF4-FFF2-40B4-BE49-F238E27FC236}">
                <a16:creationId xmlns:a16="http://schemas.microsoft.com/office/drawing/2014/main" id="{1D6CAFE5-B51C-6254-6BEE-A5CFEB78BF98}"/>
              </a:ext>
            </a:extLst>
          </p:cNvPr>
          <p:cNvSpPr txBox="1"/>
          <p:nvPr/>
        </p:nvSpPr>
        <p:spPr>
          <a:xfrm>
            <a:off x="7690658" y="5584271"/>
            <a:ext cx="3693111" cy="630942"/>
          </a:xfrm>
          <a:prstGeom prst="rect">
            <a:avLst/>
          </a:prstGeom>
          <a:noFill/>
        </p:spPr>
        <p:txBody>
          <a:bodyPr wrap="square" rtlCol="0">
            <a:spAutoFit/>
          </a:bodyPr>
          <a:lstStyle/>
          <a:p>
            <a:r>
              <a:rPr lang="en-US" sz="1200" dirty="0"/>
              <a:t>Polygon in yellow represents outline of the lake.</a:t>
            </a:r>
          </a:p>
          <a:p>
            <a:r>
              <a:rPr lang="en-US" sz="1200" dirty="0"/>
              <a:t>Polygon in red shows encroachments.</a:t>
            </a:r>
          </a:p>
          <a:p>
            <a:r>
              <a:rPr lang="en-US" sz="1100" dirty="0"/>
              <a:t>Source:</a:t>
            </a:r>
            <a:r>
              <a:rPr lang="en-IN" sz="1100" dirty="0">
                <a:solidFill>
                  <a:schemeClr val="accent6">
                    <a:lumMod val="60000"/>
                    <a:lumOff val="40000"/>
                  </a:schemeClr>
                </a:solidFill>
                <a:hlinkClick r:id="rId3">
                  <a:extLst>
                    <a:ext uri="{A12FA001-AC4F-418D-AE19-62706E023703}">
                      <ahyp:hlinkClr xmlns:ahyp="http://schemas.microsoft.com/office/drawing/2018/hyperlinkcolor" val="tx"/>
                    </a:ext>
                  </a:extLst>
                </a:hlinkClick>
              </a:rPr>
              <a:t>STATUS OF AREKERE WETLANDS0 (ernet.in)</a:t>
            </a:r>
            <a:endParaRPr lang="en-IN" sz="1100" dirty="0">
              <a:solidFill>
                <a:schemeClr val="accent6">
                  <a:lumMod val="60000"/>
                  <a:lumOff val="40000"/>
                </a:schemeClr>
              </a:solidFill>
            </a:endParaRPr>
          </a:p>
        </p:txBody>
      </p:sp>
    </p:spTree>
    <p:extLst>
      <p:ext uri="{BB962C8B-B14F-4D97-AF65-F5344CB8AC3E}">
        <p14:creationId xmlns:p14="http://schemas.microsoft.com/office/powerpoint/2010/main" val="75285844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949939-2C9E-4399-80BE-3FEFB064CF1C}">
  <ds:schemaRefs>
    <ds:schemaRef ds:uri="http://schemas.microsoft.com/sharepoint/v3/contenttype/forms"/>
  </ds:schemaRefs>
</ds:datastoreItem>
</file>

<file path=customXml/itemProps2.xml><?xml version="1.0" encoding="utf-8"?>
<ds:datastoreItem xmlns:ds="http://schemas.openxmlformats.org/officeDocument/2006/customXml" ds:itemID="{B9FC83A0-AB98-4659-ACD5-D2185007C703}">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62B7C465-BD8F-4B6A-8925-267AB00CDB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Garden design</Template>
  <TotalTime>460</TotalTime>
  <Words>2526</Words>
  <Application>Microsoft Office PowerPoint</Application>
  <PresentationFormat>Widescreen</PresentationFormat>
  <Paragraphs>280</Paragraphs>
  <Slides>22</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Century Gothic</vt:lpstr>
      <vt:lpstr>IBM Plex Sans</vt:lpstr>
      <vt:lpstr>Savon</vt:lpstr>
      <vt:lpstr>A study of the habitat of arekere lake</vt:lpstr>
      <vt:lpstr>INTRODUCTION</vt:lpstr>
      <vt:lpstr>OBJECTIVES</vt:lpstr>
      <vt:lpstr>STUDY AREA:AREKERE LAKE</vt:lpstr>
      <vt:lpstr>THE HABITAT OF AREKERE LAKE IN PICTURES</vt:lpstr>
      <vt:lpstr>PowerPoint Presentation</vt:lpstr>
      <vt:lpstr>STATE OF THE HABITAT OF AREKERE LAKE</vt:lpstr>
      <vt:lpstr>THE HABITAT OF AREKERE LAKE</vt:lpstr>
      <vt:lpstr>PowerPoint Presentation</vt:lpstr>
      <vt:lpstr>MATERIALS AND METHODS</vt:lpstr>
      <vt:lpstr>WATER QUALITY PARAMETERS AND METHOD OF TEST CONDUCTION</vt:lpstr>
      <vt:lpstr>WATER QUALITY TEST RESULTS ON A RAINY DAY AND RAINLESS DAY</vt:lpstr>
      <vt:lpstr>PowerPoint Presentation</vt:lpstr>
      <vt:lpstr>PowerPoint Presentation</vt:lpstr>
      <vt:lpstr>PowerPoint Presentation</vt:lpstr>
      <vt:lpstr>CONCLUSIONS</vt:lpstr>
      <vt:lpstr>Rainy day</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study of the habitat of arekere lake</dc:title>
  <dc:creator>Banani Ghosh</dc:creator>
  <cp:lastModifiedBy>Indumathi - HOD Biology Dept</cp:lastModifiedBy>
  <cp:revision>72</cp:revision>
  <dcterms:created xsi:type="dcterms:W3CDTF">2022-12-03T15:19:57Z</dcterms:created>
  <dcterms:modified xsi:type="dcterms:W3CDTF">2022-12-16T06:20:58Z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