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6"/>
  </p:notesMasterIdLst>
  <p:sldIdLst>
    <p:sldId id="313" r:id="rId2"/>
    <p:sldId id="297" r:id="rId3"/>
    <p:sldId id="290" r:id="rId4"/>
    <p:sldId id="258" r:id="rId5"/>
    <p:sldId id="300" r:id="rId6"/>
    <p:sldId id="301" r:id="rId7"/>
    <p:sldId id="299" r:id="rId8"/>
    <p:sldId id="305" r:id="rId9"/>
    <p:sldId id="298" r:id="rId10"/>
    <p:sldId id="306" r:id="rId11"/>
    <p:sldId id="265" r:id="rId12"/>
    <p:sldId id="308" r:id="rId13"/>
    <p:sldId id="309" r:id="rId14"/>
    <p:sldId id="281" r:id="rId15"/>
    <p:sldId id="289" r:id="rId16"/>
    <p:sldId id="276" r:id="rId17"/>
    <p:sldId id="294" r:id="rId18"/>
    <p:sldId id="307" r:id="rId19"/>
    <p:sldId id="295" r:id="rId20"/>
    <p:sldId id="296" r:id="rId21"/>
    <p:sldId id="302" r:id="rId22"/>
    <p:sldId id="304" r:id="rId23"/>
    <p:sldId id="303"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A8BF72-CB4F-474F-7000-777BD3ACEAEC}" name="Khushi Bhargava" initials="KB" userId="5dad83255b304fd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E6E1CE"/>
    <a:srgbClr val="E7E2CF"/>
    <a:srgbClr val="E9DEDC"/>
    <a:srgbClr val="EADFDD"/>
    <a:srgbClr val="FEFEFE"/>
    <a:srgbClr val="DCDDD8"/>
    <a:srgbClr val="DBDCD7"/>
    <a:srgbClr val="E2DFCF"/>
    <a:srgbClr val="E4D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23" autoAdjust="0"/>
  </p:normalViewPr>
  <p:slideViewPr>
    <p:cSldViewPr snapToGrid="0">
      <p:cViewPr>
        <p:scale>
          <a:sx n="54" d="100"/>
          <a:sy n="54" d="100"/>
        </p:scale>
        <p:origin x="1148" y="52"/>
      </p:cViewPr>
      <p:guideLst/>
    </p:cSldViewPr>
  </p:slideViewPr>
  <p:notesTextViewPr>
    <p:cViewPr>
      <p:scale>
        <a:sx n="1" d="1"/>
        <a:sy n="1" d="1"/>
      </p:scale>
      <p:origin x="0" y="0"/>
    </p:cViewPr>
  </p:notesTextViewPr>
  <p:sorterViewPr>
    <p:cViewPr>
      <p:scale>
        <a:sx n="100" d="100"/>
        <a:sy n="100" d="100"/>
      </p:scale>
      <p:origin x="0" y="-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276-4387-AB88-DFA8CA2B5A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6276-4387-AB88-DFA8CA2B5A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76-4387-AB88-DFA8CA2B5A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6276-4387-AB88-DFA8CA2B5A79}"/>
              </c:ext>
            </c:extLst>
          </c:dPt>
          <c:cat>
            <c:strRef>
              <c:f>Sheet1!$A$2:$A$5</c:f>
              <c:strCache>
                <c:ptCount val="4"/>
                <c:pt idx="0">
                  <c:v>Carpenter ants</c:v>
                </c:pt>
                <c:pt idx="1">
                  <c:v>Odorous house ants</c:v>
                </c:pt>
                <c:pt idx="2">
                  <c:v>Pavement ants</c:v>
                </c:pt>
                <c:pt idx="3">
                  <c:v>Fire ants</c:v>
                </c:pt>
              </c:strCache>
            </c:strRef>
          </c:cat>
          <c:val>
            <c:numRef>
              <c:f>Sheet1!$B$2:$B$5</c:f>
              <c:numCache>
                <c:formatCode>0%</c:formatCode>
                <c:ptCount val="4"/>
                <c:pt idx="0">
                  <c:v>0.32</c:v>
                </c:pt>
                <c:pt idx="1">
                  <c:v>0.09</c:v>
                </c:pt>
                <c:pt idx="2">
                  <c:v>0.13</c:v>
                </c:pt>
                <c:pt idx="3">
                  <c:v>0.46</c:v>
                </c:pt>
              </c:numCache>
            </c:numRef>
          </c:val>
          <c:extLst>
            <c:ext xmlns:c16="http://schemas.microsoft.com/office/drawing/2014/chart" uri="{C3380CC4-5D6E-409C-BE32-E72D297353CC}">
              <c16:uniqueId val="{00000000-6276-4387-AB88-DFA8CA2B5A7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2723775996178341"/>
          <c:y val="0.14777185753144723"/>
          <c:w val="0.26858561889540239"/>
          <c:h val="0.7592861413091300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i="1" u="sng" dirty="0">
                <a:solidFill>
                  <a:srgbClr val="FF0000"/>
                </a:solidFill>
                <a:highlight>
                  <a:srgbClr val="FFFF00"/>
                </a:highlight>
              </a:rPr>
              <a:t>Ants in parts of houses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1.922444463131812E-2"/>
          <c:y val="9.7546902324419316E-2"/>
          <c:w val="0.96119184146525227"/>
          <c:h val="0.74283953552231041"/>
        </c:manualLayout>
      </c:layout>
      <c:barChart>
        <c:barDir val="col"/>
        <c:grouping val="clustered"/>
        <c:varyColors val="0"/>
        <c:ser>
          <c:idx val="0"/>
          <c:order val="0"/>
          <c:tx>
            <c:strRef>
              <c:f>Sheet1!$B$1</c:f>
              <c:strCache>
                <c:ptCount val="1"/>
                <c:pt idx="0">
                  <c:v>Carpenter ants</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cat>
            <c:strRef>
              <c:f>Sheet1!$A$2:$A$5</c:f>
              <c:strCache>
                <c:ptCount val="3"/>
                <c:pt idx="0">
                  <c:v>Kitchen</c:v>
                </c:pt>
                <c:pt idx="1">
                  <c:v>Balcony</c:v>
                </c:pt>
                <c:pt idx="2">
                  <c:v>Near furniture</c:v>
                </c:pt>
              </c:strCache>
            </c:strRef>
          </c:cat>
          <c:val>
            <c:numRef>
              <c:f>Sheet1!$B$2:$B$5</c:f>
              <c:numCache>
                <c:formatCode>General</c:formatCode>
                <c:ptCount val="4"/>
                <c:pt idx="0">
                  <c:v>1</c:v>
                </c:pt>
                <c:pt idx="1">
                  <c:v>3.5</c:v>
                </c:pt>
                <c:pt idx="2">
                  <c:v>4.4000000000000004</c:v>
                </c:pt>
              </c:numCache>
            </c:numRef>
          </c:val>
          <c:extLst>
            <c:ext xmlns:c16="http://schemas.microsoft.com/office/drawing/2014/chart" uri="{C3380CC4-5D6E-409C-BE32-E72D297353CC}">
              <c16:uniqueId val="{00000000-97C4-4ABB-8BA6-8B206C1E0941}"/>
            </c:ext>
          </c:extLst>
        </c:ser>
        <c:ser>
          <c:idx val="1"/>
          <c:order val="1"/>
          <c:tx>
            <c:strRef>
              <c:f>Sheet1!$C$1</c:f>
              <c:strCache>
                <c:ptCount val="1"/>
                <c:pt idx="0">
                  <c:v>Odorous house ants</c:v>
                </c:pt>
              </c:strCache>
            </c:strRef>
          </c:tx>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cat>
            <c:strRef>
              <c:f>Sheet1!$A$2:$A$5</c:f>
              <c:strCache>
                <c:ptCount val="3"/>
                <c:pt idx="0">
                  <c:v>Kitchen</c:v>
                </c:pt>
                <c:pt idx="1">
                  <c:v>Balcony</c:v>
                </c:pt>
                <c:pt idx="2">
                  <c:v>Near furniture</c:v>
                </c:pt>
              </c:strCache>
            </c:strRef>
          </c:cat>
          <c:val>
            <c:numRef>
              <c:f>Sheet1!$C$2:$C$5</c:f>
              <c:numCache>
                <c:formatCode>General</c:formatCode>
                <c:ptCount val="4"/>
                <c:pt idx="0">
                  <c:v>4.5</c:v>
                </c:pt>
                <c:pt idx="1">
                  <c:v>2.5</c:v>
                </c:pt>
                <c:pt idx="2">
                  <c:v>2</c:v>
                </c:pt>
              </c:numCache>
            </c:numRef>
          </c:val>
          <c:extLst>
            <c:ext xmlns:c16="http://schemas.microsoft.com/office/drawing/2014/chart" uri="{C3380CC4-5D6E-409C-BE32-E72D297353CC}">
              <c16:uniqueId val="{00000001-97C4-4ABB-8BA6-8B206C1E0941}"/>
            </c:ext>
          </c:extLst>
        </c:ser>
        <c:ser>
          <c:idx val="2"/>
          <c:order val="2"/>
          <c:tx>
            <c:strRef>
              <c:f>Sheet1!$D$1</c:f>
              <c:strCache>
                <c:ptCount val="1"/>
                <c:pt idx="0">
                  <c:v>Pavement ants</c:v>
                </c:pt>
              </c:strCache>
            </c:strRef>
          </c:tx>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cat>
            <c:strRef>
              <c:f>Sheet1!$A$2:$A$5</c:f>
              <c:strCache>
                <c:ptCount val="3"/>
                <c:pt idx="0">
                  <c:v>Kitchen</c:v>
                </c:pt>
                <c:pt idx="1">
                  <c:v>Balcony</c:v>
                </c:pt>
                <c:pt idx="2">
                  <c:v>Near furniture</c:v>
                </c:pt>
              </c:strCache>
            </c:strRef>
          </c:cat>
          <c:val>
            <c:numRef>
              <c:f>Sheet1!$D$2:$D$5</c:f>
              <c:numCache>
                <c:formatCode>General</c:formatCode>
                <c:ptCount val="4"/>
                <c:pt idx="0">
                  <c:v>3.5</c:v>
                </c:pt>
                <c:pt idx="1">
                  <c:v>4.3</c:v>
                </c:pt>
                <c:pt idx="2">
                  <c:v>1.4</c:v>
                </c:pt>
              </c:numCache>
            </c:numRef>
          </c:val>
          <c:extLst>
            <c:ext xmlns:c16="http://schemas.microsoft.com/office/drawing/2014/chart" uri="{C3380CC4-5D6E-409C-BE32-E72D297353CC}">
              <c16:uniqueId val="{00000002-97C4-4ABB-8BA6-8B206C1E0941}"/>
            </c:ext>
          </c:extLst>
        </c:ser>
        <c:dLbls>
          <c:showLegendKey val="0"/>
          <c:showVal val="0"/>
          <c:showCatName val="0"/>
          <c:showSerName val="0"/>
          <c:showPercent val="0"/>
          <c:showBubbleSize val="0"/>
        </c:dLbls>
        <c:gapWidth val="100"/>
        <c:overlap val="-24"/>
        <c:axId val="580243312"/>
        <c:axId val="602820304"/>
      </c:barChart>
      <c:catAx>
        <c:axId val="580243312"/>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IN" sz="1800" dirty="0"/>
                  <a:t>Parts</a:t>
                </a:r>
                <a:r>
                  <a:rPr lang="en-IN" sz="1800" baseline="0" dirty="0"/>
                  <a:t> of houses </a:t>
                </a:r>
                <a:r>
                  <a:rPr lang="en-IN" sz="1800" baseline="0" dirty="0">
                    <a:sym typeface="Wingdings" panose="05000000000000000000" pitchFamily="2" charset="2"/>
                  </a:rPr>
                  <a:t></a:t>
                </a:r>
                <a:endParaRPr lang="en-IN" sz="1800" dirty="0"/>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02820304"/>
        <c:crosses val="autoZero"/>
        <c:auto val="1"/>
        <c:lblAlgn val="ctr"/>
        <c:lblOffset val="100"/>
        <c:noMultiLvlLbl val="0"/>
      </c:catAx>
      <c:valAx>
        <c:axId val="602820304"/>
        <c:scaling>
          <c:orientation val="minMax"/>
        </c:scaling>
        <c:delete val="1"/>
        <c:axPos val="l"/>
        <c:numFmt formatCode="General" sourceLinked="1"/>
        <c:majorTickMark val="none"/>
        <c:minorTickMark val="none"/>
        <c:tickLblPos val="nextTo"/>
        <c:crossAx val="580243312"/>
        <c:crosses val="autoZero"/>
        <c:crossBetween val="between"/>
      </c:valAx>
      <c:spPr>
        <a:noFill/>
        <a:ln>
          <a:noFill/>
        </a:ln>
        <a:effectLst/>
      </c:spPr>
    </c:plotArea>
    <c:legend>
      <c:legendPos val="r"/>
      <c:layout>
        <c:manualLayout>
          <c:xMode val="edge"/>
          <c:yMode val="edge"/>
          <c:x val="0.75283098358185219"/>
          <c:y val="0.18875890756170224"/>
          <c:w val="0.21967638289528571"/>
          <c:h val="0.27334019485261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0.46898</cdr:x>
      <cdr:y>0.69988</cdr:y>
    </cdr:from>
    <cdr:to>
      <cdr:x>0.60129</cdr:x>
      <cdr:y>0.84298</cdr:y>
    </cdr:to>
    <cdr:sp macro="" textlink="">
      <cdr:nvSpPr>
        <cdr:cNvPr id="2" name="TextBox 1">
          <a:extLst xmlns:a="http://schemas.openxmlformats.org/drawingml/2006/main">
            <a:ext uri="{FF2B5EF4-FFF2-40B4-BE49-F238E27FC236}">
              <a16:creationId xmlns:a16="http://schemas.microsoft.com/office/drawing/2014/main" id="{F2503918-1B13-4F2F-8812-74C16C2EA37B}"/>
            </a:ext>
          </a:extLst>
        </cdr:cNvPr>
        <cdr:cNvSpPr txBox="1"/>
      </cdr:nvSpPr>
      <cdr:spPr>
        <a:xfrm xmlns:a="http://schemas.openxmlformats.org/drawingml/2006/main">
          <a:off x="5230657" y="4016680"/>
          <a:ext cx="1475690" cy="821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600" b="1" i="1" dirty="0">
              <a:solidFill>
                <a:schemeClr val="tx1">
                  <a:lumMod val="95000"/>
                  <a:lumOff val="5000"/>
                </a:schemeClr>
              </a:solidFill>
            </a:rPr>
            <a:t>Pavement ants</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5T14:14:08.0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191 298,'125'-18,"66"-8,25-3,-8 0,-20 3,-30 2,-31 2,-24 3,-18 1,-12 1,-6 0,-5 0,-7 3,-8 4,-8 4,-11 2,-10 3,-8 0,-6 2,-10 0,-15-1,-26 1,-31 2,-30 4,-19 4,-14 3,1 2,5 4,8 1,11 1,13-1,12-1,12-4,14-5,15-4,13-3,13-3,10-1,8 0,4-1,13 0,15 0,25-2,30-1,26-3,18 1,9 0,0 2,-12-2,-13 0,-15-1,-13 0,-18 1,-17 2,-16 2,-13 0,-9 2,-10 0,-12 0,-23 0,-29 1,-26 2,-29 4,-25 4,-19 2,-11 3,1 1,9 0,18-2,22-1,26-3,25-3,22-3,19-2,17-2,13-1,20 0,33-1,42 0,36-2,25-5,17-2,7-7,-3-2,-12-2,-20 0,-20 1,-23 1,-22 3,-21 5,-19 4,-16 3,-12 2,-7 2,-9 1,-17 0,-20 3,-24 3,-25 7,-26 7,-25 5,-12 2,3-5,18-5,27-7,28-4,29-4,22-3,32 0,51-4,17-1,-4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CB412-1D36-4673-ACA4-5804648FBDAF}" type="datetimeFigureOut">
              <a:rPr lang="en-IN" smtClean="0"/>
              <a:t>15-12-2022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6BADE-B49C-4263-9857-589ED12C34A3}" type="slidenum">
              <a:rPr lang="en-IN" smtClean="0"/>
              <a:t>‹#›</a:t>
            </a:fld>
            <a:endParaRPr lang="en-IN"/>
          </a:p>
        </p:txBody>
      </p:sp>
    </p:spTree>
    <p:extLst>
      <p:ext uri="{BB962C8B-B14F-4D97-AF65-F5344CB8AC3E}">
        <p14:creationId xmlns:p14="http://schemas.microsoft.com/office/powerpoint/2010/main" val="282544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3B6BADE-B49C-4263-9857-589ED12C34A3}" type="slidenum">
              <a:rPr lang="en-IN" smtClean="0"/>
              <a:t>1</a:t>
            </a:fld>
            <a:endParaRPr lang="en-IN"/>
          </a:p>
        </p:txBody>
      </p:sp>
    </p:spTree>
    <p:extLst>
      <p:ext uri="{BB962C8B-B14F-4D97-AF65-F5344CB8AC3E}">
        <p14:creationId xmlns:p14="http://schemas.microsoft.com/office/powerpoint/2010/main" val="40157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3B6BADE-B49C-4263-9857-589ED12C34A3}" type="slidenum">
              <a:rPr lang="en-IN" smtClean="0"/>
              <a:t>13</a:t>
            </a:fld>
            <a:endParaRPr lang="en-IN"/>
          </a:p>
        </p:txBody>
      </p:sp>
    </p:spTree>
    <p:extLst>
      <p:ext uri="{BB962C8B-B14F-4D97-AF65-F5344CB8AC3E}">
        <p14:creationId xmlns:p14="http://schemas.microsoft.com/office/powerpoint/2010/main" val="65459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802C46E0-C1C5-48BC-9643-09E8F1649F93}" type="datetime1">
              <a:rPr lang="en-IN" smtClean="0"/>
              <a:t>15-12-2022</a:t>
            </a:fld>
            <a:endParaRPr lang="en-IN"/>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a:t>LAKE 2022: Conservation of wetlands: ecosystem-based adaptation of climate change, December 28-30, 2022</a:t>
            </a:r>
            <a:endParaRPr lang="en-IN"/>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657D1E60-9434-4FD8-AB7F-2760E7212AE3}" type="slidenum">
              <a:rPr lang="en-IN" smtClean="0"/>
              <a:t>‹#›</a:t>
            </a:fld>
            <a:endParaRPr lang="en-IN"/>
          </a:p>
        </p:txBody>
      </p:sp>
    </p:spTree>
    <p:extLst>
      <p:ext uri="{BB962C8B-B14F-4D97-AF65-F5344CB8AC3E}">
        <p14:creationId xmlns:p14="http://schemas.microsoft.com/office/powerpoint/2010/main" val="236208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AC6A04-BD9D-4A94-82B9-D1DAB23C57D8}" type="datetime1">
              <a:rPr lang="en-IN" smtClean="0"/>
              <a:t>15-12-2022</a:t>
            </a:fld>
            <a:endParaRPr lang="en-IN"/>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79100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9FCC8A-CF60-4A04-B2B2-59BD6DE22A64}"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311121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988C15E-F72E-439D-BF1D-AFACB6DBF5E8}"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323601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C2F27-448B-4716-95A1-2BDC8DDF329B}"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479220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8E4E115-6D60-4778-BC64-6168F85ABF60}" type="datetime1">
              <a:rPr lang="en-IN" smtClean="0"/>
              <a:t>15-12-2022</a:t>
            </a:fld>
            <a:endParaRPr lang="en-IN"/>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9" name="Slide Number Placeholder 8"/>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2312975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CEFE19-3B25-4A95-9EDB-10A85CD2931A}" type="datetime1">
              <a:rPr lang="en-IN" smtClean="0"/>
              <a:t>15-12-2022</a:t>
            </a:fld>
            <a:endParaRPr lang="en-IN"/>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9" name="Slide Number Placeholder 8"/>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110518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22520-E3A9-4EAB-8568-4FC7318C8944}"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318042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7E73F8-DBA6-40A5-AD9A-178704601FB5}"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355104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4226B-CDD6-4C8E-8213-0307AA4AFFD9}"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329683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5CD6F-03BB-4719-A3E0-3BEF4546D98B}" type="datetime1">
              <a:rPr lang="en-IN" smtClean="0"/>
              <a:t>15-12-2022</a:t>
            </a:fld>
            <a:endParaRPr lang="en-IN"/>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90220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3ED7E9-2676-4A52-9646-45C193C38CB7}" type="datetime1">
              <a:rPr lang="en-IN" smtClean="0"/>
              <a:t>15-12-2022</a:t>
            </a:fld>
            <a:endParaRPr lang="en-IN"/>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7" name="Slide Number Placeholder 6"/>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41192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2BB10C-F54F-4526-9501-DFC515C267DC}" type="datetime1">
              <a:rPr lang="en-IN" smtClean="0"/>
              <a:t>15-12-2022</a:t>
            </a:fld>
            <a:endParaRPr lang="en-IN"/>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9" name="Slide Number Placeholder 8"/>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106285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1D917E-102E-460F-8DF4-7BB7F5B78E3A}" type="datetime1">
              <a:rPr lang="en-IN" smtClean="0"/>
              <a:t>15-12-2022</a:t>
            </a:fld>
            <a:endParaRPr lang="en-IN"/>
          </a:p>
        </p:txBody>
      </p:sp>
      <p:sp>
        <p:nvSpPr>
          <p:cNvPr id="4" name="Footer Placeholder 3"/>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5" name="Slide Number Placeholder 4"/>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425460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3260E-F790-4169-B708-218F272CCB4C}" type="datetime1">
              <a:rPr lang="en-IN" smtClean="0"/>
              <a:t>15-12-2022</a:t>
            </a:fld>
            <a:endParaRPr lang="en-IN"/>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11169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A67797-015C-4F80-9C39-2E0025BF3D9F}" type="datetime1">
              <a:rPr lang="en-IN" smtClean="0"/>
              <a:t>15-12-2022</a:t>
            </a:fld>
            <a:endParaRPr lang="en-IN"/>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276272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8A5FDA-E5EE-4A65-A1F7-E57EEB75671D}" type="datetime1">
              <a:rPr lang="en-IN" smtClean="0"/>
              <a:t>15-12-2022</a:t>
            </a:fld>
            <a:endParaRPr lang="en-IN"/>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7D1E60-9434-4FD8-AB7F-2760E7212AE3}" type="slidenum">
              <a:rPr lang="en-IN" smtClean="0"/>
              <a:t>‹#›</a:t>
            </a:fld>
            <a:endParaRPr lang="en-IN"/>
          </a:p>
        </p:txBody>
      </p:sp>
    </p:spTree>
    <p:extLst>
      <p:ext uri="{BB962C8B-B14F-4D97-AF65-F5344CB8AC3E}">
        <p14:creationId xmlns:p14="http://schemas.microsoft.com/office/powerpoint/2010/main" val="22080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LAKE 2022: Conservation of wetlands: ecosystem-based adaptation of climate change, December 28-30, 2022</a:t>
            </a:r>
            <a:endParaRPr lang="en-IN"/>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3E101BF-D42D-4074-AD2C-E3F4734B5A26}" type="datetime1">
              <a:rPr lang="en-IN" smtClean="0"/>
              <a:t>15-12-2022</a:t>
            </a:fld>
            <a:endParaRPr lang="en-IN"/>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57D1E60-9434-4FD8-AB7F-2760E7212AE3}" type="slidenum">
              <a:rPr lang="en-IN" smtClean="0"/>
              <a:t>‹#›</a:t>
            </a:fld>
            <a:endParaRPr lang="en-IN"/>
          </a:p>
        </p:txBody>
      </p:sp>
    </p:spTree>
    <p:extLst>
      <p:ext uri="{BB962C8B-B14F-4D97-AF65-F5344CB8AC3E}">
        <p14:creationId xmlns:p14="http://schemas.microsoft.com/office/powerpoint/2010/main" val="1179078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wikepedia.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50DC8-59D1-EABF-DDCD-77342487B397}"/>
              </a:ext>
            </a:extLst>
          </p:cNvPr>
          <p:cNvSpPr/>
          <p:nvPr/>
        </p:nvSpPr>
        <p:spPr>
          <a:xfrm>
            <a:off x="1698171" y="467397"/>
            <a:ext cx="8728364" cy="750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Title : </a:t>
            </a:r>
            <a:r>
              <a:rPr lang="en-US" sz="3200" b="1" dirty="0">
                <a:solidFill>
                  <a:srgbClr val="FF0000"/>
                </a:solidFill>
                <a:latin typeface="Times New Roman" panose="02020603050405020304" pitchFamily="18" charset="0"/>
                <a:cs typeface="Times New Roman" panose="02020603050405020304" pitchFamily="18" charset="0"/>
              </a:rPr>
              <a:t>Study on Ants</a:t>
            </a:r>
          </a:p>
        </p:txBody>
      </p:sp>
      <p:sp>
        <p:nvSpPr>
          <p:cNvPr id="5" name="Rectangle 4">
            <a:extLst>
              <a:ext uri="{FF2B5EF4-FFF2-40B4-BE49-F238E27FC236}">
                <a16:creationId xmlns:a16="http://schemas.microsoft.com/office/drawing/2014/main" id="{D9196BC8-C06A-0280-6084-A21BBD3780F1}"/>
              </a:ext>
            </a:extLst>
          </p:cNvPr>
          <p:cNvSpPr/>
          <p:nvPr/>
        </p:nvSpPr>
        <p:spPr>
          <a:xfrm>
            <a:off x="83126" y="1381502"/>
            <a:ext cx="12017829" cy="758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Times New Roman" panose="02020603050405020304" pitchFamily="18" charset="0"/>
                <a:cs typeface="Times New Roman" panose="02020603050405020304" pitchFamily="18" charset="0"/>
              </a:rPr>
              <a:t>Khushi Bhargava</a:t>
            </a:r>
            <a:endParaRPr lang="en-US" sz="2600" dirty="0">
              <a:solidFill>
                <a:srgbClr val="FF0000"/>
              </a:solidFill>
              <a:latin typeface="Times New Roman" panose="02020603050405020304" pitchFamily="18" charset="0"/>
              <a:cs typeface="Times New Roman" panose="02020603050405020304" pitchFamily="18" charset="0"/>
            </a:endParaRPr>
          </a:p>
          <a:p>
            <a:pPr algn="ctr"/>
            <a:r>
              <a:rPr lang="en-US" sz="2600" dirty="0">
                <a:solidFill>
                  <a:srgbClr val="FF0000"/>
                </a:solidFill>
                <a:latin typeface="Times New Roman" panose="02020603050405020304" pitchFamily="18" charset="0"/>
                <a:cs typeface="Times New Roman" panose="02020603050405020304" pitchFamily="18" charset="0"/>
              </a:rPr>
              <a:t>8E</a:t>
            </a:r>
          </a:p>
        </p:txBody>
      </p:sp>
      <p:sp>
        <p:nvSpPr>
          <p:cNvPr id="6" name="Rectangle 5">
            <a:extLst>
              <a:ext uri="{FF2B5EF4-FFF2-40B4-BE49-F238E27FC236}">
                <a16:creationId xmlns:a16="http://schemas.microsoft.com/office/drawing/2014/main" id="{C47C3E2E-C553-1555-0BBA-25F87754365F}"/>
              </a:ext>
            </a:extLst>
          </p:cNvPr>
          <p:cNvSpPr/>
          <p:nvPr/>
        </p:nvSpPr>
        <p:spPr>
          <a:xfrm>
            <a:off x="687138" y="2321360"/>
            <a:ext cx="10790830" cy="5547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Times New Roman" panose="02020603050405020304" pitchFamily="18" charset="0"/>
                <a:cs typeface="Times New Roman" panose="02020603050405020304" pitchFamily="18" charset="0"/>
              </a:rPr>
              <a:t>Affiliations     </a:t>
            </a:r>
            <a:r>
              <a:rPr lang="en-US" sz="2400" i="1" dirty="0">
                <a:solidFill>
                  <a:srgbClr val="FF0000"/>
                </a:solidFill>
                <a:latin typeface="Times New Roman" panose="02020603050405020304" pitchFamily="18" charset="0"/>
                <a:cs typeface="Times New Roman" panose="02020603050405020304" pitchFamily="18" charset="0"/>
              </a:rPr>
              <a:t>-     N.A.</a:t>
            </a:r>
            <a:endParaRPr lang="en-US" sz="2400" i="1" dirty="0">
              <a:solidFill>
                <a:schemeClr val="tx1"/>
              </a:solidFill>
              <a:latin typeface="Times New Roman" panose="02020603050405020304" pitchFamily="18" charset="0"/>
              <a:cs typeface="Times New Roman" panose="02020603050405020304" pitchFamily="18" charset="0"/>
            </a:endParaRPr>
          </a:p>
        </p:txBody>
      </p:sp>
      <p:pic>
        <p:nvPicPr>
          <p:cNvPr id="7" name="Picture 2" descr="img.png">
            <a:extLst>
              <a:ext uri="{FF2B5EF4-FFF2-40B4-BE49-F238E27FC236}">
                <a16:creationId xmlns:a16="http://schemas.microsoft.com/office/drawing/2014/main" id="{A18D5DE2-1613-F657-C5C6-0634343D8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49" y="3277560"/>
            <a:ext cx="7342951" cy="311501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4A56F43-5F32-0A26-23EA-8E371715BC63}"/>
              </a:ext>
            </a:extLst>
          </p:cNvPr>
          <p:cNvGrpSpPr/>
          <p:nvPr/>
        </p:nvGrpSpPr>
        <p:grpSpPr>
          <a:xfrm>
            <a:off x="193596" y="3176292"/>
            <a:ext cx="3479644" cy="3115016"/>
            <a:chOff x="177955" y="3425140"/>
            <a:chExt cx="3550897" cy="3299974"/>
          </a:xfrm>
        </p:grpSpPr>
        <p:sp>
          <p:nvSpPr>
            <p:cNvPr id="8" name="Rectangle 7">
              <a:extLst>
                <a:ext uri="{FF2B5EF4-FFF2-40B4-BE49-F238E27FC236}">
                  <a16:creationId xmlns:a16="http://schemas.microsoft.com/office/drawing/2014/main" id="{220E970E-B07C-61BA-9E2D-E49603D3B134}"/>
                </a:ext>
              </a:extLst>
            </p:cNvPr>
            <p:cNvSpPr/>
            <p:nvPr/>
          </p:nvSpPr>
          <p:spPr>
            <a:xfrm>
              <a:off x="177955" y="3425140"/>
              <a:ext cx="3550897" cy="32999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C46145D-3B49-46DA-C1C2-0F79F635F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89" y="3425140"/>
              <a:ext cx="3027306" cy="319380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Date Placeholder 9">
            <a:extLst>
              <a:ext uri="{FF2B5EF4-FFF2-40B4-BE49-F238E27FC236}">
                <a16:creationId xmlns:a16="http://schemas.microsoft.com/office/drawing/2014/main" id="{CE350BB7-9CAD-F9EB-3E7E-D5025D81E00C}"/>
              </a:ext>
            </a:extLst>
          </p:cNvPr>
          <p:cNvSpPr>
            <a:spLocks noGrp="1"/>
          </p:cNvSpPr>
          <p:nvPr>
            <p:ph type="dt" sz="half" idx="10"/>
          </p:nvPr>
        </p:nvSpPr>
        <p:spPr/>
        <p:txBody>
          <a:bodyPr/>
          <a:lstStyle/>
          <a:p>
            <a:fld id="{3DC12CDF-9EBB-4724-A0A7-E27D43D5D8E3}" type="datetime1">
              <a:rPr lang="en-IN" smtClean="0"/>
              <a:t>15-12-2022</a:t>
            </a:fld>
            <a:endParaRPr lang="en-IN"/>
          </a:p>
        </p:txBody>
      </p:sp>
      <p:sp>
        <p:nvSpPr>
          <p:cNvPr id="11" name="Footer Placeholder 10">
            <a:extLst>
              <a:ext uri="{FF2B5EF4-FFF2-40B4-BE49-F238E27FC236}">
                <a16:creationId xmlns:a16="http://schemas.microsoft.com/office/drawing/2014/main" id="{4BA08F1A-594A-C612-41D7-C69A46056C04}"/>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2" name="Slide Number Placeholder 11">
            <a:extLst>
              <a:ext uri="{FF2B5EF4-FFF2-40B4-BE49-F238E27FC236}">
                <a16:creationId xmlns:a16="http://schemas.microsoft.com/office/drawing/2014/main" id="{0702D941-1721-0AD4-5DC2-9A846B4E492B}"/>
              </a:ext>
            </a:extLst>
          </p:cNvPr>
          <p:cNvSpPr>
            <a:spLocks noGrp="1"/>
          </p:cNvSpPr>
          <p:nvPr>
            <p:ph type="sldNum" sz="quarter" idx="12"/>
          </p:nvPr>
        </p:nvSpPr>
        <p:spPr/>
        <p:txBody>
          <a:bodyPr/>
          <a:lstStyle/>
          <a:p>
            <a:fld id="{657D1E60-9434-4FD8-AB7F-2760E7212AE3}" type="slidenum">
              <a:rPr lang="en-IN" smtClean="0"/>
              <a:t>1</a:t>
            </a:fld>
            <a:endParaRPr lang="en-IN"/>
          </a:p>
        </p:txBody>
      </p:sp>
    </p:spTree>
    <p:extLst>
      <p:ext uri="{BB962C8B-B14F-4D97-AF65-F5344CB8AC3E}">
        <p14:creationId xmlns:p14="http://schemas.microsoft.com/office/powerpoint/2010/main" val="179220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3322-6DED-47FC-227B-3F41A197440B}"/>
              </a:ext>
            </a:extLst>
          </p:cNvPr>
          <p:cNvSpPr>
            <a:spLocks noGrp="1"/>
          </p:cNvSpPr>
          <p:nvPr>
            <p:ph type="title"/>
          </p:nvPr>
        </p:nvSpPr>
        <p:spPr>
          <a:xfrm>
            <a:off x="834320" y="520408"/>
            <a:ext cx="8761413" cy="728480"/>
          </a:xfrm>
        </p:spPr>
        <p:txBody>
          <a:bodyPr/>
          <a:lstStyle/>
          <a:p>
            <a:r>
              <a:rPr lang="en-IN" dirty="0"/>
              <a:t>Other Species of ants noticed:-</a:t>
            </a:r>
          </a:p>
        </p:txBody>
      </p:sp>
      <p:graphicFrame>
        <p:nvGraphicFramePr>
          <p:cNvPr id="10" name="Table 10">
            <a:extLst>
              <a:ext uri="{FF2B5EF4-FFF2-40B4-BE49-F238E27FC236}">
                <a16:creationId xmlns:a16="http://schemas.microsoft.com/office/drawing/2014/main" id="{EB346DD5-6BE0-53EA-372E-7E68689B4156}"/>
              </a:ext>
            </a:extLst>
          </p:cNvPr>
          <p:cNvGraphicFramePr>
            <a:graphicFrameLocks noGrp="1"/>
          </p:cNvGraphicFramePr>
          <p:nvPr>
            <p:ph idx="1"/>
            <p:extLst>
              <p:ext uri="{D42A27DB-BD31-4B8C-83A1-F6EECF244321}">
                <p14:modId xmlns:p14="http://schemas.microsoft.com/office/powerpoint/2010/main" val="2410613412"/>
              </p:ext>
            </p:extLst>
          </p:nvPr>
        </p:nvGraphicFramePr>
        <p:xfrm>
          <a:off x="0" y="1363156"/>
          <a:ext cx="12077204" cy="5009393"/>
        </p:xfrm>
        <a:graphic>
          <a:graphicData uri="http://schemas.openxmlformats.org/drawingml/2006/table">
            <a:tbl>
              <a:tblPr firstRow="1" bandRow="1">
                <a:tableStyleId>{5C22544A-7EE6-4342-B048-85BDC9FD1C3A}</a:tableStyleId>
              </a:tblPr>
              <a:tblGrid>
                <a:gridCol w="1080654">
                  <a:extLst>
                    <a:ext uri="{9D8B030D-6E8A-4147-A177-3AD203B41FA5}">
                      <a16:colId xmlns:a16="http://schemas.microsoft.com/office/drawing/2014/main" val="2432213152"/>
                    </a:ext>
                  </a:extLst>
                </a:gridCol>
                <a:gridCol w="2481942">
                  <a:extLst>
                    <a:ext uri="{9D8B030D-6E8A-4147-A177-3AD203B41FA5}">
                      <a16:colId xmlns:a16="http://schemas.microsoft.com/office/drawing/2014/main" val="1287936022"/>
                    </a:ext>
                  </a:extLst>
                </a:gridCol>
                <a:gridCol w="2743200">
                  <a:extLst>
                    <a:ext uri="{9D8B030D-6E8A-4147-A177-3AD203B41FA5}">
                      <a16:colId xmlns:a16="http://schemas.microsoft.com/office/drawing/2014/main" val="3959960138"/>
                    </a:ext>
                  </a:extLst>
                </a:gridCol>
                <a:gridCol w="2481943">
                  <a:extLst>
                    <a:ext uri="{9D8B030D-6E8A-4147-A177-3AD203B41FA5}">
                      <a16:colId xmlns:a16="http://schemas.microsoft.com/office/drawing/2014/main" val="872325577"/>
                    </a:ext>
                  </a:extLst>
                </a:gridCol>
                <a:gridCol w="3289465">
                  <a:extLst>
                    <a:ext uri="{9D8B030D-6E8A-4147-A177-3AD203B41FA5}">
                      <a16:colId xmlns:a16="http://schemas.microsoft.com/office/drawing/2014/main" val="4114933900"/>
                    </a:ext>
                  </a:extLst>
                </a:gridCol>
              </a:tblGrid>
              <a:tr h="946775">
                <a:tc>
                  <a:txBody>
                    <a:bodyPr/>
                    <a:lstStyle/>
                    <a:p>
                      <a:pPr algn="ctr"/>
                      <a:r>
                        <a:rPr lang="en-IN" sz="2400" dirty="0">
                          <a:latin typeface="Aparajita" panose="02020603050405020304" pitchFamily="18" charset="0"/>
                          <a:cs typeface="Aparajita" panose="02020603050405020304" pitchFamily="18" charset="0"/>
                        </a:rPr>
                        <a:t>Sl. No.</a:t>
                      </a:r>
                    </a:p>
                  </a:txBody>
                  <a:tcPr/>
                </a:tc>
                <a:tc>
                  <a:txBody>
                    <a:bodyPr/>
                    <a:lstStyle/>
                    <a:p>
                      <a:pPr algn="ctr"/>
                      <a:r>
                        <a:rPr lang="en-IN" sz="2400" dirty="0">
                          <a:latin typeface="Aparajita" panose="02020603050405020304" pitchFamily="18" charset="0"/>
                          <a:cs typeface="Aparajita" panose="02020603050405020304" pitchFamily="18" charset="0"/>
                        </a:rPr>
                        <a:t>Common Name</a:t>
                      </a:r>
                    </a:p>
                  </a:txBody>
                  <a:tcPr/>
                </a:tc>
                <a:tc>
                  <a:txBody>
                    <a:bodyPr/>
                    <a:lstStyle/>
                    <a:p>
                      <a:pPr algn="ctr"/>
                      <a:r>
                        <a:rPr lang="en-IN" sz="2400" dirty="0">
                          <a:latin typeface="Aparajita" panose="02020603050405020304" pitchFamily="18" charset="0"/>
                          <a:cs typeface="Aparajita" panose="02020603050405020304" pitchFamily="18" charset="0"/>
                        </a:rPr>
                        <a:t>Scientific Name</a:t>
                      </a:r>
                    </a:p>
                  </a:txBody>
                  <a:tcPr/>
                </a:tc>
                <a:tc>
                  <a:txBody>
                    <a:bodyPr/>
                    <a:lstStyle/>
                    <a:p>
                      <a:pPr algn="ctr"/>
                      <a:r>
                        <a:rPr lang="en-IN" sz="2400" dirty="0">
                          <a:latin typeface="Aparajita" panose="02020603050405020304" pitchFamily="18" charset="0"/>
                          <a:cs typeface="Aparajita" panose="02020603050405020304" pitchFamily="18" charset="0"/>
                        </a:rPr>
                        <a:t>Number observed(approx.)</a:t>
                      </a:r>
                    </a:p>
                  </a:txBody>
                  <a:tcPr/>
                </a:tc>
                <a:tc>
                  <a:txBody>
                    <a:bodyPr/>
                    <a:lstStyle/>
                    <a:p>
                      <a:pPr algn="ctr"/>
                      <a:r>
                        <a:rPr lang="en-IN" sz="2400" dirty="0">
                          <a:latin typeface="Aparajita" panose="02020603050405020304" pitchFamily="18" charset="0"/>
                          <a:cs typeface="Aparajita" panose="02020603050405020304" pitchFamily="18" charset="0"/>
                        </a:rPr>
                        <a:t>Common location of observation</a:t>
                      </a:r>
                    </a:p>
                  </a:txBody>
                  <a:tcPr/>
                </a:tc>
                <a:extLst>
                  <a:ext uri="{0D108BD9-81ED-4DB2-BD59-A6C34878D82A}">
                    <a16:rowId xmlns:a16="http://schemas.microsoft.com/office/drawing/2014/main" val="1385542451"/>
                  </a:ext>
                </a:extLst>
              </a:tr>
              <a:tr h="539943">
                <a:tc>
                  <a:txBody>
                    <a:bodyPr/>
                    <a:lstStyle/>
                    <a:p>
                      <a:pPr algn="ctr"/>
                      <a:r>
                        <a:rPr lang="en-IN" sz="2400" dirty="0">
                          <a:latin typeface="Aparajita" panose="02020603050405020304" pitchFamily="18" charset="0"/>
                          <a:cs typeface="Aparajita" panose="02020603050405020304" pitchFamily="18" charset="0"/>
                        </a:rPr>
                        <a:t>1.</a:t>
                      </a:r>
                    </a:p>
                  </a:txBody>
                  <a:tcPr/>
                </a:tc>
                <a:tc>
                  <a:txBody>
                    <a:bodyPr/>
                    <a:lstStyle/>
                    <a:p>
                      <a:pPr algn="ctr"/>
                      <a:r>
                        <a:rPr lang="en-IN" sz="2400" dirty="0">
                          <a:latin typeface="Aparajita" panose="02020603050405020304" pitchFamily="18" charset="0"/>
                          <a:cs typeface="Aparajita" panose="02020603050405020304" pitchFamily="18" charset="0"/>
                        </a:rPr>
                        <a:t>Odorous House Ants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i="1" dirty="0">
                          <a:latin typeface="Aparajita" panose="02020603050405020304" pitchFamily="18" charset="0"/>
                          <a:cs typeface="Aparajita" panose="02020603050405020304" pitchFamily="18" charset="0"/>
                        </a:rPr>
                        <a:t>Tapinoma sessile</a:t>
                      </a:r>
                      <a:endParaRPr lang="en-IN" sz="2400" i="1" dirty="0">
                        <a:latin typeface="Aparajita" panose="02020603050405020304" pitchFamily="18" charset="0"/>
                        <a:cs typeface="Aparajita" panose="02020603050405020304" pitchFamily="18" charset="0"/>
                      </a:endParaRPr>
                    </a:p>
                  </a:txBody>
                  <a:tcPr/>
                </a:tc>
                <a:tc>
                  <a:txBody>
                    <a:bodyPr/>
                    <a:lstStyle/>
                    <a:p>
                      <a:pPr algn="ctr"/>
                      <a:r>
                        <a:rPr lang="en-IN" sz="2400" dirty="0">
                          <a:latin typeface="Aparajita" panose="02020603050405020304" pitchFamily="18" charset="0"/>
                          <a:cs typeface="Aparajita" panose="02020603050405020304" pitchFamily="18" charset="0"/>
                        </a:rPr>
                        <a:t>50 approx.</a:t>
                      </a:r>
                    </a:p>
                  </a:txBody>
                  <a:tcPr/>
                </a:tc>
                <a:tc>
                  <a:txBody>
                    <a:bodyPr/>
                    <a:lstStyle/>
                    <a:p>
                      <a:pPr algn="ctr"/>
                      <a:r>
                        <a:rPr lang="en-IN" sz="2400" dirty="0">
                          <a:latin typeface="Aparajita" panose="02020603050405020304" pitchFamily="18" charset="0"/>
                          <a:cs typeface="Aparajita" panose="02020603050405020304" pitchFamily="18" charset="0"/>
                        </a:rPr>
                        <a:t>Near sugary food items</a:t>
                      </a:r>
                    </a:p>
                  </a:txBody>
                  <a:tcPr/>
                </a:tc>
                <a:extLst>
                  <a:ext uri="{0D108BD9-81ED-4DB2-BD59-A6C34878D82A}">
                    <a16:rowId xmlns:a16="http://schemas.microsoft.com/office/drawing/2014/main" val="539231306"/>
                  </a:ext>
                </a:extLst>
              </a:tr>
              <a:tr h="539943">
                <a:tc>
                  <a:txBody>
                    <a:bodyPr/>
                    <a:lstStyle/>
                    <a:p>
                      <a:pPr algn="ctr"/>
                      <a:r>
                        <a:rPr lang="en-IN" sz="2400" dirty="0">
                          <a:latin typeface="Aparajita" panose="02020603050405020304" pitchFamily="18" charset="0"/>
                          <a:cs typeface="Aparajita" panose="02020603050405020304" pitchFamily="18" charset="0"/>
                        </a:rPr>
                        <a:t>2.</a:t>
                      </a:r>
                    </a:p>
                  </a:txBody>
                  <a:tcPr/>
                </a:tc>
                <a:tc>
                  <a:txBody>
                    <a:bodyPr/>
                    <a:lstStyle/>
                    <a:p>
                      <a:pPr algn="ctr"/>
                      <a:r>
                        <a:rPr lang="en-US" sz="2400" dirty="0">
                          <a:latin typeface="Aparajita" panose="02020603050405020304" pitchFamily="18" charset="0"/>
                          <a:cs typeface="Aparajita" panose="02020603050405020304" pitchFamily="18" charset="0"/>
                        </a:rPr>
                        <a:t>Carpenter ants</a:t>
                      </a:r>
                      <a:endParaRPr lang="en-IN" sz="2400" dirty="0">
                        <a:latin typeface="Aparajita" panose="02020603050405020304" pitchFamily="18" charset="0"/>
                        <a:cs typeface="Aparajita" panose="02020603050405020304" pitchFamily="18" charset="0"/>
                      </a:endParaRPr>
                    </a:p>
                  </a:txBody>
                  <a:tcPr/>
                </a:tc>
                <a:tc>
                  <a:txBody>
                    <a:bodyPr/>
                    <a:lstStyle/>
                    <a:p>
                      <a:pPr algn="ctr"/>
                      <a:r>
                        <a:rPr lang="en-US" sz="2400" i="1" dirty="0">
                          <a:latin typeface="Aparajita" panose="02020603050405020304" pitchFamily="18" charset="0"/>
                          <a:cs typeface="Aparajita" panose="02020603050405020304" pitchFamily="18" charset="0"/>
                        </a:rPr>
                        <a:t>Camponotus</a:t>
                      </a:r>
                      <a:endParaRPr lang="en-IN" sz="2400" i="1" dirty="0">
                        <a:latin typeface="Aparajita" panose="02020603050405020304" pitchFamily="18" charset="0"/>
                        <a:cs typeface="Aparajita" panose="020206030504050203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2400" dirty="0">
                          <a:latin typeface="Aparajita" panose="02020603050405020304" pitchFamily="18" charset="0"/>
                          <a:cs typeface="Aparajita" panose="02020603050405020304" pitchFamily="18" charset="0"/>
                        </a:rPr>
                        <a:t>30 approx.</a:t>
                      </a:r>
                    </a:p>
                  </a:txBody>
                  <a:tcPr/>
                </a:tc>
                <a:tc>
                  <a:txBody>
                    <a:bodyPr/>
                    <a:lstStyle/>
                    <a:p>
                      <a:pPr algn="ctr"/>
                      <a:r>
                        <a:rPr lang="en-IN" sz="2400" dirty="0">
                          <a:latin typeface="Aparajita" panose="02020603050405020304" pitchFamily="18" charset="0"/>
                          <a:cs typeface="Aparajita" panose="02020603050405020304" pitchFamily="18" charset="0"/>
                        </a:rPr>
                        <a:t>On barks of trees</a:t>
                      </a:r>
                    </a:p>
                  </a:txBody>
                  <a:tcPr/>
                </a:tc>
                <a:extLst>
                  <a:ext uri="{0D108BD9-81ED-4DB2-BD59-A6C34878D82A}">
                    <a16:rowId xmlns:a16="http://schemas.microsoft.com/office/drawing/2014/main" val="3452465880"/>
                  </a:ext>
                </a:extLst>
              </a:tr>
              <a:tr h="539943">
                <a:tc>
                  <a:txBody>
                    <a:bodyPr/>
                    <a:lstStyle/>
                    <a:p>
                      <a:pPr algn="ctr"/>
                      <a:r>
                        <a:rPr lang="en-IN" sz="2400" dirty="0">
                          <a:latin typeface="Aparajita" panose="02020603050405020304" pitchFamily="18" charset="0"/>
                          <a:cs typeface="Aparajita" panose="02020603050405020304" pitchFamily="18" charset="0"/>
                        </a:rPr>
                        <a:t>3.</a:t>
                      </a:r>
                    </a:p>
                  </a:txBody>
                  <a:tcPr/>
                </a:tc>
                <a:tc>
                  <a:txBody>
                    <a:bodyPr/>
                    <a:lstStyle/>
                    <a:p>
                      <a:pPr algn="ctr"/>
                      <a:r>
                        <a:rPr lang="en-US" sz="2400" dirty="0">
                          <a:latin typeface="Aparajita" panose="02020603050405020304" pitchFamily="18" charset="0"/>
                          <a:cs typeface="Aparajita" panose="02020603050405020304" pitchFamily="18" charset="0"/>
                        </a:rPr>
                        <a:t>Pavement ants</a:t>
                      </a:r>
                      <a:endParaRPr lang="en-IN" sz="2400" dirty="0">
                        <a:latin typeface="Aparajita" panose="02020603050405020304" pitchFamily="18" charset="0"/>
                        <a:cs typeface="Aparajita" panose="02020603050405020304" pitchFamily="18" charset="0"/>
                      </a:endParaRPr>
                    </a:p>
                  </a:txBody>
                  <a:tcPr/>
                </a:tc>
                <a:tc>
                  <a:txBody>
                    <a:bodyPr/>
                    <a:lstStyle/>
                    <a:p>
                      <a:pPr algn="ctr"/>
                      <a:r>
                        <a:rPr lang="en-US" sz="2400" i="1" dirty="0" err="1">
                          <a:latin typeface="Aparajita" panose="02020603050405020304" pitchFamily="18" charset="0"/>
                          <a:cs typeface="Aparajita" panose="02020603050405020304" pitchFamily="18" charset="0"/>
                        </a:rPr>
                        <a:t>Tetramorium</a:t>
                      </a:r>
                      <a:r>
                        <a:rPr lang="en-US" sz="2400" i="1" dirty="0">
                          <a:latin typeface="Aparajita" panose="02020603050405020304" pitchFamily="18" charset="0"/>
                          <a:cs typeface="Aparajita" panose="02020603050405020304" pitchFamily="18" charset="0"/>
                        </a:rPr>
                        <a:t> </a:t>
                      </a:r>
                      <a:r>
                        <a:rPr lang="en-US" sz="2400" i="1" dirty="0" err="1">
                          <a:latin typeface="Aparajita" panose="02020603050405020304" pitchFamily="18" charset="0"/>
                          <a:cs typeface="Aparajita" panose="02020603050405020304" pitchFamily="18" charset="0"/>
                        </a:rPr>
                        <a:t>caespitum</a:t>
                      </a:r>
                      <a:endParaRPr lang="en-IN" sz="2400" i="1" dirty="0">
                        <a:latin typeface="Aparajita" panose="02020603050405020304" pitchFamily="18" charset="0"/>
                        <a:cs typeface="Aparajita" panose="020206030504050203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2400" dirty="0">
                          <a:latin typeface="Aparajita" panose="02020603050405020304" pitchFamily="18" charset="0"/>
                          <a:cs typeface="Aparajita" panose="02020603050405020304" pitchFamily="18" charset="0"/>
                        </a:rPr>
                        <a:t>30 approx.</a:t>
                      </a:r>
                    </a:p>
                  </a:txBody>
                  <a:tcPr/>
                </a:tc>
                <a:tc>
                  <a:txBody>
                    <a:bodyPr/>
                    <a:lstStyle/>
                    <a:p>
                      <a:pPr algn="ctr"/>
                      <a:r>
                        <a:rPr lang="en-IN" sz="2400" dirty="0">
                          <a:latin typeface="Aparajita" panose="02020603050405020304" pitchFamily="18" charset="0"/>
                          <a:cs typeface="Aparajita" panose="02020603050405020304" pitchFamily="18" charset="0"/>
                        </a:rPr>
                        <a:t>On open cemented ground</a:t>
                      </a:r>
                    </a:p>
                  </a:txBody>
                  <a:tcPr/>
                </a:tc>
                <a:extLst>
                  <a:ext uri="{0D108BD9-81ED-4DB2-BD59-A6C34878D82A}">
                    <a16:rowId xmlns:a16="http://schemas.microsoft.com/office/drawing/2014/main" val="1938058963"/>
                  </a:ext>
                </a:extLst>
              </a:tr>
              <a:tr h="539943">
                <a:tc>
                  <a:txBody>
                    <a:bodyPr/>
                    <a:lstStyle/>
                    <a:p>
                      <a:pPr algn="ctr"/>
                      <a:r>
                        <a:rPr lang="en-IN" sz="2400" dirty="0">
                          <a:latin typeface="Aparajita" panose="02020603050405020304" pitchFamily="18" charset="0"/>
                          <a:cs typeface="Aparajita" panose="02020603050405020304" pitchFamily="18" charset="0"/>
                        </a:rPr>
                        <a:t>4.</a:t>
                      </a:r>
                    </a:p>
                  </a:txBody>
                  <a:tcPr/>
                </a:tc>
                <a:tc>
                  <a:txBody>
                    <a:bodyPr/>
                    <a:lstStyle/>
                    <a:p>
                      <a:pPr algn="ctr"/>
                      <a:r>
                        <a:rPr lang="en-US" sz="2400" dirty="0">
                          <a:latin typeface="Aparajita" panose="02020603050405020304" pitchFamily="18" charset="0"/>
                          <a:cs typeface="Aparajita" panose="02020603050405020304" pitchFamily="18" charset="0"/>
                        </a:rPr>
                        <a:t>Fire ants</a:t>
                      </a:r>
                      <a:endParaRPr lang="en-IN" sz="2400" dirty="0">
                        <a:latin typeface="Aparajita" panose="02020603050405020304" pitchFamily="18" charset="0"/>
                        <a:cs typeface="Aparajita" panose="02020603050405020304" pitchFamily="18" charset="0"/>
                      </a:endParaRPr>
                    </a:p>
                  </a:txBody>
                  <a:tcPr/>
                </a:tc>
                <a:tc>
                  <a:txBody>
                    <a:bodyPr/>
                    <a:lstStyle/>
                    <a:p>
                      <a:pPr algn="ctr"/>
                      <a:r>
                        <a:rPr lang="en-IN" sz="2400" b="0" i="1" kern="1200" dirty="0" err="1">
                          <a:solidFill>
                            <a:schemeClr val="dk1"/>
                          </a:solidFill>
                          <a:effectLst/>
                          <a:latin typeface="Aparajita" panose="02020603050405020304" pitchFamily="18" charset="0"/>
                          <a:ea typeface="+mn-ea"/>
                          <a:cs typeface="Aparajita" panose="02020603050405020304" pitchFamily="18" charset="0"/>
                        </a:rPr>
                        <a:t>Solenopsis</a:t>
                      </a:r>
                      <a:endParaRPr lang="en-IN" sz="2400" i="1" dirty="0">
                        <a:latin typeface="Aparajita" panose="02020603050405020304" pitchFamily="18" charset="0"/>
                        <a:cs typeface="Aparajita" panose="02020603050405020304" pitchFamily="18" charset="0"/>
                      </a:endParaRPr>
                    </a:p>
                  </a:txBody>
                  <a:tcPr/>
                </a:tc>
                <a:tc>
                  <a:txBody>
                    <a:bodyPr/>
                    <a:lstStyle/>
                    <a:p>
                      <a:pPr algn="ctr"/>
                      <a:r>
                        <a:rPr lang="en-IN" sz="2400" dirty="0">
                          <a:latin typeface="Aparajita" panose="02020603050405020304" pitchFamily="18" charset="0"/>
                          <a:cs typeface="Aparajita" panose="02020603050405020304" pitchFamily="18" charset="0"/>
                        </a:rPr>
                        <a:t>20 approx.</a:t>
                      </a:r>
                    </a:p>
                  </a:txBody>
                  <a:tcPr/>
                </a:tc>
                <a:tc>
                  <a:txBody>
                    <a:bodyPr/>
                    <a:lstStyle/>
                    <a:p>
                      <a:pPr algn="ctr"/>
                      <a:r>
                        <a:rPr lang="en-IN" sz="2400" dirty="0">
                          <a:latin typeface="Aparajita" panose="02020603050405020304" pitchFamily="18" charset="0"/>
                          <a:cs typeface="Aparajita" panose="02020603050405020304" pitchFamily="18" charset="0"/>
                        </a:rPr>
                        <a:t>In dry, hot corners in any location</a:t>
                      </a:r>
                    </a:p>
                  </a:txBody>
                  <a:tcPr/>
                </a:tc>
                <a:extLst>
                  <a:ext uri="{0D108BD9-81ED-4DB2-BD59-A6C34878D82A}">
                    <a16:rowId xmlns:a16="http://schemas.microsoft.com/office/drawing/2014/main" val="3338763362"/>
                  </a:ext>
                </a:extLst>
              </a:tr>
              <a:tr h="539943">
                <a:tc>
                  <a:txBody>
                    <a:bodyPr/>
                    <a:lstStyle/>
                    <a:p>
                      <a:pPr algn="ctr"/>
                      <a:r>
                        <a:rPr lang="en-IN" sz="2400" dirty="0">
                          <a:latin typeface="Aparajita" panose="02020603050405020304" pitchFamily="18" charset="0"/>
                          <a:cs typeface="Aparajita" panose="02020603050405020304" pitchFamily="18" charset="0"/>
                        </a:rPr>
                        <a:t>5.</a:t>
                      </a:r>
                    </a:p>
                  </a:txBody>
                  <a:tcPr/>
                </a:tc>
                <a:tc>
                  <a:txBody>
                    <a:bodyPr/>
                    <a:lstStyle/>
                    <a:p>
                      <a:pPr algn="ctr"/>
                      <a:r>
                        <a:rPr lang="en-IN" sz="2400" dirty="0">
                          <a:latin typeface="Aparajita" panose="02020603050405020304" pitchFamily="18" charset="0"/>
                          <a:cs typeface="Aparajita" panose="02020603050405020304" pitchFamily="18" charset="0"/>
                        </a:rPr>
                        <a:t>White-footed ants</a:t>
                      </a:r>
                    </a:p>
                  </a:txBody>
                  <a:tcPr/>
                </a:tc>
                <a:tc>
                  <a:txBody>
                    <a:bodyPr/>
                    <a:lstStyle/>
                    <a:p>
                      <a:pPr algn="ctr"/>
                      <a:r>
                        <a:rPr lang="en-IN" sz="2400" i="1" dirty="0" err="1">
                          <a:latin typeface="Aparajita" panose="02020603050405020304" pitchFamily="18" charset="0"/>
                          <a:cs typeface="Aparajita" panose="02020603050405020304" pitchFamily="18" charset="0"/>
                        </a:rPr>
                        <a:t>Technomyrmex</a:t>
                      </a:r>
                      <a:r>
                        <a:rPr lang="en-IN" sz="2400" i="1" dirty="0">
                          <a:latin typeface="Aparajita" panose="02020603050405020304" pitchFamily="18" charset="0"/>
                          <a:cs typeface="Aparajita" panose="02020603050405020304" pitchFamily="18" charset="0"/>
                        </a:rPr>
                        <a:t> </a:t>
                      </a:r>
                      <a:r>
                        <a:rPr lang="en-IN" sz="2400" i="1" dirty="0" err="1">
                          <a:latin typeface="Aparajita" panose="02020603050405020304" pitchFamily="18" charset="0"/>
                          <a:cs typeface="Aparajita" panose="02020603050405020304" pitchFamily="18" charset="0"/>
                        </a:rPr>
                        <a:t>difficilis</a:t>
                      </a:r>
                      <a:endParaRPr lang="en-IN" sz="2400" i="1" dirty="0">
                        <a:latin typeface="Aparajita" panose="02020603050405020304" pitchFamily="18" charset="0"/>
                        <a:cs typeface="Aparajita" panose="02020603050405020304" pitchFamily="18" charset="0"/>
                      </a:endParaRPr>
                    </a:p>
                  </a:txBody>
                  <a:tcPr/>
                </a:tc>
                <a:tc>
                  <a:txBody>
                    <a:bodyPr/>
                    <a:lstStyle/>
                    <a:p>
                      <a:pPr algn="ctr"/>
                      <a:r>
                        <a:rPr lang="en-IN" sz="2400">
                          <a:latin typeface="Aparajita" panose="02020603050405020304" pitchFamily="18" charset="0"/>
                          <a:cs typeface="Aparajita" panose="02020603050405020304" pitchFamily="18" charset="0"/>
                        </a:rPr>
                        <a:t>2</a:t>
                      </a:r>
                    </a:p>
                  </a:txBody>
                  <a:tcPr/>
                </a:tc>
                <a:tc>
                  <a:txBody>
                    <a:bodyPr/>
                    <a:lstStyle/>
                    <a:p>
                      <a:pPr algn="ctr"/>
                      <a:r>
                        <a:rPr lang="en-IN" sz="2400" dirty="0">
                          <a:latin typeface="Aparajita" panose="02020603050405020304" pitchFamily="18" charset="0"/>
                          <a:cs typeface="Aparajita" panose="02020603050405020304" pitchFamily="18" charset="0"/>
                        </a:rPr>
                        <a:t>In a corner of kitchen</a:t>
                      </a:r>
                    </a:p>
                  </a:txBody>
                  <a:tcPr/>
                </a:tc>
                <a:extLst>
                  <a:ext uri="{0D108BD9-81ED-4DB2-BD59-A6C34878D82A}">
                    <a16:rowId xmlns:a16="http://schemas.microsoft.com/office/drawing/2014/main" val="771132115"/>
                  </a:ext>
                </a:extLst>
              </a:tr>
              <a:tr h="539943">
                <a:tc>
                  <a:txBody>
                    <a:bodyPr/>
                    <a:lstStyle/>
                    <a:p>
                      <a:pPr algn="ctr"/>
                      <a:r>
                        <a:rPr lang="en-IN" sz="2400" dirty="0">
                          <a:latin typeface="Aparajita" panose="02020603050405020304" pitchFamily="18" charset="0"/>
                          <a:cs typeface="Aparajita" panose="02020603050405020304" pitchFamily="18" charset="0"/>
                        </a:rPr>
                        <a:t>6.</a:t>
                      </a:r>
                    </a:p>
                  </a:txBody>
                  <a:tcPr/>
                </a:tc>
                <a:tc>
                  <a:txBody>
                    <a:bodyPr/>
                    <a:lstStyle/>
                    <a:p>
                      <a:pPr algn="ctr"/>
                      <a:r>
                        <a:rPr lang="en-IN" sz="2400" dirty="0">
                          <a:latin typeface="Aparajita" panose="02020603050405020304" pitchFamily="18" charset="0"/>
                          <a:cs typeface="Aparajita" panose="02020603050405020304" pitchFamily="18" charset="0"/>
                        </a:rPr>
                        <a:t>Banded sugar ant</a:t>
                      </a:r>
                    </a:p>
                  </a:txBody>
                  <a:tcPr/>
                </a:tc>
                <a:tc>
                  <a:txBody>
                    <a:bodyPr/>
                    <a:lstStyle/>
                    <a:p>
                      <a:pPr algn="ctr"/>
                      <a:r>
                        <a:rPr lang="en-IN" sz="2400" i="1" dirty="0" err="1">
                          <a:latin typeface="Aparajita" panose="02020603050405020304" pitchFamily="18" charset="0"/>
                          <a:cs typeface="Aparajita" panose="02020603050405020304" pitchFamily="18" charset="0"/>
                        </a:rPr>
                        <a:t>Camponotus</a:t>
                      </a:r>
                      <a:r>
                        <a:rPr lang="en-IN" sz="2400" dirty="0">
                          <a:latin typeface="Aparajita" panose="02020603050405020304" pitchFamily="18" charset="0"/>
                          <a:cs typeface="Aparajita" panose="02020603050405020304" pitchFamily="18" charset="0"/>
                        </a:rPr>
                        <a:t> </a:t>
                      </a:r>
                      <a:r>
                        <a:rPr lang="en-IN" sz="2400" i="1" dirty="0" err="1">
                          <a:latin typeface="Aparajita" panose="02020603050405020304" pitchFamily="18" charset="0"/>
                          <a:cs typeface="Aparajita" panose="02020603050405020304" pitchFamily="18" charset="0"/>
                        </a:rPr>
                        <a:t>consobrinus</a:t>
                      </a:r>
                      <a:endParaRPr lang="en-IN" sz="2400" i="1" dirty="0">
                        <a:latin typeface="Aparajita" panose="02020603050405020304" pitchFamily="18" charset="0"/>
                        <a:cs typeface="Aparajita" panose="02020603050405020304" pitchFamily="18" charset="0"/>
                      </a:endParaRPr>
                    </a:p>
                  </a:txBody>
                  <a:tcPr/>
                </a:tc>
                <a:tc>
                  <a:txBody>
                    <a:bodyPr/>
                    <a:lstStyle/>
                    <a:p>
                      <a:pPr algn="ctr"/>
                      <a:r>
                        <a:rPr lang="en-IN" sz="2400" dirty="0">
                          <a:latin typeface="Aparajita" panose="02020603050405020304" pitchFamily="18" charset="0"/>
                          <a:cs typeface="Aparajita" panose="02020603050405020304" pitchFamily="18" charset="0"/>
                        </a:rPr>
                        <a:t>15</a:t>
                      </a:r>
                    </a:p>
                  </a:txBody>
                  <a:tcPr/>
                </a:tc>
                <a:tc>
                  <a:txBody>
                    <a:bodyPr/>
                    <a:lstStyle/>
                    <a:p>
                      <a:pPr algn="ctr"/>
                      <a:r>
                        <a:rPr lang="en-IN" sz="2400" dirty="0">
                          <a:latin typeface="Aparajita" panose="02020603050405020304" pitchFamily="18" charset="0"/>
                          <a:cs typeface="Aparajita" panose="02020603050405020304" pitchFamily="18" charset="0"/>
                        </a:rPr>
                        <a:t>Near undisturbed food particles</a:t>
                      </a:r>
                    </a:p>
                  </a:txBody>
                  <a:tcPr/>
                </a:tc>
                <a:extLst>
                  <a:ext uri="{0D108BD9-81ED-4DB2-BD59-A6C34878D82A}">
                    <a16:rowId xmlns:a16="http://schemas.microsoft.com/office/drawing/2014/main" val="1709491304"/>
                  </a:ext>
                </a:extLst>
              </a:tr>
              <a:tr h="539943">
                <a:tc>
                  <a:txBody>
                    <a:bodyPr/>
                    <a:lstStyle/>
                    <a:p>
                      <a:pPr algn="ctr"/>
                      <a:r>
                        <a:rPr lang="en-IN" sz="2400" dirty="0">
                          <a:latin typeface="Aparajita" panose="02020603050405020304" pitchFamily="18" charset="0"/>
                          <a:cs typeface="Aparajita" panose="02020603050405020304" pitchFamily="18" charset="0"/>
                        </a:rPr>
                        <a:t>7.</a:t>
                      </a:r>
                    </a:p>
                  </a:txBody>
                  <a:tcPr/>
                </a:tc>
                <a:tc>
                  <a:txBody>
                    <a:bodyPr/>
                    <a:lstStyle/>
                    <a:p>
                      <a:pPr algn="ctr"/>
                      <a:r>
                        <a:rPr lang="en-IN" sz="2400" dirty="0">
                          <a:latin typeface="Aparajita" panose="02020603050405020304" pitchFamily="18" charset="0"/>
                          <a:cs typeface="Aparajita" panose="02020603050405020304" pitchFamily="18" charset="0"/>
                        </a:rPr>
                        <a:t>Indian Black Ants</a:t>
                      </a:r>
                    </a:p>
                  </a:txBody>
                  <a:tcPr/>
                </a:tc>
                <a:tc>
                  <a:txBody>
                    <a:bodyPr/>
                    <a:lstStyle/>
                    <a:p>
                      <a:pPr algn="ctr"/>
                      <a:r>
                        <a:rPr lang="en-IN" sz="2400" i="1" dirty="0" err="1">
                          <a:latin typeface="Aparajita" panose="02020603050405020304" pitchFamily="18" charset="0"/>
                          <a:cs typeface="Aparajita" panose="02020603050405020304" pitchFamily="18" charset="0"/>
                        </a:rPr>
                        <a:t>Camponotus</a:t>
                      </a:r>
                      <a:r>
                        <a:rPr lang="en-IN" sz="2400" dirty="0">
                          <a:latin typeface="Aparajita" panose="02020603050405020304" pitchFamily="18" charset="0"/>
                          <a:cs typeface="Aparajita" panose="02020603050405020304" pitchFamily="18" charset="0"/>
                        </a:rPr>
                        <a:t> </a:t>
                      </a:r>
                      <a:r>
                        <a:rPr lang="en-IN" sz="2400" i="1" dirty="0" err="1">
                          <a:latin typeface="Aparajita" panose="02020603050405020304" pitchFamily="18" charset="0"/>
                          <a:cs typeface="Aparajita" panose="02020603050405020304" pitchFamily="18" charset="0"/>
                        </a:rPr>
                        <a:t>compressus</a:t>
                      </a:r>
                      <a:endParaRPr lang="en-IN" sz="2400" i="1" dirty="0">
                        <a:latin typeface="Aparajita" panose="02020603050405020304" pitchFamily="18" charset="0"/>
                        <a:cs typeface="Aparajita" panose="02020603050405020304" pitchFamily="18" charset="0"/>
                      </a:endParaRPr>
                    </a:p>
                  </a:txBody>
                  <a:tcPr/>
                </a:tc>
                <a:tc>
                  <a:txBody>
                    <a:bodyPr/>
                    <a:lstStyle/>
                    <a:p>
                      <a:pPr algn="ctr"/>
                      <a:r>
                        <a:rPr lang="en-IN" sz="2400" dirty="0">
                          <a:latin typeface="Aparajita" panose="02020603050405020304" pitchFamily="18" charset="0"/>
                          <a:cs typeface="Aparajita" panose="02020603050405020304" pitchFamily="18" charset="0"/>
                        </a:rPr>
                        <a:t>40 approx.</a:t>
                      </a:r>
                    </a:p>
                  </a:txBody>
                  <a:tcPr/>
                </a:tc>
                <a:tc>
                  <a:txBody>
                    <a:bodyPr/>
                    <a:lstStyle/>
                    <a:p>
                      <a:pPr algn="ctr"/>
                      <a:r>
                        <a:rPr lang="en-IN" sz="2400" dirty="0">
                          <a:latin typeface="Aparajita" panose="02020603050405020304" pitchFamily="18" charset="0"/>
                          <a:cs typeface="Aparajita" panose="02020603050405020304" pitchFamily="18" charset="0"/>
                        </a:rPr>
                        <a:t>Near a dead cockroach</a:t>
                      </a:r>
                    </a:p>
                  </a:txBody>
                  <a:tcPr/>
                </a:tc>
                <a:extLst>
                  <a:ext uri="{0D108BD9-81ED-4DB2-BD59-A6C34878D82A}">
                    <a16:rowId xmlns:a16="http://schemas.microsoft.com/office/drawing/2014/main" val="1658832609"/>
                  </a:ext>
                </a:extLst>
              </a:tr>
            </a:tbl>
          </a:graphicData>
        </a:graphic>
      </p:graphicFrame>
      <p:sp>
        <p:nvSpPr>
          <p:cNvPr id="3" name="Date Placeholder 2">
            <a:extLst>
              <a:ext uri="{FF2B5EF4-FFF2-40B4-BE49-F238E27FC236}">
                <a16:creationId xmlns:a16="http://schemas.microsoft.com/office/drawing/2014/main" id="{EB4B5AA5-33AE-3C21-1A2C-5CD3BE75D40E}"/>
              </a:ext>
            </a:extLst>
          </p:cNvPr>
          <p:cNvSpPr>
            <a:spLocks noGrp="1"/>
          </p:cNvSpPr>
          <p:nvPr>
            <p:ph type="dt" sz="half" idx="10"/>
          </p:nvPr>
        </p:nvSpPr>
        <p:spPr/>
        <p:txBody>
          <a:bodyPr/>
          <a:lstStyle/>
          <a:p>
            <a:fld id="{3CFF6A7D-34E7-4FD0-9F20-E13D7A88A38B}" type="datetime1">
              <a:rPr lang="en-IN" smtClean="0"/>
              <a:t>15-12-2022</a:t>
            </a:fld>
            <a:endParaRPr lang="en-IN"/>
          </a:p>
        </p:txBody>
      </p:sp>
      <p:sp>
        <p:nvSpPr>
          <p:cNvPr id="4" name="Footer Placeholder 3">
            <a:extLst>
              <a:ext uri="{FF2B5EF4-FFF2-40B4-BE49-F238E27FC236}">
                <a16:creationId xmlns:a16="http://schemas.microsoft.com/office/drawing/2014/main" id="{E75E7662-AA11-4659-A258-32345E91CEF4}"/>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5" name="Slide Number Placeholder 4">
            <a:extLst>
              <a:ext uri="{FF2B5EF4-FFF2-40B4-BE49-F238E27FC236}">
                <a16:creationId xmlns:a16="http://schemas.microsoft.com/office/drawing/2014/main" id="{4D5DC499-1933-401C-72CB-553892AE672C}"/>
              </a:ext>
            </a:extLst>
          </p:cNvPr>
          <p:cNvSpPr>
            <a:spLocks noGrp="1"/>
          </p:cNvSpPr>
          <p:nvPr>
            <p:ph type="sldNum" sz="quarter" idx="12"/>
          </p:nvPr>
        </p:nvSpPr>
        <p:spPr/>
        <p:txBody>
          <a:bodyPr/>
          <a:lstStyle/>
          <a:p>
            <a:fld id="{657D1E60-9434-4FD8-AB7F-2760E7212AE3}" type="slidenum">
              <a:rPr lang="en-IN" smtClean="0"/>
              <a:t>10</a:t>
            </a:fld>
            <a:endParaRPr lang="en-IN"/>
          </a:p>
        </p:txBody>
      </p:sp>
    </p:spTree>
    <p:extLst>
      <p:ext uri="{BB962C8B-B14F-4D97-AF65-F5344CB8AC3E}">
        <p14:creationId xmlns:p14="http://schemas.microsoft.com/office/powerpoint/2010/main" val="368097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76D1-9D98-4727-8768-4055243AEC48}"/>
              </a:ext>
            </a:extLst>
          </p:cNvPr>
          <p:cNvSpPr>
            <a:spLocks noGrp="1"/>
          </p:cNvSpPr>
          <p:nvPr>
            <p:ph type="title"/>
          </p:nvPr>
        </p:nvSpPr>
        <p:spPr>
          <a:xfrm>
            <a:off x="3476169" y="880554"/>
            <a:ext cx="5239662" cy="1066800"/>
          </a:xfrm>
        </p:spPr>
        <p:txBody>
          <a:bodyPr>
            <a:normAutofit/>
          </a:bodyPr>
          <a:lstStyle/>
          <a:p>
            <a:r>
              <a:rPr lang="en-US" sz="4400" b="0" i="1" u="sng" dirty="0">
                <a:solidFill>
                  <a:srgbClr val="FF0000"/>
                </a:solidFill>
                <a:effectLst>
                  <a:outerShdw blurRad="38100" dist="38100" dir="2700000" algn="tl">
                    <a:srgbClr val="000000">
                      <a:alpha val="43137"/>
                    </a:srgbClr>
                  </a:outerShdw>
                </a:effectLst>
                <a:highlight>
                  <a:srgbClr val="00FFFF"/>
                </a:highlight>
              </a:rPr>
              <a:t>Special Features </a:t>
            </a:r>
            <a:endParaRPr lang="en-IN" sz="4400" b="0" i="1" u="sng" dirty="0">
              <a:solidFill>
                <a:srgbClr val="FF0000"/>
              </a:solidFill>
              <a:effectLst>
                <a:outerShdw blurRad="38100" dist="38100" dir="2700000" algn="tl">
                  <a:srgbClr val="000000">
                    <a:alpha val="43137"/>
                  </a:srgbClr>
                </a:outerShdw>
              </a:effectLst>
              <a:highlight>
                <a:srgbClr val="00FFFF"/>
              </a:highlight>
            </a:endParaRPr>
          </a:p>
        </p:txBody>
      </p:sp>
      <p:sp>
        <p:nvSpPr>
          <p:cNvPr id="3" name="Content Placeholder 2">
            <a:extLst>
              <a:ext uri="{FF2B5EF4-FFF2-40B4-BE49-F238E27FC236}">
                <a16:creationId xmlns:a16="http://schemas.microsoft.com/office/drawing/2014/main" id="{D211F327-7DC5-4D33-BE94-B3B93A284D63}"/>
              </a:ext>
            </a:extLst>
          </p:cNvPr>
          <p:cNvSpPr>
            <a:spLocks noGrp="1"/>
          </p:cNvSpPr>
          <p:nvPr>
            <p:ph idx="1"/>
          </p:nvPr>
        </p:nvSpPr>
        <p:spPr>
          <a:xfrm>
            <a:off x="0" y="2165280"/>
            <a:ext cx="12192001" cy="4378959"/>
          </a:xfrm>
        </p:spPr>
        <p:txBody>
          <a:bodyPr>
            <a:normAutofit/>
          </a:bodyPr>
          <a:lstStyle/>
          <a:p>
            <a:pPr>
              <a:lnSpc>
                <a:spcPct val="107000"/>
              </a:lnSpc>
              <a:spcAft>
                <a:spcPts val="800"/>
              </a:spcAft>
              <a:buFont typeface="Wingdings" panose="05000000000000000000" pitchFamily="2" charset="2"/>
              <a:buChar char="Ø"/>
            </a:pPr>
            <a:r>
              <a:rPr lang="en-US" sz="2800" dirty="0">
                <a:effectLst/>
                <a:latin typeface="Calibri" panose="020F0502020204030204" pitchFamily="34" charset="0"/>
                <a:ea typeface="Calibri" panose="020F0502020204030204" pitchFamily="34" charset="0"/>
                <a:cs typeface="Mangal" panose="02040503050203030202" pitchFamily="18" charset="0"/>
              </a:rPr>
              <a:t>Ants smell and taste everything (saIty, bitter, tasteless etc.). If they feel that the item is something to eat, then they carry it with them or they leave the item and move away. </a:t>
            </a: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marL="0" indent="0">
              <a:lnSpc>
                <a:spcPct val="107000"/>
              </a:lnSpc>
              <a:spcAft>
                <a:spcPts val="800"/>
              </a:spcAft>
              <a:buNone/>
            </a:pPr>
            <a:r>
              <a:rPr lang="en-IN" sz="2800" dirty="0">
                <a:effectLst/>
                <a:latin typeface="Calibri" panose="020F0502020204030204" pitchFamily="34" charset="0"/>
                <a:ea typeface="Calibri" panose="020F0502020204030204" pitchFamily="34" charset="0"/>
                <a:cs typeface="Mangal" panose="02040503050203030202" pitchFamily="18" charset="0"/>
              </a:rPr>
              <a:t>     </a:t>
            </a:r>
            <a:r>
              <a:rPr lang="en-US" sz="2800" dirty="0">
                <a:effectLst/>
                <a:latin typeface="Calibri" panose="020F0502020204030204" pitchFamily="34" charset="0"/>
                <a:ea typeface="Calibri" panose="020F0502020204030204" pitchFamily="34" charset="0"/>
                <a:cs typeface="Mangal" panose="02040503050203030202" pitchFamily="18" charset="0"/>
              </a:rPr>
              <a:t>Example, an ant smelling and tasting human nails, and then moving away.</a:t>
            </a:r>
          </a:p>
          <a:p>
            <a:pPr marL="0" indent="0">
              <a:lnSpc>
                <a:spcPct val="107000"/>
              </a:lnSpc>
              <a:spcAft>
                <a:spcPts val="800"/>
              </a:spcAft>
              <a:buNone/>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r>
              <a:rPr lang="en-IN" sz="2800" dirty="0">
                <a:effectLst/>
                <a:latin typeface="Calibri" panose="020F0502020204030204" pitchFamily="34" charset="0"/>
                <a:ea typeface="Calibri" panose="020F0502020204030204" pitchFamily="34" charset="0"/>
                <a:cs typeface="Mangal" panose="02040503050203030202" pitchFamily="18" charset="0"/>
              </a:rPr>
              <a:t>When ants are touched or killed, they don’t feel any pain. Instead, they just have a feeling of irritation.</a:t>
            </a:r>
          </a:p>
          <a:p>
            <a:pPr>
              <a:lnSpc>
                <a:spcPct val="107000"/>
              </a:lnSpc>
              <a:spcAft>
                <a:spcPts val="800"/>
              </a:spcAft>
              <a:buFont typeface="Wingdings" panose="05000000000000000000" pitchFamily="2" charset="2"/>
              <a:buChar char="Ø"/>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marL="0" indent="0">
              <a:lnSpc>
                <a:spcPct val="107000"/>
              </a:lnSpc>
              <a:spcAft>
                <a:spcPts val="800"/>
              </a:spcAft>
              <a:buNone/>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endParaRPr lang="en-IN" sz="24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buFont typeface="Wingdings" panose="05000000000000000000" pitchFamily="2" charset="2"/>
              <a:buChar char="Ø"/>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marL="0" indent="0">
              <a:lnSpc>
                <a:spcPct val="107000"/>
              </a:lnSpc>
              <a:spcAft>
                <a:spcPts val="800"/>
              </a:spcAft>
              <a:buNone/>
            </a:pPr>
            <a:endParaRPr lang="en-IN" sz="2800" dirty="0">
              <a:effectLst/>
              <a:latin typeface="Calibri" panose="020F0502020204030204" pitchFamily="34" charset="0"/>
              <a:ea typeface="Calibri" panose="020F0502020204030204" pitchFamily="34" charset="0"/>
              <a:cs typeface="Mangal" panose="02040503050203030202" pitchFamily="18" charset="0"/>
            </a:endParaRPr>
          </a:p>
          <a:p>
            <a:pPr marL="0" indent="0">
              <a:buNone/>
            </a:pPr>
            <a:endParaRPr lang="en-IN" sz="2000" dirty="0"/>
          </a:p>
        </p:txBody>
      </p:sp>
      <p:sp>
        <p:nvSpPr>
          <p:cNvPr id="4" name="AutoShape 2">
            <a:extLst>
              <a:ext uri="{FF2B5EF4-FFF2-40B4-BE49-F238E27FC236}">
                <a16:creationId xmlns:a16="http://schemas.microsoft.com/office/drawing/2014/main" id="{E847640C-F97F-4CCE-BB23-5E9662D89E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Date Placeholder 4">
            <a:extLst>
              <a:ext uri="{FF2B5EF4-FFF2-40B4-BE49-F238E27FC236}">
                <a16:creationId xmlns:a16="http://schemas.microsoft.com/office/drawing/2014/main" id="{404714EF-30F2-A4D7-1440-B08345612F3E}"/>
              </a:ext>
            </a:extLst>
          </p:cNvPr>
          <p:cNvSpPr>
            <a:spLocks noGrp="1"/>
          </p:cNvSpPr>
          <p:nvPr>
            <p:ph type="dt" sz="half" idx="10"/>
          </p:nvPr>
        </p:nvSpPr>
        <p:spPr/>
        <p:txBody>
          <a:bodyPr/>
          <a:lstStyle/>
          <a:p>
            <a:fld id="{A0D5DEF3-3F83-4C5D-A377-B0963B711A51}" type="datetime1">
              <a:rPr lang="en-IN" smtClean="0"/>
              <a:t>15-12-2022</a:t>
            </a:fld>
            <a:endParaRPr lang="en-IN"/>
          </a:p>
        </p:txBody>
      </p:sp>
      <p:sp>
        <p:nvSpPr>
          <p:cNvPr id="6" name="Footer Placeholder 5">
            <a:extLst>
              <a:ext uri="{FF2B5EF4-FFF2-40B4-BE49-F238E27FC236}">
                <a16:creationId xmlns:a16="http://schemas.microsoft.com/office/drawing/2014/main" id="{88A9A4D1-FBD2-035D-27C0-1CFA33A0425A}"/>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7" name="Slide Number Placeholder 6">
            <a:extLst>
              <a:ext uri="{FF2B5EF4-FFF2-40B4-BE49-F238E27FC236}">
                <a16:creationId xmlns:a16="http://schemas.microsoft.com/office/drawing/2014/main" id="{3808D9BD-D1CB-EBA2-2FA5-A891960FB8C7}"/>
              </a:ext>
            </a:extLst>
          </p:cNvPr>
          <p:cNvSpPr>
            <a:spLocks noGrp="1"/>
          </p:cNvSpPr>
          <p:nvPr>
            <p:ph type="sldNum" sz="quarter" idx="12"/>
          </p:nvPr>
        </p:nvSpPr>
        <p:spPr/>
        <p:txBody>
          <a:bodyPr/>
          <a:lstStyle/>
          <a:p>
            <a:fld id="{657D1E60-9434-4FD8-AB7F-2760E7212AE3}" type="slidenum">
              <a:rPr lang="en-IN" smtClean="0"/>
              <a:t>11</a:t>
            </a:fld>
            <a:endParaRPr lang="en-IN"/>
          </a:p>
        </p:txBody>
      </p:sp>
    </p:spTree>
    <p:extLst>
      <p:ext uri="{BB962C8B-B14F-4D97-AF65-F5344CB8AC3E}">
        <p14:creationId xmlns:p14="http://schemas.microsoft.com/office/powerpoint/2010/main" val="196301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2497F1-F514-0FF8-209D-CBBA73246C16}"/>
              </a:ext>
            </a:extLst>
          </p:cNvPr>
          <p:cNvSpPr>
            <a:spLocks noGrp="1"/>
          </p:cNvSpPr>
          <p:nvPr>
            <p:ph type="title"/>
          </p:nvPr>
        </p:nvSpPr>
        <p:spPr>
          <a:xfrm>
            <a:off x="2007906" y="876795"/>
            <a:ext cx="2118677" cy="799605"/>
          </a:xfrm>
        </p:spPr>
        <p:txBody>
          <a:bodyPr/>
          <a:lstStyle/>
          <a:p>
            <a:r>
              <a:rPr lang="en-IN" dirty="0"/>
              <a:t>Ant Bites</a:t>
            </a:r>
          </a:p>
        </p:txBody>
      </p:sp>
      <p:sp>
        <p:nvSpPr>
          <p:cNvPr id="5" name="Content Placeholder 4">
            <a:extLst>
              <a:ext uri="{FF2B5EF4-FFF2-40B4-BE49-F238E27FC236}">
                <a16:creationId xmlns:a16="http://schemas.microsoft.com/office/drawing/2014/main" id="{9E7135DD-4E3D-F1BF-D15A-EACBDC033531}"/>
              </a:ext>
            </a:extLst>
          </p:cNvPr>
          <p:cNvSpPr>
            <a:spLocks noGrp="1"/>
          </p:cNvSpPr>
          <p:nvPr>
            <p:ph sz="half" idx="1"/>
          </p:nvPr>
        </p:nvSpPr>
        <p:spPr>
          <a:xfrm>
            <a:off x="142504" y="2303813"/>
            <a:ext cx="5825733" cy="4358244"/>
          </a:xfrm>
        </p:spPr>
        <p:txBody>
          <a:bodyPr>
            <a:normAutofit fontScale="92500" lnSpcReduction="20000"/>
          </a:bodyPr>
          <a:lstStyle/>
          <a:p>
            <a:pPr algn="l"/>
            <a:r>
              <a:rPr lang="en-US" sz="2800" b="0" i="0" dirty="0">
                <a:solidFill>
                  <a:srgbClr val="343536"/>
                </a:solidFill>
                <a:effectLst/>
                <a:latin typeface="Aparajita" panose="02020603050405020304" pitchFamily="18" charset="0"/>
                <a:cs typeface="Aparajita" panose="02020603050405020304" pitchFamily="18" charset="0"/>
              </a:rPr>
              <a:t>Ants are insects that defend themselves by biting with jaws and pinchers on their heads or stingers on their bottoms if they feel threatened by humans.</a:t>
            </a:r>
          </a:p>
          <a:p>
            <a:pPr algn="l"/>
            <a:endParaRPr lang="en-US" sz="2800" b="0" i="0" dirty="0">
              <a:solidFill>
                <a:srgbClr val="343536"/>
              </a:solidFill>
              <a:effectLst/>
              <a:latin typeface="Aparajita" panose="02020603050405020304" pitchFamily="18" charset="0"/>
              <a:cs typeface="Aparajita" panose="02020603050405020304" pitchFamily="18" charset="0"/>
            </a:endParaRPr>
          </a:p>
          <a:p>
            <a:pPr algn="l"/>
            <a:r>
              <a:rPr lang="en-US" sz="2800" b="0" i="0" dirty="0">
                <a:solidFill>
                  <a:srgbClr val="343536"/>
                </a:solidFill>
                <a:effectLst/>
                <a:latin typeface="Aparajita" panose="02020603050405020304" pitchFamily="18" charset="0"/>
                <a:cs typeface="Aparajita" panose="02020603050405020304" pitchFamily="18" charset="0"/>
              </a:rPr>
              <a:t>Most ants are not a threat to humans. But some species(including fire ants)</a:t>
            </a:r>
          </a:p>
          <a:p>
            <a:pPr algn="l"/>
            <a:endParaRPr lang="en-US" sz="2800" b="0" i="0" dirty="0">
              <a:solidFill>
                <a:srgbClr val="343536"/>
              </a:solidFill>
              <a:effectLst/>
              <a:latin typeface="Aparajita" panose="02020603050405020304" pitchFamily="18" charset="0"/>
              <a:cs typeface="Aparajita" panose="02020603050405020304" pitchFamily="18" charset="0"/>
            </a:endParaRPr>
          </a:p>
          <a:p>
            <a:pPr algn="l"/>
            <a:r>
              <a:rPr lang="en-US" sz="2800" b="0" i="0" dirty="0">
                <a:solidFill>
                  <a:srgbClr val="343536"/>
                </a:solidFill>
                <a:effectLst/>
                <a:latin typeface="Aparajita" panose="02020603050405020304" pitchFamily="18" charset="0"/>
                <a:cs typeface="Aparajita" panose="02020603050405020304" pitchFamily="18" charset="0"/>
              </a:rPr>
              <a:t>During an ant bite, the ant will grab your skin with its pinchers and release formic acid into your skin. </a:t>
            </a:r>
          </a:p>
        </p:txBody>
      </p:sp>
      <p:sp>
        <p:nvSpPr>
          <p:cNvPr id="6" name="Content Placeholder 5">
            <a:extLst>
              <a:ext uri="{FF2B5EF4-FFF2-40B4-BE49-F238E27FC236}">
                <a16:creationId xmlns:a16="http://schemas.microsoft.com/office/drawing/2014/main" id="{22017FCA-2BB4-447C-4004-55C34967CF69}"/>
              </a:ext>
            </a:extLst>
          </p:cNvPr>
          <p:cNvSpPr>
            <a:spLocks noGrp="1"/>
          </p:cNvSpPr>
          <p:nvPr>
            <p:ph sz="half" idx="2"/>
          </p:nvPr>
        </p:nvSpPr>
        <p:spPr>
          <a:xfrm>
            <a:off x="6096000" y="2220686"/>
            <a:ext cx="5941620" cy="4183028"/>
          </a:xfrm>
        </p:spPr>
        <p:txBody>
          <a:bodyPr>
            <a:noAutofit/>
          </a:bodyPr>
          <a:lstStyle/>
          <a:p>
            <a:r>
              <a:rPr lang="en-US" sz="2500" dirty="0">
                <a:latin typeface="Aparajita" panose="02020603050405020304" pitchFamily="18" charset="0"/>
                <a:cs typeface="Aparajita" panose="02020603050405020304" pitchFamily="18" charset="0"/>
              </a:rPr>
              <a:t>Treatment for ant bites and stings includes:</a:t>
            </a:r>
          </a:p>
          <a:p>
            <a:pPr lvl="1"/>
            <a:endParaRPr lang="en-US" sz="2500" dirty="0">
              <a:latin typeface="Aparajita" panose="02020603050405020304" pitchFamily="18" charset="0"/>
              <a:cs typeface="Aparajita" panose="02020603050405020304" pitchFamily="18" charset="0"/>
            </a:endParaRPr>
          </a:p>
          <a:p>
            <a:pPr lvl="1">
              <a:buFont typeface="Wingdings" panose="05000000000000000000" pitchFamily="2" charset="2"/>
              <a:buChar char="q"/>
            </a:pPr>
            <a:r>
              <a:rPr lang="en-US" sz="2500" dirty="0">
                <a:latin typeface="Aparajita" panose="02020603050405020304" pitchFamily="18" charset="0"/>
                <a:cs typeface="Aparajita" panose="02020603050405020304" pitchFamily="18" charset="0"/>
              </a:rPr>
              <a:t>Applying ice to the bite to reduce swelling.</a:t>
            </a:r>
          </a:p>
          <a:p>
            <a:pPr lvl="1">
              <a:buFont typeface="Wingdings" panose="05000000000000000000" pitchFamily="2" charset="2"/>
              <a:buChar char="q"/>
            </a:pPr>
            <a:r>
              <a:rPr lang="en-US" sz="2500" dirty="0">
                <a:latin typeface="Aparajita" panose="02020603050405020304" pitchFamily="18" charset="0"/>
                <a:cs typeface="Aparajita" panose="02020603050405020304" pitchFamily="18" charset="0"/>
              </a:rPr>
              <a:t>Taking </a:t>
            </a:r>
            <a:r>
              <a:rPr lang="en-US" sz="2500" b="1" i="1" dirty="0">
                <a:latin typeface="Aparajita" panose="02020603050405020304" pitchFamily="18" charset="0"/>
                <a:cs typeface="Aparajita" panose="02020603050405020304" pitchFamily="18" charset="0"/>
              </a:rPr>
              <a:t>antihistamines</a:t>
            </a:r>
            <a:r>
              <a:rPr lang="en-US" sz="2500" dirty="0">
                <a:latin typeface="Aparajita" panose="02020603050405020304" pitchFamily="18" charset="0"/>
                <a:cs typeface="Aparajita" panose="02020603050405020304" pitchFamily="18" charset="0"/>
              </a:rPr>
              <a:t> or a topical cream </a:t>
            </a:r>
            <a:r>
              <a:rPr lang="en-US" sz="2500" b="1" i="1" dirty="0">
                <a:latin typeface="Aparajita" panose="02020603050405020304" pitchFamily="18" charset="0"/>
                <a:cs typeface="Aparajita" panose="02020603050405020304" pitchFamily="18" charset="0"/>
              </a:rPr>
              <a:t>(hydrocortisone)</a:t>
            </a:r>
            <a:r>
              <a:rPr lang="en-US" sz="2500" dirty="0">
                <a:latin typeface="Aparajita" panose="02020603050405020304" pitchFamily="18" charset="0"/>
                <a:cs typeface="Aparajita" panose="02020603050405020304" pitchFamily="18" charset="0"/>
              </a:rPr>
              <a:t> to stop itching.</a:t>
            </a:r>
          </a:p>
          <a:p>
            <a:pPr lvl="1">
              <a:buFont typeface="Wingdings" panose="05000000000000000000" pitchFamily="2" charset="2"/>
              <a:buChar char="q"/>
            </a:pPr>
            <a:r>
              <a:rPr lang="en-US" sz="2500" dirty="0">
                <a:latin typeface="Aparajita" panose="02020603050405020304" pitchFamily="18" charset="0"/>
                <a:cs typeface="Aparajita" panose="02020603050405020304" pitchFamily="18" charset="0"/>
              </a:rPr>
              <a:t>Taking </a:t>
            </a:r>
            <a:r>
              <a:rPr lang="en-US" sz="2500" b="1" i="1" dirty="0">
                <a:latin typeface="Aparajita" panose="02020603050405020304" pitchFamily="18" charset="0"/>
                <a:cs typeface="Aparajita" panose="02020603050405020304" pitchFamily="18" charset="0"/>
              </a:rPr>
              <a:t>acetaminophen</a:t>
            </a:r>
            <a:r>
              <a:rPr lang="en-US" sz="2500" dirty="0">
                <a:latin typeface="Aparajita" panose="02020603050405020304" pitchFamily="18" charset="0"/>
                <a:cs typeface="Aparajita" panose="02020603050405020304" pitchFamily="18" charset="0"/>
              </a:rPr>
              <a:t> to alleviate pain.</a:t>
            </a:r>
          </a:p>
          <a:p>
            <a:pPr lvl="1">
              <a:buFont typeface="Wingdings" panose="05000000000000000000" pitchFamily="2" charset="2"/>
              <a:buChar char="q"/>
            </a:pPr>
            <a:r>
              <a:rPr lang="en-US" sz="2500" dirty="0">
                <a:latin typeface="Aparajita" panose="02020603050405020304" pitchFamily="18" charset="0"/>
                <a:cs typeface="Aparajita" panose="02020603050405020304" pitchFamily="18" charset="0"/>
              </a:rPr>
              <a:t>Taking </a:t>
            </a:r>
            <a:r>
              <a:rPr lang="en-US" sz="2500" b="1" i="1" dirty="0">
                <a:latin typeface="Aparajita" panose="02020603050405020304" pitchFamily="18" charset="0"/>
                <a:cs typeface="Aparajita" panose="02020603050405020304" pitchFamily="18" charset="0"/>
              </a:rPr>
              <a:t>corticosteroids</a:t>
            </a:r>
            <a:r>
              <a:rPr lang="en-US" sz="2500" dirty="0">
                <a:latin typeface="Aparajita" panose="02020603050405020304" pitchFamily="18" charset="0"/>
                <a:cs typeface="Aparajita" panose="02020603050405020304" pitchFamily="18" charset="0"/>
              </a:rPr>
              <a:t> for swelling.</a:t>
            </a:r>
          </a:p>
          <a:p>
            <a:pPr lvl="1">
              <a:buFont typeface="Wingdings" panose="05000000000000000000" pitchFamily="2" charset="2"/>
              <a:buChar char="q"/>
            </a:pPr>
            <a:r>
              <a:rPr lang="en-US" sz="2500" dirty="0">
                <a:latin typeface="Aparajita" panose="02020603050405020304" pitchFamily="18" charset="0"/>
                <a:cs typeface="Aparajita" panose="02020603050405020304" pitchFamily="18" charset="0"/>
              </a:rPr>
              <a:t>Receiving an </a:t>
            </a:r>
            <a:r>
              <a:rPr lang="en-US" sz="2500" b="1" i="1" dirty="0">
                <a:latin typeface="Aparajita" panose="02020603050405020304" pitchFamily="18" charset="0"/>
                <a:cs typeface="Aparajita" panose="02020603050405020304" pitchFamily="18" charset="0"/>
              </a:rPr>
              <a:t>epinephrine</a:t>
            </a:r>
            <a:r>
              <a:rPr lang="en-US" sz="2500" dirty="0">
                <a:latin typeface="Aparajita" panose="02020603050405020304" pitchFamily="18" charset="0"/>
                <a:cs typeface="Aparajita" panose="02020603050405020304" pitchFamily="18" charset="0"/>
              </a:rPr>
              <a:t> injection for an allergic reaction.</a:t>
            </a:r>
            <a:endParaRPr lang="en-IN" sz="2500" dirty="0">
              <a:latin typeface="Aparajita" panose="02020603050405020304" pitchFamily="18" charset="0"/>
              <a:cs typeface="Aparajita" panose="02020603050405020304" pitchFamily="18" charset="0"/>
            </a:endParaRPr>
          </a:p>
        </p:txBody>
      </p:sp>
      <p:sp>
        <p:nvSpPr>
          <p:cNvPr id="7" name="Title 3">
            <a:extLst>
              <a:ext uri="{FF2B5EF4-FFF2-40B4-BE49-F238E27FC236}">
                <a16:creationId xmlns:a16="http://schemas.microsoft.com/office/drawing/2014/main" id="{B73689F1-C6A4-B4C9-9628-C8BA29682C5D}"/>
              </a:ext>
            </a:extLst>
          </p:cNvPr>
          <p:cNvSpPr txBox="1">
            <a:spLocks/>
          </p:cNvSpPr>
          <p:nvPr/>
        </p:nvSpPr>
        <p:spPr bwMode="gray">
          <a:xfrm>
            <a:off x="6208711" y="961775"/>
            <a:ext cx="5027220"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dirty="0"/>
              <a:t>Prevention and Cures</a:t>
            </a:r>
          </a:p>
        </p:txBody>
      </p:sp>
      <p:cxnSp>
        <p:nvCxnSpPr>
          <p:cNvPr id="9" name="Straight Connector 8">
            <a:extLst>
              <a:ext uri="{FF2B5EF4-FFF2-40B4-BE49-F238E27FC236}">
                <a16:creationId xmlns:a16="http://schemas.microsoft.com/office/drawing/2014/main" id="{36770B9B-0F95-114C-24FB-D295FC40EC7D}"/>
              </a:ext>
            </a:extLst>
          </p:cNvPr>
          <p:cNvCxnSpPr>
            <a:cxnSpLocks/>
          </p:cNvCxnSpPr>
          <p:nvPr/>
        </p:nvCxnSpPr>
        <p:spPr>
          <a:xfrm>
            <a:off x="5968237" y="653143"/>
            <a:ext cx="0" cy="5474525"/>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 name="Date Placeholder 1">
            <a:extLst>
              <a:ext uri="{FF2B5EF4-FFF2-40B4-BE49-F238E27FC236}">
                <a16:creationId xmlns:a16="http://schemas.microsoft.com/office/drawing/2014/main" id="{9BAAEEA0-63AD-716C-52DE-02744CD065EF}"/>
              </a:ext>
            </a:extLst>
          </p:cNvPr>
          <p:cNvSpPr>
            <a:spLocks noGrp="1"/>
          </p:cNvSpPr>
          <p:nvPr>
            <p:ph type="dt" sz="half" idx="10"/>
          </p:nvPr>
        </p:nvSpPr>
        <p:spPr/>
        <p:txBody>
          <a:bodyPr/>
          <a:lstStyle/>
          <a:p>
            <a:fld id="{48EC1378-DF5F-4455-93EC-003AC6E0E0CE}" type="datetime1">
              <a:rPr lang="en-IN" smtClean="0"/>
              <a:t>15-12-2022</a:t>
            </a:fld>
            <a:endParaRPr lang="en-IN"/>
          </a:p>
        </p:txBody>
      </p:sp>
      <p:sp>
        <p:nvSpPr>
          <p:cNvPr id="3" name="Footer Placeholder 2">
            <a:extLst>
              <a:ext uri="{FF2B5EF4-FFF2-40B4-BE49-F238E27FC236}">
                <a16:creationId xmlns:a16="http://schemas.microsoft.com/office/drawing/2014/main" id="{EA0C91F7-A474-68CE-4BB4-807BEFF53B28}"/>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8" name="Slide Number Placeholder 7">
            <a:extLst>
              <a:ext uri="{FF2B5EF4-FFF2-40B4-BE49-F238E27FC236}">
                <a16:creationId xmlns:a16="http://schemas.microsoft.com/office/drawing/2014/main" id="{88A7A190-3416-E116-8481-2F4092EA347B}"/>
              </a:ext>
            </a:extLst>
          </p:cNvPr>
          <p:cNvSpPr>
            <a:spLocks noGrp="1"/>
          </p:cNvSpPr>
          <p:nvPr>
            <p:ph type="sldNum" sz="quarter" idx="12"/>
          </p:nvPr>
        </p:nvSpPr>
        <p:spPr/>
        <p:txBody>
          <a:bodyPr/>
          <a:lstStyle/>
          <a:p>
            <a:fld id="{657D1E60-9434-4FD8-AB7F-2760E7212AE3}" type="slidenum">
              <a:rPr lang="en-IN" smtClean="0"/>
              <a:t>12</a:t>
            </a:fld>
            <a:endParaRPr lang="en-IN"/>
          </a:p>
        </p:txBody>
      </p:sp>
    </p:spTree>
    <p:extLst>
      <p:ext uri="{BB962C8B-B14F-4D97-AF65-F5344CB8AC3E}">
        <p14:creationId xmlns:p14="http://schemas.microsoft.com/office/powerpoint/2010/main" val="114843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CA2F8-E5A7-FDD4-55E6-A59D1C6C871F}"/>
              </a:ext>
            </a:extLst>
          </p:cNvPr>
          <p:cNvSpPr>
            <a:spLocks noGrp="1"/>
          </p:cNvSpPr>
          <p:nvPr>
            <p:ph type="title"/>
          </p:nvPr>
        </p:nvSpPr>
        <p:spPr/>
        <p:txBody>
          <a:bodyPr/>
          <a:lstStyle/>
          <a:p>
            <a:r>
              <a:rPr lang="en-IN" dirty="0"/>
              <a:t>Major Differences between dominant species of ants</a:t>
            </a:r>
          </a:p>
        </p:txBody>
      </p:sp>
      <p:sp>
        <p:nvSpPr>
          <p:cNvPr id="5" name="Text Placeholder 4">
            <a:extLst>
              <a:ext uri="{FF2B5EF4-FFF2-40B4-BE49-F238E27FC236}">
                <a16:creationId xmlns:a16="http://schemas.microsoft.com/office/drawing/2014/main" id="{E3EB462C-3712-13DF-A624-92EA910DE831}"/>
              </a:ext>
            </a:extLst>
          </p:cNvPr>
          <p:cNvSpPr>
            <a:spLocks noGrp="1"/>
          </p:cNvSpPr>
          <p:nvPr>
            <p:ph type="body" idx="1"/>
          </p:nvPr>
        </p:nvSpPr>
        <p:spPr/>
        <p:txBody>
          <a:bodyPr/>
          <a:lstStyle/>
          <a:p>
            <a:r>
              <a:rPr lang="en-IN" dirty="0"/>
              <a:t>Carpenter Ants</a:t>
            </a:r>
          </a:p>
        </p:txBody>
      </p:sp>
      <p:sp>
        <p:nvSpPr>
          <p:cNvPr id="6" name="Text Placeholder 5">
            <a:extLst>
              <a:ext uri="{FF2B5EF4-FFF2-40B4-BE49-F238E27FC236}">
                <a16:creationId xmlns:a16="http://schemas.microsoft.com/office/drawing/2014/main" id="{1DC7C1D6-E734-2DD4-4316-9A4B729BF7D2}"/>
              </a:ext>
            </a:extLst>
          </p:cNvPr>
          <p:cNvSpPr>
            <a:spLocks noGrp="1"/>
          </p:cNvSpPr>
          <p:nvPr>
            <p:ph type="body" sz="quarter" idx="3"/>
          </p:nvPr>
        </p:nvSpPr>
        <p:spPr>
          <a:xfrm>
            <a:off x="4407027" y="4532845"/>
            <a:ext cx="3212276" cy="576262"/>
          </a:xfrm>
        </p:spPr>
        <p:txBody>
          <a:bodyPr/>
          <a:lstStyle/>
          <a:p>
            <a:r>
              <a:rPr lang="en-IN" dirty="0"/>
              <a:t>Odorous House Ants</a:t>
            </a:r>
          </a:p>
        </p:txBody>
      </p:sp>
      <p:sp>
        <p:nvSpPr>
          <p:cNvPr id="7" name="Text Placeholder 6">
            <a:extLst>
              <a:ext uri="{FF2B5EF4-FFF2-40B4-BE49-F238E27FC236}">
                <a16:creationId xmlns:a16="http://schemas.microsoft.com/office/drawing/2014/main" id="{D1F3575D-C18F-A7F1-56EC-BD257768C529}"/>
              </a:ext>
            </a:extLst>
          </p:cNvPr>
          <p:cNvSpPr>
            <a:spLocks noGrp="1"/>
          </p:cNvSpPr>
          <p:nvPr>
            <p:ph type="body" sz="quarter" idx="13"/>
          </p:nvPr>
        </p:nvSpPr>
        <p:spPr>
          <a:xfrm>
            <a:off x="8723386" y="4532844"/>
            <a:ext cx="3050438" cy="576262"/>
          </a:xfrm>
        </p:spPr>
        <p:txBody>
          <a:bodyPr/>
          <a:lstStyle/>
          <a:p>
            <a:r>
              <a:rPr lang="en-IN" dirty="0"/>
              <a:t>Fire Ants</a:t>
            </a:r>
          </a:p>
        </p:txBody>
      </p:sp>
      <p:pic>
        <p:nvPicPr>
          <p:cNvPr id="14" name="Picture 13">
            <a:extLst>
              <a:ext uri="{FF2B5EF4-FFF2-40B4-BE49-F238E27FC236}">
                <a16:creationId xmlns:a16="http://schemas.microsoft.com/office/drawing/2014/main" id="{D71C9D1C-DED4-BC76-31C2-73C7C5050E1A}"/>
              </a:ext>
            </a:extLst>
          </p:cNvPr>
          <p:cNvPicPr>
            <a:picLocks noChangeAspect="1"/>
          </p:cNvPicPr>
          <p:nvPr/>
        </p:nvPicPr>
        <p:blipFill rotWithShape="1">
          <a:blip r:embed="rId3"/>
          <a:srcRect l="53372" t="44961" r="28837" b="26512"/>
          <a:stretch/>
        </p:blipFill>
        <p:spPr>
          <a:xfrm>
            <a:off x="1338475" y="2217367"/>
            <a:ext cx="2686662" cy="2423266"/>
          </a:xfrm>
          <a:prstGeom prst="rect">
            <a:avLst/>
          </a:prstGeom>
        </p:spPr>
      </p:pic>
      <p:sp>
        <p:nvSpPr>
          <p:cNvPr id="16" name="Text Placeholder 9">
            <a:extLst>
              <a:ext uri="{FF2B5EF4-FFF2-40B4-BE49-F238E27FC236}">
                <a16:creationId xmlns:a16="http://schemas.microsoft.com/office/drawing/2014/main" id="{B46FB978-A0C9-0B14-795A-16ED9EEB2221}"/>
              </a:ext>
            </a:extLst>
          </p:cNvPr>
          <p:cNvSpPr txBox="1">
            <a:spLocks/>
          </p:cNvSpPr>
          <p:nvPr/>
        </p:nvSpPr>
        <p:spPr>
          <a:xfrm>
            <a:off x="595812" y="5048713"/>
            <a:ext cx="3790390" cy="142232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IN" sz="2000" b="1" u="sng" dirty="0">
                <a:solidFill>
                  <a:srgbClr val="FF0000"/>
                </a:solidFill>
              </a:rPr>
              <a:t>Colour:</a:t>
            </a:r>
            <a:r>
              <a:rPr lang="en-IN" sz="1800" b="1" dirty="0"/>
              <a:t> </a:t>
            </a:r>
            <a:r>
              <a:rPr lang="en-IN" sz="2000" b="1" dirty="0"/>
              <a:t>Black, red</a:t>
            </a:r>
            <a:endParaRPr lang="en-IN" sz="2400" b="1" u="sng" dirty="0">
              <a:solidFill>
                <a:srgbClr val="FF0000"/>
              </a:solidFill>
            </a:endParaRPr>
          </a:p>
          <a:p>
            <a:r>
              <a:rPr lang="en-IN" sz="2000" b="1" u="sng" dirty="0">
                <a:solidFill>
                  <a:srgbClr val="FF0000"/>
                </a:solidFill>
              </a:rPr>
              <a:t>Shape: </a:t>
            </a:r>
            <a:r>
              <a:rPr lang="en-IN" sz="2000" b="1" dirty="0"/>
              <a:t>Segmented, oval</a:t>
            </a:r>
            <a:endParaRPr lang="en-IN" sz="2000" b="1" u="sng" dirty="0">
              <a:solidFill>
                <a:srgbClr val="FF0000"/>
              </a:solidFill>
            </a:endParaRPr>
          </a:p>
          <a:p>
            <a:r>
              <a:rPr lang="en-IN" sz="2000" b="1" u="sng" dirty="0">
                <a:solidFill>
                  <a:srgbClr val="FF0000"/>
                </a:solidFill>
              </a:rPr>
              <a:t>Size:</a:t>
            </a:r>
            <a:r>
              <a:rPr lang="en-IN" sz="2000" b="1" dirty="0"/>
              <a:t> 1/4 – 3/4 inch long</a:t>
            </a:r>
            <a:endParaRPr lang="en-IN" sz="2000" b="1" u="sng" dirty="0">
              <a:solidFill>
                <a:srgbClr val="FF0000"/>
              </a:solidFill>
            </a:endParaRPr>
          </a:p>
        </p:txBody>
      </p:sp>
      <p:sp>
        <p:nvSpPr>
          <p:cNvPr id="17" name="Text Placeholder 9">
            <a:extLst>
              <a:ext uri="{FF2B5EF4-FFF2-40B4-BE49-F238E27FC236}">
                <a16:creationId xmlns:a16="http://schemas.microsoft.com/office/drawing/2014/main" id="{7C135EEF-0C3B-B2BA-118A-E4DEB7687A7F}"/>
              </a:ext>
            </a:extLst>
          </p:cNvPr>
          <p:cNvSpPr txBox="1">
            <a:spLocks/>
          </p:cNvSpPr>
          <p:nvPr/>
        </p:nvSpPr>
        <p:spPr>
          <a:xfrm>
            <a:off x="4468506" y="5091736"/>
            <a:ext cx="3399903" cy="154626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IN" sz="2000" b="1" u="sng" dirty="0">
                <a:solidFill>
                  <a:srgbClr val="FF0000"/>
                </a:solidFill>
              </a:rPr>
              <a:t>Colour:</a:t>
            </a:r>
            <a:r>
              <a:rPr lang="en-IN" sz="2000" b="1" dirty="0"/>
              <a:t> Black, brown</a:t>
            </a:r>
            <a:endParaRPr lang="en-IN" sz="2000" b="1" u="sng" dirty="0">
              <a:solidFill>
                <a:srgbClr val="FF0000"/>
              </a:solidFill>
            </a:endParaRPr>
          </a:p>
          <a:p>
            <a:r>
              <a:rPr lang="en-IN" sz="2000" b="1" u="sng" dirty="0">
                <a:solidFill>
                  <a:srgbClr val="FF0000"/>
                </a:solidFill>
              </a:rPr>
              <a:t>Shape: </a:t>
            </a:r>
            <a:r>
              <a:rPr lang="en-IN" sz="2000" b="1" dirty="0"/>
              <a:t>Segmented, oval</a:t>
            </a:r>
            <a:endParaRPr lang="en-IN" sz="2000" b="1" u="sng" dirty="0">
              <a:solidFill>
                <a:srgbClr val="FF0000"/>
              </a:solidFill>
            </a:endParaRPr>
          </a:p>
          <a:p>
            <a:r>
              <a:rPr lang="en-IN" sz="2000" b="1" u="sng" dirty="0">
                <a:solidFill>
                  <a:srgbClr val="FF0000"/>
                </a:solidFill>
              </a:rPr>
              <a:t>Size:</a:t>
            </a:r>
            <a:r>
              <a:rPr lang="en-IN" sz="2000" b="1" dirty="0"/>
              <a:t> 1/16 – 1/8 inch long</a:t>
            </a:r>
            <a:endParaRPr lang="en-IN" sz="2000" b="1" u="sng" dirty="0">
              <a:solidFill>
                <a:srgbClr val="FF0000"/>
              </a:solidFill>
            </a:endParaRPr>
          </a:p>
        </p:txBody>
      </p:sp>
      <p:pic>
        <p:nvPicPr>
          <p:cNvPr id="20" name="Picture 2">
            <a:extLst>
              <a:ext uri="{FF2B5EF4-FFF2-40B4-BE49-F238E27FC236}">
                <a16:creationId xmlns:a16="http://schemas.microsoft.com/office/drawing/2014/main" id="{207250C2-5FCC-A687-60E8-F7D975AF87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93" t="82536" r="64456" b="7442"/>
          <a:stretch/>
        </p:blipFill>
        <p:spPr bwMode="auto">
          <a:xfrm rot="5400000">
            <a:off x="5116127" y="2456321"/>
            <a:ext cx="1867351" cy="20204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9">
            <a:extLst>
              <a:ext uri="{FF2B5EF4-FFF2-40B4-BE49-F238E27FC236}">
                <a16:creationId xmlns:a16="http://schemas.microsoft.com/office/drawing/2014/main" id="{7967CB83-4725-EAF5-A32F-07A93DAAA5EC}"/>
              </a:ext>
            </a:extLst>
          </p:cNvPr>
          <p:cNvSpPr txBox="1">
            <a:spLocks/>
          </p:cNvSpPr>
          <p:nvPr/>
        </p:nvSpPr>
        <p:spPr>
          <a:xfrm>
            <a:off x="7983434" y="5137602"/>
            <a:ext cx="3790390" cy="154626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IN" sz="2000" b="1" u="sng" dirty="0">
                <a:solidFill>
                  <a:srgbClr val="FF0000"/>
                </a:solidFill>
              </a:rPr>
              <a:t>Colour:</a:t>
            </a:r>
            <a:r>
              <a:rPr lang="en-IN" sz="1800" b="1" dirty="0"/>
              <a:t> </a:t>
            </a:r>
            <a:r>
              <a:rPr lang="en-IN" sz="2000" b="1" dirty="0"/>
              <a:t>Dark-reddish, brown</a:t>
            </a:r>
            <a:endParaRPr lang="en-IN" sz="2400" b="1" u="sng" dirty="0">
              <a:solidFill>
                <a:srgbClr val="FF0000"/>
              </a:solidFill>
            </a:endParaRPr>
          </a:p>
          <a:p>
            <a:r>
              <a:rPr lang="en-IN" sz="2000" b="1" u="sng" dirty="0">
                <a:solidFill>
                  <a:srgbClr val="FF0000"/>
                </a:solidFill>
              </a:rPr>
              <a:t>Shape: </a:t>
            </a:r>
            <a:r>
              <a:rPr lang="en-IN" sz="2000" b="1" dirty="0"/>
              <a:t>Segmented, oval</a:t>
            </a:r>
            <a:endParaRPr lang="en-IN" sz="2000" b="1" u="sng" dirty="0">
              <a:solidFill>
                <a:srgbClr val="FF0000"/>
              </a:solidFill>
            </a:endParaRPr>
          </a:p>
          <a:p>
            <a:r>
              <a:rPr lang="en-IN" sz="2000" b="1" u="sng" dirty="0">
                <a:solidFill>
                  <a:srgbClr val="FF0000"/>
                </a:solidFill>
              </a:rPr>
              <a:t>Size:</a:t>
            </a:r>
            <a:r>
              <a:rPr lang="en-IN" sz="2000" b="1" dirty="0"/>
              <a:t> 1/16 – 1/4  inch long</a:t>
            </a:r>
            <a:endParaRPr lang="en-IN" sz="2000" b="1" u="sng" dirty="0">
              <a:solidFill>
                <a:srgbClr val="FF0000"/>
              </a:solidFill>
            </a:endParaRPr>
          </a:p>
        </p:txBody>
      </p:sp>
      <p:pic>
        <p:nvPicPr>
          <p:cNvPr id="22" name="Picture 2" descr="Fire ant - Wikipedia">
            <a:extLst>
              <a:ext uri="{FF2B5EF4-FFF2-40B4-BE49-F238E27FC236}">
                <a16:creationId xmlns:a16="http://schemas.microsoft.com/office/drawing/2014/main" id="{C55285DD-C11E-763A-F78E-F1B3BAA3836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l="24219" t="4502" r="31531" b="72807"/>
          <a:stretch/>
        </p:blipFill>
        <p:spPr bwMode="auto">
          <a:xfrm>
            <a:off x="8575329" y="2682643"/>
            <a:ext cx="1824723" cy="167173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58DDF9C-4BD0-0786-1E60-0245DCA8EB2B}"/>
              </a:ext>
            </a:extLst>
          </p:cNvPr>
          <p:cNvSpPr>
            <a:spLocks noGrp="1"/>
          </p:cNvSpPr>
          <p:nvPr>
            <p:ph type="dt" sz="half" idx="10"/>
          </p:nvPr>
        </p:nvSpPr>
        <p:spPr/>
        <p:txBody>
          <a:bodyPr/>
          <a:lstStyle/>
          <a:p>
            <a:fld id="{D5847317-D95F-43E1-B321-36DAC84A8DC6}" type="datetime1">
              <a:rPr lang="en-IN" smtClean="0"/>
              <a:t>15-12-2022</a:t>
            </a:fld>
            <a:endParaRPr lang="en-IN"/>
          </a:p>
        </p:txBody>
      </p:sp>
      <p:sp>
        <p:nvSpPr>
          <p:cNvPr id="3" name="Footer Placeholder 2">
            <a:extLst>
              <a:ext uri="{FF2B5EF4-FFF2-40B4-BE49-F238E27FC236}">
                <a16:creationId xmlns:a16="http://schemas.microsoft.com/office/drawing/2014/main" id="{44F60C01-CADE-C435-9DDF-0401146B3FD7}"/>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8" name="Slide Number Placeholder 7">
            <a:extLst>
              <a:ext uri="{FF2B5EF4-FFF2-40B4-BE49-F238E27FC236}">
                <a16:creationId xmlns:a16="http://schemas.microsoft.com/office/drawing/2014/main" id="{45BA8F20-F893-DF61-B04A-FCFD9CB6B02C}"/>
              </a:ext>
            </a:extLst>
          </p:cNvPr>
          <p:cNvSpPr>
            <a:spLocks noGrp="1"/>
          </p:cNvSpPr>
          <p:nvPr>
            <p:ph type="sldNum" sz="quarter" idx="12"/>
          </p:nvPr>
        </p:nvSpPr>
        <p:spPr/>
        <p:txBody>
          <a:bodyPr/>
          <a:lstStyle/>
          <a:p>
            <a:fld id="{657D1E60-9434-4FD8-AB7F-2760E7212AE3}" type="slidenum">
              <a:rPr lang="en-IN" smtClean="0"/>
              <a:t>13</a:t>
            </a:fld>
            <a:endParaRPr lang="en-IN"/>
          </a:p>
        </p:txBody>
      </p:sp>
    </p:spTree>
    <p:extLst>
      <p:ext uri="{BB962C8B-B14F-4D97-AF65-F5344CB8AC3E}">
        <p14:creationId xmlns:p14="http://schemas.microsoft.com/office/powerpoint/2010/main" val="8248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B3D4-8DEE-486B-804B-2D1D44D48503}"/>
              </a:ext>
            </a:extLst>
          </p:cNvPr>
          <p:cNvSpPr>
            <a:spLocks noGrp="1"/>
          </p:cNvSpPr>
          <p:nvPr>
            <p:ph type="title"/>
          </p:nvPr>
        </p:nvSpPr>
        <p:spPr>
          <a:xfrm>
            <a:off x="3587417" y="839175"/>
            <a:ext cx="5017166" cy="816037"/>
          </a:xfrm>
        </p:spPr>
        <p:txBody>
          <a:bodyPr/>
          <a:lstStyle/>
          <a:p>
            <a:r>
              <a:rPr lang="en-IN" sz="4400" u="sng" dirty="0">
                <a:solidFill>
                  <a:srgbClr val="FF0000"/>
                </a:solidFill>
                <a:highlight>
                  <a:srgbClr val="FFFF00"/>
                </a:highlight>
                <a:latin typeface="Times New Roman" panose="02020603050405020304" pitchFamily="18" charset="0"/>
                <a:cs typeface="Times New Roman" panose="02020603050405020304" pitchFamily="18" charset="0"/>
              </a:rPr>
              <a:t>Smells that repel ants</a:t>
            </a:r>
          </a:p>
        </p:txBody>
      </p:sp>
      <p:sp>
        <p:nvSpPr>
          <p:cNvPr id="3" name="Content Placeholder 2">
            <a:extLst>
              <a:ext uri="{FF2B5EF4-FFF2-40B4-BE49-F238E27FC236}">
                <a16:creationId xmlns:a16="http://schemas.microsoft.com/office/drawing/2014/main" id="{1BB87493-F20C-468C-91A7-8259BA55FC2E}"/>
              </a:ext>
            </a:extLst>
          </p:cNvPr>
          <p:cNvSpPr>
            <a:spLocks noGrp="1"/>
          </p:cNvSpPr>
          <p:nvPr>
            <p:ph idx="1"/>
          </p:nvPr>
        </p:nvSpPr>
        <p:spPr>
          <a:xfrm>
            <a:off x="217790" y="2211497"/>
            <a:ext cx="12110669" cy="4646503"/>
          </a:xfrm>
        </p:spPr>
        <p:txBody>
          <a:bodyPr>
            <a:noAutofit/>
          </a:bodyPr>
          <a:lstStyle/>
          <a:p>
            <a:pPr marL="0" indent="0">
              <a:buNone/>
            </a:pPr>
            <a:r>
              <a:rPr lang="en-IN" sz="2800" dirty="0"/>
              <a:t>There are some smells that ants don’t like.</a:t>
            </a:r>
          </a:p>
          <a:p>
            <a:pPr marL="0" indent="0">
              <a:buNone/>
            </a:pPr>
            <a:r>
              <a:rPr lang="en-IN" sz="2800" dirty="0"/>
              <a:t>Some of them are- </a:t>
            </a:r>
          </a:p>
          <a:p>
            <a:pPr>
              <a:buFont typeface="Wingdings" panose="05000000000000000000" pitchFamily="2" charset="2"/>
              <a:buChar char="Ø"/>
            </a:pPr>
            <a:r>
              <a:rPr lang="en-IN" sz="2800" dirty="0"/>
              <a:t>Peppermint</a:t>
            </a:r>
          </a:p>
          <a:p>
            <a:pPr>
              <a:buFont typeface="Wingdings" panose="05000000000000000000" pitchFamily="2" charset="2"/>
              <a:buChar char="Ø"/>
            </a:pPr>
            <a:r>
              <a:rPr lang="en-IN" sz="2800" dirty="0"/>
              <a:t>Boric powder</a:t>
            </a:r>
          </a:p>
          <a:p>
            <a:pPr>
              <a:buFont typeface="Wingdings" panose="05000000000000000000" pitchFamily="2" charset="2"/>
              <a:buChar char="Ø"/>
            </a:pPr>
            <a:r>
              <a:rPr lang="en-IN" sz="2800" dirty="0"/>
              <a:t>Cloves</a:t>
            </a:r>
          </a:p>
          <a:p>
            <a:pPr>
              <a:buFont typeface="Wingdings" panose="05000000000000000000" pitchFamily="2" charset="2"/>
              <a:buChar char="Ø"/>
            </a:pPr>
            <a:r>
              <a:rPr lang="en-IN" sz="2800" dirty="0"/>
              <a:t>Cinnamons</a:t>
            </a:r>
          </a:p>
          <a:p>
            <a:pPr>
              <a:buFont typeface="Wingdings" panose="05000000000000000000" pitchFamily="2" charset="2"/>
              <a:buChar char="Ø"/>
            </a:pPr>
            <a:r>
              <a:rPr lang="en-IN" sz="2800" dirty="0"/>
              <a:t>Eucalyptus oil</a:t>
            </a:r>
          </a:p>
        </p:txBody>
      </p:sp>
      <p:grpSp>
        <p:nvGrpSpPr>
          <p:cNvPr id="4" name="Group 3">
            <a:extLst>
              <a:ext uri="{FF2B5EF4-FFF2-40B4-BE49-F238E27FC236}">
                <a16:creationId xmlns:a16="http://schemas.microsoft.com/office/drawing/2014/main" id="{9F5E0E60-5F2B-25E6-9FB7-FBC00DBE97E4}"/>
              </a:ext>
            </a:extLst>
          </p:cNvPr>
          <p:cNvGrpSpPr/>
          <p:nvPr/>
        </p:nvGrpSpPr>
        <p:grpSpPr>
          <a:xfrm>
            <a:off x="4263242" y="2814452"/>
            <a:ext cx="7861566" cy="3802105"/>
            <a:chOff x="3332251" y="2280864"/>
            <a:chExt cx="8792557" cy="4335693"/>
          </a:xfrm>
        </p:grpSpPr>
        <p:pic>
          <p:nvPicPr>
            <p:cNvPr id="2050" name="Picture 2" descr="Peppermint - Wikipedia">
              <a:extLst>
                <a:ext uri="{FF2B5EF4-FFF2-40B4-BE49-F238E27FC236}">
                  <a16:creationId xmlns:a16="http://schemas.microsoft.com/office/drawing/2014/main" id="{0B6029E5-189E-4B5A-93E6-CE50373F1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251" y="2280864"/>
              <a:ext cx="2506892" cy="1880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F7573EE-6156-4717-9162-5C675432C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595"/>
            <a:stretch/>
          </p:blipFill>
          <p:spPr bwMode="auto">
            <a:xfrm>
              <a:off x="5987425" y="2280865"/>
              <a:ext cx="3471977" cy="18801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ve - BBC Good Food">
              <a:extLst>
                <a:ext uri="{FF2B5EF4-FFF2-40B4-BE49-F238E27FC236}">
                  <a16:creationId xmlns:a16="http://schemas.microsoft.com/office/drawing/2014/main" id="{01782884-45B1-40E6-BC87-EF67CBE3E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251" y="4578207"/>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8D3270D-0D2A-4B89-9099-1BC25183350E}"/>
                </a:ext>
              </a:extLst>
            </p:cNvPr>
            <p:cNvPicPr>
              <a:picLocks noChangeAspect="1"/>
            </p:cNvPicPr>
            <p:nvPr/>
          </p:nvPicPr>
          <p:blipFill>
            <a:blip r:embed="rId5"/>
            <a:stretch>
              <a:fillRect/>
            </a:stretch>
          </p:blipFill>
          <p:spPr>
            <a:xfrm>
              <a:off x="5872334" y="4578207"/>
              <a:ext cx="3628711" cy="2038350"/>
            </a:xfrm>
            <a:prstGeom prst="rect">
              <a:avLst/>
            </a:prstGeom>
          </p:spPr>
        </p:pic>
        <p:pic>
          <p:nvPicPr>
            <p:cNvPr id="9" name="Picture 8">
              <a:extLst>
                <a:ext uri="{FF2B5EF4-FFF2-40B4-BE49-F238E27FC236}">
                  <a16:creationId xmlns:a16="http://schemas.microsoft.com/office/drawing/2014/main" id="{0EBDDF81-79B8-41C0-A013-065468EADCD4}"/>
                </a:ext>
              </a:extLst>
            </p:cNvPr>
            <p:cNvPicPr>
              <a:picLocks noChangeAspect="1"/>
            </p:cNvPicPr>
            <p:nvPr/>
          </p:nvPicPr>
          <p:blipFill>
            <a:blip r:embed="rId6"/>
            <a:stretch>
              <a:fillRect/>
            </a:stretch>
          </p:blipFill>
          <p:spPr>
            <a:xfrm>
              <a:off x="9607684" y="2924412"/>
              <a:ext cx="2517124" cy="2790603"/>
            </a:xfrm>
            <a:prstGeom prst="rect">
              <a:avLst/>
            </a:prstGeom>
          </p:spPr>
        </p:pic>
      </p:grpSp>
      <p:sp>
        <p:nvSpPr>
          <p:cNvPr id="5" name="Date Placeholder 4">
            <a:extLst>
              <a:ext uri="{FF2B5EF4-FFF2-40B4-BE49-F238E27FC236}">
                <a16:creationId xmlns:a16="http://schemas.microsoft.com/office/drawing/2014/main" id="{6D5D53F1-11DC-FBAA-9D11-1922E0163FEE}"/>
              </a:ext>
            </a:extLst>
          </p:cNvPr>
          <p:cNvSpPr>
            <a:spLocks noGrp="1"/>
          </p:cNvSpPr>
          <p:nvPr>
            <p:ph type="dt" sz="half" idx="10"/>
          </p:nvPr>
        </p:nvSpPr>
        <p:spPr/>
        <p:txBody>
          <a:bodyPr/>
          <a:lstStyle/>
          <a:p>
            <a:fld id="{CE8BF400-05D4-48AB-B271-06CF433C1990}" type="datetime1">
              <a:rPr lang="en-IN" smtClean="0"/>
              <a:t>15-12-2022</a:t>
            </a:fld>
            <a:endParaRPr lang="en-IN"/>
          </a:p>
        </p:txBody>
      </p:sp>
      <p:sp>
        <p:nvSpPr>
          <p:cNvPr id="6" name="Footer Placeholder 5">
            <a:extLst>
              <a:ext uri="{FF2B5EF4-FFF2-40B4-BE49-F238E27FC236}">
                <a16:creationId xmlns:a16="http://schemas.microsoft.com/office/drawing/2014/main" id="{E6736FD2-10FB-23B2-C846-5758671D4B36}"/>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8" name="Slide Number Placeholder 7">
            <a:extLst>
              <a:ext uri="{FF2B5EF4-FFF2-40B4-BE49-F238E27FC236}">
                <a16:creationId xmlns:a16="http://schemas.microsoft.com/office/drawing/2014/main" id="{4C2B4D15-5263-78FD-17CC-D80B7AF16664}"/>
              </a:ext>
            </a:extLst>
          </p:cNvPr>
          <p:cNvSpPr>
            <a:spLocks noGrp="1"/>
          </p:cNvSpPr>
          <p:nvPr>
            <p:ph type="sldNum" sz="quarter" idx="12"/>
          </p:nvPr>
        </p:nvSpPr>
        <p:spPr/>
        <p:txBody>
          <a:bodyPr/>
          <a:lstStyle/>
          <a:p>
            <a:fld id="{657D1E60-9434-4FD8-AB7F-2760E7212AE3}" type="slidenum">
              <a:rPr lang="en-IN" smtClean="0"/>
              <a:t>14</a:t>
            </a:fld>
            <a:endParaRPr lang="en-IN"/>
          </a:p>
        </p:txBody>
      </p:sp>
    </p:spTree>
    <p:extLst>
      <p:ext uri="{BB962C8B-B14F-4D97-AF65-F5344CB8AC3E}">
        <p14:creationId xmlns:p14="http://schemas.microsoft.com/office/powerpoint/2010/main" val="317044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F122-E688-457A-81B2-40421B0615D2}"/>
              </a:ext>
            </a:extLst>
          </p:cNvPr>
          <p:cNvSpPr>
            <a:spLocks noGrp="1"/>
          </p:cNvSpPr>
          <p:nvPr>
            <p:ph type="title"/>
          </p:nvPr>
        </p:nvSpPr>
        <p:spPr>
          <a:xfrm>
            <a:off x="1364287" y="838304"/>
            <a:ext cx="10353761" cy="166099"/>
          </a:xfrm>
        </p:spPr>
        <p:txBody>
          <a:bodyPr>
            <a:normAutofit fontScale="90000"/>
          </a:bodyPr>
          <a:lstStyle/>
          <a:p>
            <a:r>
              <a:rPr lang="en-IN" u="sng" dirty="0"/>
              <a:t>Repulsion of ants by vinegar solution</a:t>
            </a:r>
          </a:p>
        </p:txBody>
      </p:sp>
      <p:graphicFrame>
        <p:nvGraphicFramePr>
          <p:cNvPr id="12" name="Content Placeholder 11">
            <a:extLst>
              <a:ext uri="{FF2B5EF4-FFF2-40B4-BE49-F238E27FC236}">
                <a16:creationId xmlns:a16="http://schemas.microsoft.com/office/drawing/2014/main" id="{F9BAF5FF-8D31-4D2D-8DE0-70FE771FFEB3}"/>
              </a:ext>
            </a:extLst>
          </p:cNvPr>
          <p:cNvGraphicFramePr>
            <a:graphicFrameLocks noGrp="1"/>
          </p:cNvGraphicFramePr>
          <p:nvPr>
            <p:ph idx="1"/>
            <p:extLst>
              <p:ext uri="{D42A27DB-BD31-4B8C-83A1-F6EECF244321}">
                <p14:modId xmlns:p14="http://schemas.microsoft.com/office/powerpoint/2010/main" val="875630934"/>
              </p:ext>
            </p:extLst>
          </p:nvPr>
        </p:nvGraphicFramePr>
        <p:xfrm>
          <a:off x="0" y="1390170"/>
          <a:ext cx="12029704" cy="57390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F265BE4-2696-4557-8D7C-3605658B9A54}"/>
              </a:ext>
            </a:extLst>
          </p:cNvPr>
          <p:cNvSpPr txBox="1"/>
          <p:nvPr/>
        </p:nvSpPr>
        <p:spPr>
          <a:xfrm>
            <a:off x="3815137" y="3629109"/>
            <a:ext cx="2280863" cy="400110"/>
          </a:xfrm>
          <a:prstGeom prst="rect">
            <a:avLst/>
          </a:prstGeom>
          <a:noFill/>
        </p:spPr>
        <p:txBody>
          <a:bodyPr wrap="square" rtlCol="0">
            <a:spAutoFit/>
          </a:bodyPr>
          <a:lstStyle/>
          <a:p>
            <a:r>
              <a:rPr lang="en-IN" sz="2000" b="1" i="1" dirty="0">
                <a:solidFill>
                  <a:schemeClr val="tx1">
                    <a:lumMod val="95000"/>
                    <a:lumOff val="5000"/>
                  </a:schemeClr>
                </a:solidFill>
              </a:rPr>
              <a:t>Fire ants</a:t>
            </a:r>
          </a:p>
        </p:txBody>
      </p:sp>
      <p:sp>
        <p:nvSpPr>
          <p:cNvPr id="4" name="TextBox 3">
            <a:extLst>
              <a:ext uri="{FF2B5EF4-FFF2-40B4-BE49-F238E27FC236}">
                <a16:creationId xmlns:a16="http://schemas.microsoft.com/office/drawing/2014/main" id="{712DC202-09A0-4AB9-AF6E-A62635ADD15A}"/>
              </a:ext>
            </a:extLst>
          </p:cNvPr>
          <p:cNvSpPr txBox="1"/>
          <p:nvPr/>
        </p:nvSpPr>
        <p:spPr>
          <a:xfrm>
            <a:off x="6409026" y="3429000"/>
            <a:ext cx="2116476" cy="369332"/>
          </a:xfrm>
          <a:prstGeom prst="rect">
            <a:avLst/>
          </a:prstGeom>
          <a:noFill/>
        </p:spPr>
        <p:txBody>
          <a:bodyPr wrap="square" rtlCol="0">
            <a:spAutoFit/>
          </a:bodyPr>
          <a:lstStyle/>
          <a:p>
            <a:r>
              <a:rPr lang="en-IN" b="1" i="1" dirty="0">
                <a:solidFill>
                  <a:schemeClr val="tx1">
                    <a:lumMod val="95000"/>
                    <a:lumOff val="5000"/>
                  </a:schemeClr>
                </a:solidFill>
              </a:rPr>
              <a:t>Carpenter ants</a:t>
            </a:r>
          </a:p>
        </p:txBody>
      </p:sp>
      <p:sp>
        <p:nvSpPr>
          <p:cNvPr id="5" name="TextBox 4">
            <a:extLst>
              <a:ext uri="{FF2B5EF4-FFF2-40B4-BE49-F238E27FC236}">
                <a16:creationId xmlns:a16="http://schemas.microsoft.com/office/drawing/2014/main" id="{50DAE147-44B3-4549-AB8D-CC67D9A7634E}"/>
              </a:ext>
            </a:extLst>
          </p:cNvPr>
          <p:cNvSpPr txBox="1"/>
          <p:nvPr/>
        </p:nvSpPr>
        <p:spPr>
          <a:xfrm rot="1495468">
            <a:off x="6596232" y="4853856"/>
            <a:ext cx="1742064" cy="646331"/>
          </a:xfrm>
          <a:prstGeom prst="rect">
            <a:avLst/>
          </a:prstGeom>
          <a:noFill/>
        </p:spPr>
        <p:txBody>
          <a:bodyPr wrap="square" rtlCol="0">
            <a:spAutoFit/>
          </a:bodyPr>
          <a:lstStyle/>
          <a:p>
            <a:r>
              <a:rPr lang="en-IN" b="1" i="1" dirty="0">
                <a:solidFill>
                  <a:schemeClr val="tx1">
                    <a:lumMod val="95000"/>
                    <a:lumOff val="5000"/>
                  </a:schemeClr>
                </a:solidFill>
              </a:rPr>
              <a:t>Odorous house ants</a:t>
            </a:r>
          </a:p>
        </p:txBody>
      </p:sp>
      <p:sp>
        <p:nvSpPr>
          <p:cNvPr id="6" name="Date Placeholder 5">
            <a:extLst>
              <a:ext uri="{FF2B5EF4-FFF2-40B4-BE49-F238E27FC236}">
                <a16:creationId xmlns:a16="http://schemas.microsoft.com/office/drawing/2014/main" id="{BF099293-07C1-90B8-2CEF-4BC95B384A1D}"/>
              </a:ext>
            </a:extLst>
          </p:cNvPr>
          <p:cNvSpPr>
            <a:spLocks noGrp="1"/>
          </p:cNvSpPr>
          <p:nvPr>
            <p:ph type="dt" sz="half" idx="10"/>
          </p:nvPr>
        </p:nvSpPr>
        <p:spPr/>
        <p:txBody>
          <a:bodyPr/>
          <a:lstStyle/>
          <a:p>
            <a:fld id="{615835B8-728C-4226-ACC0-A47BE7159DD1}" type="datetime1">
              <a:rPr lang="en-IN" smtClean="0"/>
              <a:t>15-12-2022</a:t>
            </a:fld>
            <a:endParaRPr lang="en-IN"/>
          </a:p>
        </p:txBody>
      </p:sp>
      <p:sp>
        <p:nvSpPr>
          <p:cNvPr id="7" name="Footer Placeholder 6">
            <a:extLst>
              <a:ext uri="{FF2B5EF4-FFF2-40B4-BE49-F238E27FC236}">
                <a16:creationId xmlns:a16="http://schemas.microsoft.com/office/drawing/2014/main" id="{81B6E3B2-9F34-A11B-C0CE-7AAC20242791}"/>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8" name="Slide Number Placeholder 7">
            <a:extLst>
              <a:ext uri="{FF2B5EF4-FFF2-40B4-BE49-F238E27FC236}">
                <a16:creationId xmlns:a16="http://schemas.microsoft.com/office/drawing/2014/main" id="{62AD17AB-459A-F320-6DCC-D1505CA1444D}"/>
              </a:ext>
            </a:extLst>
          </p:cNvPr>
          <p:cNvSpPr>
            <a:spLocks noGrp="1"/>
          </p:cNvSpPr>
          <p:nvPr>
            <p:ph type="sldNum" sz="quarter" idx="12"/>
          </p:nvPr>
        </p:nvSpPr>
        <p:spPr/>
        <p:txBody>
          <a:bodyPr/>
          <a:lstStyle/>
          <a:p>
            <a:fld id="{657D1E60-9434-4FD8-AB7F-2760E7212AE3}" type="slidenum">
              <a:rPr lang="en-IN" smtClean="0"/>
              <a:t>15</a:t>
            </a:fld>
            <a:endParaRPr lang="en-IN"/>
          </a:p>
        </p:txBody>
      </p:sp>
    </p:spTree>
    <p:extLst>
      <p:ext uri="{BB962C8B-B14F-4D97-AF65-F5344CB8AC3E}">
        <p14:creationId xmlns:p14="http://schemas.microsoft.com/office/powerpoint/2010/main" val="20335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351145C-3E5D-463B-81BB-553023B8D209}"/>
              </a:ext>
            </a:extLst>
          </p:cNvPr>
          <p:cNvGraphicFramePr>
            <a:graphicFrameLocks noGrp="1"/>
          </p:cNvGraphicFramePr>
          <p:nvPr>
            <p:ph idx="1"/>
            <p:extLst>
              <p:ext uri="{D42A27DB-BD31-4B8C-83A1-F6EECF244321}">
                <p14:modId xmlns:p14="http://schemas.microsoft.com/office/powerpoint/2010/main" val="102371794"/>
              </p:ext>
            </p:extLst>
          </p:nvPr>
        </p:nvGraphicFramePr>
        <p:xfrm>
          <a:off x="458376" y="1063416"/>
          <a:ext cx="11511951" cy="50761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7E2F89D-B691-4F9B-B9C7-BD1B831D0A28}"/>
              </a:ext>
            </a:extLst>
          </p:cNvPr>
          <p:cNvSpPr txBox="1"/>
          <p:nvPr/>
        </p:nvSpPr>
        <p:spPr>
          <a:xfrm rot="16200000">
            <a:off x="-2094484" y="1664413"/>
            <a:ext cx="4736387" cy="369332"/>
          </a:xfrm>
          <a:prstGeom prst="rect">
            <a:avLst/>
          </a:prstGeom>
          <a:noFill/>
        </p:spPr>
        <p:txBody>
          <a:bodyPr wrap="square" rtlCol="0">
            <a:spAutoFit/>
          </a:bodyPr>
          <a:lstStyle/>
          <a:p>
            <a:r>
              <a:rPr lang="en-IN" dirty="0">
                <a:solidFill>
                  <a:srgbClr val="FF0000"/>
                </a:solidFill>
              </a:rPr>
              <a:t>Ants  </a:t>
            </a:r>
            <a:r>
              <a:rPr lang="en-IN" dirty="0">
                <a:solidFill>
                  <a:srgbClr val="FF0000"/>
                </a:solidFill>
                <a:sym typeface="Wingdings" panose="05000000000000000000" pitchFamily="2" charset="2"/>
              </a:rPr>
              <a:t></a:t>
            </a:r>
            <a:endParaRPr lang="en-IN" dirty="0">
              <a:solidFill>
                <a:srgbClr val="FF0000"/>
              </a:solidFill>
            </a:endParaRPr>
          </a:p>
        </p:txBody>
      </p:sp>
      <p:sp>
        <p:nvSpPr>
          <p:cNvPr id="2" name="Date Placeholder 1">
            <a:extLst>
              <a:ext uri="{FF2B5EF4-FFF2-40B4-BE49-F238E27FC236}">
                <a16:creationId xmlns:a16="http://schemas.microsoft.com/office/drawing/2014/main" id="{F0130F54-6E54-2EDC-C673-40EA1FEA9EAC}"/>
              </a:ext>
            </a:extLst>
          </p:cNvPr>
          <p:cNvSpPr>
            <a:spLocks noGrp="1"/>
          </p:cNvSpPr>
          <p:nvPr>
            <p:ph type="dt" sz="half" idx="10"/>
          </p:nvPr>
        </p:nvSpPr>
        <p:spPr/>
        <p:txBody>
          <a:bodyPr/>
          <a:lstStyle/>
          <a:p>
            <a:fld id="{D584D7A4-E630-4BCA-A3A1-D7273D2B934D}" type="datetime1">
              <a:rPr lang="en-IN" smtClean="0"/>
              <a:t>15-12-2022</a:t>
            </a:fld>
            <a:endParaRPr lang="en-IN"/>
          </a:p>
        </p:txBody>
      </p:sp>
      <p:sp>
        <p:nvSpPr>
          <p:cNvPr id="4" name="Footer Placeholder 3">
            <a:extLst>
              <a:ext uri="{FF2B5EF4-FFF2-40B4-BE49-F238E27FC236}">
                <a16:creationId xmlns:a16="http://schemas.microsoft.com/office/drawing/2014/main" id="{43141B78-85F5-A884-39AA-D86F4BFD3054}"/>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5" name="Slide Number Placeholder 4">
            <a:extLst>
              <a:ext uri="{FF2B5EF4-FFF2-40B4-BE49-F238E27FC236}">
                <a16:creationId xmlns:a16="http://schemas.microsoft.com/office/drawing/2014/main" id="{EE9FC281-45EA-E622-F60D-F4A188B7FBCF}"/>
              </a:ext>
            </a:extLst>
          </p:cNvPr>
          <p:cNvSpPr>
            <a:spLocks noGrp="1"/>
          </p:cNvSpPr>
          <p:nvPr>
            <p:ph type="sldNum" sz="quarter" idx="12"/>
          </p:nvPr>
        </p:nvSpPr>
        <p:spPr/>
        <p:txBody>
          <a:bodyPr/>
          <a:lstStyle/>
          <a:p>
            <a:fld id="{657D1E60-9434-4FD8-AB7F-2760E7212AE3}" type="slidenum">
              <a:rPr lang="en-IN" smtClean="0"/>
              <a:t>16</a:t>
            </a:fld>
            <a:endParaRPr lang="en-IN"/>
          </a:p>
        </p:txBody>
      </p:sp>
    </p:spTree>
    <p:extLst>
      <p:ext uri="{BB962C8B-B14F-4D97-AF65-F5344CB8AC3E}">
        <p14:creationId xmlns:p14="http://schemas.microsoft.com/office/powerpoint/2010/main" val="82083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A2F2-7BB0-59E3-2323-2017EBC18B37}"/>
              </a:ext>
            </a:extLst>
          </p:cNvPr>
          <p:cNvSpPr>
            <a:spLocks noGrp="1"/>
          </p:cNvSpPr>
          <p:nvPr>
            <p:ph type="title"/>
          </p:nvPr>
        </p:nvSpPr>
        <p:spPr>
          <a:xfrm>
            <a:off x="1611946" y="805680"/>
            <a:ext cx="8761413" cy="728480"/>
          </a:xfrm>
        </p:spPr>
        <p:txBody>
          <a:bodyPr/>
          <a:lstStyle/>
          <a:p>
            <a:r>
              <a:rPr lang="en-IN" sz="4800" dirty="0">
                <a:latin typeface="Aparajita" panose="02020603050405020304" pitchFamily="18" charset="0"/>
                <a:cs typeface="Aparajita" panose="02020603050405020304" pitchFamily="18" charset="0"/>
              </a:rPr>
              <a:t>My observation of my basil(tulsi) plant</a:t>
            </a:r>
          </a:p>
        </p:txBody>
      </p:sp>
      <p:graphicFrame>
        <p:nvGraphicFramePr>
          <p:cNvPr id="4" name="Table 4">
            <a:extLst>
              <a:ext uri="{FF2B5EF4-FFF2-40B4-BE49-F238E27FC236}">
                <a16:creationId xmlns:a16="http://schemas.microsoft.com/office/drawing/2014/main" id="{69D5F35A-4241-D59F-3B77-0DADAB23ABC3}"/>
              </a:ext>
            </a:extLst>
          </p:cNvPr>
          <p:cNvGraphicFramePr>
            <a:graphicFrameLocks noGrp="1"/>
          </p:cNvGraphicFramePr>
          <p:nvPr>
            <p:ph idx="1"/>
            <p:extLst>
              <p:ext uri="{D42A27DB-BD31-4B8C-83A1-F6EECF244321}">
                <p14:modId xmlns:p14="http://schemas.microsoft.com/office/powerpoint/2010/main" val="3984294081"/>
              </p:ext>
            </p:extLst>
          </p:nvPr>
        </p:nvGraphicFramePr>
        <p:xfrm>
          <a:off x="218440" y="1443790"/>
          <a:ext cx="11755120" cy="4608529"/>
        </p:xfrm>
        <a:graphic>
          <a:graphicData uri="http://schemas.openxmlformats.org/drawingml/2006/table">
            <a:tbl>
              <a:tblPr firstRow="1" bandRow="1">
                <a:tableStyleId>{5C22544A-7EE6-4342-B048-85BDC9FD1C3A}</a:tableStyleId>
              </a:tblPr>
              <a:tblGrid>
                <a:gridCol w="5877560">
                  <a:extLst>
                    <a:ext uri="{9D8B030D-6E8A-4147-A177-3AD203B41FA5}">
                      <a16:colId xmlns:a16="http://schemas.microsoft.com/office/drawing/2014/main" val="3767828546"/>
                    </a:ext>
                  </a:extLst>
                </a:gridCol>
                <a:gridCol w="5877560">
                  <a:extLst>
                    <a:ext uri="{9D8B030D-6E8A-4147-A177-3AD203B41FA5}">
                      <a16:colId xmlns:a16="http://schemas.microsoft.com/office/drawing/2014/main" val="2293073842"/>
                    </a:ext>
                  </a:extLst>
                </a:gridCol>
              </a:tblGrid>
              <a:tr h="395571">
                <a:tc>
                  <a:txBody>
                    <a:bodyPr/>
                    <a:lstStyle/>
                    <a:p>
                      <a:pPr algn="ctr"/>
                      <a:r>
                        <a:rPr lang="en-IN" dirty="0"/>
                        <a:t>Summer</a:t>
                      </a:r>
                    </a:p>
                  </a:txBody>
                  <a:tcPr/>
                </a:tc>
                <a:tc>
                  <a:txBody>
                    <a:bodyPr/>
                    <a:lstStyle/>
                    <a:p>
                      <a:pPr algn="ctr"/>
                      <a:r>
                        <a:rPr lang="en-IN" dirty="0"/>
                        <a:t>Rainy(non summer)</a:t>
                      </a:r>
                    </a:p>
                  </a:txBody>
                  <a:tcPr/>
                </a:tc>
                <a:extLst>
                  <a:ext uri="{0D108BD9-81ED-4DB2-BD59-A6C34878D82A}">
                    <a16:rowId xmlns:a16="http://schemas.microsoft.com/office/drawing/2014/main" val="93167656"/>
                  </a:ext>
                </a:extLst>
              </a:tr>
              <a:tr h="2630674">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971700622"/>
                  </a:ext>
                </a:extLst>
              </a:tr>
              <a:tr h="1582284">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IN" dirty="0"/>
                        <a:t>In non-summer days, the number of mealybugs in soil increases which attracts ants, which in turn help to improve yield and number of leaves in a basil plant</a:t>
                      </a:r>
                    </a:p>
                    <a:p>
                      <a:endParaRPr lang="en-IN" dirty="0"/>
                    </a:p>
                  </a:txBody>
                  <a:tcPr/>
                </a:tc>
                <a:tc>
                  <a:txBody>
                    <a:bodyPr/>
                    <a:lstStyle/>
                    <a:p>
                      <a:pPr marL="285750" marR="0" lvl="0" indent="-285750" algn="l" defTabSz="457200" rtl="0" eaLnBrk="1" fontAlgn="auto" latinLnBrk="0" hangingPunct="1">
                        <a:lnSpc>
                          <a:spcPct val="100000"/>
                        </a:lnSpc>
                        <a:spcBef>
                          <a:spcPts val="0"/>
                        </a:spcBef>
                        <a:spcAft>
                          <a:spcPts val="0"/>
                        </a:spcAft>
                        <a:buClr>
                          <a:srgbClr val="FF0000"/>
                        </a:buClr>
                        <a:buSzPct val="110000"/>
                        <a:buFont typeface="Wingdings" panose="05000000000000000000" pitchFamily="2" charset="2"/>
                        <a:buChar char="v"/>
                        <a:tabLst/>
                        <a:defRPr/>
                      </a:pPr>
                      <a:r>
                        <a:rPr lang="en-IN" dirty="0"/>
                        <a:t>In non-summer days, the number of mealybugs in soil decreases which reduces ant attraction, which in turn, gradually, decreases the yield and number of leaves in a basil plant</a:t>
                      </a:r>
                    </a:p>
                    <a:p>
                      <a:pPr marL="285750" indent="-285750">
                        <a:buClr>
                          <a:srgbClr val="FF0000"/>
                        </a:buClr>
                        <a:buSzPct val="110000"/>
                        <a:buFont typeface="Wingdings" panose="05000000000000000000" pitchFamily="2" charset="2"/>
                        <a:buChar char="v"/>
                      </a:pPr>
                      <a:endParaRPr lang="en-IN" dirty="0"/>
                    </a:p>
                  </a:txBody>
                  <a:tcPr/>
                </a:tc>
                <a:extLst>
                  <a:ext uri="{0D108BD9-81ED-4DB2-BD59-A6C34878D82A}">
                    <a16:rowId xmlns:a16="http://schemas.microsoft.com/office/drawing/2014/main" val="362017438"/>
                  </a:ext>
                </a:extLst>
              </a:tr>
            </a:tbl>
          </a:graphicData>
        </a:graphic>
      </p:graphicFrame>
      <p:pic>
        <p:nvPicPr>
          <p:cNvPr id="6" name="Picture 5">
            <a:extLst>
              <a:ext uri="{FF2B5EF4-FFF2-40B4-BE49-F238E27FC236}">
                <a16:creationId xmlns:a16="http://schemas.microsoft.com/office/drawing/2014/main" id="{522FEE32-ECBA-573F-C9DD-A0104DF8BB35}"/>
              </a:ext>
            </a:extLst>
          </p:cNvPr>
          <p:cNvPicPr>
            <a:picLocks noChangeAspect="1"/>
          </p:cNvPicPr>
          <p:nvPr/>
        </p:nvPicPr>
        <p:blipFill rotWithShape="1">
          <a:blip r:embed="rId2"/>
          <a:srcRect t="15021" r="11086" b="24444"/>
          <a:stretch/>
        </p:blipFill>
        <p:spPr>
          <a:xfrm>
            <a:off x="7588949" y="1894407"/>
            <a:ext cx="2557949" cy="2529840"/>
          </a:xfrm>
          <a:prstGeom prst="rect">
            <a:avLst/>
          </a:prstGeom>
        </p:spPr>
      </p:pic>
      <p:pic>
        <p:nvPicPr>
          <p:cNvPr id="3" name="Picture 2">
            <a:extLst>
              <a:ext uri="{FF2B5EF4-FFF2-40B4-BE49-F238E27FC236}">
                <a16:creationId xmlns:a16="http://schemas.microsoft.com/office/drawing/2014/main" id="{AAE42399-E229-2858-B3D7-5012A594C7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23" r="1791" b="13822"/>
          <a:stretch/>
        </p:blipFill>
        <p:spPr bwMode="auto">
          <a:xfrm>
            <a:off x="2045102" y="1894407"/>
            <a:ext cx="2238140" cy="2518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D7E6C2-E44F-9C12-F10A-FC0EB27381DF}"/>
              </a:ext>
            </a:extLst>
          </p:cNvPr>
          <p:cNvSpPr txBox="1"/>
          <p:nvPr/>
        </p:nvSpPr>
        <p:spPr>
          <a:xfrm>
            <a:off x="952500" y="5939444"/>
            <a:ext cx="102870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sz="2000" dirty="0"/>
              <a:t>These observations Ire made in regard to odorous house ants(Tapinoma sessile)</a:t>
            </a:r>
          </a:p>
        </p:txBody>
      </p:sp>
      <p:sp>
        <p:nvSpPr>
          <p:cNvPr id="7" name="Date Placeholder 6">
            <a:extLst>
              <a:ext uri="{FF2B5EF4-FFF2-40B4-BE49-F238E27FC236}">
                <a16:creationId xmlns:a16="http://schemas.microsoft.com/office/drawing/2014/main" id="{43E0D0D2-B49A-AF49-2DBD-38C6B0D46F1A}"/>
              </a:ext>
            </a:extLst>
          </p:cNvPr>
          <p:cNvSpPr>
            <a:spLocks noGrp="1"/>
          </p:cNvSpPr>
          <p:nvPr>
            <p:ph type="dt" sz="half" idx="10"/>
          </p:nvPr>
        </p:nvSpPr>
        <p:spPr/>
        <p:txBody>
          <a:bodyPr/>
          <a:lstStyle/>
          <a:p>
            <a:fld id="{1A3E266F-DC4C-45A8-A243-6566A5AB3A21}" type="datetime1">
              <a:rPr lang="en-IN" smtClean="0"/>
              <a:t>15-12-2022</a:t>
            </a:fld>
            <a:endParaRPr lang="en-IN"/>
          </a:p>
        </p:txBody>
      </p:sp>
      <p:sp>
        <p:nvSpPr>
          <p:cNvPr id="8" name="Footer Placeholder 7">
            <a:extLst>
              <a:ext uri="{FF2B5EF4-FFF2-40B4-BE49-F238E27FC236}">
                <a16:creationId xmlns:a16="http://schemas.microsoft.com/office/drawing/2014/main" id="{38292BE2-F433-6B18-B43E-3A283B05384D}"/>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9" name="Slide Number Placeholder 8">
            <a:extLst>
              <a:ext uri="{FF2B5EF4-FFF2-40B4-BE49-F238E27FC236}">
                <a16:creationId xmlns:a16="http://schemas.microsoft.com/office/drawing/2014/main" id="{A1110AD2-BC5A-4B13-00A6-8A793F6160D3}"/>
              </a:ext>
            </a:extLst>
          </p:cNvPr>
          <p:cNvSpPr>
            <a:spLocks noGrp="1"/>
          </p:cNvSpPr>
          <p:nvPr>
            <p:ph type="sldNum" sz="quarter" idx="12"/>
          </p:nvPr>
        </p:nvSpPr>
        <p:spPr/>
        <p:txBody>
          <a:bodyPr/>
          <a:lstStyle/>
          <a:p>
            <a:fld id="{657D1E60-9434-4FD8-AB7F-2760E7212AE3}" type="slidenum">
              <a:rPr lang="en-IN" smtClean="0"/>
              <a:t>17</a:t>
            </a:fld>
            <a:endParaRPr lang="en-IN"/>
          </a:p>
        </p:txBody>
      </p:sp>
    </p:spTree>
    <p:extLst>
      <p:ext uri="{BB962C8B-B14F-4D97-AF65-F5344CB8AC3E}">
        <p14:creationId xmlns:p14="http://schemas.microsoft.com/office/powerpoint/2010/main" val="384147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5BF82568-1A10-4641-B53A-E783AAD10B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1A3D0FDE-1217-4054-956A-5E679AD9DF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B4C24324-FAB8-4E90-BF7B-9719C4358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772ECB2A-A355-44A9-963E-9A55CBF7C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6E5E7D5B-5B2A-4857-9E49-836B237E9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Rectangle 1035">
              <a:extLst>
                <a:ext uri="{FF2B5EF4-FFF2-40B4-BE49-F238E27FC236}">
                  <a16:creationId xmlns:a16="http://schemas.microsoft.com/office/drawing/2014/main" id="{C355B74E-705E-4D3B-AF9B-1AA4DC2BC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37" name="Freeform 5">
              <a:extLst>
                <a:ext uri="{FF2B5EF4-FFF2-40B4-BE49-F238E27FC236}">
                  <a16:creationId xmlns:a16="http://schemas.microsoft.com/office/drawing/2014/main" id="{2380B8C1-4945-43C8-8E62-14BC1B425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5639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38" name="Freeform 5">
              <a:extLst>
                <a:ext uri="{FF2B5EF4-FFF2-40B4-BE49-F238E27FC236}">
                  <a16:creationId xmlns:a16="http://schemas.microsoft.com/office/drawing/2014/main" id="{B179D13E-E1A8-4FC5-B60A-10092CC1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475080"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39" name="Freeform 5">
              <a:extLst>
                <a:ext uri="{FF2B5EF4-FFF2-40B4-BE49-F238E27FC236}">
                  <a16:creationId xmlns:a16="http://schemas.microsoft.com/office/drawing/2014/main" id="{AFA7659A-B03D-4352-B716-F721BA005C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28B8C060-FDAC-9564-EAD6-64C60DDC7241}"/>
              </a:ext>
            </a:extLst>
          </p:cNvPr>
          <p:cNvSpPr>
            <a:spLocks noGrp="1"/>
          </p:cNvSpPr>
          <p:nvPr>
            <p:ph type="title"/>
          </p:nvPr>
        </p:nvSpPr>
        <p:spPr>
          <a:xfrm>
            <a:off x="639098" y="629264"/>
            <a:ext cx="6425580" cy="2364715"/>
          </a:xfrm>
        </p:spPr>
        <p:txBody>
          <a:bodyPr>
            <a:normAutofit/>
          </a:bodyPr>
          <a:lstStyle/>
          <a:p>
            <a:pPr>
              <a:lnSpc>
                <a:spcPct val="90000"/>
              </a:lnSpc>
            </a:pPr>
            <a:r>
              <a:rPr lang="en-IN" dirty="0">
                <a:latin typeface="Aparajita" panose="02020603050405020304" pitchFamily="18" charset="0"/>
                <a:cs typeface="Aparajita" panose="02020603050405020304" pitchFamily="18" charset="0"/>
              </a:rPr>
              <a:t>My observation of an assembly of “Indian black ants” around a dead cockroach</a:t>
            </a:r>
          </a:p>
        </p:txBody>
      </p:sp>
      <p:sp>
        <p:nvSpPr>
          <p:cNvPr id="3" name="Content Placeholder 2">
            <a:extLst>
              <a:ext uri="{FF2B5EF4-FFF2-40B4-BE49-F238E27FC236}">
                <a16:creationId xmlns:a16="http://schemas.microsoft.com/office/drawing/2014/main" id="{F7FE11AF-12AF-4E2C-AEF3-8FC41A30FC91}"/>
              </a:ext>
            </a:extLst>
          </p:cNvPr>
          <p:cNvSpPr>
            <a:spLocks noGrp="1"/>
          </p:cNvSpPr>
          <p:nvPr>
            <p:ph idx="1"/>
          </p:nvPr>
        </p:nvSpPr>
        <p:spPr>
          <a:xfrm>
            <a:off x="639098" y="3621505"/>
            <a:ext cx="6209299" cy="2608970"/>
          </a:xfrm>
        </p:spPr>
        <p:style>
          <a:lnRef idx="1">
            <a:schemeClr val="accent1"/>
          </a:lnRef>
          <a:fillRef idx="2">
            <a:schemeClr val="accent1"/>
          </a:fillRef>
          <a:effectRef idx="1">
            <a:schemeClr val="accent1"/>
          </a:effectRef>
          <a:fontRef idx="minor">
            <a:schemeClr val="dk1"/>
          </a:fontRef>
        </p:style>
        <p:txBody>
          <a:bodyPr anchor="ctr">
            <a:normAutofit/>
          </a:bodyPr>
          <a:lstStyle/>
          <a:p>
            <a:r>
              <a:rPr lang="en-IN" sz="3200" dirty="0">
                <a:solidFill>
                  <a:srgbClr val="FF0000"/>
                </a:solidFill>
                <a:latin typeface="Aparajita" panose="02020603050405020304" pitchFamily="18" charset="0"/>
                <a:cs typeface="Aparajita" panose="02020603050405020304" pitchFamily="18" charset="0"/>
              </a:rPr>
              <a:t>When any organism is dead and is decaying, a large number of ants can be found near and around it.</a:t>
            </a:r>
          </a:p>
        </p:txBody>
      </p:sp>
      <p:sp>
        <p:nvSpPr>
          <p:cNvPr id="1041" name="Rectangle 1040">
            <a:extLst>
              <a:ext uri="{FF2B5EF4-FFF2-40B4-BE49-F238E27FC236}">
                <a16:creationId xmlns:a16="http://schemas.microsoft.com/office/drawing/2014/main" id="{F8CED34E-94D1-45D6-A770-785273CE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1C6BDB0E-36D9-4986-27E2-D287654EED35}"/>
              </a:ext>
            </a:extLst>
          </p:cNvPr>
          <p:cNvSpPr txBox="1"/>
          <p:nvPr/>
        </p:nvSpPr>
        <p:spPr>
          <a:xfrm>
            <a:off x="7382038" y="5852040"/>
            <a:ext cx="4385784" cy="398739"/>
          </a:xfrm>
          <a:prstGeom prst="rect">
            <a:avLst/>
          </a:prstGeom>
          <a:solidFill>
            <a:srgbClr val="000000">
              <a:alpha val="50000"/>
            </a:srgbClr>
          </a:solidFill>
          <a:ln>
            <a:noFill/>
          </a:ln>
        </p:spPr>
        <p:txBody>
          <a:bodyPr wrap="square" rtlCol="0">
            <a:noAutofit/>
          </a:bodyPr>
          <a:lstStyle/>
          <a:p>
            <a:pPr algn="ctr">
              <a:spcAft>
                <a:spcPts val="600"/>
              </a:spcAft>
            </a:pPr>
            <a:r>
              <a:rPr lang="en-IN" sz="1600" i="1" dirty="0">
                <a:solidFill>
                  <a:srgbClr val="FFFFFF"/>
                </a:solidFill>
              </a:rPr>
              <a:t>Picture clicked by me</a:t>
            </a:r>
          </a:p>
        </p:txBody>
      </p:sp>
      <p:pic>
        <p:nvPicPr>
          <p:cNvPr id="6" name="Picture 5" descr="A picture containing ground, rock, outdoor, nature&#10;&#10;Description automatically generated">
            <a:extLst>
              <a:ext uri="{FF2B5EF4-FFF2-40B4-BE49-F238E27FC236}">
                <a16:creationId xmlns:a16="http://schemas.microsoft.com/office/drawing/2014/main" id="{522F25F9-A5D7-5E97-393C-34CA4D1A9D88}"/>
              </a:ext>
            </a:extLst>
          </p:cNvPr>
          <p:cNvPicPr>
            <a:picLocks noChangeAspect="1"/>
          </p:cNvPicPr>
          <p:nvPr/>
        </p:nvPicPr>
        <p:blipFill rotWithShape="1">
          <a:blip r:embed="rId3">
            <a:extLst>
              <a:ext uri="{28A0092B-C50C-407E-A947-70E740481C1C}">
                <a14:useLocalDpi xmlns:a14="http://schemas.microsoft.com/office/drawing/2010/main" val="0"/>
              </a:ext>
            </a:extLst>
          </a:blip>
          <a:srcRect t="5605" r="10596" b="20308"/>
          <a:stretch/>
        </p:blipFill>
        <p:spPr>
          <a:xfrm>
            <a:off x="7415581" y="1049787"/>
            <a:ext cx="4352240" cy="4808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9FCD70D-5FEB-F627-7A2E-EC01F218F7AA}"/>
              </a:ext>
            </a:extLst>
          </p:cNvPr>
          <p:cNvSpPr txBox="1"/>
          <p:nvPr/>
        </p:nvSpPr>
        <p:spPr>
          <a:xfrm>
            <a:off x="8443208" y="6250779"/>
            <a:ext cx="3800104" cy="369332"/>
          </a:xfrm>
          <a:prstGeom prst="rect">
            <a:avLst/>
          </a:prstGeom>
          <a:noFill/>
        </p:spPr>
        <p:txBody>
          <a:bodyPr wrap="square" rtlCol="0">
            <a:spAutoFit/>
          </a:bodyPr>
          <a:lstStyle/>
          <a:p>
            <a:r>
              <a:rPr lang="en-IN" dirty="0"/>
              <a:t>3:45 pm (2/12/2022)</a:t>
            </a:r>
          </a:p>
        </p:txBody>
      </p:sp>
      <p:sp>
        <p:nvSpPr>
          <p:cNvPr id="7" name="Date Placeholder 6">
            <a:extLst>
              <a:ext uri="{FF2B5EF4-FFF2-40B4-BE49-F238E27FC236}">
                <a16:creationId xmlns:a16="http://schemas.microsoft.com/office/drawing/2014/main" id="{C024233A-86B6-15C0-38CD-87719D9B2F9B}"/>
              </a:ext>
            </a:extLst>
          </p:cNvPr>
          <p:cNvSpPr>
            <a:spLocks noGrp="1"/>
          </p:cNvSpPr>
          <p:nvPr>
            <p:ph type="dt" sz="half" idx="10"/>
          </p:nvPr>
        </p:nvSpPr>
        <p:spPr/>
        <p:txBody>
          <a:bodyPr/>
          <a:lstStyle/>
          <a:p>
            <a:fld id="{277BDBB7-08DA-4F61-900B-8390F1662C5C}" type="datetime1">
              <a:rPr lang="en-IN" smtClean="0"/>
              <a:t>15-12-2022</a:t>
            </a:fld>
            <a:endParaRPr lang="en-IN"/>
          </a:p>
        </p:txBody>
      </p:sp>
      <p:sp>
        <p:nvSpPr>
          <p:cNvPr id="8" name="Footer Placeholder 7">
            <a:extLst>
              <a:ext uri="{FF2B5EF4-FFF2-40B4-BE49-F238E27FC236}">
                <a16:creationId xmlns:a16="http://schemas.microsoft.com/office/drawing/2014/main" id="{8DBBB992-6075-FD0C-D05E-1169B77AEF25}"/>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9" name="Slide Number Placeholder 8">
            <a:extLst>
              <a:ext uri="{FF2B5EF4-FFF2-40B4-BE49-F238E27FC236}">
                <a16:creationId xmlns:a16="http://schemas.microsoft.com/office/drawing/2014/main" id="{E03FD06C-87DA-F50A-A436-CF9D7096BFF2}"/>
              </a:ext>
            </a:extLst>
          </p:cNvPr>
          <p:cNvSpPr>
            <a:spLocks noGrp="1"/>
          </p:cNvSpPr>
          <p:nvPr>
            <p:ph type="sldNum" sz="quarter" idx="12"/>
          </p:nvPr>
        </p:nvSpPr>
        <p:spPr/>
        <p:txBody>
          <a:bodyPr/>
          <a:lstStyle/>
          <a:p>
            <a:fld id="{657D1E60-9434-4FD8-AB7F-2760E7212AE3}" type="slidenum">
              <a:rPr lang="en-IN" smtClean="0"/>
              <a:t>18</a:t>
            </a:fld>
            <a:endParaRPr lang="en-IN"/>
          </a:p>
        </p:txBody>
      </p:sp>
    </p:spTree>
    <p:extLst>
      <p:ext uri="{BB962C8B-B14F-4D97-AF65-F5344CB8AC3E}">
        <p14:creationId xmlns:p14="http://schemas.microsoft.com/office/powerpoint/2010/main" val="55783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A2F2-7BB0-59E3-2323-2017EBC18B37}"/>
              </a:ext>
            </a:extLst>
          </p:cNvPr>
          <p:cNvSpPr>
            <a:spLocks noGrp="1"/>
          </p:cNvSpPr>
          <p:nvPr>
            <p:ph type="title"/>
          </p:nvPr>
        </p:nvSpPr>
        <p:spPr>
          <a:xfrm>
            <a:off x="1611946" y="805680"/>
            <a:ext cx="8761413" cy="728480"/>
          </a:xfrm>
        </p:spPr>
        <p:txBody>
          <a:bodyPr/>
          <a:lstStyle/>
          <a:p>
            <a:r>
              <a:rPr lang="en-IN" sz="4800" dirty="0">
                <a:latin typeface="Aparajita" panose="02020603050405020304" pitchFamily="18" charset="0"/>
                <a:cs typeface="Aparajita" panose="02020603050405020304" pitchFamily="18" charset="0"/>
              </a:rPr>
              <a:t>My observation of ant’s unusual behaviour</a:t>
            </a:r>
          </a:p>
        </p:txBody>
      </p:sp>
      <p:graphicFrame>
        <p:nvGraphicFramePr>
          <p:cNvPr id="4" name="Table 4">
            <a:extLst>
              <a:ext uri="{FF2B5EF4-FFF2-40B4-BE49-F238E27FC236}">
                <a16:creationId xmlns:a16="http://schemas.microsoft.com/office/drawing/2014/main" id="{69D5F35A-4241-D59F-3B77-0DADAB23ABC3}"/>
              </a:ext>
            </a:extLst>
          </p:cNvPr>
          <p:cNvGraphicFramePr>
            <a:graphicFrameLocks noGrp="1"/>
          </p:cNvGraphicFramePr>
          <p:nvPr>
            <p:ph idx="1"/>
            <p:extLst>
              <p:ext uri="{D42A27DB-BD31-4B8C-83A1-F6EECF244321}">
                <p14:modId xmlns:p14="http://schemas.microsoft.com/office/powerpoint/2010/main" val="1467117137"/>
              </p:ext>
            </p:extLst>
          </p:nvPr>
        </p:nvGraphicFramePr>
        <p:xfrm>
          <a:off x="218440" y="1534160"/>
          <a:ext cx="11755120" cy="4645555"/>
        </p:xfrm>
        <a:graphic>
          <a:graphicData uri="http://schemas.openxmlformats.org/drawingml/2006/table">
            <a:tbl>
              <a:tblPr firstRow="1" bandRow="1">
                <a:tableStyleId>{5C22544A-7EE6-4342-B048-85BDC9FD1C3A}</a:tableStyleId>
              </a:tblPr>
              <a:tblGrid>
                <a:gridCol w="5877560">
                  <a:extLst>
                    <a:ext uri="{9D8B030D-6E8A-4147-A177-3AD203B41FA5}">
                      <a16:colId xmlns:a16="http://schemas.microsoft.com/office/drawing/2014/main" val="3767828546"/>
                    </a:ext>
                  </a:extLst>
                </a:gridCol>
                <a:gridCol w="5877560">
                  <a:extLst>
                    <a:ext uri="{9D8B030D-6E8A-4147-A177-3AD203B41FA5}">
                      <a16:colId xmlns:a16="http://schemas.microsoft.com/office/drawing/2014/main" val="2293073842"/>
                    </a:ext>
                  </a:extLst>
                </a:gridCol>
              </a:tblGrid>
              <a:tr h="391832">
                <a:tc>
                  <a:txBody>
                    <a:bodyPr/>
                    <a:lstStyle/>
                    <a:p>
                      <a:pPr algn="ctr"/>
                      <a:r>
                        <a:rPr lang="en-IN" dirty="0"/>
                        <a:t>When no obstacle…</a:t>
                      </a:r>
                    </a:p>
                  </a:txBody>
                  <a:tcPr/>
                </a:tc>
                <a:tc>
                  <a:txBody>
                    <a:bodyPr/>
                    <a:lstStyle/>
                    <a:p>
                      <a:pPr algn="ctr"/>
                      <a:r>
                        <a:rPr lang="en-IN" dirty="0"/>
                        <a:t>When obstacle line is drawn</a:t>
                      </a:r>
                    </a:p>
                  </a:txBody>
                  <a:tcPr/>
                </a:tc>
                <a:extLst>
                  <a:ext uri="{0D108BD9-81ED-4DB2-BD59-A6C34878D82A}">
                    <a16:rowId xmlns:a16="http://schemas.microsoft.com/office/drawing/2014/main" val="93167656"/>
                  </a:ext>
                </a:extLst>
              </a:tr>
              <a:tr h="2675482">
                <a:tc>
                  <a:txBody>
                    <a:bodyPr/>
                    <a:lstStyle/>
                    <a:p>
                      <a:endParaRPr lang="en-IN" dirty="0"/>
                    </a:p>
                  </a:txBody>
                  <a:tcPr/>
                </a:tc>
                <a:tc>
                  <a:txBody>
                    <a:bodyPr/>
                    <a:lstStyle/>
                    <a:p>
                      <a:endParaRPr lang="en-IN" dirty="0"/>
                    </a:p>
                  </a:txBody>
                  <a:tcPr/>
                </a:tc>
                <a:extLst>
                  <a:ext uri="{0D108BD9-81ED-4DB2-BD59-A6C34878D82A}">
                    <a16:rowId xmlns:a16="http://schemas.microsoft.com/office/drawing/2014/main" val="1971700622"/>
                  </a:ext>
                </a:extLst>
              </a:tr>
              <a:tr h="1578241">
                <a:tc>
                  <a:txBody>
                    <a:bodyPr/>
                    <a:lstStyle/>
                    <a:p>
                      <a:pPr marL="285750" indent="-285750">
                        <a:buFont typeface="Wingdings" panose="05000000000000000000" pitchFamily="2" charset="2"/>
                        <a:buChar char="v"/>
                      </a:pPr>
                      <a:r>
                        <a:rPr lang="en-IN" dirty="0"/>
                        <a:t>When there is no obstacle in the way of the moving ant, it keeps moving in an undefined, random path towards the edible’s smell without changing its direction.</a:t>
                      </a:r>
                    </a:p>
                  </a:txBody>
                  <a:tcPr/>
                </a:tc>
                <a:tc>
                  <a:txBody>
                    <a:bodyPr/>
                    <a:lstStyle/>
                    <a:p>
                      <a:pPr marL="285750" marR="0" lvl="0" indent="-285750" algn="l" defTabSz="457200" rtl="0" eaLnBrk="1" fontAlgn="auto" latinLnBrk="0" hangingPunct="1">
                        <a:lnSpc>
                          <a:spcPct val="100000"/>
                        </a:lnSpc>
                        <a:spcBef>
                          <a:spcPts val="0"/>
                        </a:spcBef>
                        <a:spcAft>
                          <a:spcPts val="0"/>
                        </a:spcAft>
                        <a:buClr>
                          <a:srgbClr val="FF0000"/>
                        </a:buClr>
                        <a:buSzPct val="110000"/>
                        <a:buFont typeface="Wingdings" panose="05000000000000000000" pitchFamily="2" charset="2"/>
                        <a:buChar char="v"/>
                        <a:tabLst/>
                        <a:defRPr/>
                      </a:pPr>
                      <a:r>
                        <a:rPr lang="en-US" dirty="0"/>
                        <a:t>When there is any unknown obstacle introduced in the way of the moving ant, it suddenly stops, changes direction and then moves.</a:t>
                      </a:r>
                    </a:p>
                    <a:p>
                      <a:pPr marL="285750" indent="-285750">
                        <a:buClr>
                          <a:srgbClr val="FF0000"/>
                        </a:buClr>
                        <a:buSzPct val="110000"/>
                        <a:buFont typeface="Wingdings" panose="05000000000000000000" pitchFamily="2" charset="2"/>
                        <a:buChar char="v"/>
                      </a:pPr>
                      <a:endParaRPr lang="en-IN" dirty="0"/>
                    </a:p>
                  </a:txBody>
                  <a:tcPr/>
                </a:tc>
                <a:extLst>
                  <a:ext uri="{0D108BD9-81ED-4DB2-BD59-A6C34878D82A}">
                    <a16:rowId xmlns:a16="http://schemas.microsoft.com/office/drawing/2014/main" val="362017438"/>
                  </a:ext>
                </a:extLst>
              </a:tr>
            </a:tbl>
          </a:graphicData>
        </a:graphic>
      </p:graphicFrame>
      <p:pic>
        <p:nvPicPr>
          <p:cNvPr id="3" name="Picture 4" descr="Ants Moving Food Together Stock Photo, Picture And Royalty Free Image.  Image 20274525.">
            <a:extLst>
              <a:ext uri="{FF2B5EF4-FFF2-40B4-BE49-F238E27FC236}">
                <a16:creationId xmlns:a16="http://schemas.microsoft.com/office/drawing/2014/main" id="{E7B12FEA-E226-33C9-9E8D-2CC5273D4B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80" t="12628" r="19457" b="51844"/>
          <a:stretch/>
        </p:blipFill>
        <p:spPr bwMode="auto">
          <a:xfrm rot="5400000">
            <a:off x="1612129" y="1892638"/>
            <a:ext cx="2227560" cy="2748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ts Moving Food Together Stock Photo, Picture And Royalty Free Image.  Image 20274525.">
            <a:extLst>
              <a:ext uri="{FF2B5EF4-FFF2-40B4-BE49-F238E27FC236}">
                <a16:creationId xmlns:a16="http://schemas.microsoft.com/office/drawing/2014/main" id="{FD3F8CB9-7E12-851F-15D0-1EBDC93BEB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10" t="6893" r="24764" b="69144"/>
          <a:stretch/>
        </p:blipFill>
        <p:spPr bwMode="auto">
          <a:xfrm rot="5400000">
            <a:off x="6518188" y="2502243"/>
            <a:ext cx="1618735" cy="1853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nts Moving Food Together Stock Photo, Picture And Royalty Free Image.  Image 20274525.">
            <a:extLst>
              <a:ext uri="{FF2B5EF4-FFF2-40B4-BE49-F238E27FC236}">
                <a16:creationId xmlns:a16="http://schemas.microsoft.com/office/drawing/2014/main" id="{F8AC3CAD-E05F-8430-4D52-BF589DF318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10" t="6893" r="24764" b="69144"/>
          <a:stretch/>
        </p:blipFill>
        <p:spPr bwMode="auto">
          <a:xfrm>
            <a:off x="9304568" y="2604650"/>
            <a:ext cx="1618735" cy="16187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Ink 7">
                <a:extLst>
                  <a:ext uri="{FF2B5EF4-FFF2-40B4-BE49-F238E27FC236}">
                    <a16:creationId xmlns:a16="http://schemas.microsoft.com/office/drawing/2014/main" id="{DA715EBE-3A7C-C00C-9DEC-0D753BC8AA0E}"/>
                  </a:ext>
                </a:extLst>
              </p14:cNvPr>
              <p14:cNvContentPartPr/>
              <p14:nvPr/>
            </p14:nvContentPartPr>
            <p14:xfrm>
              <a:off x="9528980" y="3266705"/>
              <a:ext cx="718560" cy="107640"/>
            </p14:xfrm>
          </p:contentPart>
        </mc:Choice>
        <mc:Fallback xmlns="">
          <p:pic>
            <p:nvPicPr>
              <p:cNvPr id="8" name="Ink 7">
                <a:extLst>
                  <a:ext uri="{FF2B5EF4-FFF2-40B4-BE49-F238E27FC236}">
                    <a16:creationId xmlns:a16="http://schemas.microsoft.com/office/drawing/2014/main" id="{DA715EBE-3A7C-C00C-9DEC-0D753BC8AA0E}"/>
                  </a:ext>
                </a:extLst>
              </p:cNvPr>
              <p:cNvPicPr/>
              <p:nvPr/>
            </p:nvPicPr>
            <p:blipFill>
              <a:blip r:embed="rId4"/>
              <a:stretch>
                <a:fillRect/>
              </a:stretch>
            </p:blipFill>
            <p:spPr>
              <a:xfrm>
                <a:off x="9510980" y="3158705"/>
                <a:ext cx="754200" cy="323280"/>
              </a:xfrm>
              <a:prstGeom prst="rect">
                <a:avLst/>
              </a:prstGeom>
            </p:spPr>
          </p:pic>
        </mc:Fallback>
      </mc:AlternateContent>
      <p:sp>
        <p:nvSpPr>
          <p:cNvPr id="10" name="Arrow: Right 9">
            <a:extLst>
              <a:ext uri="{FF2B5EF4-FFF2-40B4-BE49-F238E27FC236}">
                <a16:creationId xmlns:a16="http://schemas.microsoft.com/office/drawing/2014/main" id="{FE6E33CB-E3BD-0141-080F-F33838737FE3}"/>
              </a:ext>
            </a:extLst>
          </p:cNvPr>
          <p:cNvSpPr/>
          <p:nvPr/>
        </p:nvSpPr>
        <p:spPr>
          <a:xfrm>
            <a:off x="8254312" y="3266705"/>
            <a:ext cx="1050256" cy="307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5637AB50-F16B-DE73-1BA6-007FAC49AF2B}"/>
              </a:ext>
            </a:extLst>
          </p:cNvPr>
          <p:cNvSpPr txBox="1"/>
          <p:nvPr/>
        </p:nvSpPr>
        <p:spPr>
          <a:xfrm>
            <a:off x="952500" y="5884383"/>
            <a:ext cx="102870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sz="2000" dirty="0"/>
              <a:t>These observations Ire made in regard to odorous house ants(Tapinoma sessile)</a:t>
            </a:r>
          </a:p>
        </p:txBody>
      </p:sp>
      <p:sp>
        <p:nvSpPr>
          <p:cNvPr id="9" name="Date Placeholder 8">
            <a:extLst>
              <a:ext uri="{FF2B5EF4-FFF2-40B4-BE49-F238E27FC236}">
                <a16:creationId xmlns:a16="http://schemas.microsoft.com/office/drawing/2014/main" id="{ED6D0891-B2B8-1ABD-E158-84B46D53CCDE}"/>
              </a:ext>
            </a:extLst>
          </p:cNvPr>
          <p:cNvSpPr>
            <a:spLocks noGrp="1"/>
          </p:cNvSpPr>
          <p:nvPr>
            <p:ph type="dt" sz="half" idx="10"/>
          </p:nvPr>
        </p:nvSpPr>
        <p:spPr/>
        <p:txBody>
          <a:bodyPr/>
          <a:lstStyle/>
          <a:p>
            <a:fld id="{111E2F4B-7384-4E59-9B9E-51C92FA148DD}" type="datetime1">
              <a:rPr lang="en-IN" smtClean="0"/>
              <a:t>15-12-2022</a:t>
            </a:fld>
            <a:endParaRPr lang="en-IN"/>
          </a:p>
        </p:txBody>
      </p:sp>
      <p:sp>
        <p:nvSpPr>
          <p:cNvPr id="11" name="Footer Placeholder 10">
            <a:extLst>
              <a:ext uri="{FF2B5EF4-FFF2-40B4-BE49-F238E27FC236}">
                <a16:creationId xmlns:a16="http://schemas.microsoft.com/office/drawing/2014/main" id="{8A5623FA-7E78-7293-CD8B-18BFD40B360A}"/>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12" name="Slide Number Placeholder 11">
            <a:extLst>
              <a:ext uri="{FF2B5EF4-FFF2-40B4-BE49-F238E27FC236}">
                <a16:creationId xmlns:a16="http://schemas.microsoft.com/office/drawing/2014/main" id="{12DDDC47-C8F8-5F08-94F0-FA4418FB8FA1}"/>
              </a:ext>
            </a:extLst>
          </p:cNvPr>
          <p:cNvSpPr>
            <a:spLocks noGrp="1"/>
          </p:cNvSpPr>
          <p:nvPr>
            <p:ph type="sldNum" sz="quarter" idx="12"/>
          </p:nvPr>
        </p:nvSpPr>
        <p:spPr/>
        <p:txBody>
          <a:bodyPr/>
          <a:lstStyle/>
          <a:p>
            <a:fld id="{657D1E60-9434-4FD8-AB7F-2760E7212AE3}" type="slidenum">
              <a:rPr lang="en-IN" smtClean="0"/>
              <a:t>19</a:t>
            </a:fld>
            <a:endParaRPr lang="en-IN"/>
          </a:p>
        </p:txBody>
      </p:sp>
    </p:spTree>
    <p:extLst>
      <p:ext uri="{BB962C8B-B14F-4D97-AF65-F5344CB8AC3E}">
        <p14:creationId xmlns:p14="http://schemas.microsoft.com/office/powerpoint/2010/main" val="341080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7" name="Group 26">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8" name="Rectangle 27">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E485685E-B4EE-7F71-79C4-00661F607C02}"/>
              </a:ext>
            </a:extLst>
          </p:cNvPr>
          <p:cNvSpPr>
            <a:spLocks noGrp="1"/>
          </p:cNvSpPr>
          <p:nvPr>
            <p:ph type="title"/>
          </p:nvPr>
        </p:nvSpPr>
        <p:spPr>
          <a:xfrm>
            <a:off x="1000372" y="1209957"/>
            <a:ext cx="3034580" cy="4438087"/>
          </a:xfrm>
        </p:spPr>
        <p:txBody>
          <a:bodyPr anchor="ctr">
            <a:normAutofit/>
          </a:bodyPr>
          <a:lstStyle/>
          <a:p>
            <a:pPr algn="r"/>
            <a:r>
              <a:rPr lang="en-IN" sz="3200" b="1" u="sng">
                <a:solidFill>
                  <a:schemeClr val="tx1"/>
                </a:solidFill>
                <a:effectLst>
                  <a:outerShdw blurRad="38100" dist="38100" dir="2700000" algn="tl">
                    <a:srgbClr val="000000">
                      <a:alpha val="43137"/>
                    </a:srgbClr>
                  </a:outerShdw>
                </a:effectLst>
              </a:rPr>
              <a:t>Introduction</a:t>
            </a:r>
          </a:p>
        </p:txBody>
      </p:sp>
      <p:sp>
        <p:nvSpPr>
          <p:cNvPr id="3" name="Content Placeholder 2">
            <a:extLst>
              <a:ext uri="{FF2B5EF4-FFF2-40B4-BE49-F238E27FC236}">
                <a16:creationId xmlns:a16="http://schemas.microsoft.com/office/drawing/2014/main" id="{31EE16BC-DB1B-9900-FF3F-6ED758DD7E13}"/>
              </a:ext>
            </a:extLst>
          </p:cNvPr>
          <p:cNvSpPr>
            <a:spLocks noGrp="1"/>
          </p:cNvSpPr>
          <p:nvPr>
            <p:ph idx="1"/>
          </p:nvPr>
        </p:nvSpPr>
        <p:spPr>
          <a:xfrm>
            <a:off x="4651590" y="752403"/>
            <a:ext cx="6365949" cy="5919115"/>
          </a:xfrm>
        </p:spPr>
        <p:txBody>
          <a:bodyPr anchor="ctr">
            <a:noAutofit/>
          </a:bodyPr>
          <a:lstStyle/>
          <a:p>
            <a:pPr>
              <a:lnSpc>
                <a:spcPct val="150000"/>
              </a:lnSpc>
            </a:pPr>
            <a:r>
              <a:rPr lang="en-US" sz="2700" b="1" dirty="0">
                <a:solidFill>
                  <a:schemeClr val="tx1"/>
                </a:solidFill>
                <a:latin typeface="Aparajita" panose="02020603050405020304" pitchFamily="18" charset="0"/>
                <a:cs typeface="Aparajita" panose="02020603050405020304" pitchFamily="18" charset="0"/>
              </a:rPr>
              <a:t> Ants</a:t>
            </a:r>
            <a:r>
              <a:rPr lang="en-US" sz="2700" dirty="0">
                <a:solidFill>
                  <a:schemeClr val="tx1"/>
                </a:solidFill>
                <a:latin typeface="Aparajita" panose="02020603050405020304" pitchFamily="18" charset="0"/>
                <a:cs typeface="Aparajita" panose="02020603050405020304" pitchFamily="18" charset="0"/>
              </a:rPr>
              <a:t> are eco-friendly, eusocial insects of the family Formicidae and belong to the order </a:t>
            </a:r>
            <a:r>
              <a:rPr lang="en-US" sz="2700" b="1" dirty="0">
                <a:solidFill>
                  <a:schemeClr val="tx1"/>
                </a:solidFill>
                <a:latin typeface="Aparajita" panose="02020603050405020304" pitchFamily="18" charset="0"/>
                <a:cs typeface="Aparajita" panose="02020603050405020304" pitchFamily="18" charset="0"/>
              </a:rPr>
              <a:t>Hymenoptera</a:t>
            </a:r>
            <a:r>
              <a:rPr lang="en-US" sz="2700" dirty="0">
                <a:solidFill>
                  <a:schemeClr val="tx1"/>
                </a:solidFill>
                <a:latin typeface="Aparajita" panose="02020603050405020304" pitchFamily="18" charset="0"/>
                <a:cs typeface="Aparajita" panose="02020603050405020304" pitchFamily="18" charset="0"/>
              </a:rPr>
              <a:t>.</a:t>
            </a:r>
          </a:p>
          <a:p>
            <a:pPr>
              <a:lnSpc>
                <a:spcPct val="150000"/>
              </a:lnSpc>
            </a:pPr>
            <a:r>
              <a:rPr lang="en-US" sz="2700" dirty="0">
                <a:solidFill>
                  <a:schemeClr val="tx1"/>
                </a:solidFill>
                <a:latin typeface="Aparajita" panose="02020603050405020304" pitchFamily="18" charset="0"/>
                <a:cs typeface="Aparajita" panose="02020603050405020304" pitchFamily="18" charset="0"/>
              </a:rPr>
              <a:t>The zoological name of ant is “</a:t>
            </a:r>
            <a:r>
              <a:rPr lang="en-US" sz="2700" b="1" i="1" dirty="0">
                <a:solidFill>
                  <a:schemeClr val="tx1"/>
                </a:solidFill>
                <a:latin typeface="Aparajita" panose="02020603050405020304" pitchFamily="18" charset="0"/>
                <a:cs typeface="Aparajita" panose="02020603050405020304" pitchFamily="18" charset="0"/>
              </a:rPr>
              <a:t>FORMICIDAE </a:t>
            </a:r>
            <a:r>
              <a:rPr lang="en-US" sz="2700" dirty="0">
                <a:solidFill>
                  <a:schemeClr val="tx1"/>
                </a:solidFill>
                <a:latin typeface="Aparajita" panose="02020603050405020304" pitchFamily="18" charset="0"/>
                <a:cs typeface="Aparajita" panose="02020603050405020304" pitchFamily="18" charset="0"/>
              </a:rPr>
              <a:t>”.</a:t>
            </a:r>
          </a:p>
          <a:p>
            <a:pPr>
              <a:lnSpc>
                <a:spcPct val="150000"/>
              </a:lnSpc>
            </a:pPr>
            <a:r>
              <a:rPr lang="en-US" sz="2700" dirty="0">
                <a:solidFill>
                  <a:schemeClr val="tx1"/>
                </a:solidFill>
                <a:latin typeface="Aparajita" panose="02020603050405020304" pitchFamily="18" charset="0"/>
                <a:cs typeface="Aparajita" panose="02020603050405020304" pitchFamily="18" charset="0"/>
              </a:rPr>
              <a:t>More than 12,500 of an estimated total of 22,000 species have been classified. </a:t>
            </a:r>
          </a:p>
          <a:p>
            <a:pPr>
              <a:lnSpc>
                <a:spcPct val="150000"/>
              </a:lnSpc>
            </a:pPr>
            <a:r>
              <a:rPr lang="en-US" sz="2700" dirty="0">
                <a:solidFill>
                  <a:schemeClr val="tx1"/>
                </a:solidFill>
                <a:latin typeface="Aparajita" panose="02020603050405020304" pitchFamily="18" charset="0"/>
                <a:cs typeface="Aparajita" panose="02020603050405020304" pitchFamily="18" charset="0"/>
              </a:rPr>
              <a:t>Ants are easily identified by their elbowed antennae and the distinctive node-like structure that forms their slender waists. </a:t>
            </a:r>
          </a:p>
          <a:p>
            <a:pPr marL="0" indent="0">
              <a:lnSpc>
                <a:spcPct val="150000"/>
              </a:lnSpc>
              <a:buNone/>
            </a:pPr>
            <a:endParaRPr lang="en-IN" sz="2700" dirty="0">
              <a:solidFill>
                <a:schemeClr val="tx1"/>
              </a:solidFill>
              <a:latin typeface="Aparajita" panose="02020603050405020304" pitchFamily="18" charset="0"/>
              <a:cs typeface="Aparajita" panose="02020603050405020304" pitchFamily="18" charset="0"/>
            </a:endParaRPr>
          </a:p>
        </p:txBody>
      </p:sp>
      <p:cxnSp>
        <p:nvCxnSpPr>
          <p:cNvPr id="31" name="Straight Connector 30">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6151BF4-5600-3A94-774F-969B40F401A9}"/>
              </a:ext>
            </a:extLst>
          </p:cNvPr>
          <p:cNvSpPr>
            <a:spLocks noGrp="1"/>
          </p:cNvSpPr>
          <p:nvPr>
            <p:ph type="dt" sz="half" idx="10"/>
          </p:nvPr>
        </p:nvSpPr>
        <p:spPr/>
        <p:txBody>
          <a:bodyPr/>
          <a:lstStyle/>
          <a:p>
            <a:fld id="{3FA708FE-9BB3-43D0-9D67-A6D392D514E3}" type="datetime1">
              <a:rPr lang="en-IN" smtClean="0"/>
              <a:t>15-12-2022</a:t>
            </a:fld>
            <a:endParaRPr lang="en-IN"/>
          </a:p>
        </p:txBody>
      </p:sp>
      <p:sp>
        <p:nvSpPr>
          <p:cNvPr id="5" name="Footer Placeholder 4">
            <a:extLst>
              <a:ext uri="{FF2B5EF4-FFF2-40B4-BE49-F238E27FC236}">
                <a16:creationId xmlns:a16="http://schemas.microsoft.com/office/drawing/2014/main" id="{99D6D196-6CBC-5677-4FC3-5EDDC70CA9DF}"/>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A95AF321-E899-5ED3-83B1-6F4BCE3A2730}"/>
              </a:ext>
            </a:extLst>
          </p:cNvPr>
          <p:cNvSpPr>
            <a:spLocks noGrp="1"/>
          </p:cNvSpPr>
          <p:nvPr>
            <p:ph type="sldNum" sz="quarter" idx="12"/>
          </p:nvPr>
        </p:nvSpPr>
        <p:spPr/>
        <p:txBody>
          <a:bodyPr/>
          <a:lstStyle/>
          <a:p>
            <a:fld id="{657D1E60-9434-4FD8-AB7F-2760E7212AE3}" type="slidenum">
              <a:rPr lang="en-IN" smtClean="0"/>
              <a:t>2</a:t>
            </a:fld>
            <a:endParaRPr lang="en-IN"/>
          </a:p>
        </p:txBody>
      </p:sp>
      <p:sp>
        <p:nvSpPr>
          <p:cNvPr id="7" name="TextBox 6">
            <a:extLst>
              <a:ext uri="{FF2B5EF4-FFF2-40B4-BE49-F238E27FC236}">
                <a16:creationId xmlns:a16="http://schemas.microsoft.com/office/drawing/2014/main" id="{838CD74F-D098-DA1B-8AE0-2C7B697DABA9}"/>
              </a:ext>
            </a:extLst>
          </p:cNvPr>
          <p:cNvSpPr txBox="1"/>
          <p:nvPr/>
        </p:nvSpPr>
        <p:spPr>
          <a:xfrm>
            <a:off x="11142220" y="553151"/>
            <a:ext cx="443438" cy="707886"/>
          </a:xfrm>
          <a:prstGeom prst="rect">
            <a:avLst/>
          </a:prstGeom>
          <a:noFill/>
        </p:spPr>
        <p:txBody>
          <a:bodyPr wrap="square" rtlCol="0">
            <a:spAutoFit/>
          </a:bodyPr>
          <a:lstStyle/>
          <a:p>
            <a:r>
              <a:rPr lang="en-IN" sz="4000" dirty="0">
                <a:solidFill>
                  <a:schemeClr val="bg1">
                    <a:lumMod val="95000"/>
                  </a:schemeClr>
                </a:solidFill>
              </a:rPr>
              <a:t>2</a:t>
            </a:r>
            <a:endParaRPr lang="en-IN" dirty="0">
              <a:solidFill>
                <a:schemeClr val="bg1">
                  <a:lumMod val="95000"/>
                </a:schemeClr>
              </a:solidFill>
            </a:endParaRPr>
          </a:p>
        </p:txBody>
      </p:sp>
    </p:spTree>
    <p:extLst>
      <p:ext uri="{BB962C8B-B14F-4D97-AF65-F5344CB8AC3E}">
        <p14:creationId xmlns:p14="http://schemas.microsoft.com/office/powerpoint/2010/main" val="1754673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5BF82568-1A10-4641-B53A-E783AAD10B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1A3D0FDE-1217-4054-956A-5E679AD9DF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B4C24324-FAB8-4E90-BF7B-9719C4358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772ECB2A-A355-44A9-963E-9A55CBF7C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6E5E7D5B-5B2A-4857-9E49-836B237E9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Rectangle 1035">
              <a:extLst>
                <a:ext uri="{FF2B5EF4-FFF2-40B4-BE49-F238E27FC236}">
                  <a16:creationId xmlns:a16="http://schemas.microsoft.com/office/drawing/2014/main" id="{C355B74E-705E-4D3B-AF9B-1AA4DC2BC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37" name="Freeform 5">
              <a:extLst>
                <a:ext uri="{FF2B5EF4-FFF2-40B4-BE49-F238E27FC236}">
                  <a16:creationId xmlns:a16="http://schemas.microsoft.com/office/drawing/2014/main" id="{2380B8C1-4945-43C8-8E62-14BC1B425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5639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38" name="Freeform 5">
              <a:extLst>
                <a:ext uri="{FF2B5EF4-FFF2-40B4-BE49-F238E27FC236}">
                  <a16:creationId xmlns:a16="http://schemas.microsoft.com/office/drawing/2014/main" id="{B179D13E-E1A8-4FC5-B60A-10092CC1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475080"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39" name="Freeform 5">
              <a:extLst>
                <a:ext uri="{FF2B5EF4-FFF2-40B4-BE49-F238E27FC236}">
                  <a16:creationId xmlns:a16="http://schemas.microsoft.com/office/drawing/2014/main" id="{AFA7659A-B03D-4352-B716-F721BA005C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28B8C060-FDAC-9564-EAD6-64C60DDC7241}"/>
              </a:ext>
            </a:extLst>
          </p:cNvPr>
          <p:cNvSpPr>
            <a:spLocks noGrp="1"/>
          </p:cNvSpPr>
          <p:nvPr>
            <p:ph type="title"/>
          </p:nvPr>
        </p:nvSpPr>
        <p:spPr>
          <a:xfrm>
            <a:off x="639098" y="629264"/>
            <a:ext cx="6425580" cy="2364715"/>
          </a:xfrm>
        </p:spPr>
        <p:txBody>
          <a:bodyPr>
            <a:normAutofit/>
          </a:bodyPr>
          <a:lstStyle/>
          <a:p>
            <a:pPr>
              <a:lnSpc>
                <a:spcPct val="90000"/>
              </a:lnSpc>
            </a:pPr>
            <a:r>
              <a:rPr lang="en-IN" dirty="0">
                <a:latin typeface="Aparajita" panose="02020603050405020304" pitchFamily="18" charset="0"/>
                <a:cs typeface="Aparajita" panose="02020603050405020304" pitchFamily="18" charset="0"/>
              </a:rPr>
              <a:t>My observation of a circular assembly of “</a:t>
            </a:r>
            <a:r>
              <a:rPr lang="en-IN" b="1" u="sng" dirty="0">
                <a:latin typeface="Aparajita" panose="02020603050405020304" pitchFamily="18" charset="0"/>
                <a:cs typeface="Aparajita" panose="02020603050405020304" pitchFamily="18" charset="0"/>
              </a:rPr>
              <a:t>odorous house ants</a:t>
            </a:r>
            <a:r>
              <a:rPr lang="en-IN" dirty="0">
                <a:latin typeface="Aparajita" panose="02020603050405020304" pitchFamily="18" charset="0"/>
                <a:cs typeface="Aparajita" panose="02020603050405020304" pitchFamily="18" charset="0"/>
              </a:rPr>
              <a:t>” around a particle of food</a:t>
            </a:r>
          </a:p>
        </p:txBody>
      </p:sp>
      <p:sp>
        <p:nvSpPr>
          <p:cNvPr id="3" name="Content Placeholder 2">
            <a:extLst>
              <a:ext uri="{FF2B5EF4-FFF2-40B4-BE49-F238E27FC236}">
                <a16:creationId xmlns:a16="http://schemas.microsoft.com/office/drawing/2014/main" id="{F7FE11AF-12AF-4E2C-AEF3-8FC41A30FC91}"/>
              </a:ext>
            </a:extLst>
          </p:cNvPr>
          <p:cNvSpPr>
            <a:spLocks noGrp="1"/>
          </p:cNvSpPr>
          <p:nvPr>
            <p:ph idx="1"/>
          </p:nvPr>
        </p:nvSpPr>
        <p:spPr>
          <a:xfrm>
            <a:off x="639098" y="3621505"/>
            <a:ext cx="6209299" cy="2608970"/>
          </a:xfrm>
        </p:spPr>
        <p:style>
          <a:lnRef idx="1">
            <a:schemeClr val="accent1"/>
          </a:lnRef>
          <a:fillRef idx="2">
            <a:schemeClr val="accent1"/>
          </a:fillRef>
          <a:effectRef idx="1">
            <a:schemeClr val="accent1"/>
          </a:effectRef>
          <a:fontRef idx="minor">
            <a:schemeClr val="dk1"/>
          </a:fontRef>
        </p:style>
        <p:txBody>
          <a:bodyPr anchor="ctr">
            <a:normAutofit/>
          </a:bodyPr>
          <a:lstStyle/>
          <a:p>
            <a:r>
              <a:rPr lang="en-IN" sz="3200" dirty="0">
                <a:solidFill>
                  <a:srgbClr val="FF0000"/>
                </a:solidFill>
                <a:latin typeface="Aparajita" panose="02020603050405020304" pitchFamily="18" charset="0"/>
                <a:cs typeface="Aparajita" panose="02020603050405020304" pitchFamily="18" charset="0"/>
              </a:rPr>
              <a:t>When a particle of any eatable, sugary substance is left undisturbed in natural circumstances, ants assemble around the area.</a:t>
            </a:r>
          </a:p>
        </p:txBody>
      </p:sp>
      <p:pic>
        <p:nvPicPr>
          <p:cNvPr id="1026" name="Picture 2">
            <a:extLst>
              <a:ext uri="{FF2B5EF4-FFF2-40B4-BE49-F238E27FC236}">
                <a16:creationId xmlns:a16="http://schemas.microsoft.com/office/drawing/2014/main" id="{F2B383C1-2155-512F-CA74-507B1EB696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7" r="2290" b="-3"/>
          <a:stretch/>
        </p:blipFill>
        <p:spPr bwMode="auto">
          <a:xfrm>
            <a:off x="7541342" y="645106"/>
            <a:ext cx="4002201" cy="5585369"/>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F8CED34E-94D1-45D6-A770-785273CE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1C6BDB0E-36D9-4986-27E2-D287654EED35}"/>
              </a:ext>
            </a:extLst>
          </p:cNvPr>
          <p:cNvSpPr txBox="1"/>
          <p:nvPr/>
        </p:nvSpPr>
        <p:spPr>
          <a:xfrm>
            <a:off x="7550701" y="5819114"/>
            <a:ext cx="4002201" cy="393780"/>
          </a:xfrm>
          <a:prstGeom prst="rect">
            <a:avLst/>
          </a:prstGeom>
          <a:solidFill>
            <a:srgbClr val="000000">
              <a:alpha val="50000"/>
            </a:srgbClr>
          </a:solidFill>
          <a:ln>
            <a:noFill/>
          </a:ln>
        </p:spPr>
        <p:txBody>
          <a:bodyPr wrap="square" rtlCol="0">
            <a:noAutofit/>
          </a:bodyPr>
          <a:lstStyle/>
          <a:p>
            <a:pPr algn="ctr">
              <a:spcAft>
                <a:spcPts val="600"/>
              </a:spcAft>
            </a:pPr>
            <a:r>
              <a:rPr lang="en-IN" sz="1300" i="1" dirty="0">
                <a:solidFill>
                  <a:srgbClr val="FFFFFF"/>
                </a:solidFill>
              </a:rPr>
              <a:t>Picture clicked by me</a:t>
            </a:r>
          </a:p>
        </p:txBody>
      </p:sp>
      <p:sp>
        <p:nvSpPr>
          <p:cNvPr id="4" name="Date Placeholder 3">
            <a:extLst>
              <a:ext uri="{FF2B5EF4-FFF2-40B4-BE49-F238E27FC236}">
                <a16:creationId xmlns:a16="http://schemas.microsoft.com/office/drawing/2014/main" id="{AA2B46EC-AB00-A621-E9B6-4980D445A4A3}"/>
              </a:ext>
            </a:extLst>
          </p:cNvPr>
          <p:cNvSpPr>
            <a:spLocks noGrp="1"/>
          </p:cNvSpPr>
          <p:nvPr>
            <p:ph type="dt" sz="half" idx="10"/>
          </p:nvPr>
        </p:nvSpPr>
        <p:spPr/>
        <p:txBody>
          <a:bodyPr/>
          <a:lstStyle/>
          <a:p>
            <a:fld id="{31DE7950-6E42-41D4-B694-7C0D94DCA3AA}" type="datetime1">
              <a:rPr lang="en-IN" smtClean="0"/>
              <a:t>15-12-2022</a:t>
            </a:fld>
            <a:endParaRPr lang="en-IN"/>
          </a:p>
        </p:txBody>
      </p:sp>
      <p:sp>
        <p:nvSpPr>
          <p:cNvPr id="6" name="Footer Placeholder 5">
            <a:extLst>
              <a:ext uri="{FF2B5EF4-FFF2-40B4-BE49-F238E27FC236}">
                <a16:creationId xmlns:a16="http://schemas.microsoft.com/office/drawing/2014/main" id="{0B712A89-13A1-CAA5-9539-373652CB791B}"/>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7" name="Slide Number Placeholder 6">
            <a:extLst>
              <a:ext uri="{FF2B5EF4-FFF2-40B4-BE49-F238E27FC236}">
                <a16:creationId xmlns:a16="http://schemas.microsoft.com/office/drawing/2014/main" id="{3030BA1C-2F46-60AF-C616-919B2AB9AEE0}"/>
              </a:ext>
            </a:extLst>
          </p:cNvPr>
          <p:cNvSpPr>
            <a:spLocks noGrp="1"/>
          </p:cNvSpPr>
          <p:nvPr>
            <p:ph type="sldNum" sz="quarter" idx="12"/>
          </p:nvPr>
        </p:nvSpPr>
        <p:spPr/>
        <p:txBody>
          <a:bodyPr/>
          <a:lstStyle/>
          <a:p>
            <a:fld id="{657D1E60-9434-4FD8-AB7F-2760E7212AE3}" type="slidenum">
              <a:rPr lang="en-IN" smtClean="0"/>
              <a:t>20</a:t>
            </a:fld>
            <a:endParaRPr lang="en-IN"/>
          </a:p>
        </p:txBody>
      </p:sp>
    </p:spTree>
    <p:extLst>
      <p:ext uri="{BB962C8B-B14F-4D97-AF65-F5344CB8AC3E}">
        <p14:creationId xmlns:p14="http://schemas.microsoft.com/office/powerpoint/2010/main" val="265280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5FC4-DFAE-6234-AA1A-ED80B8633E71}"/>
              </a:ext>
            </a:extLst>
          </p:cNvPr>
          <p:cNvSpPr>
            <a:spLocks noGrp="1"/>
          </p:cNvSpPr>
          <p:nvPr>
            <p:ph type="title"/>
          </p:nvPr>
        </p:nvSpPr>
        <p:spPr/>
        <p:txBody>
          <a:bodyPr/>
          <a:lstStyle/>
          <a:p>
            <a:r>
              <a:rPr lang="en-IN" dirty="0"/>
              <a:t>Results and conclusions</a:t>
            </a:r>
          </a:p>
        </p:txBody>
      </p:sp>
      <p:sp>
        <p:nvSpPr>
          <p:cNvPr id="3" name="Content Placeholder 2">
            <a:extLst>
              <a:ext uri="{FF2B5EF4-FFF2-40B4-BE49-F238E27FC236}">
                <a16:creationId xmlns:a16="http://schemas.microsoft.com/office/drawing/2014/main" id="{9B3F4EEF-7CA7-1CFF-7225-A74205C59547}"/>
              </a:ext>
            </a:extLst>
          </p:cNvPr>
          <p:cNvSpPr>
            <a:spLocks noGrp="1"/>
          </p:cNvSpPr>
          <p:nvPr>
            <p:ph idx="1"/>
          </p:nvPr>
        </p:nvSpPr>
        <p:spPr>
          <a:xfrm>
            <a:off x="1154954" y="2603500"/>
            <a:ext cx="10299109" cy="3737142"/>
          </a:xfrm>
        </p:spPr>
        <p:txBody>
          <a:bodyPr>
            <a:normAutofit/>
          </a:bodyPr>
          <a:lstStyle/>
          <a:p>
            <a:r>
              <a:rPr lang="en-IN" sz="2800" dirty="0">
                <a:latin typeface="Aparajita" panose="02020603050405020304" pitchFamily="18" charset="0"/>
                <a:cs typeface="Aparajita" panose="02020603050405020304" pitchFamily="18" charset="0"/>
              </a:rPr>
              <a:t>According to my observations, a conclusion can be made that ants, in their natural habitat, help the environment in various ways.</a:t>
            </a:r>
          </a:p>
          <a:p>
            <a:r>
              <a:rPr lang="en-IN" sz="2800" dirty="0">
                <a:latin typeface="Aparajita" panose="02020603050405020304" pitchFamily="18" charset="0"/>
                <a:cs typeface="Aparajita" panose="02020603050405020304" pitchFamily="18" charset="0"/>
              </a:rPr>
              <a:t>Therefore, to benefit ourselves from these favour of ants to the nature, we must protect and conserve their natural habitat.</a:t>
            </a:r>
          </a:p>
          <a:p>
            <a:r>
              <a:rPr lang="en-IN" sz="2800" dirty="0">
                <a:latin typeface="Aparajita" panose="02020603050405020304" pitchFamily="18" charset="0"/>
                <a:cs typeface="Aparajita" panose="02020603050405020304" pitchFamily="18" charset="0"/>
              </a:rPr>
              <a:t>So, efforts must be made towards reducing pollution, increasing or conserving forest cover, and allowing direct sunlight on plants rather than covering them.</a:t>
            </a:r>
          </a:p>
        </p:txBody>
      </p:sp>
      <p:sp>
        <p:nvSpPr>
          <p:cNvPr id="4" name="Date Placeholder 3">
            <a:extLst>
              <a:ext uri="{FF2B5EF4-FFF2-40B4-BE49-F238E27FC236}">
                <a16:creationId xmlns:a16="http://schemas.microsoft.com/office/drawing/2014/main" id="{2EDD297C-D775-1CDE-870C-9D56BB891FD1}"/>
              </a:ext>
            </a:extLst>
          </p:cNvPr>
          <p:cNvSpPr>
            <a:spLocks noGrp="1"/>
          </p:cNvSpPr>
          <p:nvPr>
            <p:ph type="dt" sz="half" idx="10"/>
          </p:nvPr>
        </p:nvSpPr>
        <p:spPr/>
        <p:txBody>
          <a:bodyPr/>
          <a:lstStyle/>
          <a:p>
            <a:fld id="{A4B2EA2B-F40F-4D90-ADFC-79AE6C3EF00C}" type="datetime1">
              <a:rPr lang="en-IN" smtClean="0"/>
              <a:t>15-12-2022</a:t>
            </a:fld>
            <a:endParaRPr lang="en-IN"/>
          </a:p>
        </p:txBody>
      </p:sp>
      <p:sp>
        <p:nvSpPr>
          <p:cNvPr id="5" name="Footer Placeholder 4">
            <a:extLst>
              <a:ext uri="{FF2B5EF4-FFF2-40B4-BE49-F238E27FC236}">
                <a16:creationId xmlns:a16="http://schemas.microsoft.com/office/drawing/2014/main" id="{EF87EE5D-1D75-79B2-1A16-29B107827E49}"/>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76CB76FD-12A4-2AE1-F43E-6154D6F5A58C}"/>
              </a:ext>
            </a:extLst>
          </p:cNvPr>
          <p:cNvSpPr>
            <a:spLocks noGrp="1"/>
          </p:cNvSpPr>
          <p:nvPr>
            <p:ph type="sldNum" sz="quarter" idx="12"/>
          </p:nvPr>
        </p:nvSpPr>
        <p:spPr/>
        <p:txBody>
          <a:bodyPr/>
          <a:lstStyle/>
          <a:p>
            <a:fld id="{657D1E60-9434-4FD8-AB7F-2760E7212AE3}" type="slidenum">
              <a:rPr lang="en-IN" smtClean="0"/>
              <a:t>21</a:t>
            </a:fld>
            <a:endParaRPr lang="en-IN"/>
          </a:p>
        </p:txBody>
      </p:sp>
    </p:spTree>
    <p:extLst>
      <p:ext uri="{BB962C8B-B14F-4D97-AF65-F5344CB8AC3E}">
        <p14:creationId xmlns:p14="http://schemas.microsoft.com/office/powerpoint/2010/main" val="585181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D2AC-CE47-FFBA-2737-E1526516566A}"/>
              </a:ext>
            </a:extLst>
          </p:cNvPr>
          <p:cNvSpPr>
            <a:spLocks noGrp="1"/>
          </p:cNvSpPr>
          <p:nvPr>
            <p:ph type="title"/>
          </p:nvPr>
        </p:nvSpPr>
        <p:spPr/>
        <p:txBody>
          <a:bodyPr/>
          <a:lstStyle/>
          <a:p>
            <a:r>
              <a:rPr lang="en-IN" dirty="0"/>
              <a:t>Acknowledgements</a:t>
            </a:r>
          </a:p>
        </p:txBody>
      </p:sp>
      <p:sp>
        <p:nvSpPr>
          <p:cNvPr id="3" name="Content Placeholder 2">
            <a:extLst>
              <a:ext uri="{FF2B5EF4-FFF2-40B4-BE49-F238E27FC236}">
                <a16:creationId xmlns:a16="http://schemas.microsoft.com/office/drawing/2014/main" id="{86BB9A31-AD1B-428A-FD9F-2EBA66FC73CD}"/>
              </a:ext>
            </a:extLst>
          </p:cNvPr>
          <p:cNvSpPr>
            <a:spLocks noGrp="1"/>
          </p:cNvSpPr>
          <p:nvPr>
            <p:ph idx="1"/>
          </p:nvPr>
        </p:nvSpPr>
        <p:spPr>
          <a:xfrm>
            <a:off x="240632" y="2225842"/>
            <a:ext cx="11598442" cy="4632157"/>
          </a:xfrm>
        </p:spPr>
        <p:txBody>
          <a:bodyPr>
            <a:normAutofit/>
          </a:bodyPr>
          <a:lstStyle/>
          <a:p>
            <a:r>
              <a:rPr lang="en-US" sz="2400" dirty="0">
                <a:latin typeface="Aparajita" panose="02020603050405020304" pitchFamily="18" charset="0"/>
                <a:cs typeface="Aparajita" panose="02020603050405020304" pitchFamily="18" charset="0"/>
              </a:rPr>
              <a:t>Firstly, I would like to thank IISc, Bangalore for taking such initiatives for the betterment of the lakes and for giving the students such wonderful platform to contribute towards this. </a:t>
            </a:r>
          </a:p>
          <a:p>
            <a:r>
              <a:rPr lang="en-US" sz="2400" dirty="0">
                <a:latin typeface="Aparajita" panose="02020603050405020304" pitchFamily="18" charset="0"/>
                <a:cs typeface="Aparajita" panose="02020603050405020304" pitchFamily="18" charset="0"/>
              </a:rPr>
              <a:t>I warmly acknowledge the continuous encouragement and support offered by our dear Academic Director Shri S.A. Nair and Principal Smt. Sreekala G. Kumar. I extend our hearty thanks for giving the opportunity to make use of the facilities available in the campus to carry out the project successfully. </a:t>
            </a:r>
          </a:p>
          <a:p>
            <a:r>
              <a:rPr lang="en-US" sz="2400" dirty="0">
                <a:latin typeface="Aparajita" panose="02020603050405020304" pitchFamily="18" charset="0"/>
                <a:cs typeface="Aparajita" panose="02020603050405020304" pitchFamily="18" charset="0"/>
              </a:rPr>
              <a:t>I are highly indebted to our Vice Principal ma’am Smt. Savitha Suverna and our pillar of support  Smt. Rajasree for their constant guidance and constant supervision, without whom carrying out this wouldn’t have been possible. I would like to express our gratitude towards them for their encouragement and the kind of motivation I Ire provided with. I would also like to thank Vrijulal Sir, I has guided and helped me through several phases. </a:t>
            </a:r>
          </a:p>
          <a:p>
            <a:r>
              <a:rPr lang="en-US" sz="2400" dirty="0">
                <a:latin typeface="Aparajita" panose="02020603050405020304" pitchFamily="18" charset="0"/>
                <a:cs typeface="Aparajita" panose="02020603050405020304" pitchFamily="18" charset="0"/>
              </a:rPr>
              <a:t>Finally, I extend our gratefulness to one and all who are directly or indirectly involved in this noble initiative.</a:t>
            </a:r>
            <a:endParaRPr lang="en-IN" sz="2400" dirty="0">
              <a:latin typeface="Aparajita" panose="02020603050405020304" pitchFamily="18" charset="0"/>
              <a:cs typeface="Aparajita" panose="02020603050405020304" pitchFamily="18" charset="0"/>
            </a:endParaRPr>
          </a:p>
        </p:txBody>
      </p:sp>
      <p:sp>
        <p:nvSpPr>
          <p:cNvPr id="4" name="Date Placeholder 3">
            <a:extLst>
              <a:ext uri="{FF2B5EF4-FFF2-40B4-BE49-F238E27FC236}">
                <a16:creationId xmlns:a16="http://schemas.microsoft.com/office/drawing/2014/main" id="{BA25F993-12E2-33CA-04C3-7908C6854C45}"/>
              </a:ext>
            </a:extLst>
          </p:cNvPr>
          <p:cNvSpPr>
            <a:spLocks noGrp="1"/>
          </p:cNvSpPr>
          <p:nvPr>
            <p:ph type="dt" sz="half" idx="10"/>
          </p:nvPr>
        </p:nvSpPr>
        <p:spPr/>
        <p:txBody>
          <a:bodyPr/>
          <a:lstStyle/>
          <a:p>
            <a:fld id="{F98F1908-D37C-47EC-B9A0-3D07F35459DD}" type="datetime1">
              <a:rPr lang="en-IN" smtClean="0"/>
              <a:t>15-12-2022</a:t>
            </a:fld>
            <a:endParaRPr lang="en-IN"/>
          </a:p>
        </p:txBody>
      </p:sp>
      <p:sp>
        <p:nvSpPr>
          <p:cNvPr id="5" name="Footer Placeholder 4">
            <a:extLst>
              <a:ext uri="{FF2B5EF4-FFF2-40B4-BE49-F238E27FC236}">
                <a16:creationId xmlns:a16="http://schemas.microsoft.com/office/drawing/2014/main" id="{54A68F4D-BF97-31DF-2AAD-99D0E614DB8A}"/>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6298AAEB-D1F0-2159-FDF2-94B56947EE9B}"/>
              </a:ext>
            </a:extLst>
          </p:cNvPr>
          <p:cNvSpPr>
            <a:spLocks noGrp="1"/>
          </p:cNvSpPr>
          <p:nvPr>
            <p:ph type="sldNum" sz="quarter" idx="12"/>
          </p:nvPr>
        </p:nvSpPr>
        <p:spPr/>
        <p:txBody>
          <a:bodyPr/>
          <a:lstStyle/>
          <a:p>
            <a:fld id="{657D1E60-9434-4FD8-AB7F-2760E7212AE3}" type="slidenum">
              <a:rPr lang="en-IN" smtClean="0"/>
              <a:t>22</a:t>
            </a:fld>
            <a:endParaRPr lang="en-IN"/>
          </a:p>
        </p:txBody>
      </p:sp>
    </p:spTree>
    <p:extLst>
      <p:ext uri="{BB962C8B-B14F-4D97-AF65-F5344CB8AC3E}">
        <p14:creationId xmlns:p14="http://schemas.microsoft.com/office/powerpoint/2010/main" val="382848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467C-374B-772E-44CB-5FC147E612C5}"/>
              </a:ext>
            </a:extLst>
          </p:cNvPr>
          <p:cNvSpPr>
            <a:spLocks noGrp="1"/>
          </p:cNvSpPr>
          <p:nvPr>
            <p:ph type="title"/>
          </p:nvPr>
        </p:nvSpPr>
        <p:spPr/>
        <p:txBody>
          <a:bodyPr/>
          <a:lstStyle/>
          <a:p>
            <a:r>
              <a:rPr lang="en-IN" dirty="0"/>
              <a:t>References</a:t>
            </a:r>
          </a:p>
        </p:txBody>
      </p:sp>
      <p:sp>
        <p:nvSpPr>
          <p:cNvPr id="3" name="Content Placeholder 2">
            <a:extLst>
              <a:ext uri="{FF2B5EF4-FFF2-40B4-BE49-F238E27FC236}">
                <a16:creationId xmlns:a16="http://schemas.microsoft.com/office/drawing/2014/main" id="{6CF08F6F-3130-96D9-B714-47A520802BD3}"/>
              </a:ext>
            </a:extLst>
          </p:cNvPr>
          <p:cNvSpPr>
            <a:spLocks noGrp="1"/>
          </p:cNvSpPr>
          <p:nvPr>
            <p:ph idx="1"/>
          </p:nvPr>
        </p:nvSpPr>
        <p:spPr>
          <a:xfrm>
            <a:off x="0" y="2303813"/>
            <a:ext cx="12192000" cy="4554187"/>
          </a:xfrm>
        </p:spPr>
        <p:txBody>
          <a:bodyPr>
            <a:normAutofit/>
          </a:bodyPr>
          <a:lstStyle/>
          <a:p>
            <a:r>
              <a:rPr lang="en-IN" sz="3200" dirty="0">
                <a:solidFill>
                  <a:schemeClr val="tx1">
                    <a:lumMod val="95000"/>
                    <a:lumOff val="5000"/>
                  </a:schemeClr>
                </a:solidFill>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www.wikepedia.com</a:t>
            </a:r>
            <a:endParaRPr lang="en-IN" sz="3200" dirty="0">
              <a:solidFill>
                <a:schemeClr val="tx1">
                  <a:lumMod val="95000"/>
                  <a:lumOff val="5000"/>
                </a:schemeClr>
              </a:solidFill>
              <a:latin typeface="Aparajita" panose="02020603050405020304" pitchFamily="18" charset="0"/>
              <a:cs typeface="Aparajita" panose="02020603050405020304" pitchFamily="18" charset="0"/>
            </a:endParaRPr>
          </a:p>
          <a:p>
            <a:r>
              <a:rPr lang="en-IN" sz="3200" u="sng" dirty="0">
                <a:solidFill>
                  <a:schemeClr val="tx1">
                    <a:lumMod val="95000"/>
                    <a:lumOff val="5000"/>
                  </a:schemeClr>
                </a:solidFill>
                <a:latin typeface="Aparajita" panose="02020603050405020304" pitchFamily="18" charset="0"/>
                <a:cs typeface="Aparajita" panose="02020603050405020304" pitchFamily="18" charset="0"/>
              </a:rPr>
              <a:t>https://www.semanticscholar.org/paper/A-reproducible-evaluation-of-ANTs-similarity-metric-Avants-Tustison/2dd32ff6608812d9b5d3877340df1cf9fceda08f6</a:t>
            </a:r>
          </a:p>
          <a:p>
            <a:r>
              <a:rPr lang="en-IN" sz="3200" dirty="0">
                <a:latin typeface="Aparajita" panose="02020603050405020304" pitchFamily="18" charset="0"/>
                <a:cs typeface="Aparajita" panose="02020603050405020304" pitchFamily="18" charset="0"/>
              </a:rPr>
              <a:t>https://www.semanticscholar.org/paper/The-Ants-Witte/4eb2aaf60f75228ca766ea1d304ec32cc32b05f2</a:t>
            </a:r>
          </a:p>
        </p:txBody>
      </p:sp>
      <p:sp>
        <p:nvSpPr>
          <p:cNvPr id="4" name="Date Placeholder 3">
            <a:extLst>
              <a:ext uri="{FF2B5EF4-FFF2-40B4-BE49-F238E27FC236}">
                <a16:creationId xmlns:a16="http://schemas.microsoft.com/office/drawing/2014/main" id="{9EBB0AE0-1A4E-0806-D1B8-E3E02F87CE5A}"/>
              </a:ext>
            </a:extLst>
          </p:cNvPr>
          <p:cNvSpPr>
            <a:spLocks noGrp="1"/>
          </p:cNvSpPr>
          <p:nvPr>
            <p:ph type="dt" sz="half" idx="10"/>
          </p:nvPr>
        </p:nvSpPr>
        <p:spPr/>
        <p:txBody>
          <a:bodyPr/>
          <a:lstStyle/>
          <a:p>
            <a:fld id="{58E05CA7-BFF9-43BA-A6AF-4B30C165779C}" type="datetime1">
              <a:rPr lang="en-IN" smtClean="0"/>
              <a:t>15-12-2022</a:t>
            </a:fld>
            <a:endParaRPr lang="en-IN"/>
          </a:p>
        </p:txBody>
      </p:sp>
      <p:sp>
        <p:nvSpPr>
          <p:cNvPr id="5" name="Footer Placeholder 4">
            <a:extLst>
              <a:ext uri="{FF2B5EF4-FFF2-40B4-BE49-F238E27FC236}">
                <a16:creationId xmlns:a16="http://schemas.microsoft.com/office/drawing/2014/main" id="{04157106-674F-282E-4C4D-A739E9CC0618}"/>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A495A28D-CAAB-BBA3-645D-C63254658C9C}"/>
              </a:ext>
            </a:extLst>
          </p:cNvPr>
          <p:cNvSpPr>
            <a:spLocks noGrp="1"/>
          </p:cNvSpPr>
          <p:nvPr>
            <p:ph type="sldNum" sz="quarter" idx="12"/>
          </p:nvPr>
        </p:nvSpPr>
        <p:spPr/>
        <p:txBody>
          <a:bodyPr/>
          <a:lstStyle/>
          <a:p>
            <a:fld id="{657D1E60-9434-4FD8-AB7F-2760E7212AE3}" type="slidenum">
              <a:rPr lang="en-IN" smtClean="0"/>
              <a:t>23</a:t>
            </a:fld>
            <a:endParaRPr lang="en-IN"/>
          </a:p>
        </p:txBody>
      </p:sp>
    </p:spTree>
    <p:extLst>
      <p:ext uri="{BB962C8B-B14F-4D97-AF65-F5344CB8AC3E}">
        <p14:creationId xmlns:p14="http://schemas.microsoft.com/office/powerpoint/2010/main" val="2345160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97D14-7FDB-4CA4-A183-D468E2866E71}"/>
              </a:ext>
            </a:extLst>
          </p:cNvPr>
          <p:cNvSpPr>
            <a:spLocks noGrp="1"/>
          </p:cNvSpPr>
          <p:nvPr>
            <p:ph type="ctrTitle"/>
          </p:nvPr>
        </p:nvSpPr>
        <p:spPr>
          <a:xfrm>
            <a:off x="1595269" y="1985392"/>
            <a:ext cx="9001462" cy="2387600"/>
          </a:xfrm>
        </p:spPr>
        <p:txBody>
          <a:bodyPr/>
          <a:lstStyle/>
          <a:p>
            <a:r>
              <a:rPr lang="en-IN" sz="9600" dirty="0">
                <a:solidFill>
                  <a:srgbClr val="FFFF00"/>
                </a:solidFill>
              </a:rPr>
              <a:t>Thank you</a:t>
            </a:r>
            <a:br>
              <a:rPr lang="en-IN" dirty="0"/>
            </a:br>
            <a:endParaRPr lang="en-IN" dirty="0"/>
          </a:p>
        </p:txBody>
      </p:sp>
      <p:pic>
        <p:nvPicPr>
          <p:cNvPr id="7" name="Picture 6">
            <a:extLst>
              <a:ext uri="{FF2B5EF4-FFF2-40B4-BE49-F238E27FC236}">
                <a16:creationId xmlns:a16="http://schemas.microsoft.com/office/drawing/2014/main" id="{3F213CAB-E12B-464D-B51F-5B33678CD0E4}"/>
              </a:ext>
            </a:extLst>
          </p:cNvPr>
          <p:cNvPicPr>
            <a:picLocks noChangeAspect="1"/>
          </p:cNvPicPr>
          <p:nvPr/>
        </p:nvPicPr>
        <p:blipFill>
          <a:blip r:embed="rId2"/>
          <a:stretch>
            <a:fillRect/>
          </a:stretch>
        </p:blipFill>
        <p:spPr>
          <a:xfrm>
            <a:off x="491144" y="4372992"/>
            <a:ext cx="1905000" cy="2009775"/>
          </a:xfrm>
          <a:prstGeom prst="rect">
            <a:avLst/>
          </a:prstGeom>
        </p:spPr>
      </p:pic>
      <p:pic>
        <p:nvPicPr>
          <p:cNvPr id="9" name="Picture 6" descr="The drawbacks with ANTs (active non-transparent ETFs) | The Evidence-Based  Investor">
            <a:extLst>
              <a:ext uri="{FF2B5EF4-FFF2-40B4-BE49-F238E27FC236}">
                <a16:creationId xmlns:a16="http://schemas.microsoft.com/office/drawing/2014/main" id="{CF618B48-2AF1-4DCF-B627-8981248DB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61" t="26342" r="6248" b="8203"/>
          <a:stretch/>
        </p:blipFill>
        <p:spPr bwMode="auto">
          <a:xfrm>
            <a:off x="4644805" y="76875"/>
            <a:ext cx="2902390" cy="1796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23D120E-9AF5-E579-5FAA-061BC320DF3B}"/>
              </a:ext>
            </a:extLst>
          </p:cNvPr>
          <p:cNvSpPr/>
          <p:nvPr/>
        </p:nvSpPr>
        <p:spPr>
          <a:xfrm>
            <a:off x="4412366" y="4857560"/>
            <a:ext cx="742863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cap="none" spc="0" dirty="0">
                <a:ln/>
                <a:solidFill>
                  <a:srgbClr val="FF0000"/>
                </a:solidFill>
                <a:effectLst/>
                <a:highlight>
                  <a:srgbClr val="FFFF00"/>
                </a:highlight>
                <a:latin typeface="Aparajita" panose="02020603050405020304" pitchFamily="18" charset="0"/>
                <a:cs typeface="Aparajita" panose="02020603050405020304" pitchFamily="18" charset="0"/>
              </a:rPr>
              <a:t>-Khushi Bhargava</a:t>
            </a:r>
          </a:p>
        </p:txBody>
      </p:sp>
      <p:sp>
        <p:nvSpPr>
          <p:cNvPr id="3" name="Date Placeholder 2">
            <a:extLst>
              <a:ext uri="{FF2B5EF4-FFF2-40B4-BE49-F238E27FC236}">
                <a16:creationId xmlns:a16="http://schemas.microsoft.com/office/drawing/2014/main" id="{D8A764EF-A9F9-30AD-6470-3D84808168CF}"/>
              </a:ext>
            </a:extLst>
          </p:cNvPr>
          <p:cNvSpPr>
            <a:spLocks noGrp="1"/>
          </p:cNvSpPr>
          <p:nvPr>
            <p:ph type="dt" sz="half" idx="10"/>
          </p:nvPr>
        </p:nvSpPr>
        <p:spPr>
          <a:xfrm>
            <a:off x="10101431" y="6382768"/>
            <a:ext cx="1465135" cy="429944"/>
          </a:xfrm>
        </p:spPr>
        <p:txBody>
          <a:bodyPr/>
          <a:lstStyle/>
          <a:p>
            <a:fld id="{F834342E-FFF3-404C-B45D-12593243226E}" type="datetime1">
              <a:rPr lang="en-IN" sz="1800" smtClean="0">
                <a:solidFill>
                  <a:schemeClr val="tx1"/>
                </a:solidFill>
                <a:latin typeface="Times New Roman" panose="02020603050405020304" pitchFamily="18" charset="0"/>
                <a:cs typeface="Times New Roman" panose="02020603050405020304" pitchFamily="18" charset="0"/>
              </a:rPr>
              <a:t>15-12-2022</a:t>
            </a:fld>
            <a:endParaRPr lang="en-IN" sz="1050" dirty="0">
              <a:solidFill>
                <a:schemeClr val="tx1"/>
              </a:solidFill>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2DE6C91-E66F-33B4-CBCC-2FC4CD40042E}"/>
              </a:ext>
            </a:extLst>
          </p:cNvPr>
          <p:cNvSpPr>
            <a:spLocks noGrp="1"/>
          </p:cNvSpPr>
          <p:nvPr>
            <p:ph type="ftr" sz="quarter" idx="11"/>
          </p:nvPr>
        </p:nvSpPr>
        <p:spPr>
          <a:xfrm>
            <a:off x="462444" y="6427220"/>
            <a:ext cx="4073013" cy="386902"/>
          </a:xfrm>
        </p:spPr>
        <p:txBody>
          <a:bodyPr/>
          <a:lstStyle/>
          <a:p>
            <a:r>
              <a:rPr lang="en-US" sz="1100">
                <a:solidFill>
                  <a:schemeClr val="tx1"/>
                </a:solidFill>
                <a:latin typeface="Times New Roman" panose="02020603050405020304" pitchFamily="18" charset="0"/>
                <a:cs typeface="Times New Roman" panose="02020603050405020304" pitchFamily="18" charset="0"/>
              </a:rPr>
              <a:t>LAKE 2022: Conservation of wetlands: ecosystem-based adaptation of climate change, December 28-30, 2022</a:t>
            </a:r>
            <a:endParaRPr lang="en-IN" sz="1100">
              <a:solidFill>
                <a:schemeClr val="tx1"/>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57C30E1B-8023-A264-3CD8-820D099C4BEC}"/>
              </a:ext>
            </a:extLst>
          </p:cNvPr>
          <p:cNvSpPr>
            <a:spLocks noGrp="1"/>
          </p:cNvSpPr>
          <p:nvPr>
            <p:ph type="sldNum" sz="quarter" idx="12"/>
          </p:nvPr>
        </p:nvSpPr>
        <p:spPr/>
        <p:txBody>
          <a:bodyPr/>
          <a:lstStyle/>
          <a:p>
            <a:fld id="{657D1E60-9434-4FD8-AB7F-2760E7212AE3}" type="slidenum">
              <a:rPr lang="en-IN" smtClean="0"/>
              <a:t>24</a:t>
            </a:fld>
            <a:endParaRPr lang="en-IN"/>
          </a:p>
        </p:txBody>
      </p:sp>
    </p:spTree>
    <p:extLst>
      <p:ext uri="{BB962C8B-B14F-4D97-AF65-F5344CB8AC3E}">
        <p14:creationId xmlns:p14="http://schemas.microsoft.com/office/powerpoint/2010/main" val="22832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DE90-DE84-0542-C67E-8874D98F2DBE}"/>
              </a:ext>
            </a:extLst>
          </p:cNvPr>
          <p:cNvSpPr>
            <a:spLocks noGrp="1"/>
          </p:cNvSpPr>
          <p:nvPr>
            <p:ph type="title"/>
          </p:nvPr>
        </p:nvSpPr>
        <p:spPr/>
        <p:txBody>
          <a:bodyPr/>
          <a:lstStyle/>
          <a:p>
            <a:r>
              <a:rPr lang="en-IN" sz="4000" dirty="0"/>
              <a:t>Scientific</a:t>
            </a:r>
            <a:r>
              <a:rPr lang="en-IN" dirty="0"/>
              <a:t> </a:t>
            </a:r>
            <a:r>
              <a:rPr lang="en-IN" sz="4000" dirty="0"/>
              <a:t>classification</a:t>
            </a:r>
            <a:endParaRPr lang="en-IN" dirty="0"/>
          </a:p>
        </p:txBody>
      </p:sp>
      <p:graphicFrame>
        <p:nvGraphicFramePr>
          <p:cNvPr id="4" name="Content Placeholder 3">
            <a:extLst>
              <a:ext uri="{FF2B5EF4-FFF2-40B4-BE49-F238E27FC236}">
                <a16:creationId xmlns:a16="http://schemas.microsoft.com/office/drawing/2014/main" id="{A090EE63-98FF-0CC3-1267-97229D67E3F0}"/>
              </a:ext>
            </a:extLst>
          </p:cNvPr>
          <p:cNvGraphicFramePr>
            <a:graphicFrameLocks noGrp="1"/>
          </p:cNvGraphicFramePr>
          <p:nvPr>
            <p:ph idx="1"/>
            <p:extLst>
              <p:ext uri="{D42A27DB-BD31-4B8C-83A1-F6EECF244321}">
                <p14:modId xmlns:p14="http://schemas.microsoft.com/office/powerpoint/2010/main" val="1397269184"/>
              </p:ext>
            </p:extLst>
          </p:nvPr>
        </p:nvGraphicFramePr>
        <p:xfrm>
          <a:off x="1212298" y="1674053"/>
          <a:ext cx="9438640" cy="4717786"/>
        </p:xfrm>
        <a:graphic>
          <a:graphicData uri="http://schemas.openxmlformats.org/drawingml/2006/table">
            <a:tbl>
              <a:tblPr/>
              <a:tblGrid>
                <a:gridCol w="4719320">
                  <a:extLst>
                    <a:ext uri="{9D8B030D-6E8A-4147-A177-3AD203B41FA5}">
                      <a16:colId xmlns:a16="http://schemas.microsoft.com/office/drawing/2014/main" val="2511459532"/>
                    </a:ext>
                  </a:extLst>
                </a:gridCol>
                <a:gridCol w="4719320">
                  <a:extLst>
                    <a:ext uri="{9D8B030D-6E8A-4147-A177-3AD203B41FA5}">
                      <a16:colId xmlns:a16="http://schemas.microsoft.com/office/drawing/2014/main" val="4078480080"/>
                    </a:ext>
                  </a:extLst>
                </a:gridCol>
              </a:tblGrid>
              <a:tr h="476930">
                <a:tc gridSpan="2">
                  <a:txBody>
                    <a:bodyPr/>
                    <a:lstStyle/>
                    <a:p>
                      <a:pPr algn="ctr" fontAlgn="t"/>
                      <a:endParaRPr lang="en-IN" sz="2400" dirty="0">
                        <a:effectLst/>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IN"/>
                    </a:p>
                  </a:txBody>
                  <a:tcPr/>
                </a:tc>
                <a:extLst>
                  <a:ext uri="{0D108BD9-81ED-4DB2-BD59-A6C34878D82A}">
                    <a16:rowId xmlns:a16="http://schemas.microsoft.com/office/drawing/2014/main" val="969290262"/>
                  </a:ext>
                </a:extLst>
              </a:tr>
              <a:tr h="476930">
                <a:tc>
                  <a:txBody>
                    <a:bodyPr/>
                    <a:lstStyle/>
                    <a:p>
                      <a:pPr algn="l" fontAlgn="t"/>
                      <a:r>
                        <a:rPr lang="en-IN" sz="3200" b="1" u="sng">
                          <a:solidFill>
                            <a:srgbClr val="C00000"/>
                          </a:solidFill>
                          <a:effectLst/>
                          <a:latin typeface="Aparajita" panose="02020603050405020304" pitchFamily="18" charset="0"/>
                          <a:cs typeface="Aparajita" panose="02020603050405020304" pitchFamily="18" charset="0"/>
                        </a:rPr>
                        <a:t>Kingdom:</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IN" sz="3200" i="1" u="none" strike="noStrike" dirty="0">
                          <a:solidFill>
                            <a:schemeClr val="tx1"/>
                          </a:solidFill>
                          <a:effectLst/>
                          <a:latin typeface="Aparajita" panose="02020603050405020304" pitchFamily="18" charset="0"/>
                          <a:cs typeface="Aparajita" panose="02020603050405020304" pitchFamily="18" charset="0"/>
                        </a:rPr>
                        <a:t>Animalia</a:t>
                      </a:r>
                      <a:endParaRPr lang="en-IN" sz="3200" i="1" dirty="0">
                        <a:solidFill>
                          <a:schemeClr val="tx1"/>
                        </a:solidFill>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91657022"/>
                  </a:ext>
                </a:extLst>
              </a:tr>
              <a:tr h="518921">
                <a:tc>
                  <a:txBody>
                    <a:bodyPr/>
                    <a:lstStyle/>
                    <a:p>
                      <a:pPr algn="l" fontAlgn="t"/>
                      <a:r>
                        <a:rPr lang="en-IN" sz="3200" b="1" u="sng" dirty="0">
                          <a:solidFill>
                            <a:srgbClr val="C00000"/>
                          </a:solidFill>
                          <a:effectLst/>
                          <a:latin typeface="Aparajita" panose="02020603050405020304" pitchFamily="18" charset="0"/>
                          <a:cs typeface="Aparajita" panose="02020603050405020304" pitchFamily="18" charset="0"/>
                        </a:rPr>
                        <a:t>Phylum:</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i="1" u="none" strike="noStrike" dirty="0">
                          <a:solidFill>
                            <a:schemeClr val="tx1"/>
                          </a:solidFill>
                          <a:effectLst/>
                          <a:latin typeface="Aparajita" panose="02020603050405020304" pitchFamily="18" charset="0"/>
                          <a:cs typeface="Aparajita" panose="02020603050405020304" pitchFamily="18" charset="0"/>
                        </a:rPr>
                        <a:t>Arthropoda</a:t>
                      </a:r>
                      <a:endParaRPr lang="en-IN" sz="3200" i="1" dirty="0">
                        <a:solidFill>
                          <a:schemeClr val="tx1"/>
                        </a:solidFill>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447862250"/>
                  </a:ext>
                </a:extLst>
              </a:tr>
              <a:tr h="476930">
                <a:tc>
                  <a:txBody>
                    <a:bodyPr/>
                    <a:lstStyle/>
                    <a:p>
                      <a:pPr algn="l" fontAlgn="t"/>
                      <a:r>
                        <a:rPr lang="en-IN" sz="3200" b="1" u="sng">
                          <a:solidFill>
                            <a:srgbClr val="C00000"/>
                          </a:solidFill>
                          <a:effectLst/>
                          <a:latin typeface="Aparajita" panose="02020603050405020304" pitchFamily="18" charset="0"/>
                          <a:cs typeface="Aparajita" panose="02020603050405020304" pitchFamily="18" charset="0"/>
                        </a:rPr>
                        <a:t>Class:</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i="1" u="none" strike="noStrike" dirty="0" err="1">
                          <a:solidFill>
                            <a:schemeClr val="tx1"/>
                          </a:solidFill>
                          <a:effectLst/>
                          <a:latin typeface="Aparajita" panose="02020603050405020304" pitchFamily="18" charset="0"/>
                          <a:cs typeface="Aparajita" panose="02020603050405020304" pitchFamily="18" charset="0"/>
                        </a:rPr>
                        <a:t>Insecta</a:t>
                      </a:r>
                      <a:endParaRPr lang="en-IN" sz="3200" i="1" dirty="0">
                        <a:solidFill>
                          <a:schemeClr val="tx1"/>
                        </a:solidFill>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256603"/>
                  </a:ext>
                </a:extLst>
              </a:tr>
              <a:tr h="518921">
                <a:tc>
                  <a:txBody>
                    <a:bodyPr/>
                    <a:lstStyle/>
                    <a:p>
                      <a:pPr algn="l" fontAlgn="t"/>
                      <a:r>
                        <a:rPr lang="en-IN" sz="3200" b="1" u="sng">
                          <a:solidFill>
                            <a:srgbClr val="C00000"/>
                          </a:solidFill>
                          <a:effectLst/>
                          <a:latin typeface="Aparajita" panose="02020603050405020304" pitchFamily="18" charset="0"/>
                          <a:cs typeface="Aparajita" panose="02020603050405020304" pitchFamily="18" charset="0"/>
                        </a:rPr>
                        <a:t>Order:</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i="1" u="none" strike="noStrike" dirty="0">
                          <a:solidFill>
                            <a:schemeClr val="tx1"/>
                          </a:solidFill>
                          <a:effectLst/>
                          <a:latin typeface="Aparajita" panose="02020603050405020304" pitchFamily="18" charset="0"/>
                          <a:cs typeface="Aparajita" panose="02020603050405020304" pitchFamily="18" charset="0"/>
                        </a:rPr>
                        <a:t>Hymenoptera</a:t>
                      </a:r>
                      <a:endParaRPr lang="en-IN" sz="3200" i="1" u="none" dirty="0">
                        <a:solidFill>
                          <a:schemeClr val="tx1"/>
                        </a:solidFill>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94969207"/>
                  </a:ext>
                </a:extLst>
              </a:tr>
              <a:tr h="476930">
                <a:tc>
                  <a:txBody>
                    <a:bodyPr/>
                    <a:lstStyle/>
                    <a:p>
                      <a:pPr algn="l" fontAlgn="t"/>
                      <a:r>
                        <a:rPr lang="en-IN" sz="3200" b="1" u="sng">
                          <a:solidFill>
                            <a:srgbClr val="C00000"/>
                          </a:solidFill>
                          <a:effectLst/>
                          <a:latin typeface="Aparajita" panose="02020603050405020304" pitchFamily="18" charset="0"/>
                          <a:cs typeface="Aparajita" panose="02020603050405020304" pitchFamily="18" charset="0"/>
                        </a:rPr>
                        <a:t>Infraorder:</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i="1" u="none" strike="noStrike" dirty="0">
                          <a:solidFill>
                            <a:schemeClr val="tx1"/>
                          </a:solidFill>
                          <a:effectLst/>
                          <a:latin typeface="Aparajita" panose="02020603050405020304" pitchFamily="18" charset="0"/>
                          <a:cs typeface="Aparajita" panose="02020603050405020304" pitchFamily="18" charset="0"/>
                        </a:rPr>
                        <a:t>Aculeata</a:t>
                      </a:r>
                      <a:endParaRPr lang="en-IN" sz="3200" i="1" dirty="0">
                        <a:solidFill>
                          <a:schemeClr val="tx1"/>
                        </a:solidFill>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11070263"/>
                  </a:ext>
                </a:extLst>
              </a:tr>
              <a:tr h="518921">
                <a:tc>
                  <a:txBody>
                    <a:bodyPr/>
                    <a:lstStyle/>
                    <a:p>
                      <a:pPr algn="l" fontAlgn="t"/>
                      <a:r>
                        <a:rPr lang="en-IN" sz="3200" b="1" u="sng" dirty="0">
                          <a:solidFill>
                            <a:srgbClr val="C00000"/>
                          </a:solidFill>
                          <a:effectLst/>
                          <a:latin typeface="Aparajita" panose="02020603050405020304" pitchFamily="18" charset="0"/>
                          <a:cs typeface="Aparajita" panose="02020603050405020304" pitchFamily="18" charset="0"/>
                        </a:rPr>
                        <a:t>Superfamily:</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b="0" i="1" dirty="0" err="1">
                          <a:effectLst/>
                          <a:latin typeface="Aparajita" panose="02020603050405020304" pitchFamily="18" charset="0"/>
                          <a:cs typeface="Aparajita" panose="02020603050405020304" pitchFamily="18" charset="0"/>
                        </a:rPr>
                        <a:t>Formicoidea</a:t>
                      </a:r>
                      <a:endParaRPr lang="en-IN" sz="3200" b="0" i="1" dirty="0">
                        <a:effectLst/>
                        <a:latin typeface="Aparajita" panose="02020603050405020304" pitchFamily="18" charset="0"/>
                        <a:cs typeface="Aparajita" panose="02020603050405020304" pitchFamily="18" charset="0"/>
                      </a:endParaRP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83830630"/>
                  </a:ext>
                </a:extLst>
              </a:tr>
              <a:tr h="1117676">
                <a:tc>
                  <a:txBody>
                    <a:bodyPr/>
                    <a:lstStyle/>
                    <a:p>
                      <a:pPr algn="l" fontAlgn="t"/>
                      <a:r>
                        <a:rPr lang="en-IN" sz="3200" b="1" u="sng" dirty="0">
                          <a:solidFill>
                            <a:srgbClr val="C00000"/>
                          </a:solidFill>
                          <a:effectLst/>
                          <a:latin typeface="Aparajita" panose="02020603050405020304" pitchFamily="18" charset="0"/>
                          <a:cs typeface="Aparajita" panose="02020603050405020304" pitchFamily="18" charset="0"/>
                        </a:rPr>
                        <a:t>Family:</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t"/>
                      <a:r>
                        <a:rPr lang="en-IN" sz="3200" b="0" i="1" dirty="0">
                          <a:effectLst/>
                          <a:latin typeface="Aparajita" panose="02020603050405020304" pitchFamily="18" charset="0"/>
                          <a:cs typeface="Aparajita" panose="02020603050405020304" pitchFamily="18" charset="0"/>
                        </a:rPr>
                        <a:t>Formicidae</a:t>
                      </a:r>
                      <a:br>
                        <a:rPr lang="en-IN" sz="3200" b="0" i="1" dirty="0">
                          <a:effectLst/>
                          <a:latin typeface="Aparajita" panose="02020603050405020304" pitchFamily="18" charset="0"/>
                          <a:cs typeface="Aparajita" panose="02020603050405020304" pitchFamily="18" charset="0"/>
                        </a:rPr>
                      </a:br>
                      <a:r>
                        <a:rPr lang="en-IN" sz="2400" b="0" i="1" dirty="0" err="1"/>
                        <a:t>Latreille</a:t>
                      </a:r>
                      <a:r>
                        <a:rPr lang="en-IN" sz="3200" b="0" i="1" dirty="0">
                          <a:effectLst/>
                          <a:latin typeface="Aparajita" panose="02020603050405020304" pitchFamily="18" charset="0"/>
                          <a:cs typeface="Aparajita" panose="02020603050405020304" pitchFamily="18" charset="0"/>
                        </a:rPr>
                        <a:t>, 1809</a:t>
                      </a:r>
                    </a:p>
                  </a:txBody>
                  <a:tcPr marL="32849" marR="32849" marT="16425" marB="16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898129047"/>
                  </a:ext>
                </a:extLst>
              </a:tr>
            </a:tbl>
          </a:graphicData>
        </a:graphic>
      </p:graphicFrame>
      <p:sp>
        <p:nvSpPr>
          <p:cNvPr id="3" name="Date Placeholder 2">
            <a:extLst>
              <a:ext uri="{FF2B5EF4-FFF2-40B4-BE49-F238E27FC236}">
                <a16:creationId xmlns:a16="http://schemas.microsoft.com/office/drawing/2014/main" id="{349CCA20-CBED-E407-EEDB-A9E5D9F884B8}"/>
              </a:ext>
            </a:extLst>
          </p:cNvPr>
          <p:cNvSpPr>
            <a:spLocks noGrp="1"/>
          </p:cNvSpPr>
          <p:nvPr>
            <p:ph type="dt" sz="half" idx="10"/>
          </p:nvPr>
        </p:nvSpPr>
        <p:spPr/>
        <p:txBody>
          <a:bodyPr/>
          <a:lstStyle/>
          <a:p>
            <a:fld id="{D2EF4967-38BF-4160-A5D5-E4D30EB05727}" type="datetime1">
              <a:rPr lang="en-IN" smtClean="0"/>
              <a:t>15-12-2022</a:t>
            </a:fld>
            <a:endParaRPr lang="en-IN"/>
          </a:p>
        </p:txBody>
      </p:sp>
      <p:sp>
        <p:nvSpPr>
          <p:cNvPr id="5" name="Footer Placeholder 4">
            <a:extLst>
              <a:ext uri="{FF2B5EF4-FFF2-40B4-BE49-F238E27FC236}">
                <a16:creationId xmlns:a16="http://schemas.microsoft.com/office/drawing/2014/main" id="{B2B93AB3-CAC1-A285-5F58-975725EDAC97}"/>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F0D74F75-AAD0-F0F0-2556-8E44C8D215E6}"/>
              </a:ext>
            </a:extLst>
          </p:cNvPr>
          <p:cNvSpPr>
            <a:spLocks noGrp="1"/>
          </p:cNvSpPr>
          <p:nvPr>
            <p:ph type="sldNum" sz="quarter" idx="12"/>
          </p:nvPr>
        </p:nvSpPr>
        <p:spPr/>
        <p:txBody>
          <a:bodyPr/>
          <a:lstStyle/>
          <a:p>
            <a:fld id="{657D1E60-9434-4FD8-AB7F-2760E7212AE3}" type="slidenum">
              <a:rPr lang="en-IN" smtClean="0"/>
              <a:t>3</a:t>
            </a:fld>
            <a:endParaRPr lang="en-IN"/>
          </a:p>
        </p:txBody>
      </p:sp>
    </p:spTree>
    <p:extLst>
      <p:ext uri="{BB962C8B-B14F-4D97-AF65-F5344CB8AC3E}">
        <p14:creationId xmlns:p14="http://schemas.microsoft.com/office/powerpoint/2010/main" val="243830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3E239521-4E27-466E-9087-5C3D9CD1C9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F0939603-6562-4246-A9A6-CE0657B91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4088B391-2267-4070-940E-1DFC16029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C843D276-7F19-4B7B-A3C9-E92CF9825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F8BF858F-F5FD-4A7D-A74C-4DB4D07E1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Oval 1035">
              <a:extLst>
                <a:ext uri="{FF2B5EF4-FFF2-40B4-BE49-F238E27FC236}">
                  <a16:creationId xmlns:a16="http://schemas.microsoft.com/office/drawing/2014/main" id="{1F6D2125-7D86-4D93-A5CB-0BCFE524B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7" name="Oval 1036">
              <a:extLst>
                <a:ext uri="{FF2B5EF4-FFF2-40B4-BE49-F238E27FC236}">
                  <a16:creationId xmlns:a16="http://schemas.microsoft.com/office/drawing/2014/main" id="{12A20C10-8367-4EE7-84F1-DA8FC3201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8" name="Oval 1037">
              <a:extLst>
                <a:ext uri="{FF2B5EF4-FFF2-40B4-BE49-F238E27FC236}">
                  <a16:creationId xmlns:a16="http://schemas.microsoft.com/office/drawing/2014/main" id="{7D2F7B40-09B0-4DD4-B504-7BE155EED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9" name="Freeform 5">
              <a:extLst>
                <a:ext uri="{FF2B5EF4-FFF2-40B4-BE49-F238E27FC236}">
                  <a16:creationId xmlns:a16="http://schemas.microsoft.com/office/drawing/2014/main" id="{0FFDC92C-6387-4BF1-9976-A0B078CE8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2D368DE5-EE93-47F4-A759-0D6F94E1F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1" name="Rectangle 1040">
              <a:extLst>
                <a:ext uri="{FF2B5EF4-FFF2-40B4-BE49-F238E27FC236}">
                  <a16:creationId xmlns:a16="http://schemas.microsoft.com/office/drawing/2014/main" id="{C6AD4D91-560B-4DF8-B52B-A6BF83A6E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2" name="Freeform 5">
              <a:extLst>
                <a:ext uri="{FF2B5EF4-FFF2-40B4-BE49-F238E27FC236}">
                  <a16:creationId xmlns:a16="http://schemas.microsoft.com/office/drawing/2014/main" id="{F12BC828-FAAE-455F-91DC-7ADCAC9DA8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A37FA11-40C9-2C02-65C7-FF1C2298A6D7}"/>
              </a:ext>
            </a:extLst>
          </p:cNvPr>
          <p:cNvSpPr>
            <a:spLocks noGrp="1"/>
          </p:cNvSpPr>
          <p:nvPr>
            <p:ph type="title"/>
          </p:nvPr>
        </p:nvSpPr>
        <p:spPr>
          <a:xfrm>
            <a:off x="508000" y="520700"/>
            <a:ext cx="4191000" cy="1079500"/>
          </a:xfrm>
        </p:spPr>
        <p:txBody>
          <a:bodyPr>
            <a:normAutofit/>
          </a:bodyPr>
          <a:lstStyle/>
          <a:p>
            <a:pPr>
              <a:lnSpc>
                <a:spcPct val="90000"/>
              </a:lnSpc>
            </a:pPr>
            <a:r>
              <a:rPr lang="en-IN" sz="3200" dirty="0"/>
              <a:t>History or Evolution of ants</a:t>
            </a:r>
          </a:p>
        </p:txBody>
      </p:sp>
      <p:sp>
        <p:nvSpPr>
          <p:cNvPr id="3" name="Content Placeholder 2">
            <a:extLst>
              <a:ext uri="{FF2B5EF4-FFF2-40B4-BE49-F238E27FC236}">
                <a16:creationId xmlns:a16="http://schemas.microsoft.com/office/drawing/2014/main" id="{EA5C1439-F0FA-1EC5-ED68-E78FAF52D5DE}"/>
              </a:ext>
            </a:extLst>
          </p:cNvPr>
          <p:cNvSpPr>
            <a:spLocks noGrp="1"/>
          </p:cNvSpPr>
          <p:nvPr>
            <p:ph idx="1"/>
          </p:nvPr>
        </p:nvSpPr>
        <p:spPr>
          <a:xfrm>
            <a:off x="670560" y="2119312"/>
            <a:ext cx="3618121" cy="3900487"/>
          </a:xfrm>
        </p:spPr>
        <p:txBody>
          <a:bodyPr>
            <a:normAutofit fontScale="92500" lnSpcReduction="10000"/>
          </a:bodyPr>
          <a:lstStyle/>
          <a:p>
            <a:r>
              <a:rPr lang="en-US" sz="3200" dirty="0">
                <a:solidFill>
                  <a:schemeClr val="bg1"/>
                </a:solidFill>
                <a:latin typeface="Aparajita" panose="02020603050405020304" pitchFamily="18" charset="0"/>
                <a:cs typeface="Aparajita" panose="02020603050405020304" pitchFamily="18" charset="0"/>
              </a:rPr>
              <a:t>Ants evolved from </a:t>
            </a:r>
            <a:r>
              <a:rPr lang="en-US" sz="3200" b="1" u="sng" dirty="0">
                <a:solidFill>
                  <a:schemeClr val="bg1"/>
                </a:solidFill>
                <a:latin typeface="Aparajita" panose="02020603050405020304" pitchFamily="18" charset="0"/>
                <a:cs typeface="Aparajita" panose="02020603050405020304" pitchFamily="18" charset="0"/>
              </a:rPr>
              <a:t>vespoid wasp </a:t>
            </a:r>
            <a:r>
              <a:rPr lang="en-US" sz="3200" dirty="0">
                <a:solidFill>
                  <a:schemeClr val="bg1"/>
                </a:solidFill>
                <a:latin typeface="Aparajita" panose="02020603050405020304" pitchFamily="18" charset="0"/>
                <a:cs typeface="Aparajita" panose="02020603050405020304" pitchFamily="18" charset="0"/>
              </a:rPr>
              <a:t>ancestors in the Cretaceous period.</a:t>
            </a:r>
          </a:p>
          <a:p>
            <a:endParaRPr lang="en-US" sz="3200" dirty="0">
              <a:solidFill>
                <a:schemeClr val="bg1"/>
              </a:solidFill>
              <a:latin typeface="Aparajita" panose="02020603050405020304" pitchFamily="18" charset="0"/>
              <a:cs typeface="Aparajita" panose="02020603050405020304" pitchFamily="18" charset="0"/>
            </a:endParaRPr>
          </a:p>
          <a:p>
            <a:r>
              <a:rPr lang="en-US" sz="3200" dirty="0">
                <a:solidFill>
                  <a:schemeClr val="bg1"/>
                </a:solidFill>
                <a:latin typeface="Aparajita" panose="02020603050405020304" pitchFamily="18" charset="0"/>
                <a:cs typeface="Aparajita" panose="02020603050405020304" pitchFamily="18" charset="0"/>
              </a:rPr>
              <a:t>More than 13,800 of an estimated total of 22,000 species have been classified.</a:t>
            </a:r>
          </a:p>
          <a:p>
            <a:endParaRPr lang="en-IN" sz="3200" dirty="0">
              <a:solidFill>
                <a:schemeClr val="bg1"/>
              </a:solidFill>
              <a:latin typeface="Aparajita" panose="02020603050405020304" pitchFamily="18" charset="0"/>
              <a:cs typeface="Aparajita" panose="02020603050405020304" pitchFamily="18" charset="0"/>
            </a:endParaRPr>
          </a:p>
        </p:txBody>
      </p:sp>
      <p:pic>
        <p:nvPicPr>
          <p:cNvPr id="1026" name="Picture 2" descr="PDF] The Phylogeny and Evolution of Ants | Semantic Scholar">
            <a:extLst>
              <a:ext uri="{FF2B5EF4-FFF2-40B4-BE49-F238E27FC236}">
                <a16:creationId xmlns:a16="http://schemas.microsoft.com/office/drawing/2014/main" id="{D19F0483-011A-810B-9A30-0272567662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9241" y="930674"/>
            <a:ext cx="5932812" cy="5725163"/>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BFD3DF8A-480D-4BB4-B603-B70596CFD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11DF8AA4-25CF-0A8B-7522-24C9A38DB893}"/>
              </a:ext>
            </a:extLst>
          </p:cNvPr>
          <p:cNvSpPr txBox="1"/>
          <p:nvPr/>
        </p:nvSpPr>
        <p:spPr>
          <a:xfrm>
            <a:off x="6837253" y="6525975"/>
            <a:ext cx="6096000" cy="369332"/>
          </a:xfrm>
          <a:prstGeom prst="rect">
            <a:avLst/>
          </a:prstGeom>
          <a:noFill/>
        </p:spPr>
        <p:txBody>
          <a:bodyPr wrap="square">
            <a:spAutoFit/>
          </a:bodyPr>
          <a:lstStyle/>
          <a:p>
            <a:r>
              <a:rPr lang="en-IN" i="1" dirty="0"/>
              <a:t>www.semanticscholar.org</a:t>
            </a:r>
          </a:p>
        </p:txBody>
      </p:sp>
      <p:sp>
        <p:nvSpPr>
          <p:cNvPr id="4" name="Date Placeholder 3">
            <a:extLst>
              <a:ext uri="{FF2B5EF4-FFF2-40B4-BE49-F238E27FC236}">
                <a16:creationId xmlns:a16="http://schemas.microsoft.com/office/drawing/2014/main" id="{48D70543-9A00-24A3-3386-99F4D7736FB8}"/>
              </a:ext>
            </a:extLst>
          </p:cNvPr>
          <p:cNvSpPr>
            <a:spLocks noGrp="1"/>
          </p:cNvSpPr>
          <p:nvPr>
            <p:ph type="dt" sz="half" idx="10"/>
          </p:nvPr>
        </p:nvSpPr>
        <p:spPr/>
        <p:txBody>
          <a:bodyPr/>
          <a:lstStyle/>
          <a:p>
            <a:fld id="{A360130E-BBE9-441F-8C5D-219BFE82B93D}" type="datetime1">
              <a:rPr lang="en-IN" smtClean="0"/>
              <a:t>15-12-2022</a:t>
            </a:fld>
            <a:endParaRPr lang="en-IN"/>
          </a:p>
        </p:txBody>
      </p:sp>
      <p:sp>
        <p:nvSpPr>
          <p:cNvPr id="6" name="Footer Placeholder 5">
            <a:extLst>
              <a:ext uri="{FF2B5EF4-FFF2-40B4-BE49-F238E27FC236}">
                <a16:creationId xmlns:a16="http://schemas.microsoft.com/office/drawing/2014/main" id="{3BEF7469-0469-0EEC-C9D2-9EE7C511F090}"/>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7" name="Slide Number Placeholder 6">
            <a:extLst>
              <a:ext uri="{FF2B5EF4-FFF2-40B4-BE49-F238E27FC236}">
                <a16:creationId xmlns:a16="http://schemas.microsoft.com/office/drawing/2014/main" id="{527CEBCD-F944-60A7-3BBE-AFE450A24EA7}"/>
              </a:ext>
            </a:extLst>
          </p:cNvPr>
          <p:cNvSpPr>
            <a:spLocks noGrp="1"/>
          </p:cNvSpPr>
          <p:nvPr>
            <p:ph type="sldNum" sz="quarter" idx="12"/>
          </p:nvPr>
        </p:nvSpPr>
        <p:spPr/>
        <p:txBody>
          <a:bodyPr/>
          <a:lstStyle/>
          <a:p>
            <a:fld id="{657D1E60-9434-4FD8-AB7F-2760E7212AE3}" type="slidenum">
              <a:rPr lang="en-IN" smtClean="0"/>
              <a:t>4</a:t>
            </a:fld>
            <a:endParaRPr lang="en-IN"/>
          </a:p>
        </p:txBody>
      </p:sp>
    </p:spTree>
    <p:extLst>
      <p:ext uri="{BB962C8B-B14F-4D97-AF65-F5344CB8AC3E}">
        <p14:creationId xmlns:p14="http://schemas.microsoft.com/office/powerpoint/2010/main" val="1097562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30CC-EF6D-A30C-E992-389C226B67FB}"/>
              </a:ext>
            </a:extLst>
          </p:cNvPr>
          <p:cNvSpPr>
            <a:spLocks noGrp="1"/>
          </p:cNvSpPr>
          <p:nvPr>
            <p:ph type="title"/>
          </p:nvPr>
        </p:nvSpPr>
        <p:spPr/>
        <p:txBody>
          <a:bodyPr/>
          <a:lstStyle/>
          <a:p>
            <a:r>
              <a:rPr lang="en-IN" sz="4400" dirty="0"/>
              <a:t>Objective</a:t>
            </a:r>
          </a:p>
        </p:txBody>
      </p:sp>
      <p:sp>
        <p:nvSpPr>
          <p:cNvPr id="3" name="Content Placeholder 2">
            <a:extLst>
              <a:ext uri="{FF2B5EF4-FFF2-40B4-BE49-F238E27FC236}">
                <a16:creationId xmlns:a16="http://schemas.microsoft.com/office/drawing/2014/main" id="{0A54D845-1E98-EFDE-3F94-920FAB2E2F2A}"/>
              </a:ext>
            </a:extLst>
          </p:cNvPr>
          <p:cNvSpPr>
            <a:spLocks noGrp="1"/>
          </p:cNvSpPr>
          <p:nvPr>
            <p:ph idx="1"/>
          </p:nvPr>
        </p:nvSpPr>
        <p:spPr/>
        <p:txBody>
          <a:bodyPr>
            <a:normAutofit/>
          </a:bodyPr>
          <a:lstStyle/>
          <a:p>
            <a:r>
              <a:rPr lang="en-IN" sz="3200" dirty="0">
                <a:latin typeface="Aparajita" panose="02020603050405020304" pitchFamily="18" charset="0"/>
                <a:cs typeface="Aparajita" panose="02020603050405020304" pitchFamily="18" charset="0"/>
              </a:rPr>
              <a:t>Study and observation of ants’ behaviour and habitats</a:t>
            </a:r>
          </a:p>
          <a:p>
            <a:r>
              <a:rPr lang="en-IN" sz="3200" dirty="0">
                <a:latin typeface="Aparajita" panose="02020603050405020304" pitchFamily="18" charset="0"/>
                <a:cs typeface="Aparajita" panose="02020603050405020304" pitchFamily="18" charset="0"/>
              </a:rPr>
              <a:t>To make the society aware of the importance of ants to the environment</a:t>
            </a:r>
          </a:p>
          <a:p>
            <a:r>
              <a:rPr lang="en-IN" sz="3200" dirty="0">
                <a:latin typeface="Aparajita" panose="02020603050405020304" pitchFamily="18" charset="0"/>
                <a:cs typeface="Aparajita" panose="02020603050405020304" pitchFamily="18" charset="0"/>
              </a:rPr>
              <a:t>To gain knowledge of natural environment of ants so as to protect and conserve their life</a:t>
            </a:r>
          </a:p>
        </p:txBody>
      </p:sp>
      <p:sp>
        <p:nvSpPr>
          <p:cNvPr id="4" name="Date Placeholder 3">
            <a:extLst>
              <a:ext uri="{FF2B5EF4-FFF2-40B4-BE49-F238E27FC236}">
                <a16:creationId xmlns:a16="http://schemas.microsoft.com/office/drawing/2014/main" id="{6462EFB0-0194-CC12-B8E2-D080B784C4B1}"/>
              </a:ext>
            </a:extLst>
          </p:cNvPr>
          <p:cNvSpPr>
            <a:spLocks noGrp="1"/>
          </p:cNvSpPr>
          <p:nvPr>
            <p:ph type="dt" sz="half" idx="10"/>
          </p:nvPr>
        </p:nvSpPr>
        <p:spPr/>
        <p:txBody>
          <a:bodyPr/>
          <a:lstStyle/>
          <a:p>
            <a:fld id="{A98E4D0A-21C6-4E4E-B78D-97A347750BA5}" type="datetime1">
              <a:rPr lang="en-IN" smtClean="0"/>
              <a:t>15-12-2022</a:t>
            </a:fld>
            <a:endParaRPr lang="en-IN"/>
          </a:p>
        </p:txBody>
      </p:sp>
      <p:sp>
        <p:nvSpPr>
          <p:cNvPr id="5" name="Footer Placeholder 4">
            <a:extLst>
              <a:ext uri="{FF2B5EF4-FFF2-40B4-BE49-F238E27FC236}">
                <a16:creationId xmlns:a16="http://schemas.microsoft.com/office/drawing/2014/main" id="{38D316DC-1F44-FEF2-1C19-7B22C071DCAB}"/>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1B93D119-CDEF-F962-C2E7-6C465CD506CB}"/>
              </a:ext>
            </a:extLst>
          </p:cNvPr>
          <p:cNvSpPr>
            <a:spLocks noGrp="1"/>
          </p:cNvSpPr>
          <p:nvPr>
            <p:ph type="sldNum" sz="quarter" idx="12"/>
          </p:nvPr>
        </p:nvSpPr>
        <p:spPr/>
        <p:txBody>
          <a:bodyPr/>
          <a:lstStyle/>
          <a:p>
            <a:fld id="{657D1E60-9434-4FD8-AB7F-2760E7212AE3}" type="slidenum">
              <a:rPr lang="en-IN" smtClean="0"/>
              <a:t>5</a:t>
            </a:fld>
            <a:endParaRPr lang="en-IN"/>
          </a:p>
        </p:txBody>
      </p:sp>
    </p:spTree>
    <p:extLst>
      <p:ext uri="{BB962C8B-B14F-4D97-AF65-F5344CB8AC3E}">
        <p14:creationId xmlns:p14="http://schemas.microsoft.com/office/powerpoint/2010/main" val="40323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0B6A-B5B3-C488-1D85-78EAC20CB613}"/>
              </a:ext>
            </a:extLst>
          </p:cNvPr>
          <p:cNvSpPr>
            <a:spLocks noGrp="1"/>
          </p:cNvSpPr>
          <p:nvPr>
            <p:ph type="title"/>
          </p:nvPr>
        </p:nvSpPr>
        <p:spPr/>
        <p:txBody>
          <a:bodyPr/>
          <a:lstStyle/>
          <a:p>
            <a:r>
              <a:rPr lang="en-IN" dirty="0"/>
              <a:t>Materials and methods</a:t>
            </a:r>
          </a:p>
        </p:txBody>
      </p:sp>
      <p:sp>
        <p:nvSpPr>
          <p:cNvPr id="3" name="Content Placeholder 2">
            <a:extLst>
              <a:ext uri="{FF2B5EF4-FFF2-40B4-BE49-F238E27FC236}">
                <a16:creationId xmlns:a16="http://schemas.microsoft.com/office/drawing/2014/main" id="{257379F2-F8A0-F618-6239-53DA8117EF65}"/>
              </a:ext>
            </a:extLst>
          </p:cNvPr>
          <p:cNvSpPr>
            <a:spLocks noGrp="1"/>
          </p:cNvSpPr>
          <p:nvPr>
            <p:ph idx="1"/>
          </p:nvPr>
        </p:nvSpPr>
        <p:spPr>
          <a:xfrm>
            <a:off x="108284" y="2603500"/>
            <a:ext cx="11947358" cy="3416300"/>
          </a:xfrm>
        </p:spPr>
        <p:txBody>
          <a:bodyPr>
            <a:normAutofit/>
          </a:bodyPr>
          <a:lstStyle/>
          <a:p>
            <a:pPr>
              <a:lnSpc>
                <a:spcPct val="150000"/>
              </a:lnSpc>
              <a:buFont typeface="Wingdings" panose="05000000000000000000" pitchFamily="2" charset="2"/>
              <a:buChar char="v"/>
            </a:pPr>
            <a:r>
              <a:rPr lang="en-IN" sz="3200" dirty="0"/>
              <a:t>Google Earth – for marking area of study</a:t>
            </a:r>
          </a:p>
          <a:p>
            <a:pPr>
              <a:lnSpc>
                <a:spcPct val="150000"/>
              </a:lnSpc>
              <a:buFont typeface="Wingdings" panose="05000000000000000000" pitchFamily="2" charset="2"/>
              <a:buChar char="v"/>
            </a:pPr>
            <a:r>
              <a:rPr lang="en-IN" sz="3200" dirty="0"/>
              <a:t>Internet – to know the general details of ants</a:t>
            </a:r>
          </a:p>
          <a:p>
            <a:pPr>
              <a:lnSpc>
                <a:spcPct val="150000"/>
              </a:lnSpc>
              <a:buFont typeface="Wingdings" panose="05000000000000000000" pitchFamily="2" charset="2"/>
              <a:buChar char="v"/>
            </a:pPr>
            <a:r>
              <a:rPr lang="en-IN" sz="3200" dirty="0"/>
              <a:t>Mobile phone – for capturing pictures of observations</a:t>
            </a:r>
          </a:p>
          <a:p>
            <a:pPr>
              <a:lnSpc>
                <a:spcPct val="150000"/>
              </a:lnSpc>
              <a:buFont typeface="Wingdings" panose="05000000000000000000" pitchFamily="2" charset="2"/>
              <a:buChar char="v"/>
            </a:pPr>
            <a:endParaRPr lang="en-IN" sz="3200" dirty="0"/>
          </a:p>
        </p:txBody>
      </p:sp>
      <p:sp>
        <p:nvSpPr>
          <p:cNvPr id="4" name="Date Placeholder 3">
            <a:extLst>
              <a:ext uri="{FF2B5EF4-FFF2-40B4-BE49-F238E27FC236}">
                <a16:creationId xmlns:a16="http://schemas.microsoft.com/office/drawing/2014/main" id="{E30937AC-BE6C-3C59-C9FF-2BDA7D581370}"/>
              </a:ext>
            </a:extLst>
          </p:cNvPr>
          <p:cNvSpPr>
            <a:spLocks noGrp="1"/>
          </p:cNvSpPr>
          <p:nvPr>
            <p:ph type="dt" sz="half" idx="10"/>
          </p:nvPr>
        </p:nvSpPr>
        <p:spPr/>
        <p:txBody>
          <a:bodyPr/>
          <a:lstStyle/>
          <a:p>
            <a:fld id="{E3D61F90-8767-41CD-BD2C-8FDC73A2B0CE}" type="datetime1">
              <a:rPr lang="en-IN" smtClean="0"/>
              <a:t>15-12-2022</a:t>
            </a:fld>
            <a:endParaRPr lang="en-IN"/>
          </a:p>
        </p:txBody>
      </p:sp>
      <p:sp>
        <p:nvSpPr>
          <p:cNvPr id="5" name="Footer Placeholder 4">
            <a:extLst>
              <a:ext uri="{FF2B5EF4-FFF2-40B4-BE49-F238E27FC236}">
                <a16:creationId xmlns:a16="http://schemas.microsoft.com/office/drawing/2014/main" id="{7051111D-16DC-387D-D231-E775B00ACD6A}"/>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5C1E3057-6F37-7D1C-AFDD-D13B4C125ED1}"/>
              </a:ext>
            </a:extLst>
          </p:cNvPr>
          <p:cNvSpPr>
            <a:spLocks noGrp="1"/>
          </p:cNvSpPr>
          <p:nvPr>
            <p:ph type="sldNum" sz="quarter" idx="12"/>
          </p:nvPr>
        </p:nvSpPr>
        <p:spPr/>
        <p:txBody>
          <a:bodyPr/>
          <a:lstStyle/>
          <a:p>
            <a:fld id="{657D1E60-9434-4FD8-AB7F-2760E7212AE3}" type="slidenum">
              <a:rPr lang="en-IN" smtClean="0"/>
              <a:t>6</a:t>
            </a:fld>
            <a:endParaRPr lang="en-IN"/>
          </a:p>
        </p:txBody>
      </p:sp>
    </p:spTree>
    <p:extLst>
      <p:ext uri="{BB962C8B-B14F-4D97-AF65-F5344CB8AC3E}">
        <p14:creationId xmlns:p14="http://schemas.microsoft.com/office/powerpoint/2010/main" val="379455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9D9E-CC5E-D1B5-F54D-ED59D0CA543E}"/>
              </a:ext>
            </a:extLst>
          </p:cNvPr>
          <p:cNvSpPr>
            <a:spLocks noGrp="1"/>
          </p:cNvSpPr>
          <p:nvPr>
            <p:ph type="title"/>
          </p:nvPr>
        </p:nvSpPr>
        <p:spPr>
          <a:xfrm>
            <a:off x="4785300" y="769790"/>
            <a:ext cx="2621399" cy="728480"/>
          </a:xfrm>
        </p:spPr>
        <p:txBody>
          <a:bodyPr/>
          <a:lstStyle/>
          <a:p>
            <a:r>
              <a:rPr lang="en-IN" sz="4800" u="sng" dirty="0">
                <a:latin typeface="Aparajita" panose="02020603050405020304" pitchFamily="18" charset="0"/>
                <a:cs typeface="Aparajita" panose="02020603050405020304" pitchFamily="18" charset="0"/>
              </a:rPr>
              <a:t>Study</a:t>
            </a:r>
            <a:r>
              <a:rPr lang="en-IN" sz="4800" u="sng" dirty="0"/>
              <a:t> </a:t>
            </a:r>
            <a:r>
              <a:rPr lang="en-IN" sz="5400" u="sng" dirty="0">
                <a:latin typeface="Aparajita" panose="02020603050405020304" pitchFamily="18" charset="0"/>
                <a:cs typeface="Aparajita" panose="02020603050405020304" pitchFamily="18" charset="0"/>
              </a:rPr>
              <a:t>Area</a:t>
            </a:r>
            <a:endParaRPr lang="en-IN" sz="4800" u="sng" dirty="0">
              <a:latin typeface="Aparajita" panose="02020603050405020304" pitchFamily="18" charset="0"/>
              <a:cs typeface="Aparajita" panose="02020603050405020304" pitchFamily="18" charset="0"/>
            </a:endParaRPr>
          </a:p>
        </p:txBody>
      </p:sp>
      <p:sp>
        <p:nvSpPr>
          <p:cNvPr id="13" name="TextBox 12">
            <a:extLst>
              <a:ext uri="{FF2B5EF4-FFF2-40B4-BE49-F238E27FC236}">
                <a16:creationId xmlns:a16="http://schemas.microsoft.com/office/drawing/2014/main" id="{50C7DB94-1756-32DC-63C9-4FA8813B3F7E}"/>
              </a:ext>
            </a:extLst>
          </p:cNvPr>
          <p:cNvSpPr txBox="1"/>
          <p:nvPr/>
        </p:nvSpPr>
        <p:spPr>
          <a:xfrm>
            <a:off x="154379" y="2248563"/>
            <a:ext cx="5225144" cy="280076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sz="4400" dirty="0">
                <a:latin typeface="Aparajita" panose="02020603050405020304" pitchFamily="18" charset="0"/>
                <a:cs typeface="Aparajita" panose="02020603050405020304" pitchFamily="18" charset="0"/>
              </a:rPr>
              <a:t>My study area </a:t>
            </a:r>
            <a:r>
              <a:rPr lang="en-IN" sz="4400" dirty="0">
                <a:latin typeface="Aparajita" panose="02020603050405020304" pitchFamily="18" charset="0"/>
                <a:cs typeface="Aparajita" panose="02020603050405020304" pitchFamily="18" charset="0"/>
                <a:sym typeface="Wingdings" panose="05000000000000000000" pitchFamily="2" charset="2"/>
              </a:rPr>
              <a:t></a:t>
            </a:r>
            <a:r>
              <a:rPr lang="en-IN" sz="4400" dirty="0">
                <a:latin typeface="Aparajita" panose="02020603050405020304" pitchFamily="18" charset="0"/>
                <a:cs typeface="Aparajita" panose="02020603050405020304" pitchFamily="18" charset="0"/>
              </a:rPr>
              <a:t> </a:t>
            </a:r>
          </a:p>
          <a:p>
            <a:r>
              <a:rPr lang="en-IN" sz="4400" dirty="0">
                <a:latin typeface="Aparajita" panose="02020603050405020304" pitchFamily="18" charset="0"/>
                <a:cs typeface="Aparajita" panose="02020603050405020304" pitchFamily="18" charset="0"/>
              </a:rPr>
              <a:t>My house and my roof top and a part of the ground garden</a:t>
            </a:r>
          </a:p>
        </p:txBody>
      </p:sp>
      <p:sp>
        <p:nvSpPr>
          <p:cNvPr id="3" name="TextBox 2">
            <a:extLst>
              <a:ext uri="{FF2B5EF4-FFF2-40B4-BE49-F238E27FC236}">
                <a16:creationId xmlns:a16="http://schemas.microsoft.com/office/drawing/2014/main" id="{99367274-2A61-2742-6CCC-FFF40D4E6282}"/>
              </a:ext>
            </a:extLst>
          </p:cNvPr>
          <p:cNvSpPr txBox="1"/>
          <p:nvPr/>
        </p:nvSpPr>
        <p:spPr>
          <a:xfrm>
            <a:off x="154379" y="5052243"/>
            <a:ext cx="5644737" cy="507831"/>
          </a:xfrm>
          <a:prstGeom prst="rect">
            <a:avLst/>
          </a:prstGeom>
          <a:noFill/>
        </p:spPr>
        <p:txBody>
          <a:bodyPr wrap="square" rtlCol="0">
            <a:spAutoFit/>
          </a:bodyPr>
          <a:lstStyle/>
          <a:p>
            <a:r>
              <a:rPr lang="en-IN" sz="2700" dirty="0">
                <a:latin typeface="Aparajita" panose="02020603050405020304" pitchFamily="18" charset="0"/>
                <a:cs typeface="Aparajita" panose="02020603050405020304" pitchFamily="18" charset="0"/>
              </a:rPr>
              <a:t>(Situated in Hulimavu, south Bangalore)</a:t>
            </a:r>
          </a:p>
        </p:txBody>
      </p:sp>
      <p:grpSp>
        <p:nvGrpSpPr>
          <p:cNvPr id="8" name="Group 7">
            <a:extLst>
              <a:ext uri="{FF2B5EF4-FFF2-40B4-BE49-F238E27FC236}">
                <a16:creationId xmlns:a16="http://schemas.microsoft.com/office/drawing/2014/main" id="{D904490F-D227-AE3F-8B34-BE74E2933867}"/>
              </a:ext>
            </a:extLst>
          </p:cNvPr>
          <p:cNvGrpSpPr/>
          <p:nvPr/>
        </p:nvGrpSpPr>
        <p:grpSpPr>
          <a:xfrm>
            <a:off x="6065008" y="1540769"/>
            <a:ext cx="5404975" cy="4851070"/>
            <a:chOff x="5727867" y="1745672"/>
            <a:chExt cx="5719948" cy="5207329"/>
          </a:xfrm>
        </p:grpSpPr>
        <p:pic>
          <p:nvPicPr>
            <p:cNvPr id="15" name="Content Placeholder 4" descr="A screenshot of a video game&#10;&#10;Description automatically generated with medium confidence">
              <a:extLst>
                <a:ext uri="{FF2B5EF4-FFF2-40B4-BE49-F238E27FC236}">
                  <a16:creationId xmlns:a16="http://schemas.microsoft.com/office/drawing/2014/main" id="{0324D773-BE41-C82C-D89F-E7A08E306698}"/>
                </a:ext>
              </a:extLst>
            </p:cNvPr>
            <p:cNvPicPr>
              <a:picLocks noChangeAspect="1"/>
            </p:cNvPicPr>
            <p:nvPr/>
          </p:nvPicPr>
          <p:blipFill rotWithShape="1">
            <a:blip r:embed="rId2">
              <a:extLst>
                <a:ext uri="{28A0092B-C50C-407E-A947-70E740481C1C}">
                  <a14:useLocalDpi xmlns:a14="http://schemas.microsoft.com/office/drawing/2010/main" val="0"/>
                </a:ext>
              </a:extLst>
            </a:blip>
            <a:srcRect t="11944" b="33509"/>
            <a:stretch/>
          </p:blipFill>
          <p:spPr>
            <a:xfrm rot="16200000">
              <a:off x="5984176" y="1489363"/>
              <a:ext cx="5207329" cy="5719948"/>
            </a:xfrm>
            <a:prstGeom prst="rect">
              <a:avLst/>
            </a:prstGeom>
          </p:spPr>
        </p:pic>
        <p:sp>
          <p:nvSpPr>
            <p:cNvPr id="4" name="Rectangle 3">
              <a:extLst>
                <a:ext uri="{FF2B5EF4-FFF2-40B4-BE49-F238E27FC236}">
                  <a16:creationId xmlns:a16="http://schemas.microsoft.com/office/drawing/2014/main" id="{DDD83803-2A0D-C8E5-6C47-45496E85C9FB}"/>
                </a:ext>
              </a:extLst>
            </p:cNvPr>
            <p:cNvSpPr/>
            <p:nvPr/>
          </p:nvSpPr>
          <p:spPr>
            <a:xfrm rot="19211253">
              <a:off x="6156632" y="2860564"/>
              <a:ext cx="4524033" cy="2977546"/>
            </a:xfrm>
            <a:prstGeom prst="rect">
              <a:avLst/>
            </a:prstGeom>
            <a:solidFill>
              <a:srgbClr val="3399FF">
                <a:alpha val="50196"/>
              </a:srgbClr>
            </a:solidFill>
            <a:ln w="57150">
              <a:solidFill>
                <a:srgbClr val="002060"/>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grpSp>
      <p:sp>
        <p:nvSpPr>
          <p:cNvPr id="5" name="Date Placeholder 4">
            <a:extLst>
              <a:ext uri="{FF2B5EF4-FFF2-40B4-BE49-F238E27FC236}">
                <a16:creationId xmlns:a16="http://schemas.microsoft.com/office/drawing/2014/main" id="{54F3AB5C-B3DB-51C4-3302-CB0B2ABF046A}"/>
              </a:ext>
            </a:extLst>
          </p:cNvPr>
          <p:cNvSpPr>
            <a:spLocks noGrp="1"/>
          </p:cNvSpPr>
          <p:nvPr>
            <p:ph type="dt" sz="half" idx="10"/>
          </p:nvPr>
        </p:nvSpPr>
        <p:spPr/>
        <p:txBody>
          <a:bodyPr/>
          <a:lstStyle/>
          <a:p>
            <a:fld id="{575B9DE2-5A46-4B96-857F-D86DC8FD5460}" type="datetime1">
              <a:rPr lang="en-IN" smtClean="0"/>
              <a:t>15-12-2022</a:t>
            </a:fld>
            <a:endParaRPr lang="en-IN"/>
          </a:p>
        </p:txBody>
      </p:sp>
      <p:sp>
        <p:nvSpPr>
          <p:cNvPr id="6" name="Footer Placeholder 5">
            <a:extLst>
              <a:ext uri="{FF2B5EF4-FFF2-40B4-BE49-F238E27FC236}">
                <a16:creationId xmlns:a16="http://schemas.microsoft.com/office/drawing/2014/main" id="{7D35AAF2-49EC-A507-06F2-EAD22D135B36}"/>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7" name="Slide Number Placeholder 6">
            <a:extLst>
              <a:ext uri="{FF2B5EF4-FFF2-40B4-BE49-F238E27FC236}">
                <a16:creationId xmlns:a16="http://schemas.microsoft.com/office/drawing/2014/main" id="{4A4E3889-AAAA-5BA7-122E-4116EF87D690}"/>
              </a:ext>
            </a:extLst>
          </p:cNvPr>
          <p:cNvSpPr>
            <a:spLocks noGrp="1"/>
          </p:cNvSpPr>
          <p:nvPr>
            <p:ph type="sldNum" sz="quarter" idx="12"/>
          </p:nvPr>
        </p:nvSpPr>
        <p:spPr/>
        <p:txBody>
          <a:bodyPr/>
          <a:lstStyle/>
          <a:p>
            <a:fld id="{657D1E60-9434-4FD8-AB7F-2760E7212AE3}" type="slidenum">
              <a:rPr lang="en-IN" smtClean="0"/>
              <a:t>7</a:t>
            </a:fld>
            <a:endParaRPr lang="en-IN"/>
          </a:p>
        </p:txBody>
      </p:sp>
    </p:spTree>
    <p:extLst>
      <p:ext uri="{BB962C8B-B14F-4D97-AF65-F5344CB8AC3E}">
        <p14:creationId xmlns:p14="http://schemas.microsoft.com/office/powerpoint/2010/main" val="34982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1B81-A2B4-CB2F-4E80-9DE5222BCFB3}"/>
              </a:ext>
            </a:extLst>
          </p:cNvPr>
          <p:cNvSpPr>
            <a:spLocks noGrp="1"/>
          </p:cNvSpPr>
          <p:nvPr>
            <p:ph type="title"/>
          </p:nvPr>
        </p:nvSpPr>
        <p:spPr>
          <a:xfrm>
            <a:off x="3430587" y="115018"/>
            <a:ext cx="4834639" cy="723182"/>
          </a:xfrm>
        </p:spPr>
        <p:txBody>
          <a:bodyPr/>
          <a:lstStyle/>
          <a:p>
            <a:r>
              <a:rPr lang="en-IN" dirty="0">
                <a:solidFill>
                  <a:schemeClr val="tx1">
                    <a:lumMod val="95000"/>
                    <a:lumOff val="5000"/>
                  </a:schemeClr>
                </a:solidFill>
              </a:rPr>
              <a:t>Map Spotting of ants</a:t>
            </a:r>
            <a:br>
              <a:rPr lang="en-IN" dirty="0">
                <a:solidFill>
                  <a:schemeClr val="tx1">
                    <a:lumMod val="95000"/>
                    <a:lumOff val="5000"/>
                  </a:schemeClr>
                </a:solidFill>
              </a:rPr>
            </a:br>
            <a:endParaRPr lang="en-IN" dirty="0">
              <a:solidFill>
                <a:schemeClr val="tx1">
                  <a:lumMod val="95000"/>
                  <a:lumOff val="5000"/>
                </a:schemeClr>
              </a:solidFill>
            </a:endParaRPr>
          </a:p>
        </p:txBody>
      </p:sp>
      <p:pic>
        <p:nvPicPr>
          <p:cNvPr id="13" name="Content Placeholder 4" descr="A screenshot of a video game&#10;&#10;Description automatically generated with medium confidence">
            <a:extLst>
              <a:ext uri="{FF2B5EF4-FFF2-40B4-BE49-F238E27FC236}">
                <a16:creationId xmlns:a16="http://schemas.microsoft.com/office/drawing/2014/main" id="{6699CC29-DBC5-0011-64D8-AF5D4B8335A7}"/>
              </a:ext>
            </a:extLst>
          </p:cNvPr>
          <p:cNvPicPr>
            <a:picLocks noChangeAspect="1"/>
          </p:cNvPicPr>
          <p:nvPr/>
        </p:nvPicPr>
        <p:blipFill rotWithShape="1">
          <a:blip r:embed="rId2">
            <a:alphaModFix amt="95000"/>
            <a:extLst>
              <a:ext uri="{28A0092B-C50C-407E-A947-70E740481C1C}">
                <a14:useLocalDpi xmlns:a14="http://schemas.microsoft.com/office/drawing/2010/main" val="0"/>
              </a:ext>
            </a:extLst>
          </a:blip>
          <a:srcRect t="8396" b="33622"/>
          <a:stretch/>
        </p:blipFill>
        <p:spPr>
          <a:xfrm rot="16200000">
            <a:off x="5864519" y="168333"/>
            <a:ext cx="5146255" cy="6008855"/>
          </a:xfrm>
          <a:prstGeom prst="rect">
            <a:avLst/>
          </a:prstGeom>
        </p:spPr>
      </p:pic>
      <p:sp>
        <p:nvSpPr>
          <p:cNvPr id="16" name="Rectangle 15">
            <a:extLst>
              <a:ext uri="{FF2B5EF4-FFF2-40B4-BE49-F238E27FC236}">
                <a16:creationId xmlns:a16="http://schemas.microsoft.com/office/drawing/2014/main" id="{AD073751-5DCF-D09C-A32B-36486B5D0147}"/>
              </a:ext>
            </a:extLst>
          </p:cNvPr>
          <p:cNvSpPr/>
          <p:nvPr/>
        </p:nvSpPr>
        <p:spPr>
          <a:xfrm rot="18816461">
            <a:off x="5956654" y="1682813"/>
            <a:ext cx="4587178" cy="282847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IN"/>
          </a:p>
        </p:txBody>
      </p:sp>
      <p:grpSp>
        <p:nvGrpSpPr>
          <p:cNvPr id="41" name="Group 40">
            <a:extLst>
              <a:ext uri="{FF2B5EF4-FFF2-40B4-BE49-F238E27FC236}">
                <a16:creationId xmlns:a16="http://schemas.microsoft.com/office/drawing/2014/main" id="{5D47AFFD-ECCE-7DE4-680E-21DCD2830320}"/>
              </a:ext>
            </a:extLst>
          </p:cNvPr>
          <p:cNvGrpSpPr/>
          <p:nvPr/>
        </p:nvGrpSpPr>
        <p:grpSpPr>
          <a:xfrm>
            <a:off x="449155" y="681065"/>
            <a:ext cx="4782031" cy="5716329"/>
            <a:chOff x="334978" y="495117"/>
            <a:chExt cx="4940136" cy="6349188"/>
          </a:xfrm>
        </p:grpSpPr>
        <p:grpSp>
          <p:nvGrpSpPr>
            <p:cNvPr id="39" name="Group 38">
              <a:extLst>
                <a:ext uri="{FF2B5EF4-FFF2-40B4-BE49-F238E27FC236}">
                  <a16:creationId xmlns:a16="http://schemas.microsoft.com/office/drawing/2014/main" id="{417048CB-42AA-004E-6897-FF4DFA7CEB7D}"/>
                </a:ext>
              </a:extLst>
            </p:cNvPr>
            <p:cNvGrpSpPr/>
            <p:nvPr/>
          </p:nvGrpSpPr>
          <p:grpSpPr>
            <a:xfrm>
              <a:off x="334978" y="495117"/>
              <a:ext cx="4940136" cy="6349188"/>
              <a:chOff x="334978" y="495117"/>
              <a:chExt cx="4940136" cy="6349188"/>
            </a:xfrm>
          </p:grpSpPr>
          <p:grpSp>
            <p:nvGrpSpPr>
              <p:cNvPr id="37" name="Group 36">
                <a:extLst>
                  <a:ext uri="{FF2B5EF4-FFF2-40B4-BE49-F238E27FC236}">
                    <a16:creationId xmlns:a16="http://schemas.microsoft.com/office/drawing/2014/main" id="{B029C573-B2CD-E06E-0F9F-9A21C7F78B58}"/>
                  </a:ext>
                </a:extLst>
              </p:cNvPr>
              <p:cNvGrpSpPr/>
              <p:nvPr/>
            </p:nvGrpSpPr>
            <p:grpSpPr>
              <a:xfrm>
                <a:off x="334978" y="495117"/>
                <a:ext cx="4940136" cy="6349188"/>
                <a:chOff x="237506" y="487163"/>
                <a:chExt cx="4940136" cy="6349188"/>
              </a:xfrm>
            </p:grpSpPr>
            <p:grpSp>
              <p:nvGrpSpPr>
                <p:cNvPr id="36" name="Group 35">
                  <a:extLst>
                    <a:ext uri="{FF2B5EF4-FFF2-40B4-BE49-F238E27FC236}">
                      <a16:creationId xmlns:a16="http://schemas.microsoft.com/office/drawing/2014/main" id="{1F6E8F4B-B7B3-3E1A-C330-76EF892FE845}"/>
                    </a:ext>
                  </a:extLst>
                </p:cNvPr>
                <p:cNvGrpSpPr/>
                <p:nvPr/>
              </p:nvGrpSpPr>
              <p:grpSpPr>
                <a:xfrm>
                  <a:off x="237506" y="487164"/>
                  <a:ext cx="4940136" cy="6349187"/>
                  <a:chOff x="237506" y="487164"/>
                  <a:chExt cx="4940136" cy="6349187"/>
                </a:xfrm>
              </p:grpSpPr>
              <p:pic>
                <p:nvPicPr>
                  <p:cNvPr id="30" name="Picture 2" descr="Settlin">
                    <a:extLst>
                      <a:ext uri="{FF2B5EF4-FFF2-40B4-BE49-F238E27FC236}">
                        <a16:creationId xmlns:a16="http://schemas.microsoft.com/office/drawing/2014/main" id="{48EF0F6A-6D80-6FFC-E68C-514773B25A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82" t="14277" r="30312" b="6494"/>
                  <a:stretch/>
                </p:blipFill>
                <p:spPr bwMode="auto">
                  <a:xfrm>
                    <a:off x="237506" y="487164"/>
                    <a:ext cx="4940136" cy="634918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1E0ACB4-8483-F084-6930-A942ECF86934}"/>
                      </a:ext>
                    </a:extLst>
                  </p:cNvPr>
                  <p:cNvSpPr/>
                  <p:nvPr/>
                </p:nvSpPr>
                <p:spPr>
                  <a:xfrm>
                    <a:off x="2909455" y="1056905"/>
                    <a:ext cx="1341911" cy="1080654"/>
                  </a:xfrm>
                  <a:prstGeom prst="rect">
                    <a:avLst/>
                  </a:prstGeom>
                  <a:solidFill>
                    <a:srgbClr val="E6DBD9"/>
                  </a:solidFill>
                  <a:ln>
                    <a:solidFill>
                      <a:srgbClr val="E7DCDA"/>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32" name="Rectangle 31">
                    <a:extLst>
                      <a:ext uri="{FF2B5EF4-FFF2-40B4-BE49-F238E27FC236}">
                        <a16:creationId xmlns:a16="http://schemas.microsoft.com/office/drawing/2014/main" id="{2C6360E6-FD9A-DF4B-94E6-C997B138F824}"/>
                      </a:ext>
                    </a:extLst>
                  </p:cNvPr>
                  <p:cNvSpPr/>
                  <p:nvPr/>
                </p:nvSpPr>
                <p:spPr>
                  <a:xfrm>
                    <a:off x="2826327" y="2232562"/>
                    <a:ext cx="1520042" cy="1413164"/>
                  </a:xfrm>
                  <a:prstGeom prst="rect">
                    <a:avLst/>
                  </a:prstGeom>
                  <a:solidFill>
                    <a:srgbClr val="E8DDDB"/>
                  </a:solidFill>
                  <a:ln>
                    <a:solidFill>
                      <a:srgbClr val="E5DAD9"/>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33" name="Rectangle 32">
                    <a:extLst>
                      <a:ext uri="{FF2B5EF4-FFF2-40B4-BE49-F238E27FC236}">
                        <a16:creationId xmlns:a16="http://schemas.microsoft.com/office/drawing/2014/main" id="{095DAD2E-0B75-0111-8304-800690A81E91}"/>
                      </a:ext>
                    </a:extLst>
                  </p:cNvPr>
                  <p:cNvSpPr/>
                  <p:nvPr/>
                </p:nvSpPr>
                <p:spPr>
                  <a:xfrm>
                    <a:off x="1154954" y="724396"/>
                    <a:ext cx="688797" cy="332509"/>
                  </a:xfrm>
                  <a:prstGeom prst="rect">
                    <a:avLst/>
                  </a:prstGeom>
                  <a:solidFill>
                    <a:srgbClr val="DEDEDE"/>
                  </a:solidFill>
                  <a:ln>
                    <a:solidFill>
                      <a:srgbClr val="E1E1E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34" name="Rectangle 33">
                    <a:extLst>
                      <a:ext uri="{FF2B5EF4-FFF2-40B4-BE49-F238E27FC236}">
                        <a16:creationId xmlns:a16="http://schemas.microsoft.com/office/drawing/2014/main" id="{93D4AB75-3941-415E-CBDF-8A3A670E7424}"/>
                      </a:ext>
                    </a:extLst>
                  </p:cNvPr>
                  <p:cNvSpPr/>
                  <p:nvPr/>
                </p:nvSpPr>
                <p:spPr>
                  <a:xfrm>
                    <a:off x="1419301" y="1554597"/>
                    <a:ext cx="587630" cy="332509"/>
                  </a:xfrm>
                  <a:prstGeom prst="rect">
                    <a:avLst/>
                  </a:prstGeom>
                  <a:solidFill>
                    <a:srgbClr val="DEDEDE"/>
                  </a:solidFill>
                  <a:ln>
                    <a:solidFill>
                      <a:srgbClr val="E2E1E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35" name="Rectangle 34">
                    <a:extLst>
                      <a:ext uri="{FF2B5EF4-FFF2-40B4-BE49-F238E27FC236}">
                        <a16:creationId xmlns:a16="http://schemas.microsoft.com/office/drawing/2014/main" id="{C68195EE-7EA2-C0BC-D4FF-293A15397283}"/>
                      </a:ext>
                    </a:extLst>
                  </p:cNvPr>
                  <p:cNvSpPr/>
                  <p:nvPr/>
                </p:nvSpPr>
                <p:spPr>
                  <a:xfrm rot="5400000">
                    <a:off x="956924" y="2670798"/>
                    <a:ext cx="2190982" cy="1310317"/>
                  </a:xfrm>
                  <a:prstGeom prst="rect">
                    <a:avLst/>
                  </a:prstGeom>
                  <a:solidFill>
                    <a:srgbClr val="F3E3CA"/>
                  </a:solidFill>
                  <a:ln>
                    <a:solidFill>
                      <a:srgbClr val="F7E7C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grpSp>
            <p:pic>
              <p:nvPicPr>
                <p:cNvPr id="1026" name="Picture 2" descr="Settlin">
                  <a:extLst>
                    <a:ext uri="{FF2B5EF4-FFF2-40B4-BE49-F238E27FC236}">
                      <a16:creationId xmlns:a16="http://schemas.microsoft.com/office/drawing/2014/main" id="{CA32ECEE-FDF8-6CF9-4248-3AC190C563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82" t="14277" r="30312" b="6494"/>
                <a:stretch/>
              </p:blipFill>
              <p:spPr bwMode="auto">
                <a:xfrm>
                  <a:off x="237506" y="487163"/>
                  <a:ext cx="4940136" cy="63491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6AB5A0-0203-532B-57D3-7007606F5C71}"/>
                    </a:ext>
                  </a:extLst>
                </p:cNvPr>
                <p:cNvSpPr/>
                <p:nvPr/>
              </p:nvSpPr>
              <p:spPr>
                <a:xfrm>
                  <a:off x="2909455" y="1056904"/>
                  <a:ext cx="1341911" cy="1080654"/>
                </a:xfrm>
                <a:prstGeom prst="rect">
                  <a:avLst/>
                </a:prstGeom>
                <a:solidFill>
                  <a:srgbClr val="E6DBD9"/>
                </a:solidFill>
                <a:ln>
                  <a:solidFill>
                    <a:srgbClr val="E7DCDA"/>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8" name="Rectangle 7">
                  <a:extLst>
                    <a:ext uri="{FF2B5EF4-FFF2-40B4-BE49-F238E27FC236}">
                      <a16:creationId xmlns:a16="http://schemas.microsoft.com/office/drawing/2014/main" id="{98BC7EC6-9D6C-BB56-2B4F-538CFCD37AE2}"/>
                    </a:ext>
                  </a:extLst>
                </p:cNvPr>
                <p:cNvSpPr/>
                <p:nvPr/>
              </p:nvSpPr>
              <p:spPr>
                <a:xfrm>
                  <a:off x="2826327" y="2232561"/>
                  <a:ext cx="1520042" cy="1413164"/>
                </a:xfrm>
                <a:prstGeom prst="rect">
                  <a:avLst/>
                </a:prstGeom>
                <a:solidFill>
                  <a:srgbClr val="E8DDDB"/>
                </a:solidFill>
                <a:ln>
                  <a:solidFill>
                    <a:srgbClr val="E5DAD9"/>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20" name="Rectangle 19">
                  <a:extLst>
                    <a:ext uri="{FF2B5EF4-FFF2-40B4-BE49-F238E27FC236}">
                      <a16:creationId xmlns:a16="http://schemas.microsoft.com/office/drawing/2014/main" id="{49D4D449-EF14-A1BE-E5B9-71B631D3D844}"/>
                    </a:ext>
                  </a:extLst>
                </p:cNvPr>
                <p:cNvSpPr/>
                <p:nvPr/>
              </p:nvSpPr>
              <p:spPr>
                <a:xfrm>
                  <a:off x="4459199" y="4334945"/>
                  <a:ext cx="426792" cy="284101"/>
                </a:xfrm>
                <a:prstGeom prst="rect">
                  <a:avLst/>
                </a:prstGeom>
                <a:solidFill>
                  <a:srgbClr val="E4DFCB"/>
                </a:solidFill>
                <a:ln>
                  <a:solidFill>
                    <a:srgbClr val="E2DFC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a:p>
              </p:txBody>
            </p:sp>
            <p:sp>
              <p:nvSpPr>
                <p:cNvPr id="21" name="Rectangle 20">
                  <a:extLst>
                    <a:ext uri="{FF2B5EF4-FFF2-40B4-BE49-F238E27FC236}">
                      <a16:creationId xmlns:a16="http://schemas.microsoft.com/office/drawing/2014/main" id="{6CBC25EF-387E-B837-9461-B1F54FEA1220}"/>
                    </a:ext>
                  </a:extLst>
                </p:cNvPr>
                <p:cNvSpPr/>
                <p:nvPr/>
              </p:nvSpPr>
              <p:spPr>
                <a:xfrm>
                  <a:off x="1371615" y="3684153"/>
                  <a:ext cx="2190982" cy="1508167"/>
                </a:xfrm>
                <a:prstGeom prst="rect">
                  <a:avLst/>
                </a:prstGeom>
                <a:solidFill>
                  <a:srgbClr val="F3E3CA"/>
                </a:solidFill>
                <a:ln>
                  <a:solidFill>
                    <a:srgbClr val="F7E7C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22" name="Rectangle 21">
                  <a:extLst>
                    <a:ext uri="{FF2B5EF4-FFF2-40B4-BE49-F238E27FC236}">
                      <a16:creationId xmlns:a16="http://schemas.microsoft.com/office/drawing/2014/main" id="{445C7367-1494-63EC-B865-E90E975ECE60}"/>
                    </a:ext>
                  </a:extLst>
                </p:cNvPr>
                <p:cNvSpPr/>
                <p:nvPr/>
              </p:nvSpPr>
              <p:spPr>
                <a:xfrm>
                  <a:off x="1154954" y="724395"/>
                  <a:ext cx="688797" cy="332509"/>
                </a:xfrm>
                <a:prstGeom prst="rect">
                  <a:avLst/>
                </a:prstGeom>
                <a:solidFill>
                  <a:srgbClr val="DEDEDE"/>
                </a:solidFill>
                <a:ln>
                  <a:solidFill>
                    <a:srgbClr val="E1E1E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23" name="Rectangle 22">
                  <a:extLst>
                    <a:ext uri="{FF2B5EF4-FFF2-40B4-BE49-F238E27FC236}">
                      <a16:creationId xmlns:a16="http://schemas.microsoft.com/office/drawing/2014/main" id="{E51662E1-690D-4FA5-2980-0D162F3A0034}"/>
                    </a:ext>
                  </a:extLst>
                </p:cNvPr>
                <p:cNvSpPr/>
                <p:nvPr/>
              </p:nvSpPr>
              <p:spPr>
                <a:xfrm>
                  <a:off x="1419301" y="1554596"/>
                  <a:ext cx="587630" cy="332509"/>
                </a:xfrm>
                <a:prstGeom prst="rect">
                  <a:avLst/>
                </a:prstGeom>
                <a:solidFill>
                  <a:srgbClr val="DEDEDE"/>
                </a:solidFill>
                <a:ln>
                  <a:solidFill>
                    <a:srgbClr val="E2E1E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24" name="Rectangle 23">
                  <a:extLst>
                    <a:ext uri="{FF2B5EF4-FFF2-40B4-BE49-F238E27FC236}">
                      <a16:creationId xmlns:a16="http://schemas.microsoft.com/office/drawing/2014/main" id="{47E9B7D6-46B4-D117-D5A6-68E154149525}"/>
                    </a:ext>
                  </a:extLst>
                </p:cNvPr>
                <p:cNvSpPr/>
                <p:nvPr/>
              </p:nvSpPr>
              <p:spPr>
                <a:xfrm rot="5400000">
                  <a:off x="956924" y="2670797"/>
                  <a:ext cx="2190982" cy="1310317"/>
                </a:xfrm>
                <a:prstGeom prst="rect">
                  <a:avLst/>
                </a:prstGeom>
                <a:solidFill>
                  <a:srgbClr val="F3E3CA"/>
                </a:solidFill>
                <a:ln>
                  <a:solidFill>
                    <a:srgbClr val="F7E7C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25" name="Rectangle 24">
                  <a:extLst>
                    <a:ext uri="{FF2B5EF4-FFF2-40B4-BE49-F238E27FC236}">
                      <a16:creationId xmlns:a16="http://schemas.microsoft.com/office/drawing/2014/main" id="{3387B1E1-8560-F87A-B00A-8B75CB657152}"/>
                    </a:ext>
                  </a:extLst>
                </p:cNvPr>
                <p:cNvSpPr/>
                <p:nvPr/>
              </p:nvSpPr>
              <p:spPr>
                <a:xfrm rot="10800000">
                  <a:off x="382487" y="4619045"/>
                  <a:ext cx="1624444" cy="603605"/>
                </a:xfrm>
                <a:prstGeom prst="rect">
                  <a:avLst/>
                </a:prstGeom>
                <a:solidFill>
                  <a:srgbClr val="F3E3CA"/>
                </a:solidFill>
                <a:ln>
                  <a:solidFill>
                    <a:srgbClr val="F7E7C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26" name="Rectangle 25">
                  <a:extLst>
                    <a:ext uri="{FF2B5EF4-FFF2-40B4-BE49-F238E27FC236}">
                      <a16:creationId xmlns:a16="http://schemas.microsoft.com/office/drawing/2014/main" id="{E5EFE075-8340-CBA0-8462-CF4CDBC4E1D4}"/>
                    </a:ext>
                  </a:extLst>
                </p:cNvPr>
                <p:cNvSpPr/>
                <p:nvPr/>
              </p:nvSpPr>
              <p:spPr>
                <a:xfrm rot="5400000">
                  <a:off x="1371272" y="5153289"/>
                  <a:ext cx="1624444" cy="810654"/>
                </a:xfrm>
                <a:prstGeom prst="rect">
                  <a:avLst/>
                </a:prstGeom>
                <a:solidFill>
                  <a:srgbClr val="F3E3CA"/>
                </a:solidFill>
                <a:ln>
                  <a:solidFill>
                    <a:srgbClr val="F7E7C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27" name="Rectangle 26">
                  <a:extLst>
                    <a:ext uri="{FF2B5EF4-FFF2-40B4-BE49-F238E27FC236}">
                      <a16:creationId xmlns:a16="http://schemas.microsoft.com/office/drawing/2014/main" id="{7BE477C6-44E3-B8E5-F988-3B86B901A8C6}"/>
                    </a:ext>
                  </a:extLst>
                </p:cNvPr>
                <p:cNvSpPr/>
                <p:nvPr/>
              </p:nvSpPr>
              <p:spPr>
                <a:xfrm>
                  <a:off x="441330" y="3716304"/>
                  <a:ext cx="811532" cy="796319"/>
                </a:xfrm>
                <a:prstGeom prst="rect">
                  <a:avLst/>
                </a:prstGeom>
                <a:solidFill>
                  <a:srgbClr val="DCDDD8"/>
                </a:solidFill>
                <a:ln>
                  <a:solidFill>
                    <a:srgbClr val="DBDCD7"/>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28" name="Rectangle 27">
                  <a:extLst>
                    <a:ext uri="{FF2B5EF4-FFF2-40B4-BE49-F238E27FC236}">
                      <a16:creationId xmlns:a16="http://schemas.microsoft.com/office/drawing/2014/main" id="{3AC79740-BBBE-34B1-9F1A-74D1A4FE56CB}"/>
                    </a:ext>
                  </a:extLst>
                </p:cNvPr>
                <p:cNvSpPr/>
                <p:nvPr/>
              </p:nvSpPr>
              <p:spPr>
                <a:xfrm>
                  <a:off x="4387947" y="747690"/>
                  <a:ext cx="713624" cy="2704605"/>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29C8283C-EFF8-3665-FB17-B242A21701CC}"/>
                    </a:ext>
                  </a:extLst>
                </p:cNvPr>
                <p:cNvSpPr/>
                <p:nvPr/>
              </p:nvSpPr>
              <p:spPr>
                <a:xfrm>
                  <a:off x="504455" y="5329072"/>
                  <a:ext cx="1190556" cy="1339456"/>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8" name="Rectangle 37">
                <a:extLst>
                  <a:ext uri="{FF2B5EF4-FFF2-40B4-BE49-F238E27FC236}">
                    <a16:creationId xmlns:a16="http://schemas.microsoft.com/office/drawing/2014/main" id="{C3B1DF77-316D-4A49-F4D9-D96F25EB01FC}"/>
                  </a:ext>
                </a:extLst>
              </p:cNvPr>
              <p:cNvSpPr/>
              <p:nvPr/>
            </p:nvSpPr>
            <p:spPr>
              <a:xfrm>
                <a:off x="3313216" y="5878286"/>
                <a:ext cx="653142" cy="369861"/>
              </a:xfrm>
              <a:prstGeom prst="rect">
                <a:avLst/>
              </a:prstGeom>
              <a:solidFill>
                <a:srgbClr val="E9DEDC"/>
              </a:solidFill>
              <a:ln>
                <a:solidFill>
                  <a:srgbClr val="EAD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0" name="Rectangle 39">
              <a:extLst>
                <a:ext uri="{FF2B5EF4-FFF2-40B4-BE49-F238E27FC236}">
                  <a16:creationId xmlns:a16="http://schemas.microsoft.com/office/drawing/2014/main" id="{44B7F4E4-FBE8-94C2-499D-57CEFCCE6864}"/>
                </a:ext>
              </a:extLst>
            </p:cNvPr>
            <p:cNvSpPr/>
            <p:nvPr/>
          </p:nvSpPr>
          <p:spPr>
            <a:xfrm>
              <a:off x="712519" y="3040083"/>
              <a:ext cx="403762" cy="237507"/>
            </a:xfrm>
            <a:prstGeom prst="rect">
              <a:avLst/>
            </a:prstGeom>
            <a:solidFill>
              <a:srgbClr val="E7E2CF"/>
            </a:solidFill>
            <a:ln>
              <a:solidFill>
                <a:srgbClr val="E6E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2" name="Oval 41">
            <a:extLst>
              <a:ext uri="{FF2B5EF4-FFF2-40B4-BE49-F238E27FC236}">
                <a16:creationId xmlns:a16="http://schemas.microsoft.com/office/drawing/2014/main" id="{F83259FC-D98A-CEEF-3877-B5CA2FA6A786}"/>
              </a:ext>
            </a:extLst>
          </p:cNvPr>
          <p:cNvSpPr/>
          <p:nvPr/>
        </p:nvSpPr>
        <p:spPr>
          <a:xfrm>
            <a:off x="1304615" y="3054528"/>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8A6B22D8-A441-5623-5F62-1D6C99C7112A}"/>
              </a:ext>
            </a:extLst>
          </p:cNvPr>
          <p:cNvSpPr/>
          <p:nvPr/>
        </p:nvSpPr>
        <p:spPr>
          <a:xfrm>
            <a:off x="5029154" y="3772673"/>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D001ACFB-B842-9100-673E-2A516AFA7AE7}"/>
              </a:ext>
            </a:extLst>
          </p:cNvPr>
          <p:cNvSpPr/>
          <p:nvPr/>
        </p:nvSpPr>
        <p:spPr>
          <a:xfrm>
            <a:off x="1371179" y="3073832"/>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DAE20003-6AF7-A269-305D-E4DE5F439736}"/>
              </a:ext>
            </a:extLst>
          </p:cNvPr>
          <p:cNvSpPr/>
          <p:nvPr/>
        </p:nvSpPr>
        <p:spPr>
          <a:xfrm>
            <a:off x="1359492" y="3414530"/>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87DCF731-4B22-F650-2BDA-D63763766843}"/>
              </a:ext>
            </a:extLst>
          </p:cNvPr>
          <p:cNvSpPr/>
          <p:nvPr/>
        </p:nvSpPr>
        <p:spPr>
          <a:xfrm>
            <a:off x="1366329" y="3566671"/>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64878695-4B68-D138-D235-6DD44CF87BF0}"/>
              </a:ext>
            </a:extLst>
          </p:cNvPr>
          <p:cNvSpPr/>
          <p:nvPr/>
        </p:nvSpPr>
        <p:spPr>
          <a:xfrm>
            <a:off x="1342712" y="3149902"/>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634603C9-4AE7-A09B-FBAB-75A7518895E5}"/>
              </a:ext>
            </a:extLst>
          </p:cNvPr>
          <p:cNvSpPr/>
          <p:nvPr/>
        </p:nvSpPr>
        <p:spPr>
          <a:xfrm>
            <a:off x="1350717" y="4349120"/>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45826860-0C9D-0EB6-A326-A36C1648D6C6}"/>
              </a:ext>
            </a:extLst>
          </p:cNvPr>
          <p:cNvSpPr/>
          <p:nvPr/>
        </p:nvSpPr>
        <p:spPr>
          <a:xfrm>
            <a:off x="2371415" y="4121328"/>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t>
            </a:r>
          </a:p>
        </p:txBody>
      </p:sp>
      <p:sp>
        <p:nvSpPr>
          <p:cNvPr id="50" name="Oval 49">
            <a:extLst>
              <a:ext uri="{FF2B5EF4-FFF2-40B4-BE49-F238E27FC236}">
                <a16:creationId xmlns:a16="http://schemas.microsoft.com/office/drawing/2014/main" id="{1AA6E17E-F9DE-B846-BF93-6C25C9A12EB2}"/>
              </a:ext>
            </a:extLst>
          </p:cNvPr>
          <p:cNvSpPr/>
          <p:nvPr/>
        </p:nvSpPr>
        <p:spPr>
          <a:xfrm>
            <a:off x="1371179" y="3773913"/>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
        <p:nvSpPr>
          <p:cNvPr id="51" name="Oval 50">
            <a:extLst>
              <a:ext uri="{FF2B5EF4-FFF2-40B4-BE49-F238E27FC236}">
                <a16:creationId xmlns:a16="http://schemas.microsoft.com/office/drawing/2014/main" id="{ED9180CF-971B-6F3D-ADEE-B2D03878F19D}"/>
              </a:ext>
            </a:extLst>
          </p:cNvPr>
          <p:cNvSpPr/>
          <p:nvPr/>
        </p:nvSpPr>
        <p:spPr>
          <a:xfrm>
            <a:off x="1252426" y="3100247"/>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318F651C-F29F-523D-28C2-3824BFC40357}"/>
              </a:ext>
            </a:extLst>
          </p:cNvPr>
          <p:cNvSpPr/>
          <p:nvPr/>
        </p:nvSpPr>
        <p:spPr>
          <a:xfrm>
            <a:off x="4983435" y="3728194"/>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02E9A50A-B182-ED85-DC02-9A117000B3E6}"/>
              </a:ext>
            </a:extLst>
          </p:cNvPr>
          <p:cNvSpPr/>
          <p:nvPr/>
        </p:nvSpPr>
        <p:spPr>
          <a:xfrm>
            <a:off x="493083" y="2985710"/>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328CCED7-F049-F36C-4493-AED5E9BC8B83}"/>
              </a:ext>
            </a:extLst>
          </p:cNvPr>
          <p:cNvSpPr/>
          <p:nvPr/>
        </p:nvSpPr>
        <p:spPr>
          <a:xfrm>
            <a:off x="5010654" y="4581280"/>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49FFB87E-2F3D-BBE2-C14D-8695C946B2D3}"/>
              </a:ext>
            </a:extLst>
          </p:cNvPr>
          <p:cNvSpPr/>
          <p:nvPr/>
        </p:nvSpPr>
        <p:spPr>
          <a:xfrm>
            <a:off x="501325" y="3078875"/>
            <a:ext cx="45719" cy="4571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E17C7A01-9774-55A2-572B-06F14A860617}"/>
              </a:ext>
            </a:extLst>
          </p:cNvPr>
          <p:cNvSpPr/>
          <p:nvPr/>
        </p:nvSpPr>
        <p:spPr>
          <a:xfrm>
            <a:off x="5658806" y="6256166"/>
            <a:ext cx="243231" cy="20075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TextBox 58">
            <a:extLst>
              <a:ext uri="{FF2B5EF4-FFF2-40B4-BE49-F238E27FC236}">
                <a16:creationId xmlns:a16="http://schemas.microsoft.com/office/drawing/2014/main" id="{57D57DC8-CDFD-BAC3-AA1E-E02273BACD7D}"/>
              </a:ext>
            </a:extLst>
          </p:cNvPr>
          <p:cNvSpPr txBox="1"/>
          <p:nvPr/>
        </p:nvSpPr>
        <p:spPr>
          <a:xfrm>
            <a:off x="6024093" y="6174907"/>
            <a:ext cx="3012374" cy="369332"/>
          </a:xfrm>
          <a:prstGeom prst="rect">
            <a:avLst/>
          </a:prstGeom>
          <a:noFill/>
        </p:spPr>
        <p:txBody>
          <a:bodyPr wrap="square" rtlCol="0">
            <a:spAutoFit/>
          </a:bodyPr>
          <a:lstStyle/>
          <a:p>
            <a:r>
              <a:rPr lang="en-IN" dirty="0">
                <a:sym typeface="Wingdings" panose="05000000000000000000" pitchFamily="2" charset="2"/>
              </a:rPr>
              <a:t> Odorous House Ants</a:t>
            </a:r>
            <a:endParaRPr lang="en-IN" dirty="0"/>
          </a:p>
        </p:txBody>
      </p:sp>
      <p:sp>
        <p:nvSpPr>
          <p:cNvPr id="3" name="Date Placeholder 2">
            <a:extLst>
              <a:ext uri="{FF2B5EF4-FFF2-40B4-BE49-F238E27FC236}">
                <a16:creationId xmlns:a16="http://schemas.microsoft.com/office/drawing/2014/main" id="{7313CCB4-BF5E-FB3D-BDF9-DEB2745D2091}"/>
              </a:ext>
            </a:extLst>
          </p:cNvPr>
          <p:cNvSpPr>
            <a:spLocks noGrp="1"/>
          </p:cNvSpPr>
          <p:nvPr>
            <p:ph type="dt" sz="half" idx="10"/>
          </p:nvPr>
        </p:nvSpPr>
        <p:spPr/>
        <p:txBody>
          <a:bodyPr/>
          <a:lstStyle/>
          <a:p>
            <a:fld id="{12B50723-8AE6-4AA4-A219-3721350A68D3}" type="datetime1">
              <a:rPr lang="en-IN" smtClean="0"/>
              <a:t>15-12-2022</a:t>
            </a:fld>
            <a:endParaRPr lang="en-IN"/>
          </a:p>
        </p:txBody>
      </p:sp>
      <p:sp>
        <p:nvSpPr>
          <p:cNvPr id="5" name="Footer Placeholder 4">
            <a:extLst>
              <a:ext uri="{FF2B5EF4-FFF2-40B4-BE49-F238E27FC236}">
                <a16:creationId xmlns:a16="http://schemas.microsoft.com/office/drawing/2014/main" id="{FAA1E11D-1883-8C2C-B4CC-4BC9AC1887DA}"/>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8AEB46F7-090E-35DB-CB14-4DEE190C498A}"/>
              </a:ext>
            </a:extLst>
          </p:cNvPr>
          <p:cNvSpPr>
            <a:spLocks noGrp="1"/>
          </p:cNvSpPr>
          <p:nvPr>
            <p:ph type="sldNum" sz="quarter" idx="12"/>
          </p:nvPr>
        </p:nvSpPr>
        <p:spPr/>
        <p:txBody>
          <a:bodyPr/>
          <a:lstStyle/>
          <a:p>
            <a:fld id="{657D1E60-9434-4FD8-AB7F-2760E7212AE3}" type="slidenum">
              <a:rPr lang="en-IN" smtClean="0"/>
              <a:t>8</a:t>
            </a:fld>
            <a:endParaRPr lang="en-IN"/>
          </a:p>
        </p:txBody>
      </p:sp>
      <p:sp>
        <p:nvSpPr>
          <p:cNvPr id="7" name="Star: 5 Points 6">
            <a:extLst>
              <a:ext uri="{FF2B5EF4-FFF2-40B4-BE49-F238E27FC236}">
                <a16:creationId xmlns:a16="http://schemas.microsoft.com/office/drawing/2014/main" id="{A92A24EE-DDC6-A59A-7CD6-F2AB802D147A}"/>
              </a:ext>
            </a:extLst>
          </p:cNvPr>
          <p:cNvSpPr/>
          <p:nvPr/>
        </p:nvSpPr>
        <p:spPr>
          <a:xfrm>
            <a:off x="5689963" y="5871956"/>
            <a:ext cx="188077" cy="225216"/>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0BD2D452-8D11-7DCD-B549-3B5CB02913A3}"/>
              </a:ext>
            </a:extLst>
          </p:cNvPr>
          <p:cNvSpPr txBox="1"/>
          <p:nvPr/>
        </p:nvSpPr>
        <p:spPr>
          <a:xfrm>
            <a:off x="6024093" y="5792600"/>
            <a:ext cx="3012374" cy="369332"/>
          </a:xfrm>
          <a:prstGeom prst="rect">
            <a:avLst/>
          </a:prstGeom>
          <a:noFill/>
        </p:spPr>
        <p:txBody>
          <a:bodyPr wrap="square" rtlCol="0">
            <a:spAutoFit/>
          </a:bodyPr>
          <a:lstStyle/>
          <a:p>
            <a:r>
              <a:rPr lang="en-IN" dirty="0">
                <a:sym typeface="Wingdings" panose="05000000000000000000" pitchFamily="2" charset="2"/>
              </a:rPr>
              <a:t> Carpenter Ants</a:t>
            </a:r>
            <a:endParaRPr lang="en-IN" dirty="0"/>
          </a:p>
        </p:txBody>
      </p:sp>
      <p:sp>
        <p:nvSpPr>
          <p:cNvPr id="10" name="Star: 5 Points 9">
            <a:extLst>
              <a:ext uri="{FF2B5EF4-FFF2-40B4-BE49-F238E27FC236}">
                <a16:creationId xmlns:a16="http://schemas.microsoft.com/office/drawing/2014/main" id="{2903C7FA-B660-1A40-5227-B61541254CF9}"/>
              </a:ext>
            </a:extLst>
          </p:cNvPr>
          <p:cNvSpPr/>
          <p:nvPr/>
        </p:nvSpPr>
        <p:spPr>
          <a:xfrm>
            <a:off x="4201495" y="3576530"/>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tar: 5 Points 10">
            <a:extLst>
              <a:ext uri="{FF2B5EF4-FFF2-40B4-BE49-F238E27FC236}">
                <a16:creationId xmlns:a16="http://schemas.microsoft.com/office/drawing/2014/main" id="{1CE5E898-A8FD-9B52-CA57-A3A0EE1EE765}"/>
              </a:ext>
            </a:extLst>
          </p:cNvPr>
          <p:cNvSpPr/>
          <p:nvPr/>
        </p:nvSpPr>
        <p:spPr>
          <a:xfrm>
            <a:off x="2665206" y="5860659"/>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Star: 5 Points 11">
            <a:extLst>
              <a:ext uri="{FF2B5EF4-FFF2-40B4-BE49-F238E27FC236}">
                <a16:creationId xmlns:a16="http://schemas.microsoft.com/office/drawing/2014/main" id="{E89E5FB2-39DD-D6F1-9101-C39B73540D4E}"/>
              </a:ext>
            </a:extLst>
          </p:cNvPr>
          <p:cNvSpPr/>
          <p:nvPr/>
        </p:nvSpPr>
        <p:spPr>
          <a:xfrm>
            <a:off x="2655465" y="2417034"/>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tar: 5 Points 13">
            <a:extLst>
              <a:ext uri="{FF2B5EF4-FFF2-40B4-BE49-F238E27FC236}">
                <a16:creationId xmlns:a16="http://schemas.microsoft.com/office/drawing/2014/main" id="{4BE63E1F-CA2D-CEDB-B607-64D96BF17B39}"/>
              </a:ext>
            </a:extLst>
          </p:cNvPr>
          <p:cNvSpPr/>
          <p:nvPr/>
        </p:nvSpPr>
        <p:spPr>
          <a:xfrm>
            <a:off x="3970370" y="3531080"/>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Star: 5 Points 14">
            <a:extLst>
              <a:ext uri="{FF2B5EF4-FFF2-40B4-BE49-F238E27FC236}">
                <a16:creationId xmlns:a16="http://schemas.microsoft.com/office/drawing/2014/main" id="{6B6BEF5B-EC97-46D3-7C31-96FC83E618F2}"/>
              </a:ext>
            </a:extLst>
          </p:cNvPr>
          <p:cNvSpPr/>
          <p:nvPr/>
        </p:nvSpPr>
        <p:spPr>
          <a:xfrm>
            <a:off x="623854" y="4062877"/>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Star: 5 Points 16">
            <a:extLst>
              <a:ext uri="{FF2B5EF4-FFF2-40B4-BE49-F238E27FC236}">
                <a16:creationId xmlns:a16="http://schemas.microsoft.com/office/drawing/2014/main" id="{50B5284B-AD62-E398-5AD7-B46B88C04C1A}"/>
              </a:ext>
            </a:extLst>
          </p:cNvPr>
          <p:cNvSpPr/>
          <p:nvPr/>
        </p:nvSpPr>
        <p:spPr>
          <a:xfrm>
            <a:off x="1100217" y="2983347"/>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Star: 5 Points 17">
            <a:extLst>
              <a:ext uri="{FF2B5EF4-FFF2-40B4-BE49-F238E27FC236}">
                <a16:creationId xmlns:a16="http://schemas.microsoft.com/office/drawing/2014/main" id="{B52414BA-9D56-1114-6227-9B6EEFB3FE8A}"/>
              </a:ext>
            </a:extLst>
          </p:cNvPr>
          <p:cNvSpPr/>
          <p:nvPr/>
        </p:nvSpPr>
        <p:spPr>
          <a:xfrm>
            <a:off x="4822406" y="3528921"/>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Star: 5 Points 18">
            <a:extLst>
              <a:ext uri="{FF2B5EF4-FFF2-40B4-BE49-F238E27FC236}">
                <a16:creationId xmlns:a16="http://schemas.microsoft.com/office/drawing/2014/main" id="{3113E7CF-E45C-BA60-4180-B96D2EE25E55}"/>
              </a:ext>
            </a:extLst>
          </p:cNvPr>
          <p:cNvSpPr/>
          <p:nvPr/>
        </p:nvSpPr>
        <p:spPr>
          <a:xfrm>
            <a:off x="4913844" y="4453716"/>
            <a:ext cx="161029" cy="16261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9474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8426-D9F7-EF94-1B7A-037B43BDC2F7}"/>
              </a:ext>
            </a:extLst>
          </p:cNvPr>
          <p:cNvSpPr>
            <a:spLocks noGrp="1"/>
          </p:cNvSpPr>
          <p:nvPr>
            <p:ph type="title"/>
          </p:nvPr>
        </p:nvSpPr>
        <p:spPr>
          <a:xfrm>
            <a:off x="1155699" y="771896"/>
            <a:ext cx="8761413" cy="1106385"/>
          </a:xfrm>
        </p:spPr>
        <p:txBody>
          <a:bodyPr/>
          <a:lstStyle/>
          <a:p>
            <a:r>
              <a:rPr lang="en-US" sz="3600" b="1" dirty="0"/>
              <a:t>The major kinds of ants I have noticed  are:-</a:t>
            </a:r>
            <a:br>
              <a:rPr lang="en-US" sz="3600" b="1" dirty="0"/>
            </a:br>
            <a:endParaRPr lang="en-IN" dirty="0"/>
          </a:p>
        </p:txBody>
      </p:sp>
      <p:graphicFrame>
        <p:nvGraphicFramePr>
          <p:cNvPr id="5" name="Table 5">
            <a:extLst>
              <a:ext uri="{FF2B5EF4-FFF2-40B4-BE49-F238E27FC236}">
                <a16:creationId xmlns:a16="http://schemas.microsoft.com/office/drawing/2014/main" id="{64A65355-6D74-A332-41F4-B0225AB3F42D}"/>
              </a:ext>
            </a:extLst>
          </p:cNvPr>
          <p:cNvGraphicFramePr>
            <a:graphicFrameLocks noGrp="1"/>
          </p:cNvGraphicFramePr>
          <p:nvPr>
            <p:extLst>
              <p:ext uri="{D42A27DB-BD31-4B8C-83A1-F6EECF244321}">
                <p14:modId xmlns:p14="http://schemas.microsoft.com/office/powerpoint/2010/main" val="2495021059"/>
              </p:ext>
            </p:extLst>
          </p:nvPr>
        </p:nvGraphicFramePr>
        <p:xfrm>
          <a:off x="296882" y="1603168"/>
          <a:ext cx="11590317" cy="5216002"/>
        </p:xfrm>
        <a:graphic>
          <a:graphicData uri="http://schemas.openxmlformats.org/drawingml/2006/table">
            <a:tbl>
              <a:tblPr firstRow="1" bandRow="1">
                <a:tableStyleId>{5C22544A-7EE6-4342-B048-85BDC9FD1C3A}</a:tableStyleId>
              </a:tblPr>
              <a:tblGrid>
                <a:gridCol w="1378078">
                  <a:extLst>
                    <a:ext uri="{9D8B030D-6E8A-4147-A177-3AD203B41FA5}">
                      <a16:colId xmlns:a16="http://schemas.microsoft.com/office/drawing/2014/main" val="2469412913"/>
                    </a:ext>
                  </a:extLst>
                </a:gridCol>
                <a:gridCol w="2960317">
                  <a:extLst>
                    <a:ext uri="{9D8B030D-6E8A-4147-A177-3AD203B41FA5}">
                      <a16:colId xmlns:a16="http://schemas.microsoft.com/office/drawing/2014/main" val="704718832"/>
                    </a:ext>
                  </a:extLst>
                </a:gridCol>
                <a:gridCol w="2938936">
                  <a:extLst>
                    <a:ext uri="{9D8B030D-6E8A-4147-A177-3AD203B41FA5}">
                      <a16:colId xmlns:a16="http://schemas.microsoft.com/office/drawing/2014/main" val="2835969090"/>
                    </a:ext>
                  </a:extLst>
                </a:gridCol>
                <a:gridCol w="4312986">
                  <a:extLst>
                    <a:ext uri="{9D8B030D-6E8A-4147-A177-3AD203B41FA5}">
                      <a16:colId xmlns:a16="http://schemas.microsoft.com/office/drawing/2014/main" val="728868896"/>
                    </a:ext>
                  </a:extLst>
                </a:gridCol>
              </a:tblGrid>
              <a:tr h="427513">
                <a:tc>
                  <a:txBody>
                    <a:bodyPr/>
                    <a:lstStyle/>
                    <a:p>
                      <a:pPr algn="ctr"/>
                      <a:r>
                        <a:rPr lang="en-IN" sz="3200" dirty="0">
                          <a:latin typeface="Aparajita" panose="02020603050405020304" pitchFamily="18" charset="0"/>
                          <a:cs typeface="Aparajita" panose="02020603050405020304" pitchFamily="18" charset="0"/>
                        </a:rPr>
                        <a:t>Sl. No.</a:t>
                      </a:r>
                    </a:p>
                  </a:txBody>
                  <a:tcPr/>
                </a:tc>
                <a:tc>
                  <a:txBody>
                    <a:bodyPr/>
                    <a:lstStyle/>
                    <a:p>
                      <a:pPr algn="ctr"/>
                      <a:r>
                        <a:rPr lang="en-IN" sz="3200" dirty="0">
                          <a:latin typeface="Aparajita" panose="02020603050405020304" pitchFamily="18" charset="0"/>
                          <a:cs typeface="Aparajita" panose="02020603050405020304" pitchFamily="18" charset="0"/>
                        </a:rPr>
                        <a:t>Common Name</a:t>
                      </a:r>
                    </a:p>
                  </a:txBody>
                  <a:tcPr/>
                </a:tc>
                <a:tc>
                  <a:txBody>
                    <a:bodyPr/>
                    <a:lstStyle/>
                    <a:p>
                      <a:pPr algn="ctr"/>
                      <a:r>
                        <a:rPr lang="en-IN" sz="3200" dirty="0">
                          <a:latin typeface="Aparajita" panose="02020603050405020304" pitchFamily="18" charset="0"/>
                          <a:cs typeface="Aparajita" panose="02020603050405020304" pitchFamily="18" charset="0"/>
                        </a:rPr>
                        <a:t>Scientific Name</a:t>
                      </a:r>
                    </a:p>
                  </a:txBody>
                  <a:tcPr/>
                </a:tc>
                <a:tc>
                  <a:txBody>
                    <a:bodyPr/>
                    <a:lstStyle/>
                    <a:p>
                      <a:pPr algn="ctr"/>
                      <a:r>
                        <a:rPr lang="en-IN" sz="3200" dirty="0">
                          <a:latin typeface="Aparajita" panose="02020603050405020304" pitchFamily="18" charset="0"/>
                          <a:cs typeface="Aparajita" panose="02020603050405020304" pitchFamily="18" charset="0"/>
                        </a:rPr>
                        <a:t>Picture clicked by me</a:t>
                      </a:r>
                    </a:p>
                  </a:txBody>
                  <a:tcPr/>
                </a:tc>
                <a:extLst>
                  <a:ext uri="{0D108BD9-81ED-4DB2-BD59-A6C34878D82A}">
                    <a16:rowId xmlns:a16="http://schemas.microsoft.com/office/drawing/2014/main" val="319151321"/>
                  </a:ext>
                </a:extLst>
              </a:tr>
              <a:tr h="1131601">
                <a:tc>
                  <a:txBody>
                    <a:bodyPr/>
                    <a:lstStyle/>
                    <a:p>
                      <a:pPr algn="ctr"/>
                      <a:r>
                        <a:rPr lang="en-IN" sz="3200" dirty="0">
                          <a:latin typeface="Aparajita" panose="02020603050405020304" pitchFamily="18" charset="0"/>
                          <a:cs typeface="Aparajita" panose="02020603050405020304" pitchFamily="18" charset="0"/>
                        </a:rPr>
                        <a:t>1.</a:t>
                      </a:r>
                    </a:p>
                  </a:txBody>
                  <a:tcPr/>
                </a:tc>
                <a:tc>
                  <a:txBody>
                    <a:bodyPr/>
                    <a:lstStyle/>
                    <a:p>
                      <a:pPr algn="ctr"/>
                      <a:r>
                        <a:rPr lang="en-US" sz="3200" dirty="0">
                          <a:latin typeface="Aparajita" panose="02020603050405020304" pitchFamily="18" charset="0"/>
                          <a:cs typeface="Aparajita" panose="02020603050405020304" pitchFamily="18" charset="0"/>
                        </a:rPr>
                        <a:t>Carpenter ants</a:t>
                      </a:r>
                      <a:endParaRPr lang="en-IN" sz="3200" dirty="0">
                        <a:latin typeface="Aparajita" panose="02020603050405020304" pitchFamily="18" charset="0"/>
                        <a:cs typeface="Aparajita" panose="02020603050405020304" pitchFamily="18" charset="0"/>
                      </a:endParaRPr>
                    </a:p>
                  </a:txBody>
                  <a:tcPr/>
                </a:tc>
                <a:tc>
                  <a:txBody>
                    <a:bodyPr/>
                    <a:lstStyle/>
                    <a:p>
                      <a:pPr algn="ctr"/>
                      <a:r>
                        <a:rPr lang="en-US" sz="3200" i="1" dirty="0">
                          <a:latin typeface="Aparajita" panose="02020603050405020304" pitchFamily="18" charset="0"/>
                          <a:cs typeface="Aparajita" panose="02020603050405020304" pitchFamily="18" charset="0"/>
                        </a:rPr>
                        <a:t>Camponotus</a:t>
                      </a:r>
                      <a:endParaRPr lang="en-IN" sz="3200" i="1" dirty="0">
                        <a:latin typeface="Aparajita" panose="02020603050405020304" pitchFamily="18" charset="0"/>
                        <a:cs typeface="Aparajita" panose="02020603050405020304" pitchFamily="18" charset="0"/>
                      </a:endParaRPr>
                    </a:p>
                  </a:txBody>
                  <a:tcPr/>
                </a:tc>
                <a:tc>
                  <a:txBody>
                    <a:bodyPr/>
                    <a:lstStyle/>
                    <a:p>
                      <a:pPr algn="ctr"/>
                      <a:endParaRPr lang="en-IN" sz="3200" dirty="0">
                        <a:latin typeface="Aparajita" panose="02020603050405020304" pitchFamily="18" charset="0"/>
                        <a:cs typeface="Aparajita" panose="02020603050405020304" pitchFamily="18" charset="0"/>
                      </a:endParaRPr>
                    </a:p>
                  </a:txBody>
                  <a:tcPr/>
                </a:tc>
                <a:extLst>
                  <a:ext uri="{0D108BD9-81ED-4DB2-BD59-A6C34878D82A}">
                    <a16:rowId xmlns:a16="http://schemas.microsoft.com/office/drawing/2014/main" val="537093882"/>
                  </a:ext>
                </a:extLst>
              </a:tr>
              <a:tr h="1131601">
                <a:tc>
                  <a:txBody>
                    <a:bodyPr/>
                    <a:lstStyle/>
                    <a:p>
                      <a:pPr algn="ctr"/>
                      <a:r>
                        <a:rPr lang="en-IN" sz="3200" dirty="0">
                          <a:latin typeface="Aparajita" panose="02020603050405020304" pitchFamily="18" charset="0"/>
                          <a:cs typeface="Aparajita" panose="02020603050405020304" pitchFamily="18" charset="0"/>
                        </a:rPr>
                        <a:t>2.</a:t>
                      </a:r>
                    </a:p>
                  </a:txBody>
                  <a:tcPr/>
                </a:tc>
                <a:tc>
                  <a:txBody>
                    <a:bodyPr/>
                    <a:lstStyle/>
                    <a:p>
                      <a:pPr algn="ctr"/>
                      <a:r>
                        <a:rPr lang="en-US" sz="3200" dirty="0">
                          <a:latin typeface="Aparajita" panose="02020603050405020304" pitchFamily="18" charset="0"/>
                          <a:cs typeface="Aparajita" panose="02020603050405020304" pitchFamily="18" charset="0"/>
                        </a:rPr>
                        <a:t>Odorous house ants</a:t>
                      </a:r>
                      <a:endParaRPr lang="en-IN" sz="3200" dirty="0">
                        <a:latin typeface="Aparajita" panose="02020603050405020304" pitchFamily="18" charset="0"/>
                        <a:cs typeface="Aparajita" panose="02020603050405020304" pitchFamily="18" charset="0"/>
                      </a:endParaRPr>
                    </a:p>
                  </a:txBody>
                  <a:tcPr/>
                </a:tc>
                <a:tc>
                  <a:txBody>
                    <a:bodyPr/>
                    <a:lstStyle/>
                    <a:p>
                      <a:pPr algn="ctr"/>
                      <a:r>
                        <a:rPr lang="en-US" sz="3200" i="1" dirty="0">
                          <a:latin typeface="Aparajita" panose="02020603050405020304" pitchFamily="18" charset="0"/>
                          <a:cs typeface="Aparajita" panose="02020603050405020304" pitchFamily="18" charset="0"/>
                        </a:rPr>
                        <a:t>Tapinoma sessile</a:t>
                      </a:r>
                      <a:endParaRPr lang="en-IN" sz="3200" i="1" dirty="0">
                        <a:latin typeface="Aparajita" panose="02020603050405020304" pitchFamily="18" charset="0"/>
                        <a:cs typeface="Aparajita" panose="02020603050405020304" pitchFamily="18" charset="0"/>
                      </a:endParaRPr>
                    </a:p>
                  </a:txBody>
                  <a:tcPr/>
                </a:tc>
                <a:tc>
                  <a:txBody>
                    <a:bodyPr/>
                    <a:lstStyle/>
                    <a:p>
                      <a:pPr algn="ctr"/>
                      <a:endParaRPr lang="en-IN" sz="3200" dirty="0">
                        <a:latin typeface="Aparajita" panose="02020603050405020304" pitchFamily="18" charset="0"/>
                        <a:cs typeface="Aparajita" panose="02020603050405020304" pitchFamily="18" charset="0"/>
                      </a:endParaRPr>
                    </a:p>
                  </a:txBody>
                  <a:tcPr/>
                </a:tc>
                <a:extLst>
                  <a:ext uri="{0D108BD9-81ED-4DB2-BD59-A6C34878D82A}">
                    <a16:rowId xmlns:a16="http://schemas.microsoft.com/office/drawing/2014/main" val="2589036860"/>
                  </a:ext>
                </a:extLst>
              </a:tr>
              <a:tr h="1242079">
                <a:tc>
                  <a:txBody>
                    <a:bodyPr/>
                    <a:lstStyle/>
                    <a:p>
                      <a:pPr algn="ctr"/>
                      <a:r>
                        <a:rPr lang="en-IN" sz="3200" dirty="0">
                          <a:latin typeface="Aparajita" panose="02020603050405020304" pitchFamily="18" charset="0"/>
                          <a:cs typeface="Aparajita" panose="02020603050405020304" pitchFamily="18" charset="0"/>
                        </a:rPr>
                        <a:t>3</a:t>
                      </a:r>
                    </a:p>
                  </a:txBody>
                  <a:tcPr/>
                </a:tc>
                <a:tc>
                  <a:txBody>
                    <a:bodyPr/>
                    <a:lstStyle/>
                    <a:p>
                      <a:pPr algn="ctr"/>
                      <a:r>
                        <a:rPr lang="en-US" sz="3200" dirty="0">
                          <a:latin typeface="Aparajita" panose="02020603050405020304" pitchFamily="18" charset="0"/>
                          <a:cs typeface="Aparajita" panose="02020603050405020304" pitchFamily="18" charset="0"/>
                        </a:rPr>
                        <a:t>Pavement ants</a:t>
                      </a:r>
                      <a:endParaRPr lang="en-IN" sz="3200" dirty="0">
                        <a:latin typeface="Aparajita" panose="02020603050405020304" pitchFamily="18" charset="0"/>
                        <a:cs typeface="Aparajita" panose="02020603050405020304" pitchFamily="18" charset="0"/>
                      </a:endParaRPr>
                    </a:p>
                  </a:txBody>
                  <a:tcPr/>
                </a:tc>
                <a:tc>
                  <a:txBody>
                    <a:bodyPr/>
                    <a:lstStyle/>
                    <a:p>
                      <a:pPr algn="ctr"/>
                      <a:r>
                        <a:rPr lang="en-US" sz="3200" i="1" dirty="0" err="1">
                          <a:latin typeface="Aparajita" panose="02020603050405020304" pitchFamily="18" charset="0"/>
                          <a:cs typeface="Aparajita" panose="02020603050405020304" pitchFamily="18" charset="0"/>
                        </a:rPr>
                        <a:t>Tetramorium</a:t>
                      </a:r>
                      <a:r>
                        <a:rPr lang="en-US" sz="3200" i="1" dirty="0">
                          <a:latin typeface="Aparajita" panose="02020603050405020304" pitchFamily="18" charset="0"/>
                          <a:cs typeface="Aparajita" panose="02020603050405020304" pitchFamily="18" charset="0"/>
                        </a:rPr>
                        <a:t> </a:t>
                      </a:r>
                      <a:r>
                        <a:rPr lang="en-US" sz="3200" i="1" dirty="0" err="1">
                          <a:latin typeface="Aparajita" panose="02020603050405020304" pitchFamily="18" charset="0"/>
                          <a:cs typeface="Aparajita" panose="02020603050405020304" pitchFamily="18" charset="0"/>
                        </a:rPr>
                        <a:t>caespitum</a:t>
                      </a:r>
                      <a:endParaRPr lang="en-IN" sz="3200" i="1" dirty="0">
                        <a:latin typeface="Aparajita" panose="02020603050405020304" pitchFamily="18" charset="0"/>
                        <a:cs typeface="Aparajita" panose="02020603050405020304" pitchFamily="18" charset="0"/>
                      </a:endParaRPr>
                    </a:p>
                  </a:txBody>
                  <a:tcPr/>
                </a:tc>
                <a:tc>
                  <a:txBody>
                    <a:bodyPr/>
                    <a:lstStyle/>
                    <a:p>
                      <a:pPr algn="ctr"/>
                      <a:endParaRPr lang="en-IN" sz="3200" dirty="0">
                        <a:latin typeface="Aparajita" panose="02020603050405020304" pitchFamily="18" charset="0"/>
                        <a:cs typeface="Aparajita" panose="02020603050405020304" pitchFamily="18" charset="0"/>
                      </a:endParaRPr>
                    </a:p>
                  </a:txBody>
                  <a:tcPr/>
                </a:tc>
                <a:extLst>
                  <a:ext uri="{0D108BD9-81ED-4DB2-BD59-A6C34878D82A}">
                    <a16:rowId xmlns:a16="http://schemas.microsoft.com/office/drawing/2014/main" val="3902214598"/>
                  </a:ext>
                </a:extLst>
              </a:tr>
              <a:tr h="1131601">
                <a:tc>
                  <a:txBody>
                    <a:bodyPr/>
                    <a:lstStyle/>
                    <a:p>
                      <a:pPr algn="ctr"/>
                      <a:r>
                        <a:rPr lang="en-IN" sz="3200" dirty="0">
                          <a:latin typeface="Aparajita" panose="02020603050405020304" pitchFamily="18" charset="0"/>
                          <a:cs typeface="Aparajita" panose="02020603050405020304" pitchFamily="18" charset="0"/>
                        </a:rPr>
                        <a:t>4.</a:t>
                      </a:r>
                    </a:p>
                  </a:txBody>
                  <a:tcPr/>
                </a:tc>
                <a:tc>
                  <a:txBody>
                    <a:bodyPr/>
                    <a:lstStyle/>
                    <a:p>
                      <a:pPr algn="ctr"/>
                      <a:r>
                        <a:rPr lang="en-US" sz="3200" dirty="0">
                          <a:latin typeface="Aparajita" panose="02020603050405020304" pitchFamily="18" charset="0"/>
                          <a:cs typeface="Aparajita" panose="02020603050405020304" pitchFamily="18" charset="0"/>
                        </a:rPr>
                        <a:t>Fire ants</a:t>
                      </a:r>
                      <a:endParaRPr lang="en-IN" sz="3200" dirty="0">
                        <a:latin typeface="Aparajita" panose="02020603050405020304" pitchFamily="18" charset="0"/>
                        <a:cs typeface="Aparajita" panose="02020603050405020304" pitchFamily="18" charset="0"/>
                      </a:endParaRPr>
                    </a:p>
                  </a:txBody>
                  <a:tcPr/>
                </a:tc>
                <a:tc>
                  <a:txBody>
                    <a:bodyPr/>
                    <a:lstStyle/>
                    <a:p>
                      <a:pPr algn="ctr"/>
                      <a:r>
                        <a:rPr lang="en-IN" sz="3200" b="0" i="1" kern="1200" dirty="0" err="1">
                          <a:solidFill>
                            <a:schemeClr val="dk1"/>
                          </a:solidFill>
                          <a:effectLst/>
                          <a:latin typeface="Aparajita" panose="02020603050405020304" pitchFamily="18" charset="0"/>
                          <a:ea typeface="+mn-ea"/>
                          <a:cs typeface="Aparajita" panose="02020603050405020304" pitchFamily="18" charset="0"/>
                        </a:rPr>
                        <a:t>Solenopsis</a:t>
                      </a:r>
                      <a:endParaRPr lang="en-IN" sz="3200" i="1" dirty="0">
                        <a:latin typeface="Aparajita" panose="02020603050405020304" pitchFamily="18" charset="0"/>
                        <a:cs typeface="Aparajita" panose="02020603050405020304" pitchFamily="18" charset="0"/>
                      </a:endParaRPr>
                    </a:p>
                  </a:txBody>
                  <a:tcPr/>
                </a:tc>
                <a:tc>
                  <a:txBody>
                    <a:bodyPr/>
                    <a:lstStyle/>
                    <a:p>
                      <a:pPr algn="ctr"/>
                      <a:endParaRPr lang="en-IN" sz="3200" dirty="0">
                        <a:latin typeface="Aparajita" panose="02020603050405020304" pitchFamily="18" charset="0"/>
                        <a:cs typeface="Aparajita" panose="02020603050405020304" pitchFamily="18" charset="0"/>
                      </a:endParaRPr>
                    </a:p>
                  </a:txBody>
                  <a:tcPr/>
                </a:tc>
                <a:extLst>
                  <a:ext uri="{0D108BD9-81ED-4DB2-BD59-A6C34878D82A}">
                    <a16:rowId xmlns:a16="http://schemas.microsoft.com/office/drawing/2014/main" val="1684248479"/>
                  </a:ext>
                </a:extLst>
              </a:tr>
            </a:tbl>
          </a:graphicData>
        </a:graphic>
      </p:graphicFrame>
      <p:pic>
        <p:nvPicPr>
          <p:cNvPr id="8" name="Picture 7">
            <a:extLst>
              <a:ext uri="{FF2B5EF4-FFF2-40B4-BE49-F238E27FC236}">
                <a16:creationId xmlns:a16="http://schemas.microsoft.com/office/drawing/2014/main" id="{4262B2CC-7B99-0300-A80A-E7E066D60000}"/>
              </a:ext>
            </a:extLst>
          </p:cNvPr>
          <p:cNvPicPr>
            <a:picLocks noChangeAspect="1"/>
          </p:cNvPicPr>
          <p:nvPr/>
        </p:nvPicPr>
        <p:blipFill rotWithShape="1">
          <a:blip r:embed="rId2"/>
          <a:srcRect l="57831" t="50898" r="34165" b="30077"/>
          <a:stretch/>
        </p:blipFill>
        <p:spPr>
          <a:xfrm rot="16200000">
            <a:off x="9212985" y="2000428"/>
            <a:ext cx="1106384" cy="1479253"/>
          </a:xfrm>
          <a:prstGeom prst="rect">
            <a:avLst/>
          </a:prstGeom>
        </p:spPr>
      </p:pic>
      <p:pic>
        <p:nvPicPr>
          <p:cNvPr id="9" name="Picture 2" descr="Fire ant - Wikipedia">
            <a:extLst>
              <a:ext uri="{FF2B5EF4-FFF2-40B4-BE49-F238E27FC236}">
                <a16:creationId xmlns:a16="http://schemas.microsoft.com/office/drawing/2014/main" id="{33FF7A8B-2604-7B94-AEAA-876C70099C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l="24219" t="4502" r="31531" b="72807"/>
          <a:stretch/>
        </p:blipFill>
        <p:spPr bwMode="auto">
          <a:xfrm>
            <a:off x="9049254" y="5775768"/>
            <a:ext cx="1138886" cy="1043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3AE89E-527F-29C4-D63D-0945596876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93" t="82536" r="64456" b="7442"/>
          <a:stretch/>
        </p:blipFill>
        <p:spPr bwMode="auto">
          <a:xfrm rot="5400000">
            <a:off x="9152105" y="3247902"/>
            <a:ext cx="1106384" cy="1197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pavement ants">
            <a:extLst>
              <a:ext uri="{FF2B5EF4-FFF2-40B4-BE49-F238E27FC236}">
                <a16:creationId xmlns:a16="http://schemas.microsoft.com/office/drawing/2014/main" id="{C17F443D-AEB7-2DBB-EC2D-676818528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50" t="22738" r="50000" b="27281"/>
          <a:stretch/>
        </p:blipFill>
        <p:spPr bwMode="auto">
          <a:xfrm rot="16200000">
            <a:off x="9221485" y="4582967"/>
            <a:ext cx="717034" cy="94648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C709B28-5C7D-2AFC-819E-F6D9D450B039}"/>
              </a:ext>
            </a:extLst>
          </p:cNvPr>
          <p:cNvSpPr>
            <a:spLocks noGrp="1"/>
          </p:cNvSpPr>
          <p:nvPr>
            <p:ph type="dt" sz="half" idx="10"/>
          </p:nvPr>
        </p:nvSpPr>
        <p:spPr/>
        <p:txBody>
          <a:bodyPr/>
          <a:lstStyle/>
          <a:p>
            <a:fld id="{FCD28546-739B-413A-9840-AC03ED5A6857}" type="datetime1">
              <a:rPr lang="en-IN" smtClean="0"/>
              <a:t>15-12-2022</a:t>
            </a:fld>
            <a:endParaRPr lang="en-IN"/>
          </a:p>
        </p:txBody>
      </p:sp>
      <p:sp>
        <p:nvSpPr>
          <p:cNvPr id="4" name="Footer Placeholder 3">
            <a:extLst>
              <a:ext uri="{FF2B5EF4-FFF2-40B4-BE49-F238E27FC236}">
                <a16:creationId xmlns:a16="http://schemas.microsoft.com/office/drawing/2014/main" id="{9160DA6D-88BD-0596-437E-1E6A91A2D3FC}"/>
              </a:ext>
            </a:extLst>
          </p:cNvPr>
          <p:cNvSpPr>
            <a:spLocks noGrp="1"/>
          </p:cNvSpPr>
          <p:nvPr>
            <p:ph type="ftr" sz="quarter" idx="11"/>
          </p:nvPr>
        </p:nvSpPr>
        <p:spPr/>
        <p:txBody>
          <a:bodyPr/>
          <a:lstStyle/>
          <a:p>
            <a:r>
              <a:rPr lang="en-US"/>
              <a:t>LAKE 2022: Conservation of wetlands: ecosystem-based adaptation of climate change, December 28-30, 2022</a:t>
            </a:r>
            <a:endParaRPr lang="en-IN"/>
          </a:p>
        </p:txBody>
      </p:sp>
      <p:sp>
        <p:nvSpPr>
          <p:cNvPr id="6" name="Slide Number Placeholder 5">
            <a:extLst>
              <a:ext uri="{FF2B5EF4-FFF2-40B4-BE49-F238E27FC236}">
                <a16:creationId xmlns:a16="http://schemas.microsoft.com/office/drawing/2014/main" id="{377ED32F-2F05-F97C-7416-8F34872849B9}"/>
              </a:ext>
            </a:extLst>
          </p:cNvPr>
          <p:cNvSpPr>
            <a:spLocks noGrp="1"/>
          </p:cNvSpPr>
          <p:nvPr>
            <p:ph type="sldNum" sz="quarter" idx="12"/>
          </p:nvPr>
        </p:nvSpPr>
        <p:spPr/>
        <p:txBody>
          <a:bodyPr/>
          <a:lstStyle/>
          <a:p>
            <a:fld id="{657D1E60-9434-4FD8-AB7F-2760E7212AE3}" type="slidenum">
              <a:rPr lang="en-IN" smtClean="0"/>
              <a:t>9</a:t>
            </a:fld>
            <a:endParaRPr lang="en-IN"/>
          </a:p>
        </p:txBody>
      </p:sp>
    </p:spTree>
    <p:extLst>
      <p:ext uri="{BB962C8B-B14F-4D97-AF65-F5344CB8AC3E}">
        <p14:creationId xmlns:p14="http://schemas.microsoft.com/office/powerpoint/2010/main" val="3144705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1590</TotalTime>
  <Words>1752</Words>
  <Application>Microsoft Office PowerPoint</Application>
  <PresentationFormat>Widescreen</PresentationFormat>
  <Paragraphs>267</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Aparajita</vt:lpstr>
      <vt:lpstr>Arial</vt:lpstr>
      <vt:lpstr>Calibri</vt:lpstr>
      <vt:lpstr>Century Gothic</vt:lpstr>
      <vt:lpstr>Times New Roman</vt:lpstr>
      <vt:lpstr>Wingdings</vt:lpstr>
      <vt:lpstr>Wingdings 3</vt:lpstr>
      <vt:lpstr>Ion Boardroom</vt:lpstr>
      <vt:lpstr>PowerPoint Presentation</vt:lpstr>
      <vt:lpstr>Introduction</vt:lpstr>
      <vt:lpstr>Scientific classification</vt:lpstr>
      <vt:lpstr>History or Evolution of ants</vt:lpstr>
      <vt:lpstr>Objective</vt:lpstr>
      <vt:lpstr>Materials and methods</vt:lpstr>
      <vt:lpstr>Study Area</vt:lpstr>
      <vt:lpstr>Map Spotting of ants </vt:lpstr>
      <vt:lpstr>The major kinds of ants I have noticed  are:- </vt:lpstr>
      <vt:lpstr>Other Species of ants noticed:-</vt:lpstr>
      <vt:lpstr>Special Features </vt:lpstr>
      <vt:lpstr>Ant Bites</vt:lpstr>
      <vt:lpstr>Major Differences between dominant species of ants</vt:lpstr>
      <vt:lpstr>Smells that repel ants</vt:lpstr>
      <vt:lpstr>Repulsion of ants by vinegar solution</vt:lpstr>
      <vt:lpstr>PowerPoint Presentation</vt:lpstr>
      <vt:lpstr>My observation of my basil(tulsi) plant</vt:lpstr>
      <vt:lpstr>My observation of an assembly of “Indian black ants” around a dead cockroach</vt:lpstr>
      <vt:lpstr>My observation of ant’s unusual behaviour</vt:lpstr>
      <vt:lpstr>My observation of a circular assembly of “odorous house ants” around a particle of food</vt:lpstr>
      <vt:lpstr>Results and conclusions</vt:lpstr>
      <vt:lpstr>Acknowledgements</vt:lpstr>
      <vt:lpstr>References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IISC Lake Conference 2022</dc:title>
  <dc:creator>Khushi Bhargava</dc:creator>
  <cp:lastModifiedBy>Khushi Bhargava</cp:lastModifiedBy>
  <cp:revision>35</cp:revision>
  <dcterms:created xsi:type="dcterms:W3CDTF">2022-09-28T12:38:42Z</dcterms:created>
  <dcterms:modified xsi:type="dcterms:W3CDTF">2022-12-15T13:36:52Z</dcterms:modified>
</cp:coreProperties>
</file>