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2" r:id="rId3"/>
    <p:sldId id="271" r:id="rId4"/>
    <p:sldId id="274" r:id="rId5"/>
    <p:sldId id="270" r:id="rId6"/>
    <p:sldId id="263" r:id="rId7"/>
    <p:sldId id="262" r:id="rId8"/>
    <p:sldId id="275" r:id="rId9"/>
    <p:sldId id="276" r:id="rId10"/>
    <p:sldId id="277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97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BF14-2EBC-48E0-97BC-8EAF5147F45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2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BF14-2EBC-48E0-97BC-8EAF5147F45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5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BF14-2EBC-48E0-97BC-8EAF5147F45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BF14-2EBC-48E0-97BC-8EAF5147F45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5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BF14-2EBC-48E0-97BC-8EAF5147F45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BF14-2EBC-48E0-97BC-8EAF5147F45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9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BF14-2EBC-48E0-97BC-8EAF5147F45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8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BF14-2EBC-48E0-97BC-8EAF5147F45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0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BF14-2EBC-48E0-97BC-8EAF5147F45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82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BF14-2EBC-48E0-97BC-8EAF5147F45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7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BF14-2EBC-48E0-97BC-8EAF5147F45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3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6BF14-2EBC-48E0-97BC-8EAF5147F45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7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3941" y="1560437"/>
            <a:ext cx="9144000" cy="23876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7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2018 </a:t>
            </a:r>
            <a:br>
              <a:rPr lang="en-US" sz="7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participant Chapter allocation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8821" y="4422098"/>
            <a:ext cx="9009088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PDCA:  Plan, Design, Check and ACTIVELY participate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691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980797"/>
              </p:ext>
            </p:extLst>
          </p:nvPr>
        </p:nvGraphicFramePr>
        <p:xfrm>
          <a:off x="-38100" y="0"/>
          <a:ext cx="12230100" cy="7182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7018">
                  <a:extLst>
                    <a:ext uri="{9D8B030D-6E8A-4147-A177-3AD203B41FA5}">
                      <a16:colId xmlns:a16="http://schemas.microsoft.com/office/drawing/2014/main" xmlns="" val="1402971513"/>
                    </a:ext>
                  </a:extLst>
                </a:gridCol>
                <a:gridCol w="5531371">
                  <a:extLst>
                    <a:ext uri="{9D8B030D-6E8A-4147-A177-3AD203B41FA5}">
                      <a16:colId xmlns:a16="http://schemas.microsoft.com/office/drawing/2014/main" xmlns="" val="4257960465"/>
                    </a:ext>
                  </a:extLst>
                </a:gridCol>
                <a:gridCol w="5011711"/>
              </a:tblGrid>
              <a:tr h="699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Presented by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Chairpersons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1863702"/>
                  </a:ext>
                </a:extLst>
              </a:tr>
              <a:tr h="9263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Rajdeep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Chatterjee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Praveen Kumar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Tiwari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Patil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Gajanan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Amrutha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Padmakumar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 T,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Arpitha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S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Aashka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Tarun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Patel,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Madhumita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92829569"/>
                  </a:ext>
                </a:extLst>
              </a:tr>
              <a:tr h="1207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Karam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Veer Singh , Sai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Omkari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 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Sanghamitra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Guhathakurta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Devendra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Kumar Mishra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Sara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Kunnath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Anirudh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Chathura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Viswanath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Smita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Sharma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5897278"/>
                  </a:ext>
                </a:extLst>
              </a:tr>
              <a:tr h="1207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Neha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Tanwar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Dinesh Kumar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Purohit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Arun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Kumar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Tummala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Shaik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Mazaruddin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Surekha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Ramineni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Hirak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Sarkar,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Smrutiprava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Mohanty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Rakesh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Behera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85995959"/>
                  </a:ext>
                </a:extLst>
              </a:tr>
              <a:tr h="16098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Deepika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Shetty 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Ribhu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Chowdhury, Hari Krishna Rajput,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Droupti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Yadav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Sandhya G,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Swadhina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Priyadarsini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Senkathirvanan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Anjana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Krishnamurthy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8191015"/>
                  </a:ext>
                </a:extLst>
              </a:tr>
              <a:tr h="1207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Amaresh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Apoorva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A, Girish,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Shatanu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Kalambi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Madhusudan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P, Neha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Kishor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Aaditya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Ashok,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Sowmya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864482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81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</a:t>
            </a:r>
            <a:r>
              <a:rPr lang="en-US" dirty="0" err="1" smtClean="0"/>
              <a:t>ordinators</a:t>
            </a:r>
            <a:r>
              <a:rPr lang="en-US" dirty="0" smtClean="0"/>
              <a:t>,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000" dirty="0" smtClean="0"/>
              <a:t>Discipline, Punctuality, Honesty &amp; Sincerity  are the hallmark of a good teacher and also of </a:t>
            </a:r>
            <a:r>
              <a:rPr lang="en-US" sz="4000" dirty="0" smtClean="0"/>
              <a:t>a student</a:t>
            </a:r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Share your knowledge and make this session (EM 2018) memorable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921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0292"/>
            <a:ext cx="12192000" cy="954009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Coordinators per Chapter – as session Moderators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9311"/>
            <a:ext cx="10515600" cy="5127652"/>
          </a:xfrm>
        </p:spPr>
        <p:txBody>
          <a:bodyPr/>
          <a:lstStyle/>
          <a:p>
            <a:r>
              <a:rPr lang="en-US" dirty="0" smtClean="0"/>
              <a:t>4 Co-</a:t>
            </a:r>
            <a:r>
              <a:rPr lang="en-US" dirty="0" err="1" smtClean="0"/>
              <a:t>ordinators</a:t>
            </a:r>
            <a:r>
              <a:rPr lang="en-US" dirty="0" smtClean="0"/>
              <a:t>’ per chapter </a:t>
            </a:r>
          </a:p>
          <a:p>
            <a:r>
              <a:rPr lang="en-US" dirty="0" smtClean="0"/>
              <a:t>Co-</a:t>
            </a:r>
            <a:r>
              <a:rPr lang="en-US" dirty="0" err="1" smtClean="0"/>
              <a:t>ordinator</a:t>
            </a:r>
            <a:r>
              <a:rPr lang="en-US" dirty="0" smtClean="0"/>
              <a:t> shall conduct e-sessions: announce questions, compile answers of all participants (including </a:t>
            </a:r>
            <a:r>
              <a:rPr lang="en-US" dirty="0" err="1" smtClean="0"/>
              <a:t>co-ordinator</a:t>
            </a:r>
            <a:r>
              <a:rPr lang="en-US" dirty="0" smtClean="0"/>
              <a:t>), evaluate  (10 or 100 scale) and consolidate marks as below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213169"/>
              </p:ext>
            </p:extLst>
          </p:nvPr>
        </p:nvGraphicFramePr>
        <p:xfrm>
          <a:off x="764496" y="3133082"/>
          <a:ext cx="10403176" cy="2590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75891"/>
                <a:gridCol w="1775891"/>
                <a:gridCol w="1649806"/>
                <a:gridCol w="126086"/>
                <a:gridCol w="2537751"/>
                <a:gridCol w="2537751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Chapter 1: Environment Management – Introduction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Assignment</a:t>
                      </a:r>
                      <a:r>
                        <a:rPr lang="en-US" baseline="0" dirty="0" smtClean="0"/>
                        <a:t> announcement date: 10 Sept 2018</a:t>
                      </a:r>
                      <a:endParaRPr lang="en-US" dirty="0" smtClean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Submission</a:t>
                      </a:r>
                      <a:r>
                        <a:rPr lang="en-US" baseline="0" dirty="0" smtClean="0"/>
                        <a:t> date: 17 Sept 2018</a:t>
                      </a:r>
                      <a:endParaRPr lang="en-US" dirty="0" smtClean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572">
                <a:tc gridSpan="6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Candidate-wise mark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dirty="0" smtClean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Candidate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Co-</a:t>
                      </a:r>
                      <a:r>
                        <a:rPr lang="en-US" dirty="0" err="1" smtClean="0"/>
                        <a:t>ord</a:t>
                      </a:r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Co-</a:t>
                      </a:r>
                      <a:r>
                        <a:rPr lang="en-US" dirty="0" err="1" smtClean="0"/>
                        <a:t>ord</a:t>
                      </a:r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Co-</a:t>
                      </a:r>
                      <a:r>
                        <a:rPr lang="en-US" dirty="0" err="1" smtClean="0"/>
                        <a:t>ord</a:t>
                      </a:r>
                      <a:r>
                        <a:rPr lang="en-US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Co-0rd 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21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911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Co-</a:t>
            </a:r>
            <a:r>
              <a:rPr lang="en-US" dirty="0" err="1" smtClean="0"/>
              <a:t>ordinators</a:t>
            </a:r>
            <a:r>
              <a:rPr lang="en-US" dirty="0" smtClean="0"/>
              <a:t>’ Responsibilities as teachers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377" y="1375919"/>
            <a:ext cx="10515600" cy="5159791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Design questions (in consultation with all respective chapter coordinators)</a:t>
            </a:r>
          </a:p>
          <a:p>
            <a:r>
              <a:rPr lang="en-US" dirty="0" smtClean="0"/>
              <a:t>Sending the respective chapter question paper (assignments – chapter wise) to all participants on the dates indicated next.</a:t>
            </a:r>
          </a:p>
          <a:p>
            <a:r>
              <a:rPr lang="en-US" dirty="0" smtClean="0"/>
              <a:t>Participants to submit answers to the respective chapter coordinators (before the due date)</a:t>
            </a:r>
          </a:p>
          <a:p>
            <a:r>
              <a:rPr lang="en-US" dirty="0" smtClean="0"/>
              <a:t>Each Coordinator of the respective chapter to correct  every participants’ answer scripts and assign marks </a:t>
            </a:r>
          </a:p>
          <a:p>
            <a:r>
              <a:rPr lang="en-US" dirty="0" smtClean="0"/>
              <a:t>Good questions (similarly apt answers) will carry bonus marks</a:t>
            </a:r>
          </a:p>
          <a:p>
            <a:r>
              <a:rPr lang="en-US" dirty="0" smtClean="0"/>
              <a:t>Teachers (coordinators) need to be unbiased while evaluating answer scripts</a:t>
            </a:r>
          </a:p>
          <a:p>
            <a:r>
              <a:rPr lang="en-US" dirty="0" smtClean="0"/>
              <a:t>Respective chapter’s resource persons and TVR will also evaluate and assign marks</a:t>
            </a:r>
          </a:p>
          <a:p>
            <a:r>
              <a:rPr lang="en-US" dirty="0" smtClean="0"/>
              <a:t>Mail consolidated answer scripts with marks  details  to TVR: emram.ces@courses.iisc.ac.in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34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Coordinators and Final contact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000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dirty="0" smtClean="0"/>
              <a:t>Two coordinator s’  (out of 4) will present assigned chapter (PPT slides)</a:t>
            </a:r>
          </a:p>
          <a:p>
            <a:r>
              <a:rPr lang="en-US" dirty="0" smtClean="0"/>
              <a:t>Other two will enrich the session with examples and case studies</a:t>
            </a:r>
          </a:p>
          <a:p>
            <a:r>
              <a:rPr lang="en-US" dirty="0"/>
              <a:t>Duration: 90 minutes per chapter (presentation, Evaluation, Discussion)</a:t>
            </a:r>
          </a:p>
          <a:p>
            <a:endParaRPr lang="en-US" dirty="0"/>
          </a:p>
          <a:p>
            <a:r>
              <a:rPr lang="en-US" dirty="0" smtClean="0"/>
              <a:t>All coordinators  shall suggest for improvement of the chapter content</a:t>
            </a:r>
          </a:p>
          <a:p>
            <a:endParaRPr lang="en-US" dirty="0" smtClean="0"/>
          </a:p>
          <a:p>
            <a:r>
              <a:rPr lang="en-US" dirty="0" smtClean="0"/>
              <a:t>Each of these chapter session will have Chair and Co-chair (chosen from participants – refer next slide) to evaluate  (</a:t>
            </a:r>
            <a:r>
              <a:rPr lang="en-US" dirty="0" err="1" smtClean="0"/>
              <a:t>i</a:t>
            </a:r>
            <a:r>
              <a:rPr lang="en-US" dirty="0" smtClean="0"/>
              <a:t>) the content, (ii) quality of the presentation, (iii) design of slides, (iv) level of inter-active session and (v) maintenance of time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2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4355"/>
          </a:xfrm>
        </p:spPr>
        <p:txBody>
          <a:bodyPr>
            <a:normAutofit fontScale="90000"/>
          </a:bodyPr>
          <a:lstStyle/>
          <a:p>
            <a:r>
              <a:rPr lang="en-US" sz="2200" dirty="0" smtClean="0"/>
              <a:t>Chapters – dates for announcement and circulation of questions and submission of </a:t>
            </a:r>
            <a:r>
              <a:rPr lang="en-US" sz="2200" smtClean="0"/>
              <a:t>answer scripts </a:t>
            </a:r>
            <a:endParaRPr lang="en-IN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535658"/>
              </p:ext>
            </p:extLst>
          </p:nvPr>
        </p:nvGraphicFramePr>
        <p:xfrm>
          <a:off x="1271425" y="863125"/>
          <a:ext cx="10145756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943"/>
                <a:gridCol w="3503776"/>
                <a:gridCol w="3806459"/>
                <a:gridCol w="17055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Chapters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Assignments announcement date</a:t>
                      </a:r>
                    </a:p>
                    <a:p>
                      <a:r>
                        <a:rPr lang="en-US" dirty="0" smtClean="0"/>
                        <a:t>By the respective Co-</a:t>
                      </a:r>
                      <a:r>
                        <a:rPr lang="en-US" dirty="0" err="1" smtClean="0"/>
                        <a:t>orindators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Submission Dates</a:t>
                      </a:r>
                    </a:p>
                    <a:p>
                      <a:r>
                        <a:rPr lang="en-US" dirty="0" smtClean="0"/>
                        <a:t>To the respective chapter </a:t>
                      </a:r>
                      <a:r>
                        <a:rPr lang="en-US" dirty="0" err="1" smtClean="0"/>
                        <a:t>co-ordinator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Submission to TVR*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Sept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Sept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Sept 2018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Sept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 Sept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 Sept 2018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 Sept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Sept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Oct 2018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Oct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Oct</a:t>
                      </a:r>
                      <a:r>
                        <a:rPr lang="en-US" baseline="0" dirty="0" smtClean="0"/>
                        <a:t>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Oct 2018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Oct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 Oct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Oct 2018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Oct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 Oct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 Oct 2018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 Oct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 Oct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 Oct 2018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 Oct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Nov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Nov 2018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Nov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 Nov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Nov</a:t>
                      </a:r>
                      <a:r>
                        <a:rPr lang="en-US" baseline="0" dirty="0" smtClean="0"/>
                        <a:t> 2018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Nov</a:t>
                      </a:r>
                      <a:r>
                        <a:rPr lang="en-US" baseline="0" dirty="0" smtClean="0"/>
                        <a:t>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 Nov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r>
                        <a:rPr lang="en-US" baseline="0" dirty="0" smtClean="0"/>
                        <a:t> Nov 2018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IN" dirty="0" smtClean="0"/>
                        <a:t>* Consolidate answers</a:t>
                      </a:r>
                      <a:r>
                        <a:rPr lang="en-IN" baseline="0" dirty="0" smtClean="0"/>
                        <a:t> (all participants including co-ordinators) and consolidated marks sheet</a:t>
                      </a:r>
                      <a:endParaRPr lang="en-IN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20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929803"/>
              </p:ext>
            </p:extLst>
          </p:nvPr>
        </p:nvGraphicFramePr>
        <p:xfrm>
          <a:off x="-38100" y="0"/>
          <a:ext cx="12230100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6841">
                  <a:extLst>
                    <a:ext uri="{9D8B030D-6E8A-4147-A177-3AD203B41FA5}">
                      <a16:colId xmlns:a16="http://schemas.microsoft.com/office/drawing/2014/main" xmlns="" val="1402971513"/>
                    </a:ext>
                  </a:extLst>
                </a:gridCol>
                <a:gridCol w="10273259">
                  <a:extLst>
                    <a:ext uri="{9D8B030D-6E8A-4147-A177-3AD203B41FA5}">
                      <a16:colId xmlns:a16="http://schemas.microsoft.com/office/drawing/2014/main" xmlns="" val="4257960465"/>
                    </a:ext>
                  </a:extLst>
                </a:gridCol>
              </a:tblGrid>
              <a:tr h="699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Coordinators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1863702"/>
                  </a:ext>
                </a:extLst>
              </a:tr>
              <a:tr h="9263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Padmakumar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 T,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Arpitha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S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Aashka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Tarun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Patel,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Madhumita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92829569"/>
                  </a:ext>
                </a:extLst>
              </a:tr>
              <a:tr h="1207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Sara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Kunnath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Anirudh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Chathura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Viswanath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Smita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Sharma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55897278"/>
                  </a:ext>
                </a:extLst>
              </a:tr>
              <a:tr h="1207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Surekha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Ramineni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Hirak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Sarkar,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Smrutiprava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Mohanty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Rakesh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Behera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85995959"/>
                  </a:ext>
                </a:extLst>
              </a:tr>
              <a:tr h="16098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Sandhya G,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Swadhina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Priyadarsini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Senkathirvanan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Anjana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Krishnamurthy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08191015"/>
                  </a:ext>
                </a:extLst>
              </a:tr>
              <a:tr h="1207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Madhusudan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P, Neha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Kishor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Aaditya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Ashok,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Sowmya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864482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06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054376"/>
              </p:ext>
            </p:extLst>
          </p:nvPr>
        </p:nvGraphicFramePr>
        <p:xfrm>
          <a:off x="1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8166">
                  <a:extLst>
                    <a:ext uri="{9D8B030D-6E8A-4147-A177-3AD203B41FA5}">
                      <a16:colId xmlns:a16="http://schemas.microsoft.com/office/drawing/2014/main" xmlns="" val="1402971513"/>
                    </a:ext>
                  </a:extLst>
                </a:gridCol>
                <a:gridCol w="8943834">
                  <a:extLst>
                    <a:ext uri="{9D8B030D-6E8A-4147-A177-3AD203B41FA5}">
                      <a16:colId xmlns:a16="http://schemas.microsoft.com/office/drawing/2014/main" xmlns="" val="4257960465"/>
                    </a:ext>
                  </a:extLst>
                </a:gridCol>
              </a:tblGrid>
              <a:tr h="5681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Coordinators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1863702"/>
                  </a:ext>
                </a:extLst>
              </a:tr>
              <a:tr h="13478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6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Rajdeep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Chatterjee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Praveen Kumar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Tiwari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Patil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Gajanan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Suresh,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Amrutha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Jagadish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29165634"/>
                  </a:ext>
                </a:extLst>
              </a:tr>
              <a:tr h="13478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7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Karam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Veer Singh , Sai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Omkari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 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Sanghamitra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Guhathakurta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Devendra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Kumar Mishra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48957484"/>
                  </a:ext>
                </a:extLst>
              </a:tr>
              <a:tr h="13478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Neha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Tanwar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Dinesh Kumar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Purohit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Arun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Kumar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Tummala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Shaik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Mazaruddin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97038295"/>
                  </a:ext>
                </a:extLst>
              </a:tr>
              <a:tr h="13478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Deepika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Shetty 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Ribhu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Chowdhury, Hari Krishna Rajput,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Droupti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Yadav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48985765"/>
                  </a:ext>
                </a:extLst>
              </a:tr>
              <a:tr h="8985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10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Amaresh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Apoorva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A, Girish,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Shatanu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Kalambi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96685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95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263514"/>
            <a:ext cx="12191999" cy="350769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Coordinators as TEACHERS</a:t>
            </a:r>
            <a:br>
              <a:rPr lang="en-US" dirty="0" smtClean="0"/>
            </a:br>
            <a:r>
              <a:rPr lang="en-US" dirty="0" smtClean="0"/>
              <a:t>&amp;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SESSION CHAIRPERSONS</a:t>
            </a:r>
            <a:br>
              <a:rPr lang="en-US" dirty="0" smtClean="0"/>
            </a:br>
            <a:r>
              <a:rPr lang="en-US" dirty="0" smtClean="0"/>
              <a:t>Disseminate Knowledge, Moderate and Evaluate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9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918330"/>
              </p:ext>
            </p:extLst>
          </p:nvPr>
        </p:nvGraphicFramePr>
        <p:xfrm>
          <a:off x="-38100" y="0"/>
          <a:ext cx="12230100" cy="7182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7018">
                  <a:extLst>
                    <a:ext uri="{9D8B030D-6E8A-4147-A177-3AD203B41FA5}">
                      <a16:colId xmlns:a16="http://schemas.microsoft.com/office/drawing/2014/main" xmlns="" val="1402971513"/>
                    </a:ext>
                  </a:extLst>
                </a:gridCol>
                <a:gridCol w="4959783">
                  <a:extLst>
                    <a:ext uri="{9D8B030D-6E8A-4147-A177-3AD203B41FA5}">
                      <a16:colId xmlns:a16="http://schemas.microsoft.com/office/drawing/2014/main" xmlns="" val="4257960465"/>
                    </a:ext>
                  </a:extLst>
                </a:gridCol>
                <a:gridCol w="5583299"/>
              </a:tblGrid>
              <a:tr h="699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Presented by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Chairpersons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1863702"/>
                  </a:ext>
                </a:extLst>
              </a:tr>
              <a:tr h="9263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Padmakumar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 T,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Arpitha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S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Aashka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Tarun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Patel,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Madhumita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Rajdeep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Chatterjee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Praveen Kumar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Tiwari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Patil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Gajanan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Amrutha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92829569"/>
                  </a:ext>
                </a:extLst>
              </a:tr>
              <a:tr h="1207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Sara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Kunnath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Anirudh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Chathura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Viswanath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Smita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Sharma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Karam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Veer Singh , Sai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Omkari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 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Sanghamitra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Guhathakurta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Devendra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Kumar Mishra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5897278"/>
                  </a:ext>
                </a:extLst>
              </a:tr>
              <a:tr h="1207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Surekha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Ramineni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Hirak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Sarkar,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Smrutiprava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Mohanty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Rakesh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Behera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Neha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Tanwar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Dinesh Kumar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Purohit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Arun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Kumar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Tummala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Shaik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Mazaruddin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85995959"/>
                  </a:ext>
                </a:extLst>
              </a:tr>
              <a:tr h="16098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Sandhya G,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Swadhina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Priyadarsini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Senkathirvanan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Anjana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Krishnamurthy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Deepika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Shetty 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Ribhu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Chowdhury, Hari Krishna Rajput,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Droupti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Yadav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8191015"/>
                  </a:ext>
                </a:extLst>
              </a:tr>
              <a:tr h="1207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Madhusudan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P, Neha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Kishor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Aaditya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Ashok,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Sowmya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Amaresh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Apoorva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A, Girish,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Shatanu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Kalambi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864482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3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901</Words>
  <Application>Microsoft Office PowerPoint</Application>
  <PresentationFormat>Custom</PresentationFormat>
  <Paragraphs>147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EM 2018  Course participant Chapter allocation</vt:lpstr>
      <vt:lpstr>Coordinators per Chapter – as session Moderators</vt:lpstr>
      <vt:lpstr>Co-ordinators’ Responsibilities as teachers</vt:lpstr>
      <vt:lpstr>Coordinators and Final contact session</vt:lpstr>
      <vt:lpstr>Chapters – dates for announcement and circulation of questions and submission of answer scripts </vt:lpstr>
      <vt:lpstr>PowerPoint Presentation</vt:lpstr>
      <vt:lpstr>PowerPoint Presentation</vt:lpstr>
      <vt:lpstr>Coordinators as TEACHERS &amp;  SESSION CHAIRPERSONS Disseminate Knowledge, Moderate and Evaluate</vt:lpstr>
      <vt:lpstr>PowerPoint Presentation</vt:lpstr>
      <vt:lpstr>PowerPoint Presentation</vt:lpstr>
      <vt:lpstr>Co-ordinators, Students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ergvinayaka</dc:creator>
  <cp:lastModifiedBy>Dr. Ramachandra T V</cp:lastModifiedBy>
  <cp:revision>54</cp:revision>
  <dcterms:created xsi:type="dcterms:W3CDTF">2018-09-04T11:40:43Z</dcterms:created>
  <dcterms:modified xsi:type="dcterms:W3CDTF">2018-09-07T06:28:13Z</dcterms:modified>
</cp:coreProperties>
</file>