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81" r:id="rId3"/>
    <p:sldId id="282" r:id="rId4"/>
    <p:sldId id="283" r:id="rId5"/>
    <p:sldId id="279" r:id="rId6"/>
    <p:sldId id="280" r:id="rId7"/>
    <p:sldId id="257" r:id="rId8"/>
    <p:sldId id="274" r:id="rId9"/>
    <p:sldId id="256" r:id="rId10"/>
    <p:sldId id="259" r:id="rId11"/>
    <p:sldId id="260" r:id="rId12"/>
    <p:sldId id="261" r:id="rId13"/>
    <p:sldId id="275" r:id="rId14"/>
    <p:sldId id="276" r:id="rId15"/>
    <p:sldId id="277" r:id="rId16"/>
    <p:sldId id="278" r:id="rId17"/>
    <p:sldId id="268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4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38D3DD-20DB-4341-ADAE-BA980A6D646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430254-7D62-4D29-B612-B60A83C0758E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District Coordinator</a:t>
          </a:r>
          <a:endParaRPr lang="en-US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0F523ABB-437C-4E20-B031-2B4AB88FA908}" type="parTrans" cxnId="{77EE75EF-0428-4B41-B959-35E73FF21255}">
      <dgm:prSet/>
      <dgm:spPr/>
      <dgm:t>
        <a:bodyPr/>
        <a:lstStyle/>
        <a:p>
          <a:endParaRPr lang="en-US"/>
        </a:p>
      </dgm:t>
    </dgm:pt>
    <dgm:pt modelId="{84285B39-1869-4019-82DB-499C9557780C}" type="sibTrans" cxnId="{77EE75EF-0428-4B41-B959-35E73FF21255}">
      <dgm:prSet/>
      <dgm:spPr/>
      <dgm:t>
        <a:bodyPr/>
        <a:lstStyle/>
        <a:p>
          <a:endParaRPr lang="en-US"/>
        </a:p>
      </dgm:t>
    </dgm:pt>
    <dgm:pt modelId="{650114C3-B000-4ECD-B7DF-A796BB1F12E1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dirty="0" smtClean="0"/>
            <a:t>District Level</a:t>
          </a:r>
          <a:r>
            <a:rPr lang="en-US" sz="2400" dirty="0" smtClean="0"/>
            <a:t>  (5 October 2018)</a:t>
          </a:r>
          <a:endParaRPr lang="en-US" sz="2400" dirty="0"/>
        </a:p>
      </dgm:t>
    </dgm:pt>
    <dgm:pt modelId="{E2F550C0-2A6D-4594-86BF-ECE8D979F453}" type="parTrans" cxnId="{87C462F0-81F6-4D59-9ECE-7907073713FB}">
      <dgm:prSet/>
      <dgm:spPr/>
      <dgm:t>
        <a:bodyPr/>
        <a:lstStyle/>
        <a:p>
          <a:endParaRPr lang="en-US"/>
        </a:p>
      </dgm:t>
    </dgm:pt>
    <dgm:pt modelId="{188AF896-AC15-4C6D-B539-784B8DA4E014}" type="sibTrans" cxnId="{87C462F0-81F6-4D59-9ECE-7907073713FB}">
      <dgm:prSet/>
      <dgm:spPr/>
      <dgm:t>
        <a:bodyPr/>
        <a:lstStyle/>
        <a:p>
          <a:endParaRPr lang="en-US"/>
        </a:p>
      </dgm:t>
    </dgm:pt>
    <dgm:pt modelId="{C1055073-F45E-4991-8721-5AA5FCD32A67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400" dirty="0" smtClean="0"/>
            <a:t>Information (demographic, geo-climatic, etc.) compilation (as per the template)  by participants</a:t>
          </a:r>
          <a:endParaRPr lang="en-US" sz="2400" dirty="0"/>
        </a:p>
      </dgm:t>
    </dgm:pt>
    <dgm:pt modelId="{1104A739-580B-4FE6-B6E4-E5553695452C}" type="parTrans" cxnId="{143447C9-6259-4C66-88B0-94977F17EB5F}">
      <dgm:prSet/>
      <dgm:spPr/>
      <dgm:t>
        <a:bodyPr/>
        <a:lstStyle/>
        <a:p>
          <a:endParaRPr lang="en-US"/>
        </a:p>
      </dgm:t>
    </dgm:pt>
    <dgm:pt modelId="{419CB3EB-48A1-436D-842A-EAA55E48D6ED}" type="sibTrans" cxnId="{143447C9-6259-4C66-88B0-94977F17EB5F}">
      <dgm:prSet/>
      <dgm:spPr/>
      <dgm:t>
        <a:bodyPr/>
        <a:lstStyle/>
        <a:p>
          <a:endParaRPr lang="en-US"/>
        </a:p>
      </dgm:t>
    </dgm:pt>
    <dgm:pt modelId="{6811C06E-DACD-48B0-98AF-726886D66B8F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400" b="1" dirty="0" smtClean="0"/>
            <a:t>State coordinators</a:t>
          </a:r>
          <a:endParaRPr lang="en-US" sz="2400" b="1" dirty="0"/>
        </a:p>
      </dgm:t>
    </dgm:pt>
    <dgm:pt modelId="{F2401510-A4D4-4823-90B4-E6E2EB0BEEC3}" type="parTrans" cxnId="{78B86072-E398-4332-96FA-0D4458593DD4}">
      <dgm:prSet/>
      <dgm:spPr/>
      <dgm:t>
        <a:bodyPr/>
        <a:lstStyle/>
        <a:p>
          <a:endParaRPr lang="en-US"/>
        </a:p>
      </dgm:t>
    </dgm:pt>
    <dgm:pt modelId="{EFAF3C57-0B63-4AAF-B000-4BDB3D63F8E1}" type="sibTrans" cxnId="{78B86072-E398-4332-96FA-0D4458593DD4}">
      <dgm:prSet/>
      <dgm:spPr/>
      <dgm:t>
        <a:bodyPr/>
        <a:lstStyle/>
        <a:p>
          <a:endParaRPr lang="en-US"/>
        </a:p>
      </dgm:t>
    </dgm:pt>
    <dgm:pt modelId="{466B4A7B-B85B-44D0-885E-EB4461535E7B}">
      <dgm:prSet phldrT="[Text]" custT="1"/>
      <dgm:spPr/>
      <dgm:t>
        <a:bodyPr/>
        <a:lstStyle/>
        <a:p>
          <a:r>
            <a:rPr lang="en-US" sz="2800" dirty="0" smtClean="0"/>
            <a:t>State Level </a:t>
          </a:r>
          <a:r>
            <a:rPr lang="en-US" sz="2400" dirty="0" smtClean="0"/>
            <a:t>(15 Oct 2018)</a:t>
          </a:r>
          <a:endParaRPr lang="en-US" sz="2400" dirty="0"/>
        </a:p>
      </dgm:t>
    </dgm:pt>
    <dgm:pt modelId="{8A278DC9-DE5D-466C-9A08-FA52741A13BF}" type="parTrans" cxnId="{E0AFDABA-164E-478F-9CB6-1CA1A6CF262E}">
      <dgm:prSet/>
      <dgm:spPr/>
      <dgm:t>
        <a:bodyPr/>
        <a:lstStyle/>
        <a:p>
          <a:endParaRPr lang="en-US"/>
        </a:p>
      </dgm:t>
    </dgm:pt>
    <dgm:pt modelId="{C0A7FAE7-2A6B-4B76-A23B-CA6D2666988C}" type="sibTrans" cxnId="{E0AFDABA-164E-478F-9CB6-1CA1A6CF262E}">
      <dgm:prSet/>
      <dgm:spPr/>
      <dgm:t>
        <a:bodyPr/>
        <a:lstStyle/>
        <a:p>
          <a:endParaRPr lang="en-US"/>
        </a:p>
      </dgm:t>
    </dgm:pt>
    <dgm:pt modelId="{21EE844B-CB1F-4B9B-96A2-2AC296189E8E}">
      <dgm:prSet phldrT="[Text]"/>
      <dgm:spPr/>
      <dgm:t>
        <a:bodyPr/>
        <a:lstStyle/>
        <a:p>
          <a:r>
            <a:rPr lang="en-US" sz="2400" dirty="0" smtClean="0"/>
            <a:t>Consolidation  of  information  (compiled at district levels)   and verification</a:t>
          </a:r>
          <a:endParaRPr lang="en-US" sz="2400" dirty="0"/>
        </a:p>
      </dgm:t>
    </dgm:pt>
    <dgm:pt modelId="{29BF624B-81B0-4098-B224-F51A19AA4250}" type="parTrans" cxnId="{A10FF3EC-5A8B-4BD1-B5B0-FF54C22DCC25}">
      <dgm:prSet/>
      <dgm:spPr/>
      <dgm:t>
        <a:bodyPr/>
        <a:lstStyle/>
        <a:p>
          <a:endParaRPr lang="en-US"/>
        </a:p>
      </dgm:t>
    </dgm:pt>
    <dgm:pt modelId="{423C7CAE-C050-461E-A5A0-C9A369F3643F}" type="sibTrans" cxnId="{A10FF3EC-5A8B-4BD1-B5B0-FF54C22DCC25}">
      <dgm:prSet/>
      <dgm:spPr/>
      <dgm:t>
        <a:bodyPr/>
        <a:lstStyle/>
        <a:p>
          <a:endParaRPr lang="en-US"/>
        </a:p>
      </dgm:t>
    </dgm:pt>
    <dgm:pt modelId="{3016EBE8-CCA7-4315-B75D-3D07F4DA0863}">
      <dgm:prSet phldrT="[Text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Western Ghats</a:t>
          </a:r>
          <a:endParaRPr lang="en-US" dirty="0"/>
        </a:p>
      </dgm:t>
    </dgm:pt>
    <dgm:pt modelId="{682A240B-D61A-471E-8F6F-232B161CAB0C}" type="sibTrans" cxnId="{8EDA3ABF-4AB7-4A44-8943-371557CBA41D}">
      <dgm:prSet/>
      <dgm:spPr/>
      <dgm:t>
        <a:bodyPr/>
        <a:lstStyle/>
        <a:p>
          <a:endParaRPr lang="en-US"/>
        </a:p>
      </dgm:t>
    </dgm:pt>
    <dgm:pt modelId="{A84BBAFF-5FA7-47A3-A020-704FEEDB6478}" type="parTrans" cxnId="{8EDA3ABF-4AB7-4A44-8943-371557CBA41D}">
      <dgm:prSet/>
      <dgm:spPr/>
      <dgm:t>
        <a:bodyPr/>
        <a:lstStyle/>
        <a:p>
          <a:endParaRPr lang="en-US"/>
        </a:p>
      </dgm:t>
    </dgm:pt>
    <dgm:pt modelId="{F302DD3C-8BAD-4F45-9F8D-8263321B9B76}">
      <dgm:prSet phldrT="[Text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Western Ghats overall coordinators</a:t>
          </a:r>
          <a:endParaRPr lang="en-US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63C058F2-5328-4EDA-AAF8-AB70079155FE}" type="sibTrans" cxnId="{BDAC7483-7B74-4CFB-B99E-10BF99C7D47E}">
      <dgm:prSet/>
      <dgm:spPr/>
      <dgm:t>
        <a:bodyPr/>
        <a:lstStyle/>
        <a:p>
          <a:endParaRPr lang="en-US"/>
        </a:p>
      </dgm:t>
    </dgm:pt>
    <dgm:pt modelId="{954CB5F9-CBF8-41CF-AAB2-276510DE0355}" type="parTrans" cxnId="{BDAC7483-7B74-4CFB-B99E-10BF99C7D47E}">
      <dgm:prSet/>
      <dgm:spPr/>
      <dgm:t>
        <a:bodyPr/>
        <a:lstStyle/>
        <a:p>
          <a:endParaRPr lang="en-US"/>
        </a:p>
      </dgm:t>
    </dgm:pt>
    <dgm:pt modelId="{43B0821B-849C-4504-A69A-92827241EA04}">
      <dgm:prSet phldrT="[Text]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Validation  and submission by 3 Nov 2018</a:t>
          </a:r>
          <a:endParaRPr lang="en-US" dirty="0"/>
        </a:p>
      </dgm:t>
    </dgm:pt>
    <dgm:pt modelId="{5C7DCD8D-06EE-44FA-938A-F9B94E9EFBA8}" type="parTrans" cxnId="{FA478F82-0141-4595-B510-67A6B8D16751}">
      <dgm:prSet/>
      <dgm:spPr/>
      <dgm:t>
        <a:bodyPr/>
        <a:lstStyle/>
        <a:p>
          <a:endParaRPr lang="en-US"/>
        </a:p>
      </dgm:t>
    </dgm:pt>
    <dgm:pt modelId="{9FC799DA-A686-48EC-A463-F79FCC3D7D44}" type="sibTrans" cxnId="{FA478F82-0141-4595-B510-67A6B8D16751}">
      <dgm:prSet/>
      <dgm:spPr/>
      <dgm:t>
        <a:bodyPr/>
        <a:lstStyle/>
        <a:p>
          <a:endParaRPr lang="en-US"/>
        </a:p>
      </dgm:t>
    </dgm:pt>
    <dgm:pt modelId="{DD9A3CFA-CB05-4FB6-A8A9-32C3DF2F185D}" type="pres">
      <dgm:prSet presAssocID="{8438D3DD-20DB-4341-ADAE-BA980A6D646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284F2675-C0A6-4517-9453-8025F48610B8}" type="pres">
      <dgm:prSet presAssocID="{90430254-7D62-4D29-B612-B60A83C0758E}" presName="composite" presStyleCnt="0"/>
      <dgm:spPr/>
    </dgm:pt>
    <dgm:pt modelId="{146679C9-679D-4214-8720-DB6FA2D79D0D}" type="pres">
      <dgm:prSet presAssocID="{90430254-7D62-4D29-B612-B60A83C0758E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8BBB43-4DDF-4A40-9858-F46A187301B0}" type="pres">
      <dgm:prSet presAssocID="{90430254-7D62-4D29-B612-B60A83C0758E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3D6EDB3-399D-4297-9CF5-CFBC1DEEF38E}" type="pres">
      <dgm:prSet presAssocID="{84285B39-1869-4019-82DB-499C9557780C}" presName="sp" presStyleCnt="0"/>
      <dgm:spPr/>
    </dgm:pt>
    <dgm:pt modelId="{883871B7-D3C3-434A-AAC4-C35F16F206AE}" type="pres">
      <dgm:prSet presAssocID="{6811C06E-DACD-48B0-98AF-726886D66B8F}" presName="composite" presStyleCnt="0"/>
      <dgm:spPr/>
    </dgm:pt>
    <dgm:pt modelId="{5BCD746F-FD30-41CD-98CD-A07FB4429CB8}" type="pres">
      <dgm:prSet presAssocID="{6811C06E-DACD-48B0-98AF-726886D66B8F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66191F4-646F-4807-AF19-A2EE3A751A0F}" type="pres">
      <dgm:prSet presAssocID="{6811C06E-DACD-48B0-98AF-726886D66B8F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DCBA02-E6E5-4ACD-A476-33606B9B902A}" type="pres">
      <dgm:prSet presAssocID="{EFAF3C57-0B63-4AAF-B000-4BDB3D63F8E1}" presName="sp" presStyleCnt="0"/>
      <dgm:spPr/>
    </dgm:pt>
    <dgm:pt modelId="{63C77D39-3628-4FF7-A50C-3FD748093F92}" type="pres">
      <dgm:prSet presAssocID="{F302DD3C-8BAD-4F45-9F8D-8263321B9B76}" presName="composite" presStyleCnt="0"/>
      <dgm:spPr/>
    </dgm:pt>
    <dgm:pt modelId="{BFB5DFBF-3A23-474F-B91B-3811F00A3A47}" type="pres">
      <dgm:prSet presAssocID="{F302DD3C-8BAD-4F45-9F8D-8263321B9B7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FEDEA7-C372-47DA-9F61-587E5D0DFB22}" type="pres">
      <dgm:prSet presAssocID="{F302DD3C-8BAD-4F45-9F8D-8263321B9B7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DAC7483-7B74-4CFB-B99E-10BF99C7D47E}" srcId="{8438D3DD-20DB-4341-ADAE-BA980A6D6461}" destId="{F302DD3C-8BAD-4F45-9F8D-8263321B9B76}" srcOrd="2" destOrd="0" parTransId="{954CB5F9-CBF8-41CF-AAB2-276510DE0355}" sibTransId="{63C058F2-5328-4EDA-AAF8-AB70079155FE}"/>
    <dgm:cxn modelId="{FA478F82-0141-4595-B510-67A6B8D16751}" srcId="{F302DD3C-8BAD-4F45-9F8D-8263321B9B76}" destId="{43B0821B-849C-4504-A69A-92827241EA04}" srcOrd="1" destOrd="0" parTransId="{5C7DCD8D-06EE-44FA-938A-F9B94E9EFBA8}" sibTransId="{9FC799DA-A686-48EC-A463-F79FCC3D7D44}"/>
    <dgm:cxn modelId="{143447C9-6259-4C66-88B0-94977F17EB5F}" srcId="{90430254-7D62-4D29-B612-B60A83C0758E}" destId="{C1055073-F45E-4991-8721-5AA5FCD32A67}" srcOrd="1" destOrd="0" parTransId="{1104A739-580B-4FE6-B6E4-E5553695452C}" sibTransId="{419CB3EB-48A1-436D-842A-EAA55E48D6ED}"/>
    <dgm:cxn modelId="{315F92C8-A5E1-44D7-9D43-70ED40F45E96}" type="presOf" srcId="{6811C06E-DACD-48B0-98AF-726886D66B8F}" destId="{5BCD746F-FD30-41CD-98CD-A07FB4429CB8}" srcOrd="0" destOrd="0" presId="urn:microsoft.com/office/officeart/2005/8/layout/chevron2"/>
    <dgm:cxn modelId="{787CDC8C-0BBD-4A13-A892-8DDDF982E675}" type="presOf" srcId="{3016EBE8-CCA7-4315-B75D-3D07F4DA0863}" destId="{5DFEDEA7-C372-47DA-9F61-587E5D0DFB22}" srcOrd="0" destOrd="0" presId="urn:microsoft.com/office/officeart/2005/8/layout/chevron2"/>
    <dgm:cxn modelId="{D5EFF472-8B54-417B-A117-95A5814D6F6A}" type="presOf" srcId="{43B0821B-849C-4504-A69A-92827241EA04}" destId="{5DFEDEA7-C372-47DA-9F61-587E5D0DFB22}" srcOrd="0" destOrd="1" presId="urn:microsoft.com/office/officeart/2005/8/layout/chevron2"/>
    <dgm:cxn modelId="{8E4C3CF0-46D5-4ADF-AE79-CAC96632B4BF}" type="presOf" srcId="{21EE844B-CB1F-4B9B-96A2-2AC296189E8E}" destId="{466191F4-646F-4807-AF19-A2EE3A751A0F}" srcOrd="0" destOrd="1" presId="urn:microsoft.com/office/officeart/2005/8/layout/chevron2"/>
    <dgm:cxn modelId="{EA31C166-8291-4699-BB75-083127D62F49}" type="presOf" srcId="{C1055073-F45E-4991-8721-5AA5FCD32A67}" destId="{588BBB43-4DDF-4A40-9858-F46A187301B0}" srcOrd="0" destOrd="1" presId="urn:microsoft.com/office/officeart/2005/8/layout/chevron2"/>
    <dgm:cxn modelId="{261B094B-79C8-43CD-84A6-667003683A69}" type="presOf" srcId="{650114C3-B000-4ECD-B7DF-A796BB1F12E1}" destId="{588BBB43-4DDF-4A40-9858-F46A187301B0}" srcOrd="0" destOrd="0" presId="urn:microsoft.com/office/officeart/2005/8/layout/chevron2"/>
    <dgm:cxn modelId="{78B86072-E398-4332-96FA-0D4458593DD4}" srcId="{8438D3DD-20DB-4341-ADAE-BA980A6D6461}" destId="{6811C06E-DACD-48B0-98AF-726886D66B8F}" srcOrd="1" destOrd="0" parTransId="{F2401510-A4D4-4823-90B4-E6E2EB0BEEC3}" sibTransId="{EFAF3C57-0B63-4AAF-B000-4BDB3D63F8E1}"/>
    <dgm:cxn modelId="{87C462F0-81F6-4D59-9ECE-7907073713FB}" srcId="{90430254-7D62-4D29-B612-B60A83C0758E}" destId="{650114C3-B000-4ECD-B7DF-A796BB1F12E1}" srcOrd="0" destOrd="0" parTransId="{E2F550C0-2A6D-4594-86BF-ECE8D979F453}" sibTransId="{188AF896-AC15-4C6D-B539-784B8DA4E014}"/>
    <dgm:cxn modelId="{77EE75EF-0428-4B41-B959-35E73FF21255}" srcId="{8438D3DD-20DB-4341-ADAE-BA980A6D6461}" destId="{90430254-7D62-4D29-B612-B60A83C0758E}" srcOrd="0" destOrd="0" parTransId="{0F523ABB-437C-4E20-B031-2B4AB88FA908}" sibTransId="{84285B39-1869-4019-82DB-499C9557780C}"/>
    <dgm:cxn modelId="{A10FF3EC-5A8B-4BD1-B5B0-FF54C22DCC25}" srcId="{6811C06E-DACD-48B0-98AF-726886D66B8F}" destId="{21EE844B-CB1F-4B9B-96A2-2AC296189E8E}" srcOrd="1" destOrd="0" parTransId="{29BF624B-81B0-4098-B224-F51A19AA4250}" sibTransId="{423C7CAE-C050-461E-A5A0-C9A369F3643F}"/>
    <dgm:cxn modelId="{8E7EC3B4-28A5-435B-B758-F73185662219}" type="presOf" srcId="{466B4A7B-B85B-44D0-885E-EB4461535E7B}" destId="{466191F4-646F-4807-AF19-A2EE3A751A0F}" srcOrd="0" destOrd="0" presId="urn:microsoft.com/office/officeart/2005/8/layout/chevron2"/>
    <dgm:cxn modelId="{8EDA3ABF-4AB7-4A44-8943-371557CBA41D}" srcId="{F302DD3C-8BAD-4F45-9F8D-8263321B9B76}" destId="{3016EBE8-CCA7-4315-B75D-3D07F4DA0863}" srcOrd="0" destOrd="0" parTransId="{A84BBAFF-5FA7-47A3-A020-704FEEDB6478}" sibTransId="{682A240B-D61A-471E-8F6F-232B161CAB0C}"/>
    <dgm:cxn modelId="{9DFE0005-F6DB-4D56-91EE-83AFCD5DD6AA}" type="presOf" srcId="{8438D3DD-20DB-4341-ADAE-BA980A6D6461}" destId="{DD9A3CFA-CB05-4FB6-A8A9-32C3DF2F185D}" srcOrd="0" destOrd="0" presId="urn:microsoft.com/office/officeart/2005/8/layout/chevron2"/>
    <dgm:cxn modelId="{7C3A4796-F287-4938-9F3E-41039E37C259}" type="presOf" srcId="{F302DD3C-8BAD-4F45-9F8D-8263321B9B76}" destId="{BFB5DFBF-3A23-474F-B91B-3811F00A3A47}" srcOrd="0" destOrd="0" presId="urn:microsoft.com/office/officeart/2005/8/layout/chevron2"/>
    <dgm:cxn modelId="{DC65DC30-00CC-451D-AC4A-DC46CE84DEDC}" type="presOf" srcId="{90430254-7D62-4D29-B612-B60A83C0758E}" destId="{146679C9-679D-4214-8720-DB6FA2D79D0D}" srcOrd="0" destOrd="0" presId="urn:microsoft.com/office/officeart/2005/8/layout/chevron2"/>
    <dgm:cxn modelId="{E0AFDABA-164E-478F-9CB6-1CA1A6CF262E}" srcId="{6811C06E-DACD-48B0-98AF-726886D66B8F}" destId="{466B4A7B-B85B-44D0-885E-EB4461535E7B}" srcOrd="0" destOrd="0" parTransId="{8A278DC9-DE5D-466C-9A08-FA52741A13BF}" sibTransId="{C0A7FAE7-2A6B-4B76-A23B-CA6D2666988C}"/>
    <dgm:cxn modelId="{CDB28216-6927-4268-A1A9-18AEE922089E}" type="presParOf" srcId="{DD9A3CFA-CB05-4FB6-A8A9-32C3DF2F185D}" destId="{284F2675-C0A6-4517-9453-8025F48610B8}" srcOrd="0" destOrd="0" presId="urn:microsoft.com/office/officeart/2005/8/layout/chevron2"/>
    <dgm:cxn modelId="{D614611A-D223-4388-AE4B-B83F5FBB9492}" type="presParOf" srcId="{284F2675-C0A6-4517-9453-8025F48610B8}" destId="{146679C9-679D-4214-8720-DB6FA2D79D0D}" srcOrd="0" destOrd="0" presId="urn:microsoft.com/office/officeart/2005/8/layout/chevron2"/>
    <dgm:cxn modelId="{4B7D3787-5BFC-4C80-8858-F4C1C7E59573}" type="presParOf" srcId="{284F2675-C0A6-4517-9453-8025F48610B8}" destId="{588BBB43-4DDF-4A40-9858-F46A187301B0}" srcOrd="1" destOrd="0" presId="urn:microsoft.com/office/officeart/2005/8/layout/chevron2"/>
    <dgm:cxn modelId="{AE8B8603-CFEE-420B-B175-92D4D38BA37E}" type="presParOf" srcId="{DD9A3CFA-CB05-4FB6-A8A9-32C3DF2F185D}" destId="{C3D6EDB3-399D-4297-9CF5-CFBC1DEEF38E}" srcOrd="1" destOrd="0" presId="urn:microsoft.com/office/officeart/2005/8/layout/chevron2"/>
    <dgm:cxn modelId="{CC209249-C1B1-4FCF-93C8-69C96AF8A0D2}" type="presParOf" srcId="{DD9A3CFA-CB05-4FB6-A8A9-32C3DF2F185D}" destId="{883871B7-D3C3-434A-AAC4-C35F16F206AE}" srcOrd="2" destOrd="0" presId="urn:microsoft.com/office/officeart/2005/8/layout/chevron2"/>
    <dgm:cxn modelId="{35DEB9B6-C0DC-4EB7-8ED7-597FF80B9E2B}" type="presParOf" srcId="{883871B7-D3C3-434A-AAC4-C35F16F206AE}" destId="{5BCD746F-FD30-41CD-98CD-A07FB4429CB8}" srcOrd="0" destOrd="0" presId="urn:microsoft.com/office/officeart/2005/8/layout/chevron2"/>
    <dgm:cxn modelId="{6406E612-E9FD-401B-BB9C-C89270AC8996}" type="presParOf" srcId="{883871B7-D3C3-434A-AAC4-C35F16F206AE}" destId="{466191F4-646F-4807-AF19-A2EE3A751A0F}" srcOrd="1" destOrd="0" presId="urn:microsoft.com/office/officeart/2005/8/layout/chevron2"/>
    <dgm:cxn modelId="{9111FBAA-EFA6-428F-A64D-90A847900D1C}" type="presParOf" srcId="{DD9A3CFA-CB05-4FB6-A8A9-32C3DF2F185D}" destId="{19DCBA02-E6E5-4ACD-A476-33606B9B902A}" srcOrd="3" destOrd="0" presId="urn:microsoft.com/office/officeart/2005/8/layout/chevron2"/>
    <dgm:cxn modelId="{FEE5AAB5-51D7-4D9C-B9CF-DC85E24B51C1}" type="presParOf" srcId="{DD9A3CFA-CB05-4FB6-A8A9-32C3DF2F185D}" destId="{63C77D39-3628-4FF7-A50C-3FD748093F92}" srcOrd="4" destOrd="0" presId="urn:microsoft.com/office/officeart/2005/8/layout/chevron2"/>
    <dgm:cxn modelId="{60D7A48C-BCBB-49C8-BB3C-55F5B515A964}" type="presParOf" srcId="{63C77D39-3628-4FF7-A50C-3FD748093F92}" destId="{BFB5DFBF-3A23-474F-B91B-3811F00A3A47}" srcOrd="0" destOrd="0" presId="urn:microsoft.com/office/officeart/2005/8/layout/chevron2"/>
    <dgm:cxn modelId="{2E5DD9A7-1804-451D-921E-86D8041FD782}" type="presParOf" srcId="{63C77D39-3628-4FF7-A50C-3FD748093F92}" destId="{5DFEDEA7-C372-47DA-9F61-587E5D0DFB2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6679C9-679D-4214-8720-DB6FA2D79D0D}">
      <dsp:nvSpPr>
        <dsp:cNvPr id="0" name=""/>
        <dsp:cNvSpPr/>
      </dsp:nvSpPr>
      <dsp:spPr>
        <a:xfrm rot="5400000">
          <a:off x="-361652" y="362453"/>
          <a:ext cx="2411015" cy="1687710"/>
        </a:xfrm>
        <a:prstGeom prst="chevron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District Coordinator</a:t>
          </a:r>
          <a:endParaRPr lang="en-US" sz="16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 rot="-5400000">
        <a:off x="1" y="844655"/>
        <a:ext cx="1687710" cy="723305"/>
      </dsp:txXfrm>
    </dsp:sp>
    <dsp:sp modelId="{588BBB43-4DDF-4A40-9858-F46A187301B0}">
      <dsp:nvSpPr>
        <dsp:cNvPr id="0" name=""/>
        <dsp:cNvSpPr/>
      </dsp:nvSpPr>
      <dsp:spPr>
        <a:xfrm rot="5400000">
          <a:off x="5261861" y="-3573349"/>
          <a:ext cx="1567160" cy="8715462"/>
        </a:xfrm>
        <a:prstGeom prst="round2Same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District Level</a:t>
          </a:r>
          <a:r>
            <a:rPr lang="en-US" sz="2400" kern="1200" dirty="0" smtClean="0"/>
            <a:t>  (5 October 2018)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Information (demographic, geo-climatic, etc.) compilation (as per the template)  by participants</a:t>
          </a:r>
          <a:endParaRPr lang="en-US" sz="2400" kern="1200" dirty="0"/>
        </a:p>
      </dsp:txBody>
      <dsp:txXfrm rot="-5400000">
        <a:off x="1687710" y="77304"/>
        <a:ext cx="8638960" cy="1414156"/>
      </dsp:txXfrm>
    </dsp:sp>
    <dsp:sp modelId="{5BCD746F-FD30-41CD-98CD-A07FB4429CB8}">
      <dsp:nvSpPr>
        <dsp:cNvPr id="0" name=""/>
        <dsp:cNvSpPr/>
      </dsp:nvSpPr>
      <dsp:spPr>
        <a:xfrm rot="5400000">
          <a:off x="-361652" y="2585144"/>
          <a:ext cx="2411015" cy="1687710"/>
        </a:xfrm>
        <a:prstGeom prst="chevron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State coordinators</a:t>
          </a:r>
          <a:endParaRPr lang="en-US" sz="2400" b="1" kern="1200" dirty="0"/>
        </a:p>
      </dsp:txBody>
      <dsp:txXfrm rot="-5400000">
        <a:off x="1" y="3067346"/>
        <a:ext cx="1687710" cy="723305"/>
      </dsp:txXfrm>
    </dsp:sp>
    <dsp:sp modelId="{466191F4-646F-4807-AF19-A2EE3A751A0F}">
      <dsp:nvSpPr>
        <dsp:cNvPr id="0" name=""/>
        <dsp:cNvSpPr/>
      </dsp:nvSpPr>
      <dsp:spPr>
        <a:xfrm rot="5400000">
          <a:off x="5261861" y="-1350658"/>
          <a:ext cx="1567160" cy="87154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State Level </a:t>
          </a:r>
          <a:r>
            <a:rPr lang="en-US" sz="2400" kern="1200" dirty="0" smtClean="0"/>
            <a:t>(15 Oct 2018)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Consolidation  of  information  (compiled at district levels)   and verification</a:t>
          </a:r>
          <a:endParaRPr lang="en-US" sz="2400" kern="1200" dirty="0"/>
        </a:p>
      </dsp:txBody>
      <dsp:txXfrm rot="-5400000">
        <a:off x="1687710" y="2299995"/>
        <a:ext cx="8638960" cy="1414156"/>
      </dsp:txXfrm>
    </dsp:sp>
    <dsp:sp modelId="{BFB5DFBF-3A23-474F-B91B-3811F00A3A47}">
      <dsp:nvSpPr>
        <dsp:cNvPr id="0" name=""/>
        <dsp:cNvSpPr/>
      </dsp:nvSpPr>
      <dsp:spPr>
        <a:xfrm rot="5400000">
          <a:off x="-361652" y="4807835"/>
          <a:ext cx="2411015" cy="1687710"/>
        </a:xfrm>
        <a:prstGeom prst="chevron">
          <a:avLst/>
        </a:prstGeom>
        <a:solidFill>
          <a:schemeClr val="accent6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Western Ghats overall coordinators</a:t>
          </a:r>
          <a:endParaRPr lang="en-US" sz="16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 rot="-5400000">
        <a:off x="1" y="5290037"/>
        <a:ext cx="1687710" cy="723305"/>
      </dsp:txXfrm>
    </dsp:sp>
    <dsp:sp modelId="{5DFEDEA7-C372-47DA-9F61-587E5D0DFB22}">
      <dsp:nvSpPr>
        <dsp:cNvPr id="0" name=""/>
        <dsp:cNvSpPr/>
      </dsp:nvSpPr>
      <dsp:spPr>
        <a:xfrm rot="5400000">
          <a:off x="5261861" y="872031"/>
          <a:ext cx="1567160" cy="8715462"/>
        </a:xfrm>
        <a:prstGeom prst="round2SameRect">
          <a:avLst/>
        </a:prstGeom>
        <a:solidFill>
          <a:schemeClr val="accent6"/>
        </a:solidFill>
        <a:ln w="12700" cap="flat" cmpd="sng" algn="ctr">
          <a:solidFill>
            <a:schemeClr val="accent6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700" kern="1200" dirty="0" smtClean="0"/>
            <a:t>Western Ghats</a:t>
          </a:r>
          <a:endParaRPr lang="en-US" sz="3700" kern="1200" dirty="0"/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700" kern="1200" dirty="0" smtClean="0"/>
            <a:t>Validation  and submission by 3 Nov 2018</a:t>
          </a:r>
          <a:endParaRPr lang="en-US" sz="3700" kern="1200" dirty="0"/>
        </a:p>
      </dsp:txBody>
      <dsp:txXfrm rot="-5400000">
        <a:off x="1687710" y="4522684"/>
        <a:ext cx="8638960" cy="14141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BF14-2EBC-48E0-97BC-8EAF5147F45D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622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BF14-2EBC-48E0-97BC-8EAF5147F45D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357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BF14-2EBC-48E0-97BC-8EAF5147F45D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BF14-2EBC-48E0-97BC-8EAF5147F45D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857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BF14-2EBC-48E0-97BC-8EAF5147F45D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3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BF14-2EBC-48E0-97BC-8EAF5147F45D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292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BF14-2EBC-48E0-97BC-8EAF5147F45D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984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BF14-2EBC-48E0-97BC-8EAF5147F45D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05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BF14-2EBC-48E0-97BC-8EAF5147F45D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182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BF14-2EBC-48E0-97BC-8EAF5147F45D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75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BF14-2EBC-48E0-97BC-8EAF5147F45D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339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6BF14-2EBC-48E0-97BC-8EAF5147F45D}" type="datetimeFigureOut">
              <a:rPr lang="en-US" smtClean="0"/>
              <a:t>9/15/2018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76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455497"/>
            <a:ext cx="9144000" cy="2387600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7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 2018: Western Ghats </a:t>
            </a:r>
            <a:r>
              <a:rPr lang="en-US" sz="6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5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istrict allocations </a:t>
            </a:r>
            <a:r>
              <a:rPr lang="en-US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5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participant </a:t>
            </a:r>
            <a:r>
              <a:rPr lang="en-US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wise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981" y="4257209"/>
            <a:ext cx="12276945" cy="286232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COLLABORATIVE EFFORTS BY EM2018 Participants</a:t>
            </a:r>
          </a:p>
          <a:p>
            <a:endParaRPr lang="en-US" sz="3600" dirty="0"/>
          </a:p>
          <a:p>
            <a:pPr algn="ctr"/>
            <a:r>
              <a:rPr lang="en-US" sz="3600" dirty="0" smtClean="0"/>
              <a:t>Please cc your emails (to state coordinators, Overall coordinators) to</a:t>
            </a:r>
          </a:p>
          <a:p>
            <a:pPr algn="ctr"/>
            <a:r>
              <a:rPr lang="en-US" sz="3600" dirty="0" smtClean="0"/>
              <a:t>emram.ces@courses.iisc.ac.in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7691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03771" y="0"/>
            <a:ext cx="37882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KARNATAKA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5518" y="-132735"/>
            <a:ext cx="5299364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900044" y="552824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BELGAUM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75200" y="777507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Apoorva</a:t>
            </a:r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63911" y="1431896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Apoorva</a:t>
            </a:r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21516" y="1433834"/>
            <a:ext cx="15914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DHARWAD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00956" y="2043191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 </a:t>
            </a:r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Omkari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25532" y="2031097"/>
            <a:ext cx="14490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HAVERI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72740" y="2591676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Sowmya</a:t>
            </a:r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 S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276742" y="2621208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DAVANAGERE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12245" y="3204239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Madhumita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72760" y="3233771"/>
            <a:ext cx="2801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CHICKMAGALUR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86557" y="1999879"/>
            <a:ext cx="28283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UTTARA KANNADA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-507999" y="3982008"/>
            <a:ext cx="35705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UDUPI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-507999" y="4685951"/>
            <a:ext cx="3698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DAKSHINA KANNADA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636957" y="4166666"/>
            <a:ext cx="1782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Sai </a:t>
            </a:r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Omkari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94261" y="4142478"/>
            <a:ext cx="2933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BANGALORE RURAL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733271" y="4843007"/>
            <a:ext cx="1782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Amaresh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982677" y="4825266"/>
            <a:ext cx="1915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BANGALORE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83204" y="2263410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Madhumita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3631" y="3381843"/>
            <a:ext cx="19937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Madhumita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-74149" y="3277222"/>
            <a:ext cx="28283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SHIMOGA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1474960" y="3677332"/>
            <a:ext cx="2425084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189792" y="4245539"/>
            <a:ext cx="19937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Deepika</a:t>
            </a:r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Shetty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7111" y="4905809"/>
            <a:ext cx="19937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Deepika</a:t>
            </a:r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Shetty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4646989" y="3633881"/>
            <a:ext cx="629753" cy="47963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5256473" y="3633881"/>
            <a:ext cx="3742384" cy="0"/>
          </a:xfrm>
          <a:prstGeom prst="straightConnector1">
            <a:avLst/>
          </a:prstGeom>
          <a:ln>
            <a:solidFill>
              <a:srgbClr val="FF0000"/>
            </a:solidFill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5038897" y="4087375"/>
            <a:ext cx="629753" cy="47963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648381" y="4087375"/>
            <a:ext cx="3742384" cy="0"/>
          </a:xfrm>
          <a:prstGeom prst="straightConnector1">
            <a:avLst/>
          </a:prstGeom>
          <a:ln>
            <a:solidFill>
              <a:srgbClr val="FF0000"/>
            </a:solidFill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893225" y="3718180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Girish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696030" y="3747712"/>
            <a:ext cx="14361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HASSAN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51543" y="5531110"/>
            <a:ext cx="3698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KODAGU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776118" y="5499892"/>
            <a:ext cx="19937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Amaresh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683073" y="5275566"/>
            <a:ext cx="1782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Girish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678477" y="5299837"/>
            <a:ext cx="2172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RAMANAGARA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406607" y="5847393"/>
            <a:ext cx="1782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Sowmya</a:t>
            </a:r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 S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782751" y="5871664"/>
            <a:ext cx="26080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CHAMARAJNAGAR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275244" y="6466494"/>
            <a:ext cx="32493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MYSORE and MANDYA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159406" y="6457890"/>
            <a:ext cx="1782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Shantanu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 flipV="1">
            <a:off x="5148814" y="5316190"/>
            <a:ext cx="525756" cy="136664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 flipV="1">
            <a:off x="5128189" y="5778956"/>
            <a:ext cx="28546" cy="8870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8982718" y="1302793"/>
            <a:ext cx="2733032" cy="156966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COORDINATORS MADHUMITA, SAI OMKARI   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   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SHANTANU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2125518" y="2431207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2754228" y="4333501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3029634" y="5086061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3906789" y="5900002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>
            <a:off x="3494428" y="952934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3769834" y="1744623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H="1">
            <a:off x="3906789" y="2431207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4972760" y="2931997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6472045" y="4396071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>
            <a:off x="6624161" y="4934511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6397584" y="5316190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>
            <a:off x="6472045" y="5931220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81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018" y="0"/>
            <a:ext cx="5299364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403771" y="0"/>
            <a:ext cx="37882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KERALA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1401" y="507831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KASARGOD 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203988" y="693034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Arpitha</a:t>
            </a:r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 S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2024" y="1142991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KANNUR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213" y="1328194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Madhusudan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67983" y="1923603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KOZHIKODE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5172" y="2108806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Madhusudan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67181" y="1215717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WAYNAD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48537" y="1468629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Anirudh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83552" y="2368008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PALAKKAD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7760" y="2846484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Anirudh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3365" y="2603097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MALAPPURAM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07866" y="2644869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Chathura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49496" y="3613367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IDUKKI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573810" y="3890228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 </a:t>
            </a:r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Kunnath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396905" y="5174059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PATHANAMTHITTA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894445" y="5174059"/>
            <a:ext cx="28018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Anjana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50020" y="4911641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Padmakumar</a:t>
            </a:r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 T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3153" y="4589927"/>
            <a:ext cx="44074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KOTTAYAM and  ALAPPUZHA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468776" y="3954480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ERNAKULUM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938447" y="4139970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 </a:t>
            </a:r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Kunnath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82622" y="3481931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Chathura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13823" y="3189007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THRISSUR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372100" y="5615919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KOLLAM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794778" y="5615919"/>
            <a:ext cx="35724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Anjana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396904" y="6142557"/>
            <a:ext cx="34844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THIRUVANANTHAPURAM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694460" y="6100169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Anirudh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4711363" y="4990037"/>
            <a:ext cx="515957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4708337" y="4739640"/>
            <a:ext cx="740200" cy="25039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8939560" y="1284478"/>
            <a:ext cx="3004790" cy="101566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COORDINATORS SARA  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  MADHUSUDHAN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2610465" y="907941"/>
            <a:ext cx="88224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4708337" y="1630679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3305300" y="1468629"/>
            <a:ext cx="8602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3775587" y="2323713"/>
            <a:ext cx="660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3883633" y="2986843"/>
            <a:ext cx="660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4380162" y="3613367"/>
            <a:ext cx="660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4636116" y="4300525"/>
            <a:ext cx="660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4636116" y="5236921"/>
            <a:ext cx="660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5400190" y="3003207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6026804" y="3954480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>
            <a:off x="6140390" y="5259586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>
            <a:off x="6082417" y="5644744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6157179" y="6143585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056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03771" y="0"/>
            <a:ext cx="37882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TAMIL NADU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2418" y="0"/>
            <a:ext cx="5299364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40429" y="347484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KRISHNAGIRI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40429" y="600396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Surekha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14154" y="1192235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DHARMAPURI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62924" y="1370576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Surekha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14154" y="1876639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SALEM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82816" y="1876639"/>
            <a:ext cx="2991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Smrutiprava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40429" y="1192235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ERODE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51313" y="1191754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Smrutiprava</a:t>
            </a:r>
            <a:endParaRPr lang="en-US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8096" y="1876639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NIGLIRIS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110612" y="2160933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Sandhya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05903" y="2696017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COIMBATORE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4940" y="2980311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Sandhya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65383" y="2580201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TIRUPPUR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61327" y="2580201"/>
            <a:ext cx="2991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Rakesh </a:t>
            </a:r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Behera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919916" y="3180366"/>
            <a:ext cx="1701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DINDUGAL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13747" y="3180366"/>
            <a:ext cx="2991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Hirak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14495" y="3999744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THENI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99867" y="4669038"/>
            <a:ext cx="25394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Priyadarsini</a:t>
            </a:r>
            <a:endParaRPr lang="en-US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156247" y="4383968"/>
            <a:ext cx="21486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VIRUDUNAGAR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51313" y="6199985"/>
            <a:ext cx="2991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Neha </a:t>
            </a:r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Tanwar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812540" y="5487640"/>
            <a:ext cx="22092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THOOTHUKUDI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025595" y="5487640"/>
            <a:ext cx="2991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Sandhya 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134323" y="3768112"/>
            <a:ext cx="1701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MADURAI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513748" y="3768112"/>
            <a:ext cx="29918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Priyadarsini</a:t>
            </a:r>
            <a:endParaRPr lang="en-US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014495" y="5031200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TIRUVANVELI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632506" y="5231255"/>
            <a:ext cx="25394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Senkathirvanan</a:t>
            </a:r>
            <a:endParaRPr lang="en-US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819682" y="5942081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KANYAKUMARI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972615" y="4285234"/>
            <a:ext cx="25394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Senkathirvanan</a:t>
            </a:r>
            <a:endParaRPr lang="en-US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9438297" y="745832"/>
            <a:ext cx="27929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COORDINATORS SANDHYA  &amp;  SENKAATHIRVANAN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5549816" y="5887750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5712317" y="4718924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5663784" y="4163614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5549816" y="3545716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4923584" y="2888092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6244054" y="1993357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5919916" y="1364092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4553484" y="707886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4105173" y="1536186"/>
            <a:ext cx="654585" cy="3966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3122480" y="2266880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4062365" y="6267959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105173" y="4369764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4183384" y="5358113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3274880" y="2419280"/>
            <a:ext cx="740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5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0" y="0"/>
          <a:ext cx="12191999" cy="1571625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115403">
                  <a:extLst>
                    <a:ext uri="{9D8B030D-6E8A-4147-A177-3AD203B41FA5}">
                      <a16:colId xmlns="" xmlns:a16="http://schemas.microsoft.com/office/drawing/2014/main" val="1207722733"/>
                    </a:ext>
                  </a:extLst>
                </a:gridCol>
                <a:gridCol w="2342297">
                  <a:extLst>
                    <a:ext uri="{9D8B030D-6E8A-4147-A177-3AD203B41FA5}">
                      <a16:colId xmlns="" xmlns:a16="http://schemas.microsoft.com/office/drawing/2014/main" val="1037183703"/>
                    </a:ext>
                  </a:extLst>
                </a:gridCol>
                <a:gridCol w="3592550">
                  <a:extLst>
                    <a:ext uri="{9D8B030D-6E8A-4147-A177-3AD203B41FA5}">
                      <a16:colId xmlns="" xmlns:a16="http://schemas.microsoft.com/office/drawing/2014/main" val="676440334"/>
                    </a:ext>
                  </a:extLst>
                </a:gridCol>
                <a:gridCol w="4141749">
                  <a:extLst>
                    <a:ext uri="{9D8B030D-6E8A-4147-A177-3AD203B41FA5}">
                      <a16:colId xmlns="" xmlns:a16="http://schemas.microsoft.com/office/drawing/2014/main" val="3746137260"/>
                    </a:ext>
                  </a:extLst>
                </a:gridCol>
              </a:tblGrid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DISTRICT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PARTICIPANT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COORDINATOR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88248155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Gujarat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Navsari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Ribhu</a:t>
                      </a:r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Chowdhury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Droupti</a:t>
                      </a:r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Yadav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95580598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Gujarat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 </a:t>
                      </a:r>
                      <a:r>
                        <a:rPr lang="en-US" sz="1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Dangs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Hari Krishna Rajput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Droupti</a:t>
                      </a:r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Yadav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93213865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Gujarat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Valsad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Aashka</a:t>
                      </a:r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Tarun</a:t>
                      </a:r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Patel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Droupti</a:t>
                      </a:r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Yadav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46647744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Gujarat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Tapi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Droupti</a:t>
                      </a:r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Yadav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Droupti</a:t>
                      </a:r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Yadav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657089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0" y="1759553"/>
          <a:ext cx="12191999" cy="377190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114550">
                  <a:extLst>
                    <a:ext uri="{9D8B030D-6E8A-4147-A177-3AD203B41FA5}">
                      <a16:colId xmlns="" xmlns:a16="http://schemas.microsoft.com/office/drawing/2014/main" val="3971541857"/>
                    </a:ext>
                  </a:extLst>
                </a:gridCol>
                <a:gridCol w="2343150">
                  <a:extLst>
                    <a:ext uri="{9D8B030D-6E8A-4147-A177-3AD203B41FA5}">
                      <a16:colId xmlns="" xmlns:a16="http://schemas.microsoft.com/office/drawing/2014/main" val="991906295"/>
                    </a:ext>
                  </a:extLst>
                </a:gridCol>
                <a:gridCol w="3592550">
                  <a:extLst>
                    <a:ext uri="{9D8B030D-6E8A-4147-A177-3AD203B41FA5}">
                      <a16:colId xmlns="" xmlns:a16="http://schemas.microsoft.com/office/drawing/2014/main" val="2075216859"/>
                    </a:ext>
                  </a:extLst>
                </a:gridCol>
                <a:gridCol w="4141749">
                  <a:extLst>
                    <a:ext uri="{9D8B030D-6E8A-4147-A177-3AD203B41FA5}">
                      <a16:colId xmlns="" xmlns:a16="http://schemas.microsoft.com/office/drawing/2014/main" val="378836352"/>
                    </a:ext>
                  </a:extLst>
                </a:gridCol>
              </a:tblGrid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Maharashtra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Ahmadnagar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Rajdeep</a:t>
                      </a:r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Chatterjee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Smita</a:t>
                      </a:r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&amp;  </a:t>
                      </a:r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Amrutha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4013843887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Maharashtra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Nandurbar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Praveen Kumar Tiwari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Smita  &amp;  Amrutha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913485264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Maharashtra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Thane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Patil</a:t>
                      </a:r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Gajanan</a:t>
                      </a:r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Suresh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Smita  &amp;  Amrutha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581802145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Maharashtra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Kolhapur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Sanghamitra</a:t>
                      </a:r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Guhathakurta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Smita  &amp;  Amrutha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2219454387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Maharashtra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Nashik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Smita</a:t>
                      </a:r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Sharma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Smita  &amp;  Amrutha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957219126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Maharashtra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Pune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Chavare</a:t>
                      </a:r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Amrutha</a:t>
                      </a:r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Jagadish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Smita  &amp;  Amrutha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188163332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Maharashtra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Raigarh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Karam</a:t>
                      </a:r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Veer Singh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Smita  &amp;  Amrutha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2455138485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Maharashtra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Sindhudurg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Devendra</a:t>
                      </a:r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Kumar Mishra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Smita  &amp;  Amrutha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3796959246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Maharashtra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Dhule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Karam</a:t>
                      </a:r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Veer Singh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Smita  &amp;  Amrutha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3158534051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Maharashtra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Ratnagiri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Dinesh Kumar </a:t>
                      </a:r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Purohit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Smita  &amp;  Amrutha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398919297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Maharashtra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Sangli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Arun</a:t>
                      </a:r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Kumar </a:t>
                      </a:r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Tummala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Smita  &amp;  Amrutha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2290154840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Maharashtra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Satara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Shaik</a:t>
                      </a:r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Mazaruddin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Smita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&amp;  </a:t>
                      </a:r>
                      <a:r>
                        <a:rPr kumimoji="0" lang="en-US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Amrutha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83310462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1" y="5719381"/>
          <a:ext cx="12191999" cy="1186815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095757">
                  <a:extLst>
                    <a:ext uri="{9D8B030D-6E8A-4147-A177-3AD203B41FA5}">
                      <a16:colId xmlns="" xmlns:a16="http://schemas.microsoft.com/office/drawing/2014/main" val="3647034244"/>
                    </a:ext>
                  </a:extLst>
                </a:gridCol>
                <a:gridCol w="2282879">
                  <a:extLst>
                    <a:ext uri="{9D8B030D-6E8A-4147-A177-3AD203B41FA5}">
                      <a16:colId xmlns="" xmlns:a16="http://schemas.microsoft.com/office/drawing/2014/main" val="1924877648"/>
                    </a:ext>
                  </a:extLst>
                </a:gridCol>
                <a:gridCol w="3673542">
                  <a:extLst>
                    <a:ext uri="{9D8B030D-6E8A-4147-A177-3AD203B41FA5}">
                      <a16:colId xmlns="" xmlns:a16="http://schemas.microsoft.com/office/drawing/2014/main" val="1142467716"/>
                    </a:ext>
                  </a:extLst>
                </a:gridCol>
                <a:gridCol w="4139821">
                  <a:extLst>
                    <a:ext uri="{9D8B030D-6E8A-4147-A177-3AD203B41FA5}">
                      <a16:colId xmlns="" xmlns:a16="http://schemas.microsoft.com/office/drawing/2014/main" val="8818831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Dadara</a:t>
                      </a:r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&amp; Nagar </a:t>
                      </a:r>
                      <a:r>
                        <a:rPr lang="en-US" sz="18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Havelli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Dadra &amp; Nagar Haveli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Aditya Ashok </a:t>
                      </a:r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Battin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Aditya Ashok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548377497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North Goa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Neha </a:t>
                      </a:r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Kishor</a:t>
                      </a:r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Katkar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Aditya Ashok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446517431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South Goa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Aditya Ashok </a:t>
                      </a:r>
                      <a:r>
                        <a:rPr lang="en-US" sz="18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Battin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Aditya Ashok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2673876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82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" y="0"/>
          <a:ext cx="12191999" cy="314325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076450">
                  <a:extLst>
                    <a:ext uri="{9D8B030D-6E8A-4147-A177-3AD203B41FA5}">
                      <a16:colId xmlns="" xmlns:a16="http://schemas.microsoft.com/office/drawing/2014/main" val="3844787901"/>
                    </a:ext>
                  </a:extLst>
                </a:gridCol>
                <a:gridCol w="2743199">
                  <a:extLst>
                    <a:ext uri="{9D8B030D-6E8A-4147-A177-3AD203B41FA5}">
                      <a16:colId xmlns="" xmlns:a16="http://schemas.microsoft.com/office/drawing/2014/main" val="3460745690"/>
                    </a:ext>
                  </a:extLst>
                </a:gridCol>
                <a:gridCol w="3230601">
                  <a:extLst>
                    <a:ext uri="{9D8B030D-6E8A-4147-A177-3AD203B41FA5}">
                      <a16:colId xmlns="" xmlns:a16="http://schemas.microsoft.com/office/drawing/2014/main" val="2499352448"/>
                    </a:ext>
                  </a:extLst>
                </a:gridCol>
                <a:gridCol w="4141749">
                  <a:extLst>
                    <a:ext uri="{9D8B030D-6E8A-4147-A177-3AD203B41FA5}">
                      <a16:colId xmlns="" xmlns:a16="http://schemas.microsoft.com/office/drawing/2014/main" val="3442900620"/>
                    </a:ext>
                  </a:extLst>
                </a:gridCol>
              </a:tblGrid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DISTRICT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PARTICIPANT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COORDINATOR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281325778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" y="527050"/>
          <a:ext cx="12191999" cy="6121394"/>
        </p:xfrm>
        <a:graphic>
          <a:graphicData uri="http://schemas.openxmlformats.org/drawingml/2006/table">
            <a:tbl>
              <a:tblPr>
                <a:tableStyleId>{327F97BB-C833-4FB7-BDE5-3F7075034690}</a:tableStyleId>
              </a:tblPr>
              <a:tblGrid>
                <a:gridCol w="2076449">
                  <a:extLst>
                    <a:ext uri="{9D8B030D-6E8A-4147-A177-3AD203B41FA5}">
                      <a16:colId xmlns="" xmlns:a16="http://schemas.microsoft.com/office/drawing/2014/main" val="918089228"/>
                    </a:ext>
                  </a:extLst>
                </a:gridCol>
                <a:gridCol w="2781300">
                  <a:extLst>
                    <a:ext uri="{9D8B030D-6E8A-4147-A177-3AD203B41FA5}">
                      <a16:colId xmlns="" xmlns:a16="http://schemas.microsoft.com/office/drawing/2014/main" val="2881329068"/>
                    </a:ext>
                  </a:extLst>
                </a:gridCol>
                <a:gridCol w="3192501">
                  <a:extLst>
                    <a:ext uri="{9D8B030D-6E8A-4147-A177-3AD203B41FA5}">
                      <a16:colId xmlns="" xmlns:a16="http://schemas.microsoft.com/office/drawing/2014/main" val="2931753946"/>
                    </a:ext>
                  </a:extLst>
                </a:gridCol>
                <a:gridCol w="4141749">
                  <a:extLst>
                    <a:ext uri="{9D8B030D-6E8A-4147-A177-3AD203B41FA5}">
                      <a16:colId xmlns="" xmlns:a16="http://schemas.microsoft.com/office/drawing/2014/main" val="440381052"/>
                    </a:ext>
                  </a:extLst>
                </a:gridCol>
              </a:tblGrid>
              <a:tr h="36008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Karnataka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Bangalore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Amaresh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Madhumita</a:t>
                      </a:r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&amp;   Shantanu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2523354070"/>
                  </a:ext>
                </a:extLst>
              </a:tr>
              <a:tr h="36008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Karnataka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Belgaum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Apoorva</a:t>
                      </a:r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Madhumita    &amp;   Shantanu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243193110"/>
                  </a:ext>
                </a:extLst>
              </a:tr>
              <a:tr h="36008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Karnataka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Dharwad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Apoorva</a:t>
                      </a:r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Madhumita    &amp;   Shantanu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3167331345"/>
                  </a:ext>
                </a:extLst>
              </a:tr>
              <a:tr h="36008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Karnataka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Hassan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Girish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Madhumita    &amp;   Shantanu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3120733767"/>
                  </a:ext>
                </a:extLst>
              </a:tr>
              <a:tr h="36008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Karnataka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Kodagu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Amaresh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Madhumita    &amp;   Shantanu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912958439"/>
                  </a:ext>
                </a:extLst>
              </a:tr>
              <a:tr h="36008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Karnataka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Mandya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Shantanu </a:t>
                      </a:r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Kalambi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Madhumita    &amp;   Shantanu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03491784"/>
                  </a:ext>
                </a:extLst>
              </a:tr>
              <a:tr h="36008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Karnataka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Mysore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Shantanu </a:t>
                      </a:r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Kalambi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Madhumita    &amp;   Shantanu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324387211"/>
                  </a:ext>
                </a:extLst>
              </a:tr>
              <a:tr h="36008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Karnataka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Ramanagara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Girish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Madhumita    &amp;   Shantanu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3969705244"/>
                  </a:ext>
                </a:extLst>
              </a:tr>
              <a:tr h="36008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Karnataka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Bangalore Rural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Sai </a:t>
                      </a:r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Omkari</a:t>
                      </a:r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Madhumita    &amp;   Shantanu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4194988102"/>
                  </a:ext>
                </a:extLst>
              </a:tr>
              <a:tr h="36008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Karnataka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Chamrajnagar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Sowmya</a:t>
                      </a:r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 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Madhumita    &amp;   Shantanu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2967413164"/>
                  </a:ext>
                </a:extLst>
              </a:tr>
              <a:tr h="36008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Karnataka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Chikmagalur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Madhumita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Madhumita    &amp;   Shantanu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2573514080"/>
                  </a:ext>
                </a:extLst>
              </a:tr>
              <a:tr h="36008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Karnataka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Dakshina Kannada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Deepika</a:t>
                      </a:r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Shetty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Madhumita    &amp;   Shantanu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2855850109"/>
                  </a:ext>
                </a:extLst>
              </a:tr>
              <a:tr h="36008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Karnataka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Davanagere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Sowmya</a:t>
                      </a:r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 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Madhumita    &amp;   Shantanu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406135607"/>
                  </a:ext>
                </a:extLst>
              </a:tr>
              <a:tr h="36008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Karnataka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Haveri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Sai </a:t>
                      </a:r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Omkari</a:t>
                      </a:r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Madhumita    &amp;   Shantanu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3137954852"/>
                  </a:ext>
                </a:extLst>
              </a:tr>
              <a:tr h="36008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Karnataka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Shimoga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Madhumita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Madhumita    &amp;   Shantanu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3612048205"/>
                  </a:ext>
                </a:extLst>
              </a:tr>
              <a:tr h="36008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Karnataka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Udupi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Deepika</a:t>
                      </a:r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Shetty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Madhumita    &amp;   Shantanu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538689267"/>
                  </a:ext>
                </a:extLst>
              </a:tr>
              <a:tr h="36008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Karnataka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Uttara Kannada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Madhumita</a:t>
                      </a:r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Dey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Madhumita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&amp;   Shantanu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3873715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504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0" y="541334"/>
          <a:ext cx="12191999" cy="6132420"/>
        </p:xfrm>
        <a:graphic>
          <a:graphicData uri="http://schemas.openxmlformats.org/drawingml/2006/table">
            <a:tbl>
              <a:tblPr>
                <a:tableStyleId>{E269D01E-BC32-4049-B463-5C60D7B0CCD2}</a:tableStyleId>
              </a:tblPr>
              <a:tblGrid>
                <a:gridCol w="2000250">
                  <a:extLst>
                    <a:ext uri="{9D8B030D-6E8A-4147-A177-3AD203B41FA5}">
                      <a16:colId xmlns="" xmlns:a16="http://schemas.microsoft.com/office/drawing/2014/main" val="2405641684"/>
                    </a:ext>
                  </a:extLst>
                </a:gridCol>
                <a:gridCol w="2571750">
                  <a:extLst>
                    <a:ext uri="{9D8B030D-6E8A-4147-A177-3AD203B41FA5}">
                      <a16:colId xmlns="" xmlns:a16="http://schemas.microsoft.com/office/drawing/2014/main" val="3650650015"/>
                    </a:ext>
                  </a:extLst>
                </a:gridCol>
                <a:gridCol w="3478250">
                  <a:extLst>
                    <a:ext uri="{9D8B030D-6E8A-4147-A177-3AD203B41FA5}">
                      <a16:colId xmlns="" xmlns:a16="http://schemas.microsoft.com/office/drawing/2014/main" val="70640312"/>
                    </a:ext>
                  </a:extLst>
                </a:gridCol>
                <a:gridCol w="4141749">
                  <a:extLst>
                    <a:ext uri="{9D8B030D-6E8A-4147-A177-3AD203B41FA5}">
                      <a16:colId xmlns="" xmlns:a16="http://schemas.microsoft.com/office/drawing/2014/main" val="289122110"/>
                    </a:ext>
                  </a:extLst>
                </a:gridCol>
              </a:tblGrid>
              <a:tr h="43803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Kerala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Alappuzha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Padmakuar</a:t>
                      </a:r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 T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Sara  &amp;  </a:t>
                      </a:r>
                      <a:r>
                        <a:rPr lang="en-US" sz="2000" u="none" strike="noStrike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Madhusudan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2024797148"/>
                  </a:ext>
                </a:extLst>
              </a:tr>
              <a:tr h="43803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Kerala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Kasaragod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Arpitha</a:t>
                      </a:r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 S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Sara  &amp;  Madhusudan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647471677"/>
                  </a:ext>
                </a:extLst>
              </a:tr>
              <a:tr h="43803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Kerala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Kollam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Anjana</a:t>
                      </a:r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Krishnamurthy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Sara  &amp;  Madhusudan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4155546639"/>
                  </a:ext>
                </a:extLst>
              </a:tr>
              <a:tr h="43803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Kerala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Kottayam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Padmakuar</a:t>
                      </a:r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 T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Sara  &amp;  Madhusudan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648147636"/>
                  </a:ext>
                </a:extLst>
              </a:tr>
              <a:tr h="43803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Kerala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Thiruvananthapuram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Anjana</a:t>
                      </a:r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Krishnamurthy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Sara  &amp;  Madhusudan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942135686"/>
                  </a:ext>
                </a:extLst>
              </a:tr>
              <a:tr h="43803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Kerala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Ernakulam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Sara </a:t>
                      </a:r>
                      <a:r>
                        <a:rPr lang="en-US" sz="2000" u="none" strike="noStrike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Kunnath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Sara  &amp;  Madhusudan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3057201988"/>
                  </a:ext>
                </a:extLst>
              </a:tr>
              <a:tr h="43803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Kerala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Idukki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Sara </a:t>
                      </a:r>
                      <a:r>
                        <a:rPr lang="en-US" sz="2000" u="none" strike="noStrike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Kunnath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Sara  &amp;  Madhusudan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349709012"/>
                  </a:ext>
                </a:extLst>
              </a:tr>
              <a:tr h="43803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Kerala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Malappuram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Anirudh</a:t>
                      </a:r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Sara  &amp;  Madhusudan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728169608"/>
                  </a:ext>
                </a:extLst>
              </a:tr>
              <a:tr h="43803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Kerala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Palakkad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Chathura</a:t>
                      </a:r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Viswanath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Sara  &amp;  Madhusudan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3374256902"/>
                  </a:ext>
                </a:extLst>
              </a:tr>
              <a:tr h="43803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Kerala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Pathanamthitta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Anirudh</a:t>
                      </a:r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Sara  &amp;  Madhusudan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3695547193"/>
                  </a:ext>
                </a:extLst>
              </a:tr>
              <a:tr h="43803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Kerala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Thrissur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Chathura</a:t>
                      </a:r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Viswanath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Sara  &amp;  Madhusudan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2021901413"/>
                  </a:ext>
                </a:extLst>
              </a:tr>
              <a:tr h="43803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Kerala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Wayanad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Anirudh</a:t>
                      </a:r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Sara  &amp;  Madhusudan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301201446"/>
                  </a:ext>
                </a:extLst>
              </a:tr>
              <a:tr h="43803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Kerala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Kannur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Madhusudan</a:t>
                      </a:r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Phalgun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Sara  &amp;  Madhusudan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182119972"/>
                  </a:ext>
                </a:extLst>
              </a:tr>
              <a:tr h="43803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Kerala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Kozhikode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Madhusudan</a:t>
                      </a:r>
                      <a:r>
                        <a:rPr lang="en-US" sz="2000" u="none" strike="noStrike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Phalgun</a:t>
                      </a:r>
                      <a:endParaRPr lang="en-US" sz="20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Sara  &amp;  </a:t>
                      </a:r>
                      <a:r>
                        <a:rPr kumimoji="0" lang="en-US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Madhusudan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787071635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" y="0"/>
          <a:ext cx="12191999" cy="423081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076450">
                  <a:extLst>
                    <a:ext uri="{9D8B030D-6E8A-4147-A177-3AD203B41FA5}">
                      <a16:colId xmlns="" xmlns:a16="http://schemas.microsoft.com/office/drawing/2014/main" val="3844787901"/>
                    </a:ext>
                  </a:extLst>
                </a:gridCol>
                <a:gridCol w="2476499">
                  <a:extLst>
                    <a:ext uri="{9D8B030D-6E8A-4147-A177-3AD203B41FA5}">
                      <a16:colId xmlns="" xmlns:a16="http://schemas.microsoft.com/office/drawing/2014/main" val="3460745690"/>
                    </a:ext>
                  </a:extLst>
                </a:gridCol>
                <a:gridCol w="3497301">
                  <a:extLst>
                    <a:ext uri="{9D8B030D-6E8A-4147-A177-3AD203B41FA5}">
                      <a16:colId xmlns="" xmlns:a16="http://schemas.microsoft.com/office/drawing/2014/main" val="2499352448"/>
                    </a:ext>
                  </a:extLst>
                </a:gridCol>
                <a:gridCol w="4141749">
                  <a:extLst>
                    <a:ext uri="{9D8B030D-6E8A-4147-A177-3AD203B41FA5}">
                      <a16:colId xmlns="" xmlns:a16="http://schemas.microsoft.com/office/drawing/2014/main" val="3442900620"/>
                    </a:ext>
                  </a:extLst>
                </a:gridCol>
              </a:tblGrid>
              <a:tr h="42308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DISTRICT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PARTICIPANT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COORDINATOR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2813257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571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1" y="587376"/>
          <a:ext cx="12192000" cy="5851523"/>
        </p:xfrm>
        <a:graphic>
          <a:graphicData uri="http://schemas.openxmlformats.org/drawingml/2006/table">
            <a:tbl>
              <a:tblPr>
                <a:tableStyleId>{327F97BB-C833-4FB7-BDE5-3F7075034690}</a:tableStyleId>
              </a:tblPr>
              <a:tblGrid>
                <a:gridCol w="2076449">
                  <a:extLst>
                    <a:ext uri="{9D8B030D-6E8A-4147-A177-3AD203B41FA5}">
                      <a16:colId xmlns="" xmlns:a16="http://schemas.microsoft.com/office/drawing/2014/main" val="3865742162"/>
                    </a:ext>
                  </a:extLst>
                </a:gridCol>
                <a:gridCol w="1989653">
                  <a:extLst>
                    <a:ext uri="{9D8B030D-6E8A-4147-A177-3AD203B41FA5}">
                      <a16:colId xmlns="" xmlns:a16="http://schemas.microsoft.com/office/drawing/2014/main" val="4097905827"/>
                    </a:ext>
                  </a:extLst>
                </a:gridCol>
                <a:gridCol w="3984149">
                  <a:extLst>
                    <a:ext uri="{9D8B030D-6E8A-4147-A177-3AD203B41FA5}">
                      <a16:colId xmlns="" xmlns:a16="http://schemas.microsoft.com/office/drawing/2014/main" val="3893075195"/>
                    </a:ext>
                  </a:extLst>
                </a:gridCol>
                <a:gridCol w="4141749">
                  <a:extLst>
                    <a:ext uri="{9D8B030D-6E8A-4147-A177-3AD203B41FA5}">
                      <a16:colId xmlns="" xmlns:a16="http://schemas.microsoft.com/office/drawing/2014/main" val="3579612761"/>
                    </a:ext>
                  </a:extLst>
                </a:gridCol>
              </a:tblGrid>
              <a:tr h="3898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Puducherry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Mahe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Madhusudhan</a:t>
                      </a:r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Sara  &amp;  </a:t>
                      </a:r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Madhusudhan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extLst>
                  <a:ext uri="{0D108BD9-81ED-4DB2-BD59-A6C34878D82A}">
                    <a16:rowId xmlns="" xmlns:a16="http://schemas.microsoft.com/office/drawing/2014/main" val="847758348"/>
                  </a:ext>
                </a:extLst>
              </a:tr>
              <a:tr h="3902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Tamil Nadu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Dharmapuri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Surekha</a:t>
                      </a:r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Ramineni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Sandhya  &amp;  Senkathirvanan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extLst>
                  <a:ext uri="{0D108BD9-81ED-4DB2-BD59-A6C34878D82A}">
                    <a16:rowId xmlns="" xmlns:a16="http://schemas.microsoft.com/office/drawing/2014/main" val="2118551261"/>
                  </a:ext>
                </a:extLst>
              </a:tr>
              <a:tr h="3898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Tamil Nadu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Dindigul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Hirak</a:t>
                      </a:r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Sarkar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Sandhya  &amp;  Senkathirvanan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extLst>
                  <a:ext uri="{0D108BD9-81ED-4DB2-BD59-A6C34878D82A}">
                    <a16:rowId xmlns="" xmlns:a16="http://schemas.microsoft.com/office/drawing/2014/main" val="604141397"/>
                  </a:ext>
                </a:extLst>
              </a:tr>
              <a:tr h="3898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Tamil Nadu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Erode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Smrutiprava</a:t>
                      </a:r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Mohanty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Sandhya  &amp;  Senkathirvanan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extLst>
                  <a:ext uri="{0D108BD9-81ED-4DB2-BD59-A6C34878D82A}">
                    <a16:rowId xmlns="" xmlns:a16="http://schemas.microsoft.com/office/drawing/2014/main" val="1278111628"/>
                  </a:ext>
                </a:extLst>
              </a:tr>
              <a:tr h="3902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Tamil Nadu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Krishnagiri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Surekha</a:t>
                      </a:r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Ramineni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Sandhya  &amp;  Senkathirvanan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extLst>
                  <a:ext uri="{0D108BD9-81ED-4DB2-BD59-A6C34878D82A}">
                    <a16:rowId xmlns="" xmlns:a16="http://schemas.microsoft.com/office/drawing/2014/main" val="3006069218"/>
                  </a:ext>
                </a:extLst>
              </a:tr>
              <a:tr h="3898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Tamil Nadu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Salem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Smrutiprava</a:t>
                      </a:r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Mohanty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Sandhya  &amp;  Senkathirvanan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extLst>
                  <a:ext uri="{0D108BD9-81ED-4DB2-BD59-A6C34878D82A}">
                    <a16:rowId xmlns="" xmlns:a16="http://schemas.microsoft.com/office/drawing/2014/main" val="2302585418"/>
                  </a:ext>
                </a:extLst>
              </a:tr>
              <a:tr h="3898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Tamil Nadu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Tiruppur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Rakesh </a:t>
                      </a:r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Behera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Sandhya  &amp;  Senkathirvanan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extLst>
                  <a:ext uri="{0D108BD9-81ED-4DB2-BD59-A6C34878D82A}">
                    <a16:rowId xmlns="" xmlns:a16="http://schemas.microsoft.com/office/drawing/2014/main" val="1127536509"/>
                  </a:ext>
                </a:extLst>
              </a:tr>
              <a:tr h="3902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Tamil Nadu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Coimbatore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Sandhya 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Sandhya  &amp;  Senkathirvanan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extLst>
                  <a:ext uri="{0D108BD9-81ED-4DB2-BD59-A6C34878D82A}">
                    <a16:rowId xmlns="" xmlns:a16="http://schemas.microsoft.com/office/drawing/2014/main" val="4018497609"/>
                  </a:ext>
                </a:extLst>
              </a:tr>
              <a:tr h="3902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Tamil Nadu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Kanniyakumari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Neha </a:t>
                      </a:r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Tanwar</a:t>
                      </a:r>
                      <a:endParaRPr lang="en-US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Sandhya  &amp;  Senkathirvanan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extLst>
                  <a:ext uri="{0D108BD9-81ED-4DB2-BD59-A6C34878D82A}">
                    <a16:rowId xmlns="" xmlns:a16="http://schemas.microsoft.com/office/drawing/2014/main" val="2268555480"/>
                  </a:ext>
                </a:extLst>
              </a:tr>
              <a:tr h="3898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Tamil Nadu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Madurai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Swadhina</a:t>
                      </a:r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Priyadarsini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Sandhya  &amp;  Senkathirvanan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extLst>
                  <a:ext uri="{0D108BD9-81ED-4DB2-BD59-A6C34878D82A}">
                    <a16:rowId xmlns="" xmlns:a16="http://schemas.microsoft.com/office/drawing/2014/main" val="678329615"/>
                  </a:ext>
                </a:extLst>
              </a:tr>
              <a:tr h="3902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Tamil Nadu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 Nilgiris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Sandhya 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Sandhya  &amp;  Senkathirvanan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extLst>
                  <a:ext uri="{0D108BD9-81ED-4DB2-BD59-A6C34878D82A}">
                    <a16:rowId xmlns="" xmlns:a16="http://schemas.microsoft.com/office/drawing/2014/main" val="4030784550"/>
                  </a:ext>
                </a:extLst>
              </a:tr>
              <a:tr h="3898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Tamil Nadu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Theni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Senkathirvanan</a:t>
                      </a:r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Sandhya  &amp;  Senkathirvanan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extLst>
                  <a:ext uri="{0D108BD9-81ED-4DB2-BD59-A6C34878D82A}">
                    <a16:rowId xmlns="" xmlns:a16="http://schemas.microsoft.com/office/drawing/2014/main" val="3343681009"/>
                  </a:ext>
                </a:extLst>
              </a:tr>
              <a:tr h="3902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Tamil Nadu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Thoothukkudi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Sandhya G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Sandhya  &amp;  Senkathirvanan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extLst>
                  <a:ext uri="{0D108BD9-81ED-4DB2-BD59-A6C34878D82A}">
                    <a16:rowId xmlns="" xmlns:a16="http://schemas.microsoft.com/office/drawing/2014/main" val="319285610"/>
                  </a:ext>
                </a:extLst>
              </a:tr>
              <a:tr h="3902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Tamil Nadu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Tirunelveli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Senkathirvanan</a:t>
                      </a:r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Sandhya  &amp;  Senkathirvanan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extLst>
                  <a:ext uri="{0D108BD9-81ED-4DB2-BD59-A6C34878D82A}">
                    <a16:rowId xmlns="" xmlns:a16="http://schemas.microsoft.com/office/drawing/2014/main" val="1284790355"/>
                  </a:ext>
                </a:extLst>
              </a:tr>
              <a:tr h="39028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Tamil Nadu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Virudunagar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Swadhina</a:t>
                      </a:r>
                      <a:r>
                        <a:rPr lang="en-US" sz="20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Priyadarsini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Sandhya  &amp;  </a:t>
                      </a:r>
                      <a:r>
                        <a:rPr kumimoji="0" lang="en-US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Senkathirvanan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8668" marR="8668" marT="8668" marB="0" anchor="b"/>
                </a:tc>
                <a:extLst>
                  <a:ext uri="{0D108BD9-81ED-4DB2-BD59-A6C34878D82A}">
                    <a16:rowId xmlns="" xmlns:a16="http://schemas.microsoft.com/office/drawing/2014/main" val="3639928727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2" y="0"/>
          <a:ext cx="12191999" cy="314325"/>
        </p:xfrm>
        <a:graphic>
          <a:graphicData uri="http://schemas.openxmlformats.org/drawingml/2006/table">
            <a:tbl>
              <a:tblPr>
                <a:tableStyleId>{327F97BB-C833-4FB7-BDE5-3F7075034690}</a:tableStyleId>
              </a:tblPr>
              <a:tblGrid>
                <a:gridCol w="2076450">
                  <a:extLst>
                    <a:ext uri="{9D8B030D-6E8A-4147-A177-3AD203B41FA5}">
                      <a16:colId xmlns="" xmlns:a16="http://schemas.microsoft.com/office/drawing/2014/main" val="3844787901"/>
                    </a:ext>
                  </a:extLst>
                </a:gridCol>
                <a:gridCol w="1989652">
                  <a:extLst>
                    <a:ext uri="{9D8B030D-6E8A-4147-A177-3AD203B41FA5}">
                      <a16:colId xmlns="" xmlns:a16="http://schemas.microsoft.com/office/drawing/2014/main" val="3460745690"/>
                    </a:ext>
                  </a:extLst>
                </a:gridCol>
                <a:gridCol w="3984148">
                  <a:extLst>
                    <a:ext uri="{9D8B030D-6E8A-4147-A177-3AD203B41FA5}">
                      <a16:colId xmlns="" xmlns:a16="http://schemas.microsoft.com/office/drawing/2014/main" val="2499352448"/>
                    </a:ext>
                  </a:extLst>
                </a:gridCol>
                <a:gridCol w="4141749">
                  <a:extLst>
                    <a:ext uri="{9D8B030D-6E8A-4147-A177-3AD203B41FA5}">
                      <a16:colId xmlns="" xmlns:a16="http://schemas.microsoft.com/office/drawing/2014/main" val="3442900620"/>
                    </a:ext>
                  </a:extLst>
                </a:gridCol>
              </a:tblGrid>
              <a:tr h="31432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DISTRICT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PARTICIPANT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COORDINATOR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2813257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416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713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/>
              <a:t>CHAPTERS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54610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3941" y="1560437"/>
            <a:ext cx="9144000" cy="2387600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7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 2018 </a:t>
            </a:r>
            <a:br>
              <a:rPr lang="en-US" sz="7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participant Chapter allocation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8821" y="4422098"/>
            <a:ext cx="9009088" cy="58477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/>
              <a:t>PDCA:  Plan, Design, Check and ACTIVELY participate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3690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0292"/>
            <a:ext cx="12192000" cy="954009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Coordinators per Chapter – as session Moderators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9311"/>
            <a:ext cx="10515600" cy="5127652"/>
          </a:xfrm>
        </p:spPr>
        <p:txBody>
          <a:bodyPr/>
          <a:lstStyle/>
          <a:p>
            <a:r>
              <a:rPr lang="en-US" dirty="0" smtClean="0"/>
              <a:t>4 Co-</a:t>
            </a:r>
            <a:r>
              <a:rPr lang="en-US" dirty="0" err="1" smtClean="0"/>
              <a:t>ordinators</a:t>
            </a:r>
            <a:r>
              <a:rPr lang="en-US" dirty="0" smtClean="0"/>
              <a:t>’ per chapter </a:t>
            </a:r>
          </a:p>
          <a:p>
            <a:r>
              <a:rPr lang="en-US" dirty="0" smtClean="0"/>
              <a:t>Co-</a:t>
            </a:r>
            <a:r>
              <a:rPr lang="en-US" dirty="0" err="1" smtClean="0"/>
              <a:t>ordinator</a:t>
            </a:r>
            <a:r>
              <a:rPr lang="en-US" dirty="0" smtClean="0"/>
              <a:t> shall conduct e-sessions: announce questions, compile answers of all participants (including </a:t>
            </a:r>
            <a:r>
              <a:rPr lang="en-US" dirty="0" err="1" smtClean="0"/>
              <a:t>co-ordinator</a:t>
            </a:r>
            <a:r>
              <a:rPr lang="en-US" dirty="0" smtClean="0"/>
              <a:t>), evaluate  (10 or 100 scale) and consolidate marks as below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764496" y="3133082"/>
          <a:ext cx="10403176" cy="2590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75891"/>
                <a:gridCol w="1775891"/>
                <a:gridCol w="1649806"/>
                <a:gridCol w="126086"/>
                <a:gridCol w="2537751"/>
                <a:gridCol w="2537751"/>
              </a:tblGrid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Chapter 1: Environment Management – Introduction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Assignment</a:t>
                      </a:r>
                      <a:r>
                        <a:rPr lang="en-US" baseline="0" dirty="0" smtClean="0"/>
                        <a:t> announcement date: 10 Sept 2018</a:t>
                      </a:r>
                      <a:endParaRPr lang="en-US" dirty="0" smtClean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Submission</a:t>
                      </a:r>
                      <a:r>
                        <a:rPr lang="en-US" baseline="0" dirty="0" smtClean="0"/>
                        <a:t> date: 17 Sept 2018</a:t>
                      </a:r>
                      <a:endParaRPr lang="en-US" dirty="0" smtClean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7572">
                <a:tc gridSpan="6"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Candidate-wise mark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dirty="0" smtClean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Candidate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Co-</a:t>
                      </a:r>
                      <a:r>
                        <a:rPr lang="en-US" dirty="0" err="1" smtClean="0"/>
                        <a:t>ord</a:t>
                      </a:r>
                      <a:r>
                        <a:rPr lang="en-US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Co-</a:t>
                      </a:r>
                      <a:r>
                        <a:rPr lang="en-US" dirty="0" err="1" smtClean="0"/>
                        <a:t>ord</a:t>
                      </a:r>
                      <a:r>
                        <a:rPr lang="en-US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Co-</a:t>
                      </a:r>
                      <a:r>
                        <a:rPr lang="en-US" dirty="0" err="1" smtClean="0"/>
                        <a:t>ord</a:t>
                      </a:r>
                      <a:r>
                        <a:rPr lang="en-US" dirty="0" smtClean="0"/>
                        <a:t>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Co-0rd 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210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en-US" dirty="0" smtClean="0"/>
              <a:t>Identification of Ecologically Sensitive Villages in the Western Ghats </a:t>
            </a:r>
          </a:p>
          <a:p>
            <a:pPr algn="just"/>
            <a:r>
              <a:rPr lang="en-US" dirty="0" smtClean="0"/>
              <a:t>Reasons for choosing Western Ghats: one among 35 Global Biodiversity Hotspots.  Western Ghats ensures water and food security in the peninsular India.  Western Ghats is aptly branded as ‘Water Tower of Peninsular India</a:t>
            </a:r>
          </a:p>
          <a:p>
            <a:r>
              <a:rPr lang="en-US" dirty="0" smtClean="0"/>
              <a:t>This involves</a:t>
            </a:r>
          </a:p>
          <a:p>
            <a:pPr lvl="1"/>
            <a:r>
              <a:rPr lang="en-US" dirty="0" smtClean="0"/>
              <a:t>Land use land cover dynamics in Western Ghats using temporal remote sensing data</a:t>
            </a:r>
          </a:p>
          <a:p>
            <a:pPr lvl="1"/>
            <a:r>
              <a:rPr lang="en-US" dirty="0" smtClean="0"/>
              <a:t>Compilation of information (population, geo-climatic, demographic, land,  etc.) as per the template  sent herewith</a:t>
            </a:r>
          </a:p>
          <a:p>
            <a:pPr lvl="1"/>
            <a:r>
              <a:rPr lang="en-US" dirty="0" smtClean="0"/>
              <a:t>Overlaying of all information (district wise) </a:t>
            </a:r>
          </a:p>
          <a:p>
            <a:pPr lvl="1"/>
            <a:r>
              <a:rPr lang="en-US" dirty="0" err="1" smtClean="0"/>
              <a:t>Prioritising</a:t>
            </a:r>
            <a:r>
              <a:rPr lang="en-US" dirty="0" smtClean="0"/>
              <a:t> villages in the Western Ghats based on the </a:t>
            </a:r>
            <a:r>
              <a:rPr lang="en-US" dirty="0"/>
              <a:t> </a:t>
            </a:r>
            <a:r>
              <a:rPr lang="en-US" dirty="0" smtClean="0"/>
              <a:t>levels of ecologically sensitiveness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10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9118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Co-</a:t>
            </a:r>
            <a:r>
              <a:rPr lang="en-US" dirty="0" err="1" smtClean="0"/>
              <a:t>ordinators</a:t>
            </a:r>
            <a:r>
              <a:rPr lang="en-US" dirty="0" smtClean="0"/>
              <a:t>’ Responsibilities as teachers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377" y="1375919"/>
            <a:ext cx="10515600" cy="5159791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smtClean="0"/>
              <a:t>Design questions (in consultation with all respective chapter coordinators)</a:t>
            </a:r>
          </a:p>
          <a:p>
            <a:r>
              <a:rPr lang="en-US" dirty="0" smtClean="0"/>
              <a:t>Sending the respective chapter question paper (assignments – chapter wise) to all participants on the dates indicated next.</a:t>
            </a:r>
          </a:p>
          <a:p>
            <a:r>
              <a:rPr lang="en-US" dirty="0" smtClean="0"/>
              <a:t>Participants to submit answers to the respective chapter coordinators (before the due date)</a:t>
            </a:r>
          </a:p>
          <a:p>
            <a:r>
              <a:rPr lang="en-US" dirty="0" smtClean="0"/>
              <a:t>Each Coordinator of the respective chapter to correct  every participants’ answer scripts and assign marks </a:t>
            </a:r>
          </a:p>
          <a:p>
            <a:r>
              <a:rPr lang="en-US" dirty="0" smtClean="0"/>
              <a:t>Good questions (similarly apt answers) will carry bonus marks</a:t>
            </a:r>
          </a:p>
          <a:p>
            <a:r>
              <a:rPr lang="en-US" dirty="0" smtClean="0"/>
              <a:t>Teachers (coordinators) need to be unbiased while evaluating answer scripts</a:t>
            </a:r>
          </a:p>
          <a:p>
            <a:r>
              <a:rPr lang="en-US" dirty="0" smtClean="0"/>
              <a:t>Respective chapter’s resource persons and TVR will also evaluate and assign marks</a:t>
            </a:r>
          </a:p>
          <a:p>
            <a:r>
              <a:rPr lang="en-US" dirty="0" smtClean="0"/>
              <a:t>Mail consolidated answer scripts with marks  details  to TVR: emram.ces@courses.iisc.ac.in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2553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Coordinators and Final contact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0008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r>
              <a:rPr lang="en-US" dirty="0" smtClean="0"/>
              <a:t>Two coordinator s’  (out of 4) will present assigned chapter (PPT slides)</a:t>
            </a:r>
          </a:p>
          <a:p>
            <a:r>
              <a:rPr lang="en-US" dirty="0" smtClean="0"/>
              <a:t>Other two will enrich the session with examples and case studies</a:t>
            </a:r>
          </a:p>
          <a:p>
            <a:r>
              <a:rPr lang="en-US" dirty="0"/>
              <a:t>Duration: 90 minutes per chapter (presentation, Evaluation, Discussion)</a:t>
            </a:r>
          </a:p>
          <a:p>
            <a:endParaRPr lang="en-US" dirty="0"/>
          </a:p>
          <a:p>
            <a:r>
              <a:rPr lang="en-US" dirty="0" smtClean="0"/>
              <a:t>All coordinators  shall suggest for improvement of the chapter content</a:t>
            </a:r>
          </a:p>
          <a:p>
            <a:endParaRPr lang="en-US" dirty="0" smtClean="0"/>
          </a:p>
          <a:p>
            <a:r>
              <a:rPr lang="en-US" dirty="0" smtClean="0"/>
              <a:t>Each of these chapter session will have Chair and Co-chair (chosen from participants – refer next slide) to evaluate  (</a:t>
            </a:r>
            <a:r>
              <a:rPr lang="en-US" dirty="0" err="1" smtClean="0"/>
              <a:t>i</a:t>
            </a:r>
            <a:r>
              <a:rPr lang="en-US" dirty="0" smtClean="0"/>
              <a:t>) the content, (ii) quality of the presentation, (iii) design of slides, (iv) level of inter-active session and (v) maintenance of time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94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84355"/>
          </a:xfrm>
        </p:spPr>
        <p:txBody>
          <a:bodyPr>
            <a:normAutofit fontScale="90000"/>
          </a:bodyPr>
          <a:lstStyle/>
          <a:p>
            <a:r>
              <a:rPr lang="en-US" sz="2200" dirty="0" smtClean="0"/>
              <a:t>Chapters – dates for announcement and circulation of questions and submission of </a:t>
            </a:r>
            <a:r>
              <a:rPr lang="en-US" sz="2200" smtClean="0"/>
              <a:t>answer scripts </a:t>
            </a:r>
            <a:endParaRPr lang="en-IN" sz="2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271425" y="863125"/>
          <a:ext cx="10145756" cy="471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943"/>
                <a:gridCol w="3503776"/>
                <a:gridCol w="3806459"/>
                <a:gridCol w="170557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Chapters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Assignments announcement date</a:t>
                      </a:r>
                    </a:p>
                    <a:p>
                      <a:r>
                        <a:rPr lang="en-US" dirty="0" smtClean="0"/>
                        <a:t>By the respective Co-</a:t>
                      </a:r>
                      <a:r>
                        <a:rPr lang="en-US" dirty="0" err="1" smtClean="0"/>
                        <a:t>orindators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Submission Dates</a:t>
                      </a:r>
                    </a:p>
                    <a:p>
                      <a:r>
                        <a:rPr lang="en-US" dirty="0" smtClean="0"/>
                        <a:t>To the respective chapter </a:t>
                      </a:r>
                      <a:r>
                        <a:rPr lang="en-US" dirty="0" err="1" smtClean="0"/>
                        <a:t>co-ordinator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Submission to TVR*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Sept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 Sept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 Sept 2018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 Sept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 Sept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 Sept 2018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 Sept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 Sept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Oct 2018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Oct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Oct</a:t>
                      </a:r>
                      <a:r>
                        <a:rPr lang="en-US" baseline="0" dirty="0" smtClean="0"/>
                        <a:t>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 Oct 2018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 Oct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 Oct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 Oct 2018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 Oct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 Oct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 Oct 2018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 Oct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 Oct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 Oct 2018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 Oct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Nov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 Nov 2018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 Nov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 Nov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 Nov</a:t>
                      </a:r>
                      <a:r>
                        <a:rPr lang="en-US" baseline="0" dirty="0" smtClean="0"/>
                        <a:t> 2018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 Nov</a:t>
                      </a:r>
                      <a:r>
                        <a:rPr lang="en-US" baseline="0" dirty="0" smtClean="0"/>
                        <a:t>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 Nov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r>
                        <a:rPr lang="en-US" baseline="0" dirty="0" smtClean="0"/>
                        <a:t> Nov 2018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r>
                        <a:rPr lang="en-IN" dirty="0" smtClean="0"/>
                        <a:t>* Consolidate answers</a:t>
                      </a:r>
                      <a:r>
                        <a:rPr lang="en-IN" baseline="0" dirty="0" smtClean="0"/>
                        <a:t> (all participants including co-ordinators) and consolidated marks sheet</a:t>
                      </a:r>
                      <a:endParaRPr lang="en-IN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324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-38100" y="0"/>
          <a:ext cx="12230100" cy="685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41">
                  <a:extLst>
                    <a:ext uri="{9D8B030D-6E8A-4147-A177-3AD203B41FA5}">
                      <a16:colId xmlns="" xmlns:a16="http://schemas.microsoft.com/office/drawing/2014/main" val="1402971513"/>
                    </a:ext>
                  </a:extLst>
                </a:gridCol>
                <a:gridCol w="10273259">
                  <a:extLst>
                    <a:ext uri="{9D8B030D-6E8A-4147-A177-3AD203B41FA5}">
                      <a16:colId xmlns="" xmlns:a16="http://schemas.microsoft.com/office/drawing/2014/main" val="4257960465"/>
                    </a:ext>
                  </a:extLst>
                </a:gridCol>
              </a:tblGrid>
              <a:tr h="699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Coordinators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41863702"/>
                  </a:ext>
                </a:extLst>
              </a:tr>
              <a:tr h="9263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1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Padmakumar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 T,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Arpitha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S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Aashka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Tarun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Patel,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Madhumita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792829569"/>
                  </a:ext>
                </a:extLst>
              </a:tr>
              <a:tr h="12073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2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Sara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Kunnath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Anirudh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Chathura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Viswanath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Smita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Sharma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655897278"/>
                  </a:ext>
                </a:extLst>
              </a:tr>
              <a:tr h="12073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3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Surekha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Ramineni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Hirak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Sarkar,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Smrutiprava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Mohanty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Rakesh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Behera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485995959"/>
                  </a:ext>
                </a:extLst>
              </a:tr>
              <a:tr h="16098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4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Sandhya G,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Swadhina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Priyadarsini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Senkathirvanan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Anjana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Krishnamurthy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408191015"/>
                  </a:ext>
                </a:extLst>
              </a:tr>
              <a:tr h="12073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5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Madhusudan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P, Neha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Kishor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Aaditya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Ashok,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Sowmya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864482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187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" y="0"/>
          <a:ext cx="12192000" cy="685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48166">
                  <a:extLst>
                    <a:ext uri="{9D8B030D-6E8A-4147-A177-3AD203B41FA5}">
                      <a16:colId xmlns="" xmlns:a16="http://schemas.microsoft.com/office/drawing/2014/main" val="1402971513"/>
                    </a:ext>
                  </a:extLst>
                </a:gridCol>
                <a:gridCol w="8943834">
                  <a:extLst>
                    <a:ext uri="{9D8B030D-6E8A-4147-A177-3AD203B41FA5}">
                      <a16:colId xmlns="" xmlns:a16="http://schemas.microsoft.com/office/drawing/2014/main" val="4257960465"/>
                    </a:ext>
                  </a:extLst>
                </a:gridCol>
              </a:tblGrid>
              <a:tr h="5681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Coordinators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41863702"/>
                  </a:ext>
                </a:extLst>
              </a:tr>
              <a:tr h="13478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6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Rajdeep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Chatterjee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Praveen Kumar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Tiwari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Patil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Gajanan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Suresh,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Amrutha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Jagadish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629165634"/>
                  </a:ext>
                </a:extLst>
              </a:tr>
              <a:tr h="13478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7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Karam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Veer Singh , Sai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Omkari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 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Sanghamitra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Guhathakurta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Devendra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Kumar Mishra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048957484"/>
                  </a:ext>
                </a:extLst>
              </a:tr>
              <a:tr h="13478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8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Neha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Tanwar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Dinesh Kumar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Purohit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Arun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Kumar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Tummala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Shaik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Mazaruddin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297038295"/>
                  </a:ext>
                </a:extLst>
              </a:tr>
              <a:tr h="13478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9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Deepika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Shetty 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Ribhu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Chowdhury, Hari Krishna Rajput,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Droupti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Yadav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148985765"/>
                  </a:ext>
                </a:extLst>
              </a:tr>
              <a:tr h="89855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10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Amaresh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Apoorva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A, Girish,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Shatanu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Kalambi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5966857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51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263514"/>
            <a:ext cx="12191999" cy="3507699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smtClean="0"/>
              <a:t>Coordinators as TEACHERS</a:t>
            </a:r>
            <a:br>
              <a:rPr lang="en-US" dirty="0" smtClean="0"/>
            </a:br>
            <a:r>
              <a:rPr lang="en-US" dirty="0" smtClean="0"/>
              <a:t>&amp;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SESSION CHAIRPERSONS</a:t>
            </a:r>
            <a:br>
              <a:rPr lang="en-US" dirty="0" smtClean="0"/>
            </a:br>
            <a:r>
              <a:rPr lang="en-US" dirty="0" smtClean="0"/>
              <a:t>Disseminate Knowledge, Moderate and Evaluate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28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-38100" y="0"/>
          <a:ext cx="12230100" cy="71826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7018">
                  <a:extLst>
                    <a:ext uri="{9D8B030D-6E8A-4147-A177-3AD203B41FA5}">
                      <a16:colId xmlns="" xmlns:a16="http://schemas.microsoft.com/office/drawing/2014/main" val="1402971513"/>
                    </a:ext>
                  </a:extLst>
                </a:gridCol>
                <a:gridCol w="4959783">
                  <a:extLst>
                    <a:ext uri="{9D8B030D-6E8A-4147-A177-3AD203B41FA5}">
                      <a16:colId xmlns="" xmlns:a16="http://schemas.microsoft.com/office/drawing/2014/main" val="4257960465"/>
                    </a:ext>
                  </a:extLst>
                </a:gridCol>
                <a:gridCol w="5583299"/>
              </a:tblGrid>
              <a:tr h="699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Presented by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Chairpersons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41863702"/>
                  </a:ext>
                </a:extLst>
              </a:tr>
              <a:tr h="9263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1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Padmakumar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 T,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Arpitha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S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Aashka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Tarun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Patel,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Madhumita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Rajdeep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Chatterjee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Praveen Kumar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Tiwari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Patil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Gajanan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Amrutha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792829569"/>
                  </a:ext>
                </a:extLst>
              </a:tr>
              <a:tr h="12073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2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Sara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Kunnath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Anirudh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Chathura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Viswanath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Smita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Sharma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Karam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Veer Singh , Sai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Omkari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 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Sanghamitra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Guhathakurta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Devendra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Kumar Mishra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5897278"/>
                  </a:ext>
                </a:extLst>
              </a:tr>
              <a:tr h="12073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3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Surekha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Ramineni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Hirak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Sarkar,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Smrutiprava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Mohanty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Rakesh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Behera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Neha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Tanwar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Dinesh Kumar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Purohit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Arun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Kumar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Tummala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Shaik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Mazaruddin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485995959"/>
                  </a:ext>
                </a:extLst>
              </a:tr>
              <a:tr h="16098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4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Sandhya G,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Swadhina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Priyadarsini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Senkathirvanan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Anjana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Krishnamurthy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Deepika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Shetty 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Ribhu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Chowdhury, Hari Krishna Rajput,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Droupti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Yadav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08191015"/>
                  </a:ext>
                </a:extLst>
              </a:tr>
              <a:tr h="12073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5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Madhusudan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P, Neha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Kishor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Aaditya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Ashok,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Sowmya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Amaresh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Apoorva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A, Girish,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Shatanu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Kalambi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864482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274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-38100" y="0"/>
          <a:ext cx="12230100" cy="71826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7018">
                  <a:extLst>
                    <a:ext uri="{9D8B030D-6E8A-4147-A177-3AD203B41FA5}">
                      <a16:colId xmlns="" xmlns:a16="http://schemas.microsoft.com/office/drawing/2014/main" val="1402971513"/>
                    </a:ext>
                  </a:extLst>
                </a:gridCol>
                <a:gridCol w="5531371">
                  <a:extLst>
                    <a:ext uri="{9D8B030D-6E8A-4147-A177-3AD203B41FA5}">
                      <a16:colId xmlns="" xmlns:a16="http://schemas.microsoft.com/office/drawing/2014/main" val="4257960465"/>
                    </a:ext>
                  </a:extLst>
                </a:gridCol>
                <a:gridCol w="5011711"/>
              </a:tblGrid>
              <a:tr h="699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Presented by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Chairpersons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41863702"/>
                  </a:ext>
                </a:extLst>
              </a:tr>
              <a:tr h="9263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Rajdeep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Chatterjee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Praveen Kumar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Tiwari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Patil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Gajanan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Amrutha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Padmakumar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 T,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Arpitha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S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Aashka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Tarun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Patel,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Madhumita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792829569"/>
                  </a:ext>
                </a:extLst>
              </a:tr>
              <a:tr h="12073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Karam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Veer Singh , Sai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Omkari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 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Sanghamitra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Guhathakurta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Devendra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Kumar Mishra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Sara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Kunnath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Anirudh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Chathura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Viswanath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Smita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Sharma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5897278"/>
                  </a:ext>
                </a:extLst>
              </a:tr>
              <a:tr h="12073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Neha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Tanwar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Dinesh Kumar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Purohit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Arun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Kumar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Tummala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Shaik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Mazaruddin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Surekha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Ramineni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Hirak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Sarkar,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Smrutiprava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Mohanty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Rakesh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Behera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485995959"/>
                  </a:ext>
                </a:extLst>
              </a:tr>
              <a:tr h="16098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Deepika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Shetty 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Ribhu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Chowdhury, Hari Krishna Rajput,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Droupti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Yadav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Sandhya G,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Swadhina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Priyadarsini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Senkathirvanan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Anjana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Krishnamurthy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08191015"/>
                  </a:ext>
                </a:extLst>
              </a:tr>
              <a:tr h="12073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Amaresh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Apoorva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A, Girish,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Shatanu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Kalambi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Madhusudan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P, Neha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Kishor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Aaditya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Ashok,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Sowmya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864482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043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Co-</a:t>
            </a:r>
            <a:r>
              <a:rPr lang="en-US" dirty="0" err="1" smtClean="0"/>
              <a:t>ordinators</a:t>
            </a:r>
            <a:r>
              <a:rPr lang="en-US" dirty="0" smtClean="0"/>
              <a:t>,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sz="4000" dirty="0" smtClean="0"/>
              <a:t>Discipline, Punctuality, Honesty &amp; Sincerity  are the hallmark of a good teacher and also of a student</a:t>
            </a:r>
          </a:p>
          <a:p>
            <a:endParaRPr lang="en-US" sz="4000" dirty="0"/>
          </a:p>
          <a:p>
            <a:endParaRPr lang="en-US" sz="4000" dirty="0" smtClean="0"/>
          </a:p>
          <a:p>
            <a:r>
              <a:rPr lang="en-US" sz="4000" dirty="0" smtClean="0"/>
              <a:t>Share your knowledge and make this session (EM 2018) memorable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2602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0295"/>
            <a:ext cx="10515600" cy="1325563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0854"/>
            <a:ext cx="10515600" cy="5377145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dirty="0" smtClean="0"/>
              <a:t>Collaborative approach – information compilation (district) by EM 2018 participants  and submission to the respective  State Coordinator (DUE DATE: 5OCT 2018)</a:t>
            </a:r>
          </a:p>
          <a:p>
            <a:r>
              <a:rPr lang="en-US" dirty="0" smtClean="0"/>
              <a:t>Validation by the respective State Co-</a:t>
            </a:r>
            <a:r>
              <a:rPr lang="en-US" dirty="0" err="1" smtClean="0"/>
              <a:t>ordinators</a:t>
            </a:r>
            <a:r>
              <a:rPr lang="en-US" dirty="0" smtClean="0"/>
              <a:t> and </a:t>
            </a:r>
            <a:r>
              <a:rPr lang="en-US" dirty="0" err="1" smtClean="0"/>
              <a:t>Statewise</a:t>
            </a:r>
            <a:r>
              <a:rPr lang="en-US" dirty="0" smtClean="0"/>
              <a:t> compilation  and submission  to Overall Coordinators (DUE DATE: 15 Oct 2018)</a:t>
            </a:r>
          </a:p>
          <a:p>
            <a:r>
              <a:rPr lang="en-US" dirty="0" smtClean="0"/>
              <a:t>Overall Co-</a:t>
            </a:r>
            <a:r>
              <a:rPr lang="en-US" dirty="0" err="1" smtClean="0"/>
              <a:t>ordinators</a:t>
            </a:r>
            <a:r>
              <a:rPr lang="en-US" dirty="0" smtClean="0"/>
              <a:t> to verify all information, sent by the state </a:t>
            </a:r>
            <a:r>
              <a:rPr lang="en-US" dirty="0" err="1" smtClean="0"/>
              <a:t>co-ordinators</a:t>
            </a:r>
            <a:r>
              <a:rPr lang="en-US" dirty="0" smtClean="0"/>
              <a:t> (Due Date: 3 Nov 2018) and pass onto </a:t>
            </a:r>
            <a:r>
              <a:rPr lang="en-US" dirty="0" err="1" smtClean="0"/>
              <a:t>IISc</a:t>
            </a:r>
            <a:r>
              <a:rPr lang="en-US" dirty="0" smtClean="0"/>
              <a:t> team</a:t>
            </a:r>
          </a:p>
          <a:p>
            <a:r>
              <a:rPr lang="en-US" dirty="0" err="1" smtClean="0"/>
              <a:t>IISc</a:t>
            </a:r>
            <a:r>
              <a:rPr lang="en-US" dirty="0" smtClean="0"/>
              <a:t> team to carryout LULC dynamics analyses and identification of ecologically sensitive villages in the Western Ghats and review the outcome with </a:t>
            </a:r>
            <a:r>
              <a:rPr lang="en-US" dirty="0" err="1" smtClean="0"/>
              <a:t>Gadgil</a:t>
            </a:r>
            <a:r>
              <a:rPr lang="en-US" dirty="0" smtClean="0"/>
              <a:t> Committee report and HLWG report (</a:t>
            </a:r>
            <a:r>
              <a:rPr lang="en-US" dirty="0" err="1" smtClean="0"/>
              <a:t>Kasturirangan</a:t>
            </a:r>
            <a:r>
              <a:rPr lang="en-US" dirty="0" smtClean="0"/>
              <a:t>) apart from the Ministry of Environment, Forests and Climate change guidelines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12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36777975"/>
              </p:ext>
            </p:extLst>
          </p:nvPr>
        </p:nvGraphicFramePr>
        <p:xfrm>
          <a:off x="704538" y="0"/>
          <a:ext cx="10403173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2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EM 2018 Course Participants are required 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Compile information for the respective district  (listed state wise district per participant) as per the template sent herewith</a:t>
            </a:r>
          </a:p>
          <a:p>
            <a:r>
              <a:rPr lang="en-US" dirty="0" smtClean="0"/>
              <a:t>Review of Scientific literatures to understand the status of ecology, biodiversity in the respective district</a:t>
            </a:r>
          </a:p>
          <a:p>
            <a:r>
              <a:rPr lang="en-US" dirty="0" smtClean="0"/>
              <a:t>The respective district </a:t>
            </a:r>
            <a:r>
              <a:rPr lang="en-US" dirty="0"/>
              <a:t> </a:t>
            </a:r>
            <a:r>
              <a:rPr lang="en-US" dirty="0" smtClean="0"/>
              <a:t>information (as per the template) to be submitted to the respective  State  Coordinators on or before 5 Oct 2018 .</a:t>
            </a:r>
          </a:p>
          <a:p>
            <a:r>
              <a:rPr lang="en-US" dirty="0" smtClean="0"/>
              <a:t>State coordinators  to verify each district information (submitted by participants) and mail to TVR (emram.ces@courses.iisc.ac.in)  on or before 15 Oct 2018 with copies to  overall </a:t>
            </a:r>
            <a:r>
              <a:rPr lang="en-US" dirty="0" err="1" smtClean="0"/>
              <a:t>co-ordinators</a:t>
            </a:r>
            <a:r>
              <a:rPr lang="en-US" dirty="0" smtClean="0"/>
              <a:t>. Details next..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91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smtClean="0"/>
              <a:t>Responsibilities (overall Coordinators)</a:t>
            </a:r>
          </a:p>
          <a:p>
            <a:r>
              <a:rPr lang="en-US" dirty="0" smtClean="0"/>
              <a:t>Verify the information compiled by the respective  State Co-</a:t>
            </a:r>
            <a:r>
              <a:rPr lang="en-US" dirty="0" err="1" smtClean="0"/>
              <a:t>ordinators</a:t>
            </a:r>
            <a:r>
              <a:rPr lang="en-US" dirty="0" smtClean="0"/>
              <a:t>  (with each district coordinator/participants)</a:t>
            </a:r>
          </a:p>
          <a:p>
            <a:r>
              <a:rPr lang="en-US" dirty="0" smtClean="0"/>
              <a:t>LULC (land use land cover)  dynamics analyses  using temporal remote sensing data. Candidates who have acquired knowledge of GIS and RS are most welcome to help the State coordinators </a:t>
            </a:r>
          </a:p>
          <a:p>
            <a:r>
              <a:rPr lang="en-US" dirty="0" err="1" smtClean="0"/>
              <a:t>Madumita</a:t>
            </a:r>
            <a:r>
              <a:rPr lang="en-US" dirty="0" smtClean="0"/>
              <a:t>, </a:t>
            </a:r>
            <a:r>
              <a:rPr lang="en-US" dirty="0" err="1" smtClean="0"/>
              <a:t>Anirudh</a:t>
            </a:r>
            <a:r>
              <a:rPr lang="en-US" dirty="0" smtClean="0"/>
              <a:t>, </a:t>
            </a:r>
            <a:r>
              <a:rPr lang="en-US" dirty="0" err="1" smtClean="0"/>
              <a:t>Sai</a:t>
            </a:r>
            <a:r>
              <a:rPr lang="en-US" dirty="0" smtClean="0"/>
              <a:t> </a:t>
            </a:r>
            <a:r>
              <a:rPr lang="en-US" dirty="0" err="1" smtClean="0"/>
              <a:t>Omkari</a:t>
            </a:r>
            <a:r>
              <a:rPr lang="en-US" dirty="0" smtClean="0"/>
              <a:t> with Dr. </a:t>
            </a:r>
            <a:r>
              <a:rPr lang="en-US" dirty="0" err="1" smtClean="0"/>
              <a:t>Vinay</a:t>
            </a:r>
            <a:r>
              <a:rPr lang="en-US" dirty="0" smtClean="0"/>
              <a:t>,  and Dr. </a:t>
            </a:r>
            <a:r>
              <a:rPr lang="en-US" dirty="0" err="1" smtClean="0"/>
              <a:t>Bharath</a:t>
            </a:r>
            <a:r>
              <a:rPr lang="en-US" dirty="0" smtClean="0"/>
              <a:t> </a:t>
            </a:r>
            <a:r>
              <a:rPr lang="en-US" dirty="0" err="1" smtClean="0"/>
              <a:t>Settur</a:t>
            </a:r>
            <a:r>
              <a:rPr lang="en-US" dirty="0" smtClean="0"/>
              <a:t> will carryout analyses  to identify Ecologically Sensitive villages in each district .</a:t>
            </a:r>
          </a:p>
          <a:p>
            <a:r>
              <a:rPr lang="en-US" dirty="0" smtClean="0"/>
              <a:t>Consolidated report  of Ecologically Sensitive Villages for the entire Western Ghats will be released at Lake 2018 (22-25 November 2018) and handed over to the respective State Governments as well as The Ministry of  Forests, Environment and Climate Change (</a:t>
            </a:r>
            <a:r>
              <a:rPr lang="en-US" dirty="0" err="1" smtClean="0"/>
              <a:t>MoEFCC</a:t>
            </a:r>
            <a:r>
              <a:rPr lang="en-US" dirty="0" smtClean="0"/>
              <a:t>) . </a:t>
            </a:r>
          </a:p>
        </p:txBody>
      </p:sp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Western Ghats: Overall– Coordinators: </a:t>
            </a:r>
          </a:p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Kunnatt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Anirudh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77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21421" y="0"/>
            <a:ext cx="28705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GUJARAT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872676" y="0"/>
            <a:ext cx="7136462" cy="6858000"/>
            <a:chOff x="1872676" y="0"/>
            <a:chExt cx="7136462" cy="68580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72676" y="0"/>
              <a:ext cx="7136462" cy="685800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3809342" y="1724819"/>
              <a:ext cx="24975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TAPI</a:t>
              </a:r>
              <a:endPara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572000" y="2038570"/>
              <a:ext cx="24975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Yadav</a:t>
              </a:r>
              <a:endPara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693462" y="3565107"/>
              <a:ext cx="25217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Rajput</a:t>
              </a:r>
              <a:endPara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956412" y="2808092"/>
              <a:ext cx="24975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THE </a:t>
              </a:r>
            </a:p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DANGS</a:t>
              </a:r>
              <a:endPara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458872" y="3309329"/>
              <a:ext cx="24975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NAVASI</a:t>
              </a:r>
              <a:endPara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677225" y="3693825"/>
              <a:ext cx="24246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Ribhu</a:t>
              </a:r>
              <a:endPara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734162" y="5056326"/>
              <a:ext cx="25217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Aashka</a:t>
              </a:r>
              <a:endPara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611272" y="4798156"/>
              <a:ext cx="24975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VALSAD</a:t>
              </a:r>
              <a:endPara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9001824" y="1853903"/>
            <a:ext cx="2535118" cy="83099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COORDINATOR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YADAV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42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47212" y="0"/>
            <a:ext cx="46447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MAHARASHTRA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018439" y="1035038"/>
            <a:ext cx="3173561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r"/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COORDINATORS</a:t>
            </a:r>
          </a:p>
          <a:p>
            <a:pPr algn="r"/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SMITA &amp; AMRUTHA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998" y="0"/>
            <a:ext cx="3883083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1228" y="477053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NANDURBAR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894" y="646330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Praveen Kumar 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69006" y="1107995"/>
            <a:ext cx="2521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V Singh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63127" y="877162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DHULE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4737" y="1417451"/>
            <a:ext cx="2521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Smita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6969" y="1147307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NASIK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441755" y="2400417"/>
            <a:ext cx="2521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Patil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229523" y="2130273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THANE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55667" y="2530383"/>
            <a:ext cx="2521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Rajdeep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7538" y="2299550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AHMADNAGAR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55666" y="3898359"/>
            <a:ext cx="2521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Amrutha</a:t>
            </a:r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90877" y="3721938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PUNE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306215" y="3628819"/>
            <a:ext cx="2521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 V Singh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-93983" y="3358675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RAIGHAR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-17927" y="4773210"/>
            <a:ext cx="2521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Purohit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94305" y="4503066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RATNAGIRI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615309" y="4353431"/>
            <a:ext cx="2521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Shaik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80783" y="4325950"/>
            <a:ext cx="1358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SATARA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14201" y="5113548"/>
            <a:ext cx="2521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Arun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078058" y="4913493"/>
            <a:ext cx="17867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SANGLI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459374" y="5685691"/>
            <a:ext cx="2521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Sanghamitra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85380" y="5579061"/>
            <a:ext cx="17867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KOLHAPUR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36515" y="6044180"/>
            <a:ext cx="2521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Mishra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48747" y="5774036"/>
            <a:ext cx="24975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SINDHUDURG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2904509" y="877162"/>
            <a:ext cx="7803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2556093" y="1817561"/>
            <a:ext cx="7803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775706" y="2777915"/>
            <a:ext cx="7803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1911458" y="4011328"/>
            <a:ext cx="7803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2165899" y="5144876"/>
            <a:ext cx="7803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2435240" y="6174146"/>
            <a:ext cx="7803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3495186" y="5904917"/>
            <a:ext cx="7803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4834922" y="5173320"/>
            <a:ext cx="7803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3797151" y="4553486"/>
            <a:ext cx="7803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4090589" y="4098414"/>
            <a:ext cx="7803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4565472" y="2930493"/>
            <a:ext cx="7803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4072933" y="1221180"/>
            <a:ext cx="7803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07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3658072" y="0"/>
            <a:ext cx="4875856" cy="6858000"/>
            <a:chOff x="3658072" y="0"/>
            <a:chExt cx="4875856" cy="685800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58072" y="0"/>
              <a:ext cx="4875856" cy="68580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4694830" y="1665027"/>
              <a:ext cx="24975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NORTH GOA</a:t>
              </a:r>
              <a:endPara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447731" y="4261513"/>
              <a:ext cx="24975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SOUTH GOA</a:t>
              </a:r>
              <a:endPara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847230" y="2069740"/>
              <a:ext cx="24975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Aaditya</a:t>
              </a:r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Ashok</a:t>
              </a:r>
              <a:endPara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767788" y="4723178"/>
              <a:ext cx="24975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Neha </a:t>
              </a:r>
              <a:r>
                <a:rPr lang="en-US" sz="24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Kishor</a:t>
              </a:r>
              <a:endPara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9694460" y="0"/>
            <a:ext cx="24975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485362" y="1853903"/>
            <a:ext cx="2535118" cy="8309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COORDINATOR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AADITYA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4968" y="1654241"/>
            <a:ext cx="38479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DADRA &amp; NAGAR HAVELI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9348" y="2196353"/>
            <a:ext cx="24975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Aaditya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Ashok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67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2149</Words>
  <Application>Microsoft Office PowerPoint</Application>
  <PresentationFormat>Widescreen</PresentationFormat>
  <Paragraphs>603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Office Theme</vt:lpstr>
      <vt:lpstr>EM 2018: Western Ghats District allocations - participant wise </vt:lpstr>
      <vt:lpstr>Objectives</vt:lpstr>
      <vt:lpstr>Method</vt:lpstr>
      <vt:lpstr>PowerPoint Presentation</vt:lpstr>
      <vt:lpstr>EM 2018 Course Participants are required to</vt:lpstr>
      <vt:lpstr>Western Ghats: Overall– Coordinators:  Sara Kunnatt,   Anirudh 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CHAPTERS</vt:lpstr>
      <vt:lpstr>EM 2018  Course participant Chapter allocation</vt:lpstr>
      <vt:lpstr>Coordinators per Chapter – as session Moderators</vt:lpstr>
      <vt:lpstr>Co-ordinators’ Responsibilities as teachers</vt:lpstr>
      <vt:lpstr>Coordinators and Final contact session</vt:lpstr>
      <vt:lpstr>Chapters – dates for announcement and circulation of questions and submission of answer scripts </vt:lpstr>
      <vt:lpstr>PowerPoint Presentation</vt:lpstr>
      <vt:lpstr>PowerPoint Presentation</vt:lpstr>
      <vt:lpstr>Coordinators as TEACHERS &amp;  SESSION CHAIRPERSONS Disseminate Knowledge, Moderate and Evaluate</vt:lpstr>
      <vt:lpstr>PowerPoint Presentation</vt:lpstr>
      <vt:lpstr>PowerPoint Presentation</vt:lpstr>
      <vt:lpstr>Co-ordinators, Students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ergvinayaka</dc:creator>
  <cp:lastModifiedBy>CES_TVR_EWRG</cp:lastModifiedBy>
  <cp:revision>64</cp:revision>
  <dcterms:created xsi:type="dcterms:W3CDTF">2018-09-04T11:40:43Z</dcterms:created>
  <dcterms:modified xsi:type="dcterms:W3CDTF">2018-09-15T15:55:10Z</dcterms:modified>
</cp:coreProperties>
</file>